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8229600" cy="1828800"/>
          </a:xfrm>
        </p:spPr>
        <p:txBody>
          <a:bodyPr>
            <a:normAutofit/>
          </a:bodyPr>
          <a:lstStyle/>
          <a:p>
            <a:r>
              <a:rPr lang="uk-UA" dirty="0"/>
              <a:t>четвертинна структура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653136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26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Вступ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/>
              <a:t>Четвертинна</a:t>
            </a:r>
            <a:r>
              <a:rPr lang="ru-RU" b="1" dirty="0"/>
              <a:t> структура</a:t>
            </a:r>
            <a:r>
              <a:rPr lang="ru-RU" dirty="0"/>
              <a:t> 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укладання</a:t>
            </a:r>
            <a:r>
              <a:rPr lang="ru-RU" dirty="0"/>
              <a:t> в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</a:t>
            </a:r>
            <a:r>
              <a:rPr lang="ru-RU" dirty="0" err="1"/>
              <a:t>пептидних</a:t>
            </a:r>
            <a:r>
              <a:rPr lang="ru-RU" dirty="0"/>
              <a:t> </a:t>
            </a:r>
            <a:r>
              <a:rPr lang="ru-RU" dirty="0" err="1"/>
              <a:t>ланцюгів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en-US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однаковою</a:t>
            </a:r>
            <a:r>
              <a:rPr lang="ru-RU" dirty="0"/>
              <a:t> (</a:t>
            </a:r>
            <a:r>
              <a:rPr lang="ru-RU" dirty="0" err="1"/>
              <a:t>аборізною</a:t>
            </a:r>
            <a:r>
              <a:rPr lang="ru-RU" dirty="0"/>
              <a:t>) </a:t>
            </a:r>
            <a:r>
              <a:rPr lang="ru-RU" dirty="0" err="1"/>
              <a:t>первинною</a:t>
            </a:r>
            <a:r>
              <a:rPr lang="ru-RU" dirty="0"/>
              <a:t>, </a:t>
            </a:r>
            <a:r>
              <a:rPr lang="ru-RU" dirty="0" err="1"/>
              <a:t>вторинною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третинною</a:t>
            </a:r>
            <a:r>
              <a:rPr lang="ru-RU" dirty="0"/>
              <a:t> структурою, і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в структурному і </a:t>
            </a:r>
            <a:r>
              <a:rPr lang="ru-RU" dirty="0" err="1"/>
              <a:t>функціональному</a:t>
            </a:r>
            <a:r>
              <a:rPr lang="ru-RU" dirty="0"/>
              <a:t> </a:t>
            </a:r>
            <a:r>
              <a:rPr lang="ru-RU" dirty="0" err="1"/>
              <a:t>відношеннях</a:t>
            </a:r>
            <a:r>
              <a:rPr lang="ru-RU" dirty="0"/>
              <a:t> макромолекулярного </a:t>
            </a:r>
            <a:r>
              <a:rPr lang="ru-RU" dirty="0" err="1"/>
              <a:t>утворення</a:t>
            </a:r>
            <a:r>
              <a:rPr lang="ru-RU" dirty="0"/>
              <a:t>. </a:t>
            </a:r>
            <a:r>
              <a:rPr lang="ru-RU" dirty="0" err="1"/>
              <a:t>Специфічність</a:t>
            </a:r>
            <a:r>
              <a:rPr lang="ru-RU" dirty="0"/>
              <a:t> </a:t>
            </a:r>
            <a:r>
              <a:rPr lang="ru-RU" dirty="0" err="1"/>
              <a:t>четвертинної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конформаційній</a:t>
            </a:r>
            <a:r>
              <a:rPr lang="ru-RU" dirty="0"/>
              <a:t> </a:t>
            </a:r>
            <a:r>
              <a:rPr lang="ru-RU" dirty="0" err="1"/>
              <a:t>автономії</a:t>
            </a:r>
            <a:r>
              <a:rPr lang="ru-RU" dirty="0"/>
              <a:t> </a:t>
            </a:r>
            <a:r>
              <a:rPr lang="ru-RU" dirty="0" err="1"/>
              <a:t>поліпептиднихфрагментів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макромолекули</a:t>
            </a:r>
            <a:r>
              <a:rPr lang="ru-RU" dirty="0"/>
              <a:t> </a:t>
            </a:r>
            <a:r>
              <a:rPr lang="ru-RU" dirty="0" err="1"/>
              <a:t>білка</a:t>
            </a:r>
            <a:r>
              <a:rPr lang="ru-RU" dirty="0"/>
              <a:t>. Вклад </a:t>
            </a:r>
            <a:r>
              <a:rPr lang="ru-RU" dirty="0" err="1"/>
              <a:t>гідрофобнихвзаємодій</a:t>
            </a:r>
            <a:r>
              <a:rPr lang="ru-RU" dirty="0"/>
              <a:t> у </a:t>
            </a:r>
            <a:r>
              <a:rPr lang="ru-RU" dirty="0" err="1"/>
              <a:t>стабілізацію</a:t>
            </a:r>
            <a:r>
              <a:rPr lang="ru-RU" dirty="0"/>
              <a:t> </a:t>
            </a:r>
            <a:r>
              <a:rPr lang="ru-RU" dirty="0" err="1"/>
              <a:t>третинної</a:t>
            </a:r>
            <a:r>
              <a:rPr lang="ru-RU" dirty="0"/>
              <a:t> і </a:t>
            </a:r>
            <a:r>
              <a:rPr lang="ru-RU" dirty="0" err="1"/>
              <a:t>четвертинної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значний</a:t>
            </a:r>
            <a:r>
              <a:rPr lang="ru-RU" dirty="0"/>
              <a:t> :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третинної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на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стабілізуючої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078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Структура гемоглобіну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s://upload.wikimedia.org/wikipedia/commons/thumb/3/3d/1GZX_Haemoglobin.png/1024px-1GZX_Haemoglob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5572164" cy="4000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effectLst/>
              </a:rPr>
              <a:t>Історія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вивчення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структури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28" y="1714488"/>
            <a:ext cx="3686172" cy="45948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dirty="0"/>
              <a:t>У 1950-х роках Макс </a:t>
            </a:r>
            <a:r>
              <a:rPr lang="uk-UA" dirty="0" err="1"/>
              <a:t>Перутц</a:t>
            </a:r>
            <a:r>
              <a:rPr lang="uk-UA" dirty="0"/>
              <a:t> удосконалив метод рентгеноструктурного аналізу дифракції, що спостерігається на білкових кристалах, застосувавши кристалізацію в присутності солей важких металів. Це дозволило вперше в світі отримати дані про просторову структуру білка, в якості якого </a:t>
            </a:r>
            <a:r>
              <a:rPr lang="uk-UA" dirty="0" err="1"/>
              <a:t>Перутц</a:t>
            </a:r>
            <a:r>
              <a:rPr lang="uk-UA" dirty="0"/>
              <a:t> застосував гемоглобін. За цю роботу разом з Джоном </a:t>
            </a:r>
            <a:r>
              <a:rPr lang="uk-UA" dirty="0" err="1"/>
              <a:t>Кендрю</a:t>
            </a:r>
            <a:r>
              <a:rPr lang="uk-UA" dirty="0"/>
              <a:t> був удостоєний Нобелівської премії. Згодом метод </a:t>
            </a:r>
            <a:r>
              <a:rPr lang="uk-UA" dirty="0" err="1"/>
              <a:t>Перуца</a:t>
            </a:r>
            <a:r>
              <a:rPr lang="uk-UA" dirty="0"/>
              <a:t> був застосований до аналізу структури десятків тисяч інших білків. У 1980-х роках </a:t>
            </a:r>
            <a:r>
              <a:rPr lang="uk-UA" dirty="0" err="1"/>
              <a:t>Перутц</a:t>
            </a:r>
            <a:r>
              <a:rPr lang="uk-UA" dirty="0"/>
              <a:t> заклав основи аналізу взаємодії білків з низькомолекулярними сполуками, на яких тепер будують дизайн лікарських препаратів у фармацевтичній індустрії.</a:t>
            </a:r>
            <a:endParaRPr lang="ru-RU" dirty="0"/>
          </a:p>
          <a:p>
            <a:pPr>
              <a:buNone/>
            </a:pPr>
            <a:r>
              <a:rPr lang="uk-UA" dirty="0"/>
              <a:t>З кінця 1950-х років </a:t>
            </a:r>
            <a:r>
              <a:rPr lang="uk-UA" dirty="0" err="1"/>
              <a:t>Перутц</a:t>
            </a:r>
            <a:r>
              <a:rPr lang="uk-UA" dirty="0"/>
              <a:t> продовжував вивчення функціонування гемоглобіну, домагаючись визначення особливостей структури молекули за відсутності і в присутності кисню..</a:t>
            </a:r>
          </a:p>
        </p:txBody>
      </p:sp>
      <p:pic>
        <p:nvPicPr>
          <p:cNvPr id="5122" name="Picture 2" descr="Max Perut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1"/>
            <a:ext cx="3071834" cy="36367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0061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Визначення четвертинної структури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/>
              <a:t>Четвертинна</a:t>
            </a:r>
            <a:r>
              <a:rPr lang="ru-RU" dirty="0"/>
              <a:t> структура </a:t>
            </a:r>
            <a:r>
              <a:rPr lang="ru-RU" dirty="0" err="1"/>
              <a:t>формується</a:t>
            </a:r>
            <a:r>
              <a:rPr lang="ru-RU" dirty="0"/>
              <a:t> в основному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сольових</a:t>
            </a:r>
            <a:r>
              <a:rPr lang="ru-RU" dirty="0"/>
              <a:t> </a:t>
            </a:r>
            <a:r>
              <a:rPr lang="ru-RU" dirty="0" err="1"/>
              <a:t>містків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радикалами </a:t>
            </a:r>
            <a:r>
              <a:rPr lang="ru-RU" dirty="0" err="1"/>
              <a:t>амінокислот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полярності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належать </a:t>
            </a:r>
            <a:r>
              <a:rPr lang="ru-RU" dirty="0" err="1"/>
              <a:t>контактуючим</a:t>
            </a:r>
            <a:r>
              <a:rPr lang="ru-RU" dirty="0"/>
              <a:t> молекулам (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субодиницями</a:t>
            </a:r>
            <a:r>
              <a:rPr lang="ru-RU" dirty="0"/>
              <a:t>). При </a:t>
            </a:r>
            <a:r>
              <a:rPr lang="ru-RU" dirty="0" err="1"/>
              <a:t>pH</a:t>
            </a:r>
            <a:r>
              <a:rPr lang="ru-RU" dirty="0"/>
              <a:t> = 6 ÷7 </a:t>
            </a:r>
            <a:r>
              <a:rPr lang="ru-RU" dirty="0" err="1"/>
              <a:t>радикали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 </a:t>
            </a:r>
            <a:r>
              <a:rPr lang="ru-RU" dirty="0" err="1"/>
              <a:t>лізину</a:t>
            </a:r>
            <a:r>
              <a:rPr lang="ru-RU" dirty="0"/>
              <a:t> (</a:t>
            </a:r>
            <a:r>
              <a:rPr lang="ru-RU" dirty="0" err="1"/>
              <a:t>група</a:t>
            </a:r>
            <a:r>
              <a:rPr lang="ru-RU" dirty="0"/>
              <a:t> – NH </a:t>
            </a:r>
            <a:r>
              <a:rPr lang="ru-RU" baseline="-25000" dirty="0"/>
              <a:t>3</a:t>
            </a:r>
            <a:r>
              <a:rPr lang="ru-RU" dirty="0"/>
              <a:t> + ), </a:t>
            </a:r>
            <a:r>
              <a:rPr lang="ru-RU" dirty="0" err="1"/>
              <a:t>аргініну</a:t>
            </a:r>
            <a:r>
              <a:rPr lang="ru-RU" dirty="0"/>
              <a:t> (</a:t>
            </a:r>
            <a:r>
              <a:rPr lang="ru-RU" dirty="0" err="1"/>
              <a:t>група</a:t>
            </a:r>
            <a:r>
              <a:rPr lang="ru-RU" dirty="0"/>
              <a:t> = NH </a:t>
            </a:r>
            <a:r>
              <a:rPr lang="ru-RU" baseline="-25000" dirty="0"/>
              <a:t>2</a:t>
            </a:r>
            <a:r>
              <a:rPr lang="ru-RU" dirty="0"/>
              <a:t> + ) і </a:t>
            </a:r>
            <a:r>
              <a:rPr lang="ru-RU" dirty="0" err="1"/>
              <a:t>гістидину</a:t>
            </a:r>
            <a:r>
              <a:rPr lang="ru-RU" dirty="0"/>
              <a:t> (</a:t>
            </a:r>
            <a:r>
              <a:rPr lang="ru-RU" dirty="0" err="1"/>
              <a:t>імідазольне</a:t>
            </a:r>
            <a:r>
              <a:rPr lang="ru-RU" dirty="0"/>
              <a:t> </a:t>
            </a:r>
            <a:r>
              <a:rPr lang="ru-RU" dirty="0" err="1"/>
              <a:t>кільце</a:t>
            </a:r>
            <a:r>
              <a:rPr lang="ru-RU" dirty="0"/>
              <a:t> + </a:t>
            </a:r>
            <a:r>
              <a:rPr lang="ru-RU" dirty="0" err="1"/>
              <a:t>група</a:t>
            </a:r>
            <a:r>
              <a:rPr lang="ru-RU" dirty="0"/>
              <a:t> ≡ NH ) </a:t>
            </a:r>
            <a:r>
              <a:rPr lang="ru-RU" dirty="0" err="1"/>
              <a:t>заряджені</a:t>
            </a:r>
            <a:r>
              <a:rPr lang="ru-RU" dirty="0"/>
              <a:t> позитивно,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радикали</a:t>
            </a:r>
            <a:r>
              <a:rPr lang="ru-RU" dirty="0"/>
              <a:t> тирозину, </a:t>
            </a:r>
            <a:r>
              <a:rPr lang="ru-RU" dirty="0" err="1"/>
              <a:t>аспарагінової</a:t>
            </a:r>
            <a:r>
              <a:rPr lang="ru-RU" dirty="0"/>
              <a:t> та </a:t>
            </a:r>
            <a:r>
              <a:rPr lang="ru-RU" dirty="0" err="1"/>
              <a:t>глютамінової</a:t>
            </a:r>
            <a:r>
              <a:rPr lang="ru-RU" dirty="0"/>
              <a:t> кислот (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тісамігрупи</a:t>
            </a:r>
            <a:r>
              <a:rPr lang="ru-RU" dirty="0"/>
              <a:t> COO ) – </a:t>
            </a:r>
            <a:r>
              <a:rPr lang="ru-RU" dirty="0" err="1"/>
              <a:t>від’ємно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сольовими</a:t>
            </a:r>
            <a:r>
              <a:rPr lang="ru-RU" dirty="0"/>
              <a:t> </a:t>
            </a:r>
            <a:r>
              <a:rPr lang="ru-RU" dirty="0" err="1"/>
              <a:t>містками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: + − </a:t>
            </a:r>
            <a:r>
              <a:rPr lang="ru-RU" dirty="0" err="1"/>
              <a:t>Енергія</a:t>
            </a:r>
            <a:r>
              <a:rPr lang="ru-RU" dirty="0"/>
              <a:t> одного </a:t>
            </a:r>
            <a:r>
              <a:rPr lang="ru-RU" dirty="0" err="1"/>
              <a:t>сольового</a:t>
            </a:r>
            <a:r>
              <a:rPr lang="ru-RU" dirty="0"/>
              <a:t> </a:t>
            </a:r>
            <a:r>
              <a:rPr lang="ru-RU" dirty="0" err="1"/>
              <a:t>містка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0.06 </a:t>
            </a:r>
            <a:r>
              <a:rPr lang="ru-RU" dirty="0" err="1"/>
              <a:t>еВ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іонізація</a:t>
            </a:r>
            <a:r>
              <a:rPr lang="ru-RU" dirty="0"/>
              <a:t> </a:t>
            </a:r>
            <a:r>
              <a:rPr lang="ru-RU" dirty="0" err="1"/>
              <a:t>радикалів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Ph</a:t>
            </a:r>
            <a:r>
              <a:rPr lang="ru-RU" dirty="0"/>
              <a:t> </a:t>
            </a:r>
            <a:r>
              <a:rPr lang="ru-RU" dirty="0" err="1"/>
              <a:t>розчину</a:t>
            </a:r>
            <a:r>
              <a:rPr lang="ru-RU" dirty="0"/>
              <a:t>, то і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утворювати</a:t>
            </a:r>
            <a:r>
              <a:rPr lang="ru-RU" dirty="0"/>
              <a:t> </a:t>
            </a:r>
            <a:r>
              <a:rPr lang="ru-RU" dirty="0" err="1"/>
              <a:t>четвертинну</a:t>
            </a:r>
            <a:r>
              <a:rPr lang="ru-RU" dirty="0"/>
              <a:t> структуру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. </a:t>
            </a:r>
            <a:r>
              <a:rPr lang="ru-RU" dirty="0" err="1"/>
              <a:t>Третинна</a:t>
            </a:r>
            <a:r>
              <a:rPr lang="ru-RU" dirty="0"/>
              <a:t> і четвертина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 структурами, </a:t>
            </a:r>
            <a:r>
              <a:rPr lang="ru-RU" dirty="0" err="1"/>
              <a:t>котрі</a:t>
            </a:r>
            <a:r>
              <a:rPr lang="ru-RU" dirty="0"/>
              <a:t> і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функціональну</a:t>
            </a:r>
            <a:r>
              <a:rPr lang="ru-RU" dirty="0"/>
              <a:t> роль у </a:t>
            </a:r>
            <a:r>
              <a:rPr lang="ru-RU" dirty="0" err="1"/>
              <a:t>клітині</a:t>
            </a:r>
            <a:r>
              <a:rPr lang="ru-RU" dirty="0"/>
              <a:t>. У </a:t>
            </a:r>
            <a:r>
              <a:rPr lang="ru-RU" dirty="0" err="1"/>
              <a:t>таблиці</a:t>
            </a:r>
            <a:r>
              <a:rPr lang="ru-RU" dirty="0"/>
              <a:t> </a:t>
            </a:r>
            <a:r>
              <a:rPr lang="uk-UA" dirty="0"/>
              <a:t>1</a:t>
            </a:r>
            <a:r>
              <a:rPr lang="ru-RU" dirty="0"/>
              <a:t> наведено “</a:t>
            </a:r>
            <a:r>
              <a:rPr lang="ru-RU" dirty="0" err="1"/>
              <a:t>енергетичний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” </a:t>
            </a:r>
            <a:r>
              <a:rPr lang="ru-RU" dirty="0" err="1"/>
              <a:t>білкової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у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структурою.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904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Визначення четвертинної структури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71604" y="1571612"/>
            <a:ext cx="6000792" cy="47149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Виділення</a:t>
            </a:r>
            <a:r>
              <a:rPr lang="ru-RU" dirty="0"/>
              <a:t> і очистка </a:t>
            </a:r>
            <a:r>
              <a:rPr lang="ru-RU" dirty="0" err="1"/>
              <a:t>білків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ru-RU" dirty="0"/>
              <a:t>Першим </a:t>
            </a:r>
            <a:r>
              <a:rPr lang="ru-RU" dirty="0" err="1"/>
              <a:t>етапом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очистки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руйнують</a:t>
            </a:r>
            <a:r>
              <a:rPr lang="ru-RU" dirty="0"/>
              <a:t>, </a:t>
            </a:r>
            <a:r>
              <a:rPr lang="ru-RU" dirty="0" err="1"/>
              <a:t>перетворюючи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гомогенат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гомогенізаторів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лопатками,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обертаються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товкачика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виготовлені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інертного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- </a:t>
            </a:r>
            <a:r>
              <a:rPr lang="ru-RU" dirty="0" err="1"/>
              <a:t>тефлону</a:t>
            </a:r>
            <a:r>
              <a:rPr lang="ru-RU" dirty="0"/>
              <a:t>.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метод </a:t>
            </a:r>
            <a:r>
              <a:rPr lang="ru-RU" dirty="0" err="1"/>
              <a:t>розтирання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твердим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ізкварцовимпіском</a:t>
            </a:r>
            <a:r>
              <a:rPr lang="ru-RU" dirty="0"/>
              <a:t>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поперемінного</a:t>
            </a:r>
            <a:r>
              <a:rPr lang="ru-RU" dirty="0"/>
              <a:t> </a:t>
            </a:r>
            <a:r>
              <a:rPr lang="ru-RU" dirty="0" err="1"/>
              <a:t>заморожування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розморожування</a:t>
            </a:r>
            <a:r>
              <a:rPr lang="ru-RU" dirty="0"/>
              <a:t>.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зважати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нестійкість</a:t>
            </a:r>
            <a:r>
              <a:rPr lang="ru-RU" dirty="0"/>
              <a:t>, </a:t>
            </a:r>
            <a:r>
              <a:rPr lang="ru-RU" dirty="0" err="1"/>
              <a:t>лабільність</a:t>
            </a:r>
            <a:r>
              <a:rPr lang="ru-RU" dirty="0"/>
              <a:t>, </a:t>
            </a:r>
            <a:r>
              <a:rPr lang="ru-RU" dirty="0" err="1"/>
              <a:t>схильність</a:t>
            </a:r>
            <a:r>
              <a:rPr lang="ru-RU" dirty="0"/>
              <a:t> до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нативних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 </a:t>
            </a:r>
            <a:r>
              <a:rPr lang="ru-RU" dirty="0" err="1"/>
              <a:t>Дуже</a:t>
            </a:r>
            <a:r>
              <a:rPr lang="ru-RU" dirty="0"/>
              <a:t> часто процесс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 тепла, тому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при </a:t>
            </a:r>
            <a:r>
              <a:rPr lang="ru-RU" dirty="0" err="1"/>
              <a:t>знижених</a:t>
            </a:r>
            <a:r>
              <a:rPr lang="ru-RU" dirty="0"/>
              <a:t> температурах (</a:t>
            </a:r>
            <a:r>
              <a:rPr lang="ru-RU" dirty="0" err="1"/>
              <a:t>близько</a:t>
            </a:r>
            <a:r>
              <a:rPr lang="ru-RU" dirty="0"/>
              <a:t> +4°С)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теплової</a:t>
            </a:r>
            <a:r>
              <a:rPr lang="ru-RU" dirty="0"/>
              <a:t> </a:t>
            </a:r>
            <a:r>
              <a:rPr lang="ru-RU" dirty="0" err="1"/>
              <a:t>денатурації</a:t>
            </a:r>
            <a:r>
              <a:rPr lang="ru-RU" dirty="0"/>
              <a:t>.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підтримування</a:t>
            </a:r>
            <a:r>
              <a:rPr lang="ru-RU" dirty="0"/>
              <a:t>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у </a:t>
            </a:r>
            <a:r>
              <a:rPr lang="ru-RU" dirty="0" err="1"/>
              <a:t>певному</a:t>
            </a:r>
            <a:r>
              <a:rPr lang="ru-RU" dirty="0"/>
              <a:t> </a:t>
            </a:r>
            <a:r>
              <a:rPr lang="ru-RU" dirty="0" err="1"/>
              <a:t>інтервалі</a:t>
            </a:r>
            <a:r>
              <a:rPr lang="ru-RU" dirty="0"/>
              <a:t>;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метою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суспендування</a:t>
            </a:r>
            <a:r>
              <a:rPr lang="ru-RU" dirty="0"/>
              <a:t> </a:t>
            </a:r>
            <a:r>
              <a:rPr lang="ru-RU" dirty="0" err="1"/>
              <a:t>готують</a:t>
            </a:r>
            <a:r>
              <a:rPr lang="ru-RU" dirty="0"/>
              <a:t> на </a:t>
            </a:r>
            <a:r>
              <a:rPr lang="ru-RU" dirty="0" err="1"/>
              <a:t>буферних</a:t>
            </a:r>
            <a:r>
              <a:rPr lang="ru-RU" dirty="0"/>
              <a:t> </a:t>
            </a:r>
            <a:r>
              <a:rPr lang="ru-RU" dirty="0" err="1"/>
              <a:t>розчинах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усунути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,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комплексоутворювачі</a:t>
            </a:r>
            <a:r>
              <a:rPr lang="ru-RU" dirty="0"/>
              <a:t> - </a:t>
            </a:r>
            <a:r>
              <a:rPr lang="ru-RU" dirty="0" err="1"/>
              <a:t>етилендіамінтетраацетат</a:t>
            </a:r>
            <a:r>
              <a:rPr lang="ru-RU" dirty="0"/>
              <a:t> (ЕДТА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трилон</a:t>
            </a:r>
            <a:r>
              <a:rPr lang="ru-RU" dirty="0"/>
              <a:t> Б)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окисленню</a:t>
            </a:r>
            <a:r>
              <a:rPr lang="ru-RU" dirty="0"/>
              <a:t> в </a:t>
            </a:r>
            <a:r>
              <a:rPr lang="ru-RU" dirty="0" err="1"/>
              <a:t>білках</a:t>
            </a:r>
            <a:r>
              <a:rPr lang="ru-RU" dirty="0"/>
              <a:t> </a:t>
            </a:r>
            <a:r>
              <a:rPr lang="ru-RU" dirty="0" err="1"/>
              <a:t>БИ-груп</a:t>
            </a:r>
            <a:r>
              <a:rPr lang="ru-RU" dirty="0"/>
              <a:t>, у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додають</a:t>
            </a:r>
            <a:r>
              <a:rPr lang="ru-RU" dirty="0"/>
              <a:t> </a:t>
            </a:r>
            <a:r>
              <a:rPr lang="ru-RU" dirty="0" err="1"/>
              <a:t>відновники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цистеїн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4946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539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четвертинна структура</vt:lpstr>
      <vt:lpstr>Вступ</vt:lpstr>
      <vt:lpstr>Структура гемоглобіну</vt:lpstr>
      <vt:lpstr>Історія вивчення структури</vt:lpstr>
      <vt:lpstr>Визначення четвертинної структури</vt:lpstr>
      <vt:lpstr>Визначення четвертинної структури</vt:lpstr>
      <vt:lpstr>Виділення і очистка білків.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Індивідуальне домашнє завдання « Кількісне визначення вуглецю»</dc:title>
  <dc:creator>Пользователь</dc:creator>
  <cp:lastModifiedBy>Viktoriia Gencheva</cp:lastModifiedBy>
  <cp:revision>11</cp:revision>
  <dcterms:created xsi:type="dcterms:W3CDTF">2019-10-28T21:41:45Z</dcterms:created>
  <dcterms:modified xsi:type="dcterms:W3CDTF">2021-10-28T12:10:38Z</dcterms:modified>
</cp:coreProperties>
</file>