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401" r:id="rId5"/>
    <p:sldId id="405" r:id="rId6"/>
    <p:sldId id="402" r:id="rId7"/>
    <p:sldId id="420" r:id="rId8"/>
    <p:sldId id="425" r:id="rId9"/>
    <p:sldId id="426" r:id="rId10"/>
    <p:sldId id="419" r:id="rId11"/>
    <p:sldId id="406" r:id="rId12"/>
    <p:sldId id="40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ru-RU" dirty="0"/>
            <a:t>Модуль 1</a:t>
          </a:r>
          <a:endParaRPr lang="en-US" dirty="0"/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uk-UA" dirty="0"/>
            <a:t>Модуль 2</a:t>
          </a:r>
          <a:endParaRPr lang="en-US" dirty="0"/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uk-UA" dirty="0"/>
            <a:t>Захист ІДЗ та групових </a:t>
          </a:r>
          <a:r>
            <a:rPr lang="uk-UA" dirty="0" err="1"/>
            <a:t>проєктів</a:t>
          </a:r>
          <a:endParaRPr lang="en-US" dirty="0"/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ru-RU" dirty="0" err="1"/>
            <a:t>Добір</a:t>
          </a:r>
          <a:r>
            <a:rPr lang="ru-RU" dirty="0"/>
            <a:t> </a:t>
          </a:r>
          <a:r>
            <a:rPr lang="ru-RU" dirty="0" err="1"/>
            <a:t>балів</a:t>
          </a:r>
          <a:r>
            <a:rPr lang="ru-RU" dirty="0"/>
            <a:t> для допуску</a:t>
          </a:r>
          <a:endParaRPr lang="en-US" dirty="0"/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BD54806-0BE0-46FD-9601-6FCAD22AE2F1}" type="presOf" srcId="{AFF39877-B6FA-4108-912C-6BB4C5A365A4}" destId="{279AB6AE-75A4-420D-8C1A-EE96EDDF32D1}" srcOrd="0" destOrd="0" presId="urn:microsoft.com/office/officeart/2005/8/layout/hProcess9"/>
    <dgm:cxn modelId="{3A31BB0A-FB65-4436-AC8A-58652123DD2E}" type="presOf" srcId="{71858667-A9A7-4523-A78F-B4624B7DE935}" destId="{94BFE554-2598-4AAC-8087-421A21FA56D8}" srcOrd="0" destOrd="0" presId="urn:microsoft.com/office/officeart/2005/8/layout/hProcess9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C957767C-BF9C-4082-A0E0-864E5473C7AE}" type="presOf" srcId="{B6AA7916-E60A-43D0-8D32-769794F75399}" destId="{F61B9EBF-0D4D-4FE5-BF75-4B16E3FE6B33}" srcOrd="0" destOrd="0" presId="urn:microsoft.com/office/officeart/2005/8/layout/hProcess9"/>
    <dgm:cxn modelId="{2B7BBAA9-736F-4736-89B3-F85938BCA264}" type="presOf" srcId="{D58332D3-32D4-421A-B33F-2A3B1816F5CF}" destId="{540F5E96-2C5D-4B3C-8C7E-19592CB2A7CD}" srcOrd="0" destOrd="0" presId="urn:microsoft.com/office/officeart/2005/8/layout/hProcess9"/>
    <dgm:cxn modelId="{06363BB9-2CD4-4AC0-B84E-94A64517A067}" type="presOf" srcId="{6E7589D5-4FA9-4365-BE21-C50B5BB7353B}" destId="{E1CA4CEC-9548-4796-A182-5F7679E62EAF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8FA2E59A-A0AC-446B-BC75-AC309E7B16EB}" type="presParOf" srcId="{E1CA4CEC-9548-4796-A182-5F7679E62EAF}" destId="{DE5A8E46-4937-47D3-9703-49010FAB1943}" srcOrd="0" destOrd="0" presId="urn:microsoft.com/office/officeart/2005/8/layout/hProcess9"/>
    <dgm:cxn modelId="{CD43879D-CF24-4942-B45B-16EC4FBB59E5}" type="presParOf" srcId="{E1CA4CEC-9548-4796-A182-5F7679E62EAF}" destId="{2AB098A5-45EB-4660-B27E-B6288AD4E8FF}" srcOrd="1" destOrd="0" presId="urn:microsoft.com/office/officeart/2005/8/layout/hProcess9"/>
    <dgm:cxn modelId="{2CBB822D-8EED-43EC-9FB9-9E6C3F9A94EB}" type="presParOf" srcId="{2AB098A5-45EB-4660-B27E-B6288AD4E8FF}" destId="{94BFE554-2598-4AAC-8087-421A21FA56D8}" srcOrd="0" destOrd="0" presId="urn:microsoft.com/office/officeart/2005/8/layout/hProcess9"/>
    <dgm:cxn modelId="{A62FBAD3-69C3-4D27-B636-78E015914D92}" type="presParOf" srcId="{2AB098A5-45EB-4660-B27E-B6288AD4E8FF}" destId="{A2ECE08A-BDE7-46E4-A708-9B6FB7607BDC}" srcOrd="1" destOrd="0" presId="urn:microsoft.com/office/officeart/2005/8/layout/hProcess9"/>
    <dgm:cxn modelId="{B4ED00F9-0A72-4423-9D07-506C133AFD36}" type="presParOf" srcId="{2AB098A5-45EB-4660-B27E-B6288AD4E8FF}" destId="{F61B9EBF-0D4D-4FE5-BF75-4B16E3FE6B33}" srcOrd="2" destOrd="0" presId="urn:microsoft.com/office/officeart/2005/8/layout/hProcess9"/>
    <dgm:cxn modelId="{111C2119-7C61-43D3-B416-B4313959379B}" type="presParOf" srcId="{2AB098A5-45EB-4660-B27E-B6288AD4E8FF}" destId="{E7DBB0BF-D674-4002-912A-7806A4796224}" srcOrd="3" destOrd="0" presId="urn:microsoft.com/office/officeart/2005/8/layout/hProcess9"/>
    <dgm:cxn modelId="{592BF85C-7519-4C44-8E37-CC0B3EFF0028}" type="presParOf" srcId="{2AB098A5-45EB-4660-B27E-B6288AD4E8FF}" destId="{279AB6AE-75A4-420D-8C1A-EE96EDDF32D1}" srcOrd="4" destOrd="0" presId="urn:microsoft.com/office/officeart/2005/8/layout/hProcess9"/>
    <dgm:cxn modelId="{76ABBE93-3C56-4AEE-BD55-E370324651D3}" type="presParOf" srcId="{2AB098A5-45EB-4660-B27E-B6288AD4E8FF}" destId="{972DB167-83F1-42DB-A1AB-CF9A9390923E}" srcOrd="5" destOrd="0" presId="urn:microsoft.com/office/officeart/2005/8/layout/hProcess9"/>
    <dgm:cxn modelId="{D2630817-AF3A-4416-BDCF-B7780F9959EE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4576" y="1297304"/>
          <a:ext cx="2201167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Модуль 1</a:t>
          </a:r>
          <a:endParaRPr lang="en-US" sz="2900" kern="1200" dirty="0"/>
        </a:p>
      </dsp:txBody>
      <dsp:txXfrm>
        <a:off x="89015" y="1381743"/>
        <a:ext cx="2032289" cy="1560862"/>
      </dsp:txXfrm>
    </dsp:sp>
    <dsp:sp modelId="{F61B9EBF-0D4D-4FE5-BF75-4B16E3FE6B33}">
      <dsp:nvSpPr>
        <dsp:cNvPr id="0" name=""/>
        <dsp:cNvSpPr/>
      </dsp:nvSpPr>
      <dsp:spPr>
        <a:xfrm>
          <a:off x="2315802" y="1297304"/>
          <a:ext cx="2201167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Модуль 2</a:t>
          </a:r>
          <a:endParaRPr lang="en-US" sz="2900" kern="1200" dirty="0"/>
        </a:p>
      </dsp:txBody>
      <dsp:txXfrm>
        <a:off x="2400241" y="1381743"/>
        <a:ext cx="2032289" cy="1560862"/>
      </dsp:txXfrm>
    </dsp:sp>
    <dsp:sp modelId="{279AB6AE-75A4-420D-8C1A-EE96EDDF32D1}">
      <dsp:nvSpPr>
        <dsp:cNvPr id="0" name=""/>
        <dsp:cNvSpPr/>
      </dsp:nvSpPr>
      <dsp:spPr>
        <a:xfrm>
          <a:off x="4627029" y="1297304"/>
          <a:ext cx="2201167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Захист ІДЗ та групових </a:t>
          </a:r>
          <a:r>
            <a:rPr lang="uk-UA" sz="2900" kern="1200" dirty="0" err="1"/>
            <a:t>проєктів</a:t>
          </a:r>
          <a:endParaRPr lang="en-US" sz="2900" kern="1200" dirty="0"/>
        </a:p>
      </dsp:txBody>
      <dsp:txXfrm>
        <a:off x="4711468" y="1381743"/>
        <a:ext cx="2032289" cy="1560862"/>
      </dsp:txXfrm>
    </dsp:sp>
    <dsp:sp modelId="{540F5E96-2C5D-4B3C-8C7E-19592CB2A7CD}">
      <dsp:nvSpPr>
        <dsp:cNvPr id="0" name=""/>
        <dsp:cNvSpPr/>
      </dsp:nvSpPr>
      <dsp:spPr>
        <a:xfrm>
          <a:off x="6938255" y="1297304"/>
          <a:ext cx="2201167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Добір</a:t>
          </a:r>
          <a:r>
            <a:rPr lang="ru-RU" sz="2900" kern="1200" dirty="0"/>
            <a:t> </a:t>
          </a:r>
          <a:r>
            <a:rPr lang="ru-RU" sz="2900" kern="1200" dirty="0" err="1"/>
            <a:t>балів</a:t>
          </a:r>
          <a:r>
            <a:rPr lang="ru-RU" sz="2900" kern="1200" dirty="0"/>
            <a:t> для допуску</a:t>
          </a:r>
          <a:endParaRPr lang="en-US" sz="2900" kern="1200" dirty="0"/>
        </a:p>
      </dsp:txBody>
      <dsp:txXfrm>
        <a:off x="7022694" y="1381743"/>
        <a:ext cx="2032289" cy="15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130D-2C27-4B63-80F6-43FB8375A81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upakhi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и по запросу before we 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51720" y="5733256"/>
            <a:ext cx="5358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 WE START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BE6A9-4E61-B1D7-4313-38938625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uk-UA" sz="3500"/>
              <a:t>Гайдлайни та рекомендації</a:t>
            </a:r>
            <a:endParaRPr lang="en-US" sz="3500"/>
          </a:p>
        </p:txBody>
      </p:sp>
      <p:pic>
        <p:nvPicPr>
          <p:cNvPr id="2050" name="Picture 2" descr="User Manual Guide: How to Create Online, Tools &amp; Best Practices">
            <a:extLst>
              <a:ext uri="{FF2B5EF4-FFF2-40B4-BE49-F238E27FC236}">
                <a16:creationId xmlns:a16="http://schemas.microsoft.com/office/drawing/2014/main" id="{FEFB137B-9811-DBD7-4491-AAE50DA8A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r="25222" b="4"/>
          <a:stretch/>
        </p:blipFill>
        <p:spPr bwMode="auto">
          <a:xfrm>
            <a:off x="20" y="10"/>
            <a:ext cx="5202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5942E58-76A1-9ABC-36D1-711F3B40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6" y="2265037"/>
            <a:ext cx="3171765" cy="4227838"/>
          </a:xfrm>
        </p:spPr>
        <p:txBody>
          <a:bodyPr>
            <a:normAutofit/>
          </a:bodyPr>
          <a:lstStyle/>
          <a:p>
            <a:r>
              <a:rPr lang="uk-UA" sz="2200" dirty="0" err="1"/>
              <a:t>Силабус</a:t>
            </a:r>
            <a:r>
              <a:rPr lang="uk-UA" sz="2200" dirty="0"/>
              <a:t> курсу </a:t>
            </a:r>
          </a:p>
          <a:p>
            <a:r>
              <a:rPr lang="uk-UA" sz="2200" dirty="0"/>
              <a:t>Вимоги до рефератів </a:t>
            </a:r>
          </a:p>
          <a:p>
            <a:r>
              <a:rPr lang="uk-UA" sz="2200" dirty="0"/>
              <a:t>Вимоги до есе</a:t>
            </a:r>
          </a:p>
          <a:p>
            <a:r>
              <a:rPr lang="uk-UA" sz="2200" dirty="0"/>
              <a:t>Плагіат: </a:t>
            </a:r>
            <a:r>
              <a:rPr lang="uk-UA" sz="2200" dirty="0" err="1"/>
              <a:t>пам</a:t>
            </a:r>
            <a:r>
              <a:rPr lang="en-US" sz="2200" dirty="0"/>
              <a:t>’</a:t>
            </a:r>
            <a:r>
              <a:rPr lang="uk-UA" sz="2200" dirty="0"/>
              <a:t>ятка студента</a:t>
            </a:r>
          </a:p>
          <a:p>
            <a:r>
              <a:rPr lang="uk-UA" sz="2200" dirty="0"/>
              <a:t>Методичні рекомендації до виконання ІДЗ</a:t>
            </a:r>
          </a:p>
          <a:p>
            <a:r>
              <a:rPr lang="uk-UA" sz="2200" dirty="0"/>
              <a:t>Приклад оформлення переліку використаних джерел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8776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302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/>
              <a:t>Всі письмові завдання завантажуються в </a:t>
            </a:r>
            <a:r>
              <a:rPr lang="en-US" sz="4800" b="1" dirty="0"/>
              <a:t>Moodle</a:t>
            </a:r>
          </a:p>
        </p:txBody>
      </p:sp>
      <p:pic>
        <p:nvPicPr>
          <p:cNvPr id="67586" name="Picture 2" descr="Картинки по запросу paper free save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86149"/>
            <a:ext cx="6562725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Картинки по запросу 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5" y="2276872"/>
            <a:ext cx="9162255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472" y="1340768"/>
            <a:ext cx="4752528" cy="5328592"/>
          </a:xfrm>
        </p:spPr>
        <p:txBody>
          <a:bodyPr>
            <a:normAutofit/>
          </a:bodyPr>
          <a:lstStyle/>
          <a:p>
            <a:r>
              <a:rPr lang="uk-UA" dirty="0" err="1"/>
              <a:t>Тупахіна</a:t>
            </a:r>
            <a:r>
              <a:rPr lang="uk-UA" dirty="0"/>
              <a:t> Олена Володимирівна, доктор філологічних наук, професор</a:t>
            </a:r>
            <a:endParaRPr lang="ru-RU" dirty="0"/>
          </a:p>
          <a:p>
            <a:r>
              <a:rPr lang="en-US" dirty="0">
                <a:hlinkClick r:id="rId2"/>
              </a:rPr>
              <a:t>tupakhina@gmail.com</a:t>
            </a:r>
            <a:endParaRPr lang="en-US" dirty="0"/>
          </a:p>
          <a:p>
            <a:r>
              <a:rPr lang="ru-RU" b="1" dirty="0" err="1"/>
              <a:t>Консультації</a:t>
            </a:r>
            <a:r>
              <a:rPr lang="ru-RU" b="1" dirty="0"/>
              <a:t>: </a:t>
            </a:r>
            <a:r>
              <a:rPr lang="ru-RU" dirty="0" err="1"/>
              <a:t>понеділок</a:t>
            </a:r>
            <a:r>
              <a:rPr lang="ru-RU" dirty="0"/>
              <a:t> з 11:00 до 12:45, кафедра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філології</a:t>
            </a:r>
            <a:r>
              <a:rPr lang="ru-RU" dirty="0"/>
              <a:t>, перекладу та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endParaRPr lang="ru-RU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5842" name="Picture 2" descr="Картинки по запросу welcome to the co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971268" cy="601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6660232" y="5157192"/>
            <a:ext cx="1607996" cy="1428750"/>
          </a:xfrm>
          <a:prstGeom prst="rect">
            <a:avLst/>
          </a:prstGeom>
          <a:noFill/>
        </p:spPr>
      </p:pic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8172400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48464" y="2060848"/>
            <a:ext cx="72008" cy="4608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91880" y="5157192"/>
            <a:ext cx="1607996" cy="142875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905000" cy="142875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88685"/>
              </p:ext>
            </p:extLst>
          </p:nvPr>
        </p:nvGraphicFramePr>
        <p:xfrm>
          <a:off x="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1907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76056" y="5157192"/>
            <a:ext cx="1607996" cy="14287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35896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МКР 2: травень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6376" y="1340768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Іспит:</a:t>
            </a:r>
          </a:p>
          <a:p>
            <a:pPr algn="r"/>
            <a:r>
              <a:rPr lang="uk-UA" dirty="0"/>
              <a:t>червень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95736" y="1340768"/>
            <a:ext cx="72008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52500" y="6843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МКР 1: березень</a:t>
            </a:r>
          </a:p>
          <a:p>
            <a:pPr algn="ctr"/>
            <a:r>
              <a:rPr lang="uk-UA" dirty="0"/>
              <a:t>до 1 березня – записатися на тему ІДЗ або </a:t>
            </a:r>
            <a:r>
              <a:rPr lang="uk-UA" dirty="0" err="1"/>
              <a:t>проєкт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76256" y="1484784"/>
            <a:ext cx="72008" cy="51125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2160" y="69269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Підсумковий бал: 15 травня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99992" y="1412776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6" name="Picture 4" descr="Картинки по запросу you are here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933056"/>
            <a:ext cx="827584" cy="65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ru-RU" b="1" dirty="0"/>
              <a:t>Система </a:t>
            </a:r>
            <a:r>
              <a:rPr lang="ru-RU" b="1" dirty="0" err="1"/>
              <a:t>оцінювання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16481"/>
            <a:ext cx="4392488" cy="4541514"/>
          </a:xfrm>
        </p:spPr>
        <p:txBody>
          <a:bodyPr>
            <a:normAutofit/>
          </a:bodyPr>
          <a:lstStyle/>
          <a:p>
            <a:r>
              <a:rPr lang="ru-RU" sz="2000" dirty="0" err="1"/>
              <a:t>Мінімальний</a:t>
            </a:r>
            <a:r>
              <a:rPr lang="ru-RU" sz="2000" dirty="0"/>
              <a:t> бал для допуску до </a:t>
            </a:r>
            <a:r>
              <a:rPr lang="ru-RU" sz="2000" dirty="0" err="1"/>
              <a:t>іспиту</a:t>
            </a:r>
            <a:r>
              <a:rPr lang="ru-RU" sz="2000" dirty="0"/>
              <a:t>: </a:t>
            </a:r>
            <a:r>
              <a:rPr lang="ru-RU" sz="2000" b="1" dirty="0"/>
              <a:t>35</a:t>
            </a:r>
            <a:r>
              <a:rPr lang="ru-RU" sz="2000" dirty="0"/>
              <a:t> </a:t>
            </a:r>
            <a:endParaRPr lang="en-US" sz="2000" dirty="0"/>
          </a:p>
          <a:p>
            <a:r>
              <a:rPr lang="ru-RU" sz="2000" dirty="0" err="1"/>
              <a:t>Термінологічний</a:t>
            </a:r>
            <a:r>
              <a:rPr lang="ru-RU" sz="2000" dirty="0"/>
              <a:t> диктант на кожному </a:t>
            </a:r>
            <a:r>
              <a:rPr lang="ru-RU" sz="2000" dirty="0" err="1"/>
              <a:t>семінарі</a:t>
            </a:r>
            <a:r>
              <a:rPr lang="ru-RU" sz="2000" dirty="0"/>
              <a:t>: </a:t>
            </a:r>
            <a:r>
              <a:rPr lang="en-US" sz="2000" dirty="0"/>
              <a:t>max </a:t>
            </a:r>
            <a:r>
              <a:rPr lang="ru-RU" sz="2000" b="1" dirty="0"/>
              <a:t>3</a:t>
            </a:r>
            <a:r>
              <a:rPr lang="ru-RU" sz="2000" dirty="0"/>
              <a:t> </a:t>
            </a:r>
            <a:r>
              <a:rPr lang="ru-RU" sz="2000" dirty="0" err="1"/>
              <a:t>бали</a:t>
            </a:r>
            <a:endParaRPr lang="ru-RU" sz="2000" dirty="0"/>
          </a:p>
          <a:p>
            <a:r>
              <a:rPr lang="ru-RU" sz="2000" dirty="0" err="1"/>
              <a:t>Усна</a:t>
            </a:r>
            <a:r>
              <a:rPr lang="ru-RU" sz="2000" dirty="0"/>
              <a:t> </a:t>
            </a:r>
            <a:r>
              <a:rPr lang="ru-RU" sz="2000" dirty="0" err="1"/>
              <a:t>відповідь</a:t>
            </a:r>
            <a:r>
              <a:rPr lang="ru-RU" sz="2000" dirty="0"/>
              <a:t>: </a:t>
            </a:r>
            <a:r>
              <a:rPr lang="en-US" sz="2000" dirty="0"/>
              <a:t>max </a:t>
            </a:r>
            <a:r>
              <a:rPr lang="en-US" sz="2000" b="1" dirty="0"/>
              <a:t>5</a:t>
            </a:r>
            <a:r>
              <a:rPr lang="en-US" sz="2000" dirty="0"/>
              <a:t> </a:t>
            </a:r>
            <a:r>
              <a:rPr lang="ru-RU" sz="2000" dirty="0" err="1"/>
              <a:t>балів</a:t>
            </a:r>
            <a:endParaRPr lang="ru-RU" sz="2000" dirty="0"/>
          </a:p>
          <a:p>
            <a:r>
              <a:rPr lang="ru-RU" sz="2000" dirty="0" err="1"/>
              <a:t>Творче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реферат: </a:t>
            </a:r>
            <a:r>
              <a:rPr lang="en-US" sz="2000" dirty="0"/>
              <a:t>max </a:t>
            </a:r>
            <a:r>
              <a:rPr lang="en-US" sz="2000" b="1" dirty="0"/>
              <a:t>5</a:t>
            </a:r>
            <a:r>
              <a:rPr lang="en-US" sz="2000" dirty="0"/>
              <a:t> </a:t>
            </a:r>
            <a:r>
              <a:rPr lang="uk-UA" sz="2000" dirty="0"/>
              <a:t>балів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Модульна</a:t>
            </a:r>
            <a:r>
              <a:rPr lang="ru-RU" sz="2000" dirty="0"/>
              <a:t> робота: </a:t>
            </a:r>
            <a:r>
              <a:rPr lang="en-US" sz="2000" dirty="0"/>
              <a:t>max </a:t>
            </a:r>
            <a:r>
              <a:rPr lang="ru-RU" sz="2000" b="1" dirty="0"/>
              <a:t>10</a:t>
            </a:r>
            <a:r>
              <a:rPr lang="ru-RU" sz="2000" dirty="0"/>
              <a:t> </a:t>
            </a:r>
            <a:r>
              <a:rPr lang="ru-RU" sz="2000" dirty="0" err="1"/>
              <a:t>балів</a:t>
            </a:r>
            <a:endParaRPr lang="ru-RU" sz="2000" dirty="0"/>
          </a:p>
          <a:p>
            <a:r>
              <a:rPr lang="uk-UA" sz="2000" dirty="0"/>
              <a:t>ІДЗ або груповий </a:t>
            </a:r>
            <a:r>
              <a:rPr lang="uk-UA" sz="2000" dirty="0" err="1"/>
              <a:t>проєкт</a:t>
            </a:r>
            <a:r>
              <a:rPr lang="uk-UA" sz="2000" dirty="0"/>
              <a:t>: </a:t>
            </a:r>
            <a:r>
              <a:rPr lang="en-US" sz="2000" dirty="0"/>
              <a:t>max </a:t>
            </a:r>
            <a:r>
              <a:rPr lang="en-US" sz="2000" b="1" dirty="0"/>
              <a:t>20</a:t>
            </a:r>
            <a:r>
              <a:rPr lang="en-US" sz="2000" dirty="0"/>
              <a:t> </a:t>
            </a:r>
            <a:r>
              <a:rPr lang="uk-UA" sz="2000" dirty="0"/>
              <a:t>балів</a:t>
            </a:r>
            <a:r>
              <a:rPr lang="ru-RU" sz="2000" dirty="0"/>
              <a:t> </a:t>
            </a:r>
          </a:p>
          <a:p>
            <a:r>
              <a:rPr lang="ru-RU" sz="2000" b="1" dirty="0" err="1"/>
              <a:t>Читання</a:t>
            </a:r>
            <a:r>
              <a:rPr lang="ru-RU" sz="2000" b="1" dirty="0"/>
              <a:t> всех </a:t>
            </a:r>
            <a:r>
              <a:rPr lang="ru-RU" sz="2000" b="1" dirty="0" err="1"/>
              <a:t>текстів</a:t>
            </a:r>
            <a:r>
              <a:rPr lang="ru-RU" sz="2000" b="1" dirty="0"/>
              <a:t>, </a:t>
            </a:r>
            <a:r>
              <a:rPr lang="ru-RU" sz="2000" b="1" dirty="0" err="1"/>
              <a:t>винесених</a:t>
            </a:r>
            <a:r>
              <a:rPr lang="ru-RU" sz="2000" b="1" dirty="0"/>
              <a:t> на </a:t>
            </a:r>
            <a:r>
              <a:rPr lang="ru-RU" sz="2000" b="1" dirty="0" err="1"/>
              <a:t>семінарські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, є </a:t>
            </a:r>
            <a:r>
              <a:rPr lang="ru-RU" sz="2000" b="1" dirty="0" err="1"/>
              <a:t>обов</a:t>
            </a:r>
            <a:r>
              <a:rPr lang="en-US" sz="2000" b="1" dirty="0"/>
              <a:t>’</a:t>
            </a:r>
            <a:r>
              <a:rPr lang="uk-UA" sz="2000" b="1" dirty="0" err="1"/>
              <a:t>язковою</a:t>
            </a:r>
            <a:r>
              <a:rPr lang="uk-UA" sz="2000" b="1" dirty="0"/>
              <a:t> вимогою </a:t>
            </a:r>
            <a:endParaRPr lang="ru-RU" sz="2000" b="1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65540" name="Picture 4" descr="Картинки по запросу grades"/>
          <p:cNvPicPr>
            <a:picLocks noChangeAspect="1" noChangeArrowheads="1"/>
          </p:cNvPicPr>
          <p:nvPr/>
        </p:nvPicPr>
        <p:blipFill rotWithShape="1">
          <a:blip r:embed="rId2" cstate="print"/>
          <a:srcRect l="11846" r="19113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я маю </a:t>
            </a:r>
            <a:r>
              <a:rPr lang="ru-RU" dirty="0" err="1"/>
              <a:t>прочитати</a:t>
            </a:r>
            <a:r>
              <a:rPr lang="ru-RU" dirty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Желаемая оценка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текстов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Е</a:t>
                      </a:r>
                      <a:r>
                        <a:rPr lang="ru-RU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Всі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тексти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винесені</a:t>
                      </a:r>
                      <a:r>
                        <a:rPr lang="ru-RU" sz="2000" dirty="0"/>
                        <a:t> на </a:t>
                      </a:r>
                      <a:r>
                        <a:rPr lang="ru-RU" sz="2000" dirty="0" err="1"/>
                        <a:t>семінари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b="1" dirty="0"/>
                        <a:t>в </a:t>
                      </a:r>
                      <a:r>
                        <a:rPr lang="ru-RU" sz="2000" b="1" dirty="0" err="1"/>
                        <a:t>повному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обсязі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en-US" sz="2000" b="1" baseline="0" dirty="0"/>
                        <a:t>2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uk-UA" sz="2000" b="1" baseline="0" dirty="0"/>
                        <a:t>4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r>
                        <a:rPr lang="ru-RU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uk-UA" sz="2000" b="1" baseline="0" dirty="0"/>
                        <a:t>6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r>
                        <a:rPr lang="ru-RU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А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uk-UA" sz="2000" b="1" baseline="0" dirty="0"/>
                        <a:t>8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r>
                        <a:rPr lang="ru-RU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1784" y="3568620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рекомендованих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 – на </a:t>
            </a:r>
            <a:r>
              <a:rPr lang="ru-RU" sz="2000" dirty="0" err="1"/>
              <a:t>сторінці</a:t>
            </a:r>
            <a:r>
              <a:rPr lang="ru-RU" sz="2000" dirty="0"/>
              <a:t> курсу у </a:t>
            </a:r>
            <a:r>
              <a:rPr lang="en-US" sz="2000" dirty="0"/>
              <a:t>Moodle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/>
              <a:t>Обирайте тексти різних авторів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/>
              <a:t>Обирайте тексти, винесені в питання до іспиту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/>
              <a:t>При виборі творів малої форми (оповідань, новел</a:t>
            </a:r>
            <a:r>
              <a:rPr lang="en-US" sz="2000" dirty="0"/>
              <a:t>, </a:t>
            </a:r>
            <a:r>
              <a:rPr lang="uk-UA" sz="2000" dirty="0"/>
              <a:t>віршів): 3 малі твори/збірка віршів = 1 повноцінний текст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Співбесіда</a:t>
            </a:r>
            <a:r>
              <a:rPr lang="ru-RU" sz="2000" dirty="0"/>
              <a:t> за </a:t>
            </a:r>
            <a:r>
              <a:rPr lang="ru-RU" sz="2000" dirty="0" err="1"/>
              <a:t>прочитаними</a:t>
            </a:r>
            <a:r>
              <a:rPr lang="ru-RU" sz="2000" dirty="0"/>
              <a:t> текстами – </a:t>
            </a:r>
            <a:r>
              <a:rPr lang="ru-RU" sz="2000" dirty="0" err="1"/>
              <a:t>обов</a:t>
            </a:r>
            <a:r>
              <a:rPr lang="en-US" sz="2000" dirty="0"/>
              <a:t>’</a:t>
            </a:r>
            <a:r>
              <a:rPr lang="uk-UA" sz="2000" dirty="0" err="1"/>
              <a:t>язковий</a:t>
            </a:r>
            <a:r>
              <a:rPr lang="uk-UA" sz="2000" dirty="0"/>
              <a:t> елемент іспиту 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7F2E-104F-22C8-7970-8B1612B1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uk-UA" sz="3100"/>
              <a:t>Важливі дедлайни</a:t>
            </a:r>
            <a:endParaRPr lang="en-US" sz="3100"/>
          </a:p>
        </p:txBody>
      </p:sp>
      <p:pic>
        <p:nvPicPr>
          <p:cNvPr id="1028" name="Picture 4" descr="Школа організацій з розвитку підприємництва: дедлайн змінено | Громадський  Простір">
            <a:extLst>
              <a:ext uri="{FF2B5EF4-FFF2-40B4-BE49-F238E27FC236}">
                <a16:creationId xmlns:a16="http://schemas.microsoft.com/office/drawing/2014/main" id="{4CAFC5A5-C160-AF35-E394-4F39C224B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 b="3228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1714976-B65F-D1C0-9B83-DF1CF065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772494"/>
          </a:xfrm>
        </p:spPr>
        <p:txBody>
          <a:bodyPr anchor="ctr">
            <a:normAutofit/>
          </a:bodyPr>
          <a:lstStyle/>
          <a:p>
            <a:r>
              <a:rPr lang="uk-UA" sz="2000" dirty="0"/>
              <a:t>Запис на групові </a:t>
            </a:r>
            <a:r>
              <a:rPr lang="uk-UA" sz="2000" dirty="0" err="1"/>
              <a:t>проєкти</a:t>
            </a:r>
            <a:r>
              <a:rPr lang="uk-UA" sz="2000" dirty="0"/>
              <a:t> та ІДЗ – до </a:t>
            </a:r>
            <a:r>
              <a:rPr lang="uk-UA" sz="2000" b="1" dirty="0"/>
              <a:t>1 березня 2023 р. </a:t>
            </a:r>
          </a:p>
          <a:p>
            <a:r>
              <a:rPr lang="uk-UA" sz="2000" dirty="0"/>
              <a:t>Творчі завдання до семінарів подаються </a:t>
            </a:r>
            <a:r>
              <a:rPr lang="uk-UA" sz="2000" b="1" dirty="0"/>
              <a:t>до наступного семінару за розкладом вашої групи </a:t>
            </a:r>
          </a:p>
          <a:p>
            <a:r>
              <a:rPr lang="uk-UA" sz="2000" dirty="0"/>
              <a:t>Відпрацювання пропущених семінарів – </a:t>
            </a:r>
            <a:r>
              <a:rPr lang="uk-UA" sz="2000" b="1" dirty="0"/>
              <a:t>на найближчій консультації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5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A7D2F-7B6A-E992-D67B-B25868B8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 fontScale="90000"/>
          </a:bodyPr>
          <a:lstStyle/>
          <a:p>
            <a:r>
              <a:rPr lang="uk-UA" sz="4700" dirty="0"/>
              <a:t>Якщо я не можу відвідувати заняття разом з групою: </a:t>
            </a:r>
            <a:endParaRPr lang="en-US" sz="4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16413-FEC2-718C-002C-4CEEF8EB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348880"/>
            <a:ext cx="5035164" cy="4119172"/>
          </a:xfrm>
        </p:spPr>
        <p:txBody>
          <a:bodyPr anchor="t">
            <a:normAutofit/>
          </a:bodyPr>
          <a:lstStyle/>
          <a:p>
            <a:r>
              <a:rPr lang="uk-UA" sz="2400" b="1" dirty="0"/>
              <a:t>До 1 березня </a:t>
            </a:r>
            <a:r>
              <a:rPr lang="uk-UA" sz="2400" dirty="0"/>
              <a:t>– </a:t>
            </a:r>
            <a:r>
              <a:rPr lang="uk-UA" sz="2400" dirty="0" err="1"/>
              <a:t>повідомте</a:t>
            </a:r>
            <a:r>
              <a:rPr lang="uk-UA" sz="2400" dirty="0"/>
              <a:t> викладача, узгодьте індивідуальний графік та порядок відпрацювання занять </a:t>
            </a:r>
          </a:p>
          <a:p>
            <a:pPr marL="0" indent="0">
              <a:buNone/>
            </a:pPr>
            <a:r>
              <a:rPr lang="uk-UA" sz="2400" dirty="0"/>
              <a:t>                         або</a:t>
            </a:r>
          </a:p>
          <a:p>
            <a:r>
              <a:rPr lang="uk-UA" sz="2400" b="1" dirty="0"/>
              <a:t>Приєднайтесь до іншої групи</a:t>
            </a:r>
            <a:r>
              <a:rPr lang="uk-UA" sz="2400" dirty="0"/>
              <a:t>, розклад якої вам підходить, і </a:t>
            </a:r>
            <a:r>
              <a:rPr lang="uk-UA" sz="2400" dirty="0" err="1"/>
              <a:t>повідомте</a:t>
            </a:r>
            <a:r>
              <a:rPr lang="uk-UA" sz="2400" dirty="0"/>
              <a:t> про це викладача </a:t>
            </a:r>
          </a:p>
          <a:p>
            <a:pPr marL="0" indent="0">
              <a:buNone/>
            </a:pPr>
            <a:endParaRPr lang="uk-UA" sz="1900" dirty="0"/>
          </a:p>
        </p:txBody>
      </p:sp>
      <p:pic>
        <p:nvPicPr>
          <p:cNvPr id="1026" name="Picture 2" descr="My Hamster Ate My Homework: Journal to keep all your memories, thoughts and  ideas : York, Elizabeth: Amazon.sg: Books">
            <a:extLst>
              <a:ext uri="{FF2B5EF4-FFF2-40B4-BE49-F238E27FC236}">
                <a16:creationId xmlns:a16="http://schemas.microsoft.com/office/drawing/2014/main" id="{23AE3FDC-AC69-FEFD-5AE7-B74E1F61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r="-2" b="10250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7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DBDFF-85E9-A27E-E42D-B007D1EC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D2CE-3A4E-1D59-7DDF-06C19A94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aybe if I close my eyes they will all just disappear | News Ecard">
            <a:extLst>
              <a:ext uri="{FF2B5EF4-FFF2-40B4-BE49-F238E27FC236}">
                <a16:creationId xmlns:a16="http://schemas.microsoft.com/office/drawing/2014/main" id="{37DE1F69-5E3D-D0CB-93B7-64F1EB84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802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5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359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Система оцінювання</vt:lpstr>
      <vt:lpstr>Презентация PowerPoint</vt:lpstr>
      <vt:lpstr>Скільки текстів я маю прочитати?</vt:lpstr>
      <vt:lpstr>Важливі дедлайни</vt:lpstr>
      <vt:lpstr>Якщо я не можу відвідувати заняття разом з групою: </vt:lpstr>
      <vt:lpstr>Презентация PowerPoint</vt:lpstr>
      <vt:lpstr>Гайдлайни та рекомендації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the_mockturtle</dc:creator>
  <cp:lastModifiedBy>E. T.</cp:lastModifiedBy>
  <cp:revision>3</cp:revision>
  <dcterms:created xsi:type="dcterms:W3CDTF">2017-09-06T06:35:34Z</dcterms:created>
  <dcterms:modified xsi:type="dcterms:W3CDTF">2023-02-10T09:05:04Z</dcterms:modified>
</cp:coreProperties>
</file>