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9144000" cy="5149850"/>
  <p:notesSz cx="9144000" cy="5149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6453"/>
            <a:ext cx="7772400" cy="10814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3916"/>
            <a:ext cx="6400800" cy="12874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365F9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365F9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365F9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62964" y="258521"/>
            <a:ext cx="7773670" cy="4210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365F9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184465"/>
            <a:ext cx="822960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9360"/>
            <a:ext cx="292608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jpg"/><Relationship Id="rId7" Type="http://schemas.openxmlformats.org/officeDocument/2006/relationships/image" Target="../media/image8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g"/><Relationship Id="rId3" Type="http://schemas.openxmlformats.org/officeDocument/2006/relationships/image" Target="../media/image1.jp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Relationship Id="rId9" Type="http://schemas.openxmlformats.org/officeDocument/2006/relationships/image" Target="../media/image14.png"/><Relationship Id="rId10" Type="http://schemas.openxmlformats.org/officeDocument/2006/relationships/image" Target="../media/image15.png"/><Relationship Id="rId11" Type="http://schemas.openxmlformats.org/officeDocument/2006/relationships/image" Target="../media/image16.jpg"/><Relationship Id="rId12" Type="http://schemas.openxmlformats.org/officeDocument/2006/relationships/image" Target="../media/image17.jpg"/><Relationship Id="rId13" Type="http://schemas.openxmlformats.org/officeDocument/2006/relationships/image" Target="../media/image18.png"/><Relationship Id="rId14" Type="http://schemas.openxmlformats.org/officeDocument/2006/relationships/image" Target="../media/image19.png"/><Relationship Id="rId15" Type="http://schemas.openxmlformats.org/officeDocument/2006/relationships/image" Target="../media/image20.png"/><Relationship Id="rId16" Type="http://schemas.openxmlformats.org/officeDocument/2006/relationships/image" Target="../media/image21.png"/><Relationship Id="rId17" Type="http://schemas.openxmlformats.org/officeDocument/2006/relationships/image" Target="../media/image22.png"/><Relationship Id="rId18" Type="http://schemas.openxmlformats.org/officeDocument/2006/relationships/image" Target="../media/image2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7612" y="1185747"/>
            <a:ext cx="8609965" cy="145923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1270">
              <a:lnSpc>
                <a:spcPts val="5645"/>
              </a:lnSpc>
              <a:spcBef>
                <a:spcPts val="100"/>
              </a:spcBef>
            </a:pPr>
            <a:r>
              <a:rPr dirty="0" sz="4800" spc="-5">
                <a:latin typeface="Arial Narrow"/>
                <a:cs typeface="Arial Narrow"/>
              </a:rPr>
              <a:t>навчальна дисципліна</a:t>
            </a:r>
            <a:endParaRPr sz="4800">
              <a:latin typeface="Arial Narrow"/>
              <a:cs typeface="Arial Narrow"/>
            </a:endParaRPr>
          </a:p>
          <a:p>
            <a:pPr algn="ctr">
              <a:lnSpc>
                <a:spcPts val="5645"/>
              </a:lnSpc>
            </a:pPr>
            <a:r>
              <a:rPr dirty="0" sz="4800" spc="-5" b="1">
                <a:latin typeface="Arial Narrow"/>
                <a:cs typeface="Arial Narrow"/>
              </a:rPr>
              <a:t>«</a:t>
            </a:r>
            <a:r>
              <a:rPr dirty="0" sz="3600" spc="-5" b="1">
                <a:latin typeface="Arial"/>
                <a:cs typeface="Arial"/>
              </a:rPr>
              <a:t>Маніпулятивні </a:t>
            </a:r>
            <a:r>
              <a:rPr dirty="0" sz="3600" spc="-15" b="1">
                <a:latin typeface="Arial"/>
                <a:cs typeface="Arial"/>
              </a:rPr>
              <a:t>технології </a:t>
            </a:r>
            <a:r>
              <a:rPr dirty="0" sz="3600" b="1">
                <a:latin typeface="Arial"/>
                <a:cs typeface="Arial"/>
              </a:rPr>
              <a:t>у</a:t>
            </a:r>
            <a:r>
              <a:rPr dirty="0" sz="3600" spc="30" b="1">
                <a:latin typeface="Arial"/>
                <a:cs typeface="Arial"/>
              </a:rPr>
              <a:t> </a:t>
            </a:r>
            <a:r>
              <a:rPr dirty="0" sz="3600" spc="5" b="1">
                <a:latin typeface="Arial"/>
                <a:cs typeface="Arial"/>
              </a:rPr>
              <a:t>рекламі</a:t>
            </a:r>
            <a:r>
              <a:rPr dirty="0" sz="4800" spc="5" b="1">
                <a:latin typeface="Arial Narrow"/>
                <a:cs typeface="Arial Narrow"/>
              </a:rPr>
              <a:t>»</a:t>
            </a:r>
            <a:endParaRPr sz="480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7313" y="3497008"/>
            <a:ext cx="1044994" cy="10496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845425" y="3665283"/>
            <a:ext cx="1003185" cy="7035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7956" y="481406"/>
            <a:ext cx="1725930" cy="36258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200" spc="-5">
                <a:latin typeface="Arial Narrow"/>
                <a:cs typeface="Arial Narrow"/>
              </a:rPr>
              <a:t>Викладач</a:t>
            </a:r>
            <a:r>
              <a:rPr dirty="0" sz="2200" spc="-170">
                <a:latin typeface="Arial Narrow"/>
                <a:cs typeface="Arial Narrow"/>
              </a:rPr>
              <a:t> </a:t>
            </a:r>
            <a:r>
              <a:rPr dirty="0" sz="2200" spc="-5">
                <a:latin typeface="Arial Narrow"/>
                <a:cs typeface="Arial Narrow"/>
              </a:rPr>
              <a:t>курсу</a:t>
            </a:r>
            <a:r>
              <a:rPr dirty="0" sz="2200" spc="-5">
                <a:latin typeface="Impact"/>
                <a:cs typeface="Impact"/>
              </a:rPr>
              <a:t>:</a:t>
            </a:r>
            <a:endParaRPr sz="2200">
              <a:latin typeface="Impact"/>
              <a:cs typeface="Impac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44645" y="4062439"/>
            <a:ext cx="120720" cy="1323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76085" y="4050027"/>
            <a:ext cx="3145031" cy="1985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369491" y="4050027"/>
            <a:ext cx="4222363" cy="1985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345429" y="4236910"/>
            <a:ext cx="3377564" cy="30797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688069" y="3937825"/>
            <a:ext cx="0" cy="648335"/>
          </a:xfrm>
          <a:custGeom>
            <a:avLst/>
            <a:gdLst/>
            <a:ahLst/>
            <a:cxnLst/>
            <a:rect l="l" t="t" r="r" b="b"/>
            <a:pathLst>
              <a:path w="0" h="648335">
                <a:moveTo>
                  <a:pt x="0" y="0"/>
                </a:moveTo>
                <a:lnTo>
                  <a:pt x="0" y="648335"/>
                </a:lnTo>
              </a:path>
            </a:pathLst>
          </a:custGeom>
          <a:ln w="19050">
            <a:solidFill>
              <a:srgbClr val="487CB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809615" y="895603"/>
            <a:ext cx="2815590" cy="251421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23875" y="898524"/>
            <a:ext cx="1917700" cy="269544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426542"/>
            <a:ext cx="8216900" cy="3200400"/>
          </a:xfrm>
          <a:prstGeom prst="rect">
            <a:avLst/>
          </a:prstGeom>
        </p:spPr>
        <p:txBody>
          <a:bodyPr wrap="square" lIns="0" tIns="36195" rIns="0" bIns="0" rtlCol="0" vert="horz">
            <a:spAutoFit/>
          </a:bodyPr>
          <a:lstStyle/>
          <a:p>
            <a:pPr algn="just" marL="12700" marR="5080" indent="810895">
              <a:lnSpc>
                <a:spcPct val="95700"/>
              </a:lnSpc>
              <a:spcBef>
                <a:spcPts val="285"/>
              </a:spcBef>
            </a:pPr>
            <a:r>
              <a:rPr dirty="0" sz="3600" spc="-5" b="1">
                <a:solidFill>
                  <a:srgbClr val="365F91"/>
                </a:solidFill>
                <a:latin typeface="Arial Narrow"/>
                <a:cs typeface="Arial Narrow"/>
              </a:rPr>
              <a:t>Мета курсу </a:t>
            </a:r>
            <a:r>
              <a:rPr dirty="0" sz="3600">
                <a:solidFill>
                  <a:srgbClr val="365F91"/>
                </a:solidFill>
                <a:latin typeface="Arial Narrow"/>
                <a:cs typeface="Arial Narrow"/>
              </a:rPr>
              <a:t>– </a:t>
            </a:r>
            <a:r>
              <a:rPr dirty="0" sz="3600" spc="-5">
                <a:solidFill>
                  <a:srgbClr val="365F91"/>
                </a:solidFill>
                <a:latin typeface="Arial Narrow"/>
                <a:cs typeface="Arial Narrow"/>
              </a:rPr>
              <a:t>ознайомлення </a:t>
            </a:r>
            <a:r>
              <a:rPr dirty="0" sz="3600">
                <a:solidFill>
                  <a:srgbClr val="365F91"/>
                </a:solidFill>
                <a:latin typeface="Arial Narrow"/>
                <a:cs typeface="Arial Narrow"/>
              </a:rPr>
              <a:t>з </a:t>
            </a:r>
            <a:r>
              <a:rPr dirty="0" sz="3600" spc="-5">
                <a:solidFill>
                  <a:srgbClr val="365F91"/>
                </a:solidFill>
                <a:latin typeface="Arial Narrow"/>
                <a:cs typeface="Arial Narrow"/>
              </a:rPr>
              <a:t>основними  теоріями </a:t>
            </a:r>
            <a:r>
              <a:rPr dirty="0" sz="3600">
                <a:solidFill>
                  <a:srgbClr val="365F91"/>
                </a:solidFill>
                <a:latin typeface="Arial Narrow"/>
                <a:cs typeface="Arial Narrow"/>
              </a:rPr>
              <a:t>і </a:t>
            </a:r>
            <a:r>
              <a:rPr dirty="0" sz="3600" spc="-5">
                <a:solidFill>
                  <a:srgbClr val="365F91"/>
                </a:solidFill>
                <a:latin typeface="Arial Narrow"/>
                <a:cs typeface="Arial Narrow"/>
              </a:rPr>
              <a:t>концепціями, методами </a:t>
            </a:r>
            <a:r>
              <a:rPr dirty="0" sz="3600" spc="5">
                <a:solidFill>
                  <a:srgbClr val="365F91"/>
                </a:solidFill>
                <a:latin typeface="Arial Narrow"/>
                <a:cs typeface="Arial Narrow"/>
              </a:rPr>
              <a:t>та  </a:t>
            </a:r>
            <a:r>
              <a:rPr dirty="0" sz="3600" spc="-5">
                <a:solidFill>
                  <a:srgbClr val="365F91"/>
                </a:solidFill>
                <a:latin typeface="Arial Narrow"/>
                <a:cs typeface="Arial Narrow"/>
              </a:rPr>
              <a:t>технологіями </a:t>
            </a:r>
            <a:r>
              <a:rPr dirty="0" sz="3600">
                <a:solidFill>
                  <a:srgbClr val="365F91"/>
                </a:solidFill>
                <a:latin typeface="Arial Narrow"/>
                <a:cs typeface="Arial Narrow"/>
              </a:rPr>
              <a:t>впливу на </a:t>
            </a:r>
            <a:r>
              <a:rPr dirty="0" sz="3600" spc="-5">
                <a:solidFill>
                  <a:srgbClr val="365F91"/>
                </a:solidFill>
                <a:latin typeface="Arial Narrow"/>
                <a:cs typeface="Arial Narrow"/>
              </a:rPr>
              <a:t>споживача, </a:t>
            </a:r>
            <a:r>
              <a:rPr dirty="0" sz="3600">
                <a:solidFill>
                  <a:srgbClr val="365F91"/>
                </a:solidFill>
                <a:latin typeface="Arial Narrow"/>
                <a:cs typeface="Arial Narrow"/>
              </a:rPr>
              <a:t>сприяння  </a:t>
            </a:r>
            <a:r>
              <a:rPr dirty="0" sz="3600" spc="-10">
                <a:solidFill>
                  <a:srgbClr val="365F91"/>
                </a:solidFill>
                <a:latin typeface="Arial Narrow"/>
                <a:cs typeface="Arial Narrow"/>
              </a:rPr>
              <a:t>виробленню </a:t>
            </a:r>
            <a:r>
              <a:rPr dirty="0" sz="3600">
                <a:solidFill>
                  <a:srgbClr val="365F91"/>
                </a:solidFill>
                <a:latin typeface="Arial Narrow"/>
                <a:cs typeface="Arial Narrow"/>
              </a:rPr>
              <a:t>вмінь </a:t>
            </a:r>
            <a:r>
              <a:rPr dirty="0" sz="3600" spc="-5">
                <a:solidFill>
                  <a:srgbClr val="365F91"/>
                </a:solidFill>
                <a:latin typeface="Arial Narrow"/>
                <a:cs typeface="Arial Narrow"/>
              </a:rPr>
              <a:t>та навичок аналізу  закономірностей та </a:t>
            </a:r>
            <a:r>
              <a:rPr dirty="0" sz="3600">
                <a:solidFill>
                  <a:srgbClr val="365F91"/>
                </a:solidFill>
                <a:latin typeface="Arial Narrow"/>
                <a:cs typeface="Arial Narrow"/>
              </a:rPr>
              <a:t>механізмів впливу на  </a:t>
            </a:r>
            <a:r>
              <a:rPr dirty="0" sz="3600" spc="-5">
                <a:solidFill>
                  <a:srgbClr val="365F91"/>
                </a:solidFill>
                <a:latin typeface="Arial Narrow"/>
                <a:cs typeface="Arial Narrow"/>
              </a:rPr>
              <a:t>споживача </a:t>
            </a:r>
            <a:r>
              <a:rPr dirty="0" sz="3600">
                <a:solidFill>
                  <a:srgbClr val="365F91"/>
                </a:solidFill>
                <a:latin typeface="Arial Narrow"/>
                <a:cs typeface="Arial Narrow"/>
              </a:rPr>
              <a:t>у </a:t>
            </a:r>
            <a:r>
              <a:rPr dirty="0" sz="3600" spc="-5">
                <a:solidFill>
                  <a:srgbClr val="365F91"/>
                </a:solidFill>
                <a:latin typeface="Arial Narrow"/>
                <a:cs typeface="Arial Narrow"/>
              </a:rPr>
              <a:t>сфері</a:t>
            </a:r>
            <a:r>
              <a:rPr dirty="0" sz="3600" spc="-35">
                <a:solidFill>
                  <a:srgbClr val="365F91"/>
                </a:solidFill>
                <a:latin typeface="Arial Narrow"/>
                <a:cs typeface="Arial Narrow"/>
              </a:rPr>
              <a:t> </a:t>
            </a:r>
            <a:r>
              <a:rPr dirty="0" sz="3600" spc="-5">
                <a:solidFill>
                  <a:srgbClr val="365F91"/>
                </a:solidFill>
                <a:latin typeface="Arial Narrow"/>
                <a:cs typeface="Arial Narrow"/>
              </a:rPr>
              <a:t>реклами</a:t>
            </a:r>
            <a:endParaRPr sz="360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93025" y="3723969"/>
            <a:ext cx="981075" cy="6877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Інтерактивний формат </a:t>
            </a:r>
            <a:r>
              <a:rPr dirty="0" spc="-10"/>
              <a:t>курсу, </a:t>
            </a:r>
            <a:r>
              <a:rPr dirty="0" spc="-5"/>
              <a:t>що</a:t>
            </a:r>
            <a:r>
              <a:rPr dirty="0" spc="315"/>
              <a:t> </a:t>
            </a:r>
            <a:r>
              <a:rPr dirty="0" spc="-10"/>
              <a:t>спонукатиме </a:t>
            </a:r>
            <a:r>
              <a:rPr dirty="0"/>
              <a:t>до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7100" y="639902"/>
            <a:ext cx="8216900" cy="1939925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algn="just" marL="12700" marR="5080">
              <a:lnSpc>
                <a:spcPct val="95800"/>
              </a:lnSpc>
              <a:spcBef>
                <a:spcPts val="225"/>
              </a:spcBef>
            </a:pPr>
            <a:r>
              <a:rPr dirty="0" sz="2600" spc="-10">
                <a:solidFill>
                  <a:srgbClr val="365F91"/>
                </a:solidFill>
                <a:latin typeface="Arial"/>
                <a:cs typeface="Arial"/>
              </a:rPr>
              <a:t>дебатів, полеміки, аргументованого </a:t>
            </a:r>
            <a:r>
              <a:rPr dirty="0" sz="2600" spc="-5">
                <a:solidFill>
                  <a:srgbClr val="365F91"/>
                </a:solidFill>
                <a:latin typeface="Arial"/>
                <a:cs typeface="Arial"/>
              </a:rPr>
              <a:t>відстоювання  </a:t>
            </a:r>
            <a:r>
              <a:rPr dirty="0" sz="2600" spc="-10">
                <a:solidFill>
                  <a:srgbClr val="365F91"/>
                </a:solidFill>
                <a:latin typeface="Arial"/>
                <a:cs typeface="Arial"/>
              </a:rPr>
              <a:t>власної точки зору, </a:t>
            </a:r>
            <a:r>
              <a:rPr dirty="0" sz="2600" spc="-5">
                <a:solidFill>
                  <a:srgbClr val="365F91"/>
                </a:solidFill>
                <a:latin typeface="Arial"/>
                <a:cs typeface="Arial"/>
              </a:rPr>
              <a:t>орієнтований на розвиток  критично важливих </a:t>
            </a:r>
            <a:r>
              <a:rPr dirty="0" sz="2600" spc="-10">
                <a:solidFill>
                  <a:srgbClr val="365F91"/>
                </a:solidFill>
                <a:latin typeface="Arial"/>
                <a:cs typeface="Arial"/>
              </a:rPr>
              <a:t>для </a:t>
            </a:r>
            <a:r>
              <a:rPr dirty="0" sz="2600" spc="-5">
                <a:solidFill>
                  <a:srgbClr val="365F91"/>
                </a:solidFill>
                <a:latin typeface="Arial"/>
                <a:cs typeface="Arial"/>
              </a:rPr>
              <a:t>фахівця у </a:t>
            </a:r>
            <a:r>
              <a:rPr dirty="0" sz="2600">
                <a:solidFill>
                  <a:srgbClr val="365F91"/>
                </a:solidFill>
                <a:latin typeface="Arial"/>
                <a:cs typeface="Arial"/>
              </a:rPr>
              <a:t>галузі </a:t>
            </a:r>
            <a:r>
              <a:rPr dirty="0" sz="2600" spc="-10">
                <a:solidFill>
                  <a:srgbClr val="365F91"/>
                </a:solidFill>
                <a:latin typeface="Arial"/>
                <a:cs typeface="Arial"/>
              </a:rPr>
              <a:t>реклами </a:t>
            </a:r>
            <a:r>
              <a:rPr dirty="0" sz="2600">
                <a:solidFill>
                  <a:srgbClr val="365F91"/>
                </a:solidFill>
                <a:latin typeface="Arial"/>
                <a:cs typeface="Arial"/>
              </a:rPr>
              <a:t>та  </a:t>
            </a:r>
            <a:r>
              <a:rPr dirty="0" sz="2600" spc="-5">
                <a:solidFill>
                  <a:srgbClr val="365F91"/>
                </a:solidFill>
                <a:latin typeface="Arial"/>
                <a:cs typeface="Arial"/>
              </a:rPr>
              <a:t>зв’язків із </a:t>
            </a:r>
            <a:r>
              <a:rPr dirty="0" sz="2600" spc="-10">
                <a:solidFill>
                  <a:srgbClr val="365F91"/>
                </a:solidFill>
                <a:latin typeface="Arial"/>
                <a:cs typeface="Arial"/>
              </a:rPr>
              <a:t>громадськістю </a:t>
            </a:r>
            <a:r>
              <a:rPr dirty="0" sz="2600" spc="-5">
                <a:solidFill>
                  <a:srgbClr val="365F91"/>
                </a:solidFill>
                <a:latin typeface="Arial"/>
                <a:cs typeface="Arial"/>
              </a:rPr>
              <a:t>навичок ефективної усної й  </a:t>
            </a:r>
            <a:r>
              <a:rPr dirty="0" sz="2600" spc="-10">
                <a:solidFill>
                  <a:srgbClr val="365F91"/>
                </a:solidFill>
                <a:latin typeface="Arial"/>
                <a:cs typeface="Arial"/>
              </a:rPr>
              <a:t>письмової</a:t>
            </a:r>
            <a:r>
              <a:rPr dirty="0" sz="2600" spc="5">
                <a:solidFill>
                  <a:srgbClr val="365F91"/>
                </a:solidFill>
                <a:latin typeface="Arial"/>
                <a:cs typeface="Arial"/>
              </a:rPr>
              <a:t> </a:t>
            </a:r>
            <a:r>
              <a:rPr dirty="0" sz="2600" spc="-5">
                <a:solidFill>
                  <a:srgbClr val="365F91"/>
                </a:solidFill>
                <a:latin typeface="Arial"/>
                <a:cs typeface="Arial"/>
              </a:rPr>
              <a:t>комунікації.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7100" y="2536901"/>
            <a:ext cx="6076950" cy="742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48309">
              <a:lnSpc>
                <a:spcPts val="2820"/>
              </a:lnSpc>
              <a:spcBef>
                <a:spcPts val="100"/>
              </a:spcBef>
              <a:tabLst>
                <a:tab pos="2449830" algn="l"/>
                <a:tab pos="4181475" algn="l"/>
              </a:tabLst>
            </a:pPr>
            <a:r>
              <a:rPr dirty="0" sz="2400" spc="-5">
                <a:solidFill>
                  <a:srgbClr val="365F91"/>
                </a:solidFill>
                <a:latin typeface="Arial"/>
                <a:cs typeface="Arial"/>
              </a:rPr>
              <a:t>Виконання	групових	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практичних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820"/>
              </a:lnSpc>
              <a:tabLst>
                <a:tab pos="1983105" algn="l"/>
                <a:tab pos="3497579" algn="l"/>
                <a:tab pos="4883785" algn="l"/>
              </a:tabLst>
            </a:pP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п</a:t>
            </a:r>
            <a:r>
              <a:rPr dirty="0" sz="2400" spc="-15">
                <a:solidFill>
                  <a:srgbClr val="365F91"/>
                </a:solidFill>
                <a:latin typeface="Arial"/>
                <a:cs typeface="Arial"/>
              </a:rPr>
              <a:t>ід</a:t>
            </a:r>
            <a:r>
              <a:rPr dirty="0" sz="2400" spc="15">
                <a:solidFill>
                  <a:srgbClr val="365F91"/>
                </a:solidFill>
                <a:latin typeface="Arial"/>
                <a:cs typeface="Arial"/>
              </a:rPr>
              <a:t>с</a:t>
            </a:r>
            <a:r>
              <a:rPr dirty="0" sz="2400" spc="-25">
                <a:solidFill>
                  <a:srgbClr val="365F91"/>
                </a:solidFill>
                <a:latin typeface="Arial"/>
                <a:cs typeface="Arial"/>
              </a:rPr>
              <a:t>у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мк</a:t>
            </a:r>
            <a:r>
              <a:rPr dirty="0" sz="2400" spc="10">
                <a:solidFill>
                  <a:srgbClr val="365F91"/>
                </a:solidFill>
                <a:latin typeface="Arial"/>
                <a:cs typeface="Arial"/>
              </a:rPr>
              <a:t>о</a:t>
            </a:r>
            <a:r>
              <a:rPr dirty="0" sz="2400" spc="-5">
                <a:solidFill>
                  <a:srgbClr val="365F91"/>
                </a:solidFill>
                <a:latin typeface="Arial"/>
                <a:cs typeface="Arial"/>
              </a:rPr>
              <a:t>ви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х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	</a:t>
            </a:r>
            <a:r>
              <a:rPr dirty="0" sz="2400" spc="-15">
                <a:solidFill>
                  <a:srgbClr val="365F91"/>
                </a:solidFill>
                <a:latin typeface="Arial"/>
                <a:cs typeface="Arial"/>
              </a:rPr>
              <a:t>г</a:t>
            </a:r>
            <a:r>
              <a:rPr dirty="0" sz="2400" spc="25">
                <a:solidFill>
                  <a:srgbClr val="365F91"/>
                </a:solidFill>
                <a:latin typeface="Arial"/>
                <a:cs typeface="Arial"/>
              </a:rPr>
              <a:t>р</a:t>
            </a:r>
            <a:r>
              <a:rPr dirty="0" sz="2400" spc="-25">
                <a:solidFill>
                  <a:srgbClr val="365F91"/>
                </a:solidFill>
                <a:latin typeface="Arial"/>
                <a:cs typeface="Arial"/>
              </a:rPr>
              <a:t>у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пов</a:t>
            </a:r>
            <a:r>
              <a:rPr dirty="0" sz="2400" spc="20">
                <a:solidFill>
                  <a:srgbClr val="365F91"/>
                </a:solidFill>
                <a:latin typeface="Arial"/>
                <a:cs typeface="Arial"/>
              </a:rPr>
              <a:t>и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х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	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творчих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	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пр</a:t>
            </a:r>
            <a:r>
              <a:rPr dirty="0" sz="2400" spc="5">
                <a:solidFill>
                  <a:srgbClr val="365F91"/>
                </a:solidFill>
                <a:latin typeface="Arial"/>
                <a:cs typeface="Arial"/>
              </a:rPr>
              <a:t>о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ек</a:t>
            </a:r>
            <a:r>
              <a:rPr dirty="0" sz="2400" spc="5">
                <a:solidFill>
                  <a:srgbClr val="365F91"/>
                </a:solidFill>
                <a:latin typeface="Arial"/>
                <a:cs typeface="Arial"/>
              </a:rPr>
              <a:t>т</a:t>
            </a:r>
            <a:r>
              <a:rPr dirty="0" sz="2400" spc="-5">
                <a:solidFill>
                  <a:srgbClr val="365F91"/>
                </a:solidFill>
                <a:latin typeface="Arial"/>
                <a:cs typeface="Arial"/>
              </a:rPr>
              <a:t>ів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77883" y="2536901"/>
            <a:ext cx="1964689" cy="742315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70485" marR="5080" indent="-58419">
              <a:lnSpc>
                <a:spcPts val="2760"/>
              </a:lnSpc>
              <a:spcBef>
                <a:spcPts val="295"/>
              </a:spcBef>
              <a:tabLst>
                <a:tab pos="1596390" algn="l"/>
                <a:tab pos="1642110" algn="l"/>
              </a:tabLst>
            </a:pPr>
            <a:r>
              <a:rPr dirty="0" sz="2400" spc="-5">
                <a:solidFill>
                  <a:srgbClr val="365F91"/>
                </a:solidFill>
                <a:latin typeface="Arial"/>
                <a:cs typeface="Arial"/>
              </a:rPr>
              <a:t>з</a:t>
            </a:r>
            <a:r>
              <a:rPr dirty="0" sz="2400" spc="5">
                <a:solidFill>
                  <a:srgbClr val="365F91"/>
                </a:solidFill>
                <a:latin typeface="Arial"/>
                <a:cs typeface="Arial"/>
              </a:rPr>
              <a:t>а</a:t>
            </a:r>
            <a:r>
              <a:rPr dirty="0" sz="2400" spc="-5">
                <a:solidFill>
                  <a:srgbClr val="365F91"/>
                </a:solidFill>
                <a:latin typeface="Arial"/>
                <a:cs typeface="Arial"/>
              </a:rPr>
              <a:t>в</a:t>
            </a:r>
            <a:r>
              <a:rPr dirty="0" sz="2400" spc="-15">
                <a:solidFill>
                  <a:srgbClr val="365F91"/>
                </a:solidFill>
                <a:latin typeface="Arial"/>
                <a:cs typeface="Arial"/>
              </a:rPr>
              <a:t>д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а</a:t>
            </a:r>
            <a:r>
              <a:rPr dirty="0" sz="2400" spc="-5">
                <a:solidFill>
                  <a:srgbClr val="365F91"/>
                </a:solidFill>
                <a:latin typeface="Arial"/>
                <a:cs typeface="Arial"/>
              </a:rPr>
              <a:t>н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ь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		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та  с</a:t>
            </a:r>
            <a:r>
              <a:rPr dirty="0" sz="2400" spc="-10">
                <a:solidFill>
                  <a:srgbClr val="365F91"/>
                </a:solidFill>
                <a:latin typeface="Arial"/>
                <a:cs typeface="Arial"/>
              </a:rPr>
              <a:t>п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о</a:t>
            </a:r>
            <a:r>
              <a:rPr dirty="0" sz="2400" spc="-5">
                <a:solidFill>
                  <a:srgbClr val="365F91"/>
                </a:solidFill>
                <a:latin typeface="Arial"/>
                <a:cs typeface="Arial"/>
              </a:rPr>
              <a:t>н</a:t>
            </a:r>
            <a:r>
              <a:rPr dirty="0" sz="2400" spc="-35">
                <a:solidFill>
                  <a:srgbClr val="365F91"/>
                </a:solidFill>
                <a:latin typeface="Arial"/>
                <a:cs typeface="Arial"/>
              </a:rPr>
              <a:t>у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к</a:t>
            </a:r>
            <a:r>
              <a:rPr dirty="0" sz="2400" spc="10">
                <a:solidFill>
                  <a:srgbClr val="365F91"/>
                </a:solidFill>
                <a:latin typeface="Arial"/>
                <a:cs typeface="Arial"/>
              </a:rPr>
              <a:t>а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є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	</a:t>
            </a:r>
            <a:r>
              <a:rPr dirty="0" sz="2400" spc="10">
                <a:solidFill>
                  <a:srgbClr val="365F91"/>
                </a:solidFill>
                <a:latin typeface="Arial"/>
                <a:cs typeface="Arial"/>
              </a:rPr>
              <a:t>д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о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7100" y="3238322"/>
            <a:ext cx="8210550" cy="74295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12700" marR="5080">
              <a:lnSpc>
                <a:spcPts val="2760"/>
              </a:lnSpc>
              <a:spcBef>
                <a:spcPts val="295"/>
              </a:spcBef>
              <a:tabLst>
                <a:tab pos="1430655" algn="l"/>
                <a:tab pos="2745740" algn="l"/>
                <a:tab pos="4377690" algn="l"/>
                <a:tab pos="5640070" algn="l"/>
                <a:tab pos="7884159" algn="l"/>
              </a:tabLst>
            </a:pP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ро</a:t>
            </a:r>
            <a:r>
              <a:rPr dirty="0" sz="2400" spc="-5">
                <a:solidFill>
                  <a:srgbClr val="365F91"/>
                </a:solidFill>
                <a:latin typeface="Arial"/>
                <a:cs typeface="Arial"/>
              </a:rPr>
              <a:t>звит</a:t>
            </a:r>
            <a:r>
              <a:rPr dirty="0" sz="2400" spc="5">
                <a:solidFill>
                  <a:srgbClr val="365F91"/>
                </a:solidFill>
                <a:latin typeface="Arial"/>
                <a:cs typeface="Arial"/>
              </a:rPr>
              <a:t>к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у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	</a:t>
            </a:r>
            <a:r>
              <a:rPr dirty="0" sz="2400" spc="-5">
                <a:solidFill>
                  <a:srgbClr val="365F91"/>
                </a:solidFill>
                <a:latin typeface="Arial"/>
                <a:cs typeface="Arial"/>
              </a:rPr>
              <a:t>навичо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к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	</a:t>
            </a:r>
            <a:r>
              <a:rPr dirty="0" sz="2400" spc="-20">
                <a:solidFill>
                  <a:srgbClr val="365F91"/>
                </a:solidFill>
                <a:latin typeface="Arial"/>
                <a:cs typeface="Arial"/>
              </a:rPr>
              <a:t>ко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м</a:t>
            </a:r>
            <a:r>
              <a:rPr dirty="0" sz="2400" spc="10">
                <a:solidFill>
                  <a:srgbClr val="365F91"/>
                </a:solidFill>
                <a:latin typeface="Arial"/>
                <a:cs typeface="Arial"/>
              </a:rPr>
              <a:t>а</a:t>
            </a:r>
            <a:r>
              <a:rPr dirty="0" sz="2400" spc="-5">
                <a:solidFill>
                  <a:srgbClr val="365F91"/>
                </a:solidFill>
                <a:latin typeface="Arial"/>
                <a:cs typeface="Arial"/>
              </a:rPr>
              <a:t>н</a:t>
            </a:r>
            <a:r>
              <a:rPr dirty="0" sz="2400" spc="-15">
                <a:solidFill>
                  <a:srgbClr val="365F91"/>
                </a:solidFill>
                <a:latin typeface="Arial"/>
                <a:cs typeface="Arial"/>
              </a:rPr>
              <a:t>д</a:t>
            </a:r>
            <a:r>
              <a:rPr dirty="0" sz="2400" spc="25">
                <a:solidFill>
                  <a:srgbClr val="365F91"/>
                </a:solidFill>
                <a:latin typeface="Arial"/>
                <a:cs typeface="Arial"/>
              </a:rPr>
              <a:t>н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ої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	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ро</a:t>
            </a:r>
            <a:r>
              <a:rPr dirty="0" sz="2400" spc="-10">
                <a:solidFill>
                  <a:srgbClr val="365F91"/>
                </a:solidFill>
                <a:latin typeface="Arial"/>
                <a:cs typeface="Arial"/>
              </a:rPr>
              <a:t>б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оти,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	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ор</a:t>
            </a:r>
            <a:r>
              <a:rPr dirty="0" sz="2400" spc="-40">
                <a:solidFill>
                  <a:srgbClr val="365F91"/>
                </a:solidFill>
                <a:latin typeface="Arial"/>
                <a:cs typeface="Arial"/>
              </a:rPr>
              <a:t>г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а</a:t>
            </a:r>
            <a:r>
              <a:rPr dirty="0" sz="2400" spc="-5">
                <a:solidFill>
                  <a:srgbClr val="365F91"/>
                </a:solidFill>
                <a:latin typeface="Arial"/>
                <a:cs typeface="Arial"/>
              </a:rPr>
              <a:t>н</a:t>
            </a:r>
            <a:r>
              <a:rPr dirty="0" sz="2400" spc="-15">
                <a:solidFill>
                  <a:srgbClr val="365F91"/>
                </a:solidFill>
                <a:latin typeface="Arial"/>
                <a:cs typeface="Arial"/>
              </a:rPr>
              <a:t>і</a:t>
            </a:r>
            <a:r>
              <a:rPr dirty="0" sz="2400" spc="-5">
                <a:solidFill>
                  <a:srgbClr val="365F91"/>
                </a:solidFill>
                <a:latin typeface="Arial"/>
                <a:cs typeface="Arial"/>
              </a:rPr>
              <a:t>з</a:t>
            </a:r>
            <a:r>
              <a:rPr dirty="0" sz="2400" spc="5">
                <a:solidFill>
                  <a:srgbClr val="365F91"/>
                </a:solidFill>
                <a:latin typeface="Arial"/>
                <a:cs typeface="Arial"/>
              </a:rPr>
              <a:t>а</a:t>
            </a:r>
            <a:r>
              <a:rPr dirty="0" sz="2400" spc="-10">
                <a:solidFill>
                  <a:srgbClr val="365F91"/>
                </a:solidFill>
                <a:latin typeface="Arial"/>
                <a:cs typeface="Arial"/>
              </a:rPr>
              <a:t>ц</a:t>
            </a:r>
            <a:r>
              <a:rPr dirty="0" sz="2400" spc="-5">
                <a:solidFill>
                  <a:srgbClr val="365F91"/>
                </a:solidFill>
                <a:latin typeface="Arial"/>
                <a:cs typeface="Arial"/>
              </a:rPr>
              <a:t>ій</a:t>
            </a:r>
            <a:r>
              <a:rPr dirty="0" sz="2400" spc="-10">
                <a:solidFill>
                  <a:srgbClr val="365F91"/>
                </a:solidFill>
                <a:latin typeface="Arial"/>
                <a:cs typeface="Arial"/>
              </a:rPr>
              <a:t>н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их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	</a:t>
            </a:r>
            <a:r>
              <a:rPr dirty="0" sz="2400" spc="25">
                <a:solidFill>
                  <a:srgbClr val="365F91"/>
                </a:solidFill>
                <a:latin typeface="Arial"/>
                <a:cs typeface="Arial"/>
              </a:rPr>
              <a:t>т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а  </a:t>
            </a:r>
            <a:r>
              <a:rPr dirty="0" sz="2400" spc="-5">
                <a:solidFill>
                  <a:srgbClr val="365F91"/>
                </a:solidFill>
                <a:latin typeface="Arial"/>
                <a:cs typeface="Arial"/>
              </a:rPr>
              <a:t>лідерських</a:t>
            </a:r>
            <a:r>
              <a:rPr dirty="0" sz="2400" spc="-35">
                <a:solidFill>
                  <a:srgbClr val="365F91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якостей.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464425" y="4002849"/>
            <a:ext cx="980554" cy="6877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8708" y="871550"/>
            <a:ext cx="8307070" cy="24930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49605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365F91"/>
                </a:solidFill>
                <a:latin typeface="Arial Narrow"/>
                <a:cs typeface="Arial Narrow"/>
              </a:rPr>
              <a:t>У </a:t>
            </a:r>
            <a:r>
              <a:rPr dirty="0" sz="2400" spc="-5" b="1">
                <a:solidFill>
                  <a:srgbClr val="365F91"/>
                </a:solidFill>
                <a:latin typeface="Arial Narrow"/>
                <a:cs typeface="Arial Narrow"/>
              </a:rPr>
              <a:t>разі успішного завершення курсу студент</a:t>
            </a:r>
            <a:r>
              <a:rPr dirty="0" u="heavy" sz="2400" spc="25" b="1">
                <a:solidFill>
                  <a:srgbClr val="365F91"/>
                </a:solidFill>
                <a:uFill>
                  <a:solidFill>
                    <a:srgbClr val="365F91"/>
                  </a:solidFill>
                </a:uFill>
                <a:latin typeface="Arial Narrow"/>
                <a:cs typeface="Arial Narrow"/>
              </a:rPr>
              <a:t> </a:t>
            </a:r>
            <a:r>
              <a:rPr dirty="0" u="heavy" sz="2400" spc="-5" b="1">
                <a:solidFill>
                  <a:srgbClr val="365F91"/>
                </a:solidFill>
                <a:uFill>
                  <a:solidFill>
                    <a:srgbClr val="365F91"/>
                  </a:solidFill>
                </a:uFill>
                <a:latin typeface="Arial Narrow"/>
                <a:cs typeface="Arial Narrow"/>
              </a:rPr>
              <a:t>зможе</a:t>
            </a:r>
            <a:r>
              <a:rPr dirty="0" sz="2400" spc="-5" b="1">
                <a:solidFill>
                  <a:srgbClr val="365F91"/>
                </a:solidFill>
                <a:latin typeface="Arial Narrow"/>
                <a:cs typeface="Arial Narrow"/>
              </a:rPr>
              <a:t>:</a:t>
            </a:r>
            <a:endParaRPr sz="240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</a:pPr>
            <a:endParaRPr sz="2300">
              <a:latin typeface="Times New Roman"/>
              <a:cs typeface="Times New Roman"/>
            </a:endParaRPr>
          </a:p>
          <a:p>
            <a:pPr marL="933450" indent="-294005">
              <a:lnSpc>
                <a:spcPts val="2810"/>
              </a:lnSpc>
              <a:buFont typeface="Wingdings"/>
              <a:buChar char=""/>
              <a:tabLst>
                <a:tab pos="934085" algn="l"/>
              </a:tabLst>
            </a:pPr>
            <a:r>
              <a:rPr dirty="0" sz="2400" spc="-5">
                <a:solidFill>
                  <a:srgbClr val="365F91"/>
                </a:solidFill>
                <a:latin typeface="Arial Narrow"/>
                <a:cs typeface="Arial Narrow"/>
              </a:rPr>
              <a:t>визначати методи впливу на споживача</a:t>
            </a:r>
            <a:r>
              <a:rPr dirty="0" sz="2400" spc="-25">
                <a:solidFill>
                  <a:srgbClr val="365F91"/>
                </a:solidFill>
                <a:latin typeface="Arial Narrow"/>
                <a:cs typeface="Arial Narrow"/>
              </a:rPr>
              <a:t> </a:t>
            </a:r>
            <a:r>
              <a:rPr dirty="0" sz="2400" spc="-5">
                <a:solidFill>
                  <a:srgbClr val="365F91"/>
                </a:solidFill>
                <a:latin typeface="Arial Narrow"/>
                <a:cs typeface="Arial Narrow"/>
              </a:rPr>
              <a:t>реклами;</a:t>
            </a:r>
            <a:endParaRPr sz="2400">
              <a:latin typeface="Arial Narrow"/>
              <a:cs typeface="Arial Narrow"/>
            </a:endParaRPr>
          </a:p>
          <a:p>
            <a:pPr marL="12700" marR="11430" indent="627380">
              <a:lnSpc>
                <a:spcPts val="2760"/>
              </a:lnSpc>
              <a:spcBef>
                <a:spcPts val="120"/>
              </a:spcBef>
              <a:buFont typeface="Wingdings"/>
              <a:buChar char=""/>
              <a:tabLst>
                <a:tab pos="1003935" algn="l"/>
                <a:tab pos="2315845" algn="l"/>
                <a:tab pos="4123054" algn="l"/>
                <a:tab pos="5584190" algn="l"/>
                <a:tab pos="6162675" algn="l"/>
              </a:tabLst>
            </a:pPr>
            <a:r>
              <a:rPr dirty="0" sz="2400" spc="5">
                <a:solidFill>
                  <a:srgbClr val="365F91"/>
                </a:solidFill>
                <a:latin typeface="Arial Narrow"/>
                <a:cs typeface="Arial Narrow"/>
              </a:rPr>
              <a:t>в</a:t>
            </a:r>
            <a:r>
              <a:rPr dirty="0" sz="2400" spc="-5">
                <a:solidFill>
                  <a:srgbClr val="365F91"/>
                </a:solidFill>
                <a:latin typeface="Arial Narrow"/>
                <a:cs typeface="Arial Narrow"/>
              </a:rPr>
              <a:t>иявлят</a:t>
            </a:r>
            <a:r>
              <a:rPr dirty="0" sz="2400">
                <a:solidFill>
                  <a:srgbClr val="365F91"/>
                </a:solidFill>
                <a:latin typeface="Arial Narrow"/>
                <a:cs typeface="Arial Narrow"/>
              </a:rPr>
              <a:t>и</a:t>
            </a:r>
            <a:r>
              <a:rPr dirty="0" sz="2400">
                <a:solidFill>
                  <a:srgbClr val="365F91"/>
                </a:solidFill>
                <a:latin typeface="Arial Narrow"/>
                <a:cs typeface="Arial Narrow"/>
              </a:rPr>
              <a:t>	</a:t>
            </a:r>
            <a:r>
              <a:rPr dirty="0" sz="2400" spc="-15">
                <a:solidFill>
                  <a:srgbClr val="365F91"/>
                </a:solidFill>
                <a:latin typeface="Arial Narrow"/>
                <a:cs typeface="Arial Narrow"/>
              </a:rPr>
              <a:t>м</a:t>
            </a:r>
            <a:r>
              <a:rPr dirty="0" sz="2400" spc="5">
                <a:solidFill>
                  <a:srgbClr val="365F91"/>
                </a:solidFill>
                <a:latin typeface="Arial Narrow"/>
                <a:cs typeface="Arial Narrow"/>
              </a:rPr>
              <a:t>а</a:t>
            </a:r>
            <a:r>
              <a:rPr dirty="0" sz="2400" spc="-10">
                <a:solidFill>
                  <a:srgbClr val="365F91"/>
                </a:solidFill>
                <a:latin typeface="Arial Narrow"/>
                <a:cs typeface="Arial Narrow"/>
              </a:rPr>
              <a:t>н</a:t>
            </a:r>
            <a:r>
              <a:rPr dirty="0" sz="2400" spc="-5">
                <a:solidFill>
                  <a:srgbClr val="365F91"/>
                </a:solidFill>
                <a:latin typeface="Arial Narrow"/>
                <a:cs typeface="Arial Narrow"/>
              </a:rPr>
              <a:t>і</a:t>
            </a:r>
            <a:r>
              <a:rPr dirty="0" sz="2400" spc="-20">
                <a:solidFill>
                  <a:srgbClr val="365F91"/>
                </a:solidFill>
                <a:latin typeface="Arial Narrow"/>
                <a:cs typeface="Arial Narrow"/>
              </a:rPr>
              <a:t>п</a:t>
            </a:r>
            <a:r>
              <a:rPr dirty="0" sz="2400" spc="-5">
                <a:solidFill>
                  <a:srgbClr val="365F91"/>
                </a:solidFill>
                <a:latin typeface="Arial Narrow"/>
                <a:cs typeface="Arial Narrow"/>
              </a:rPr>
              <a:t>ул</a:t>
            </a:r>
            <a:r>
              <a:rPr dirty="0" sz="2400" spc="-10">
                <a:solidFill>
                  <a:srgbClr val="365F91"/>
                </a:solidFill>
                <a:latin typeface="Arial Narrow"/>
                <a:cs typeface="Arial Narrow"/>
              </a:rPr>
              <a:t>я</a:t>
            </a:r>
            <a:r>
              <a:rPr dirty="0" sz="2400">
                <a:solidFill>
                  <a:srgbClr val="365F91"/>
                </a:solidFill>
                <a:latin typeface="Arial Narrow"/>
                <a:cs typeface="Arial Narrow"/>
              </a:rPr>
              <a:t>ційні</a:t>
            </a:r>
            <a:r>
              <a:rPr dirty="0" sz="2400">
                <a:solidFill>
                  <a:srgbClr val="365F91"/>
                </a:solidFill>
                <a:latin typeface="Arial Narrow"/>
                <a:cs typeface="Arial Narrow"/>
              </a:rPr>
              <a:t>	</a:t>
            </a:r>
            <a:r>
              <a:rPr dirty="0" sz="2400" spc="5">
                <a:solidFill>
                  <a:srgbClr val="365F91"/>
                </a:solidFill>
                <a:latin typeface="Arial Narrow"/>
                <a:cs typeface="Arial Narrow"/>
              </a:rPr>
              <a:t>те</a:t>
            </a:r>
            <a:r>
              <a:rPr dirty="0" sz="2400" spc="-5">
                <a:solidFill>
                  <a:srgbClr val="365F91"/>
                </a:solidFill>
                <a:latin typeface="Arial Narrow"/>
                <a:cs typeface="Arial Narrow"/>
              </a:rPr>
              <a:t>х</a:t>
            </a:r>
            <a:r>
              <a:rPr dirty="0" sz="2400" spc="-10">
                <a:solidFill>
                  <a:srgbClr val="365F91"/>
                </a:solidFill>
                <a:latin typeface="Arial Narrow"/>
                <a:cs typeface="Arial Narrow"/>
              </a:rPr>
              <a:t>н</a:t>
            </a:r>
            <a:r>
              <a:rPr dirty="0" sz="2400" spc="5">
                <a:solidFill>
                  <a:srgbClr val="365F91"/>
                </a:solidFill>
                <a:latin typeface="Arial Narrow"/>
                <a:cs typeface="Arial Narrow"/>
              </a:rPr>
              <a:t>о</a:t>
            </a:r>
            <a:r>
              <a:rPr dirty="0" sz="2400" spc="-20">
                <a:solidFill>
                  <a:srgbClr val="365F91"/>
                </a:solidFill>
                <a:latin typeface="Arial Narrow"/>
                <a:cs typeface="Arial Narrow"/>
              </a:rPr>
              <a:t>л</a:t>
            </a:r>
            <a:r>
              <a:rPr dirty="0" sz="2400" spc="5">
                <a:solidFill>
                  <a:srgbClr val="365F91"/>
                </a:solidFill>
                <a:latin typeface="Arial Narrow"/>
                <a:cs typeface="Arial Narrow"/>
              </a:rPr>
              <a:t>о</a:t>
            </a:r>
            <a:r>
              <a:rPr dirty="0" sz="2400" spc="-5">
                <a:solidFill>
                  <a:srgbClr val="365F91"/>
                </a:solidFill>
                <a:latin typeface="Arial Narrow"/>
                <a:cs typeface="Arial Narrow"/>
              </a:rPr>
              <a:t>гії</a:t>
            </a:r>
            <a:r>
              <a:rPr dirty="0" sz="2400">
                <a:solidFill>
                  <a:srgbClr val="365F91"/>
                </a:solidFill>
                <a:latin typeface="Arial Narrow"/>
                <a:cs typeface="Arial Narrow"/>
              </a:rPr>
              <a:t>,</a:t>
            </a:r>
            <a:r>
              <a:rPr dirty="0" sz="2400">
                <a:solidFill>
                  <a:srgbClr val="365F91"/>
                </a:solidFill>
                <a:latin typeface="Arial Narrow"/>
                <a:cs typeface="Arial Narrow"/>
              </a:rPr>
              <a:t>	</a:t>
            </a:r>
            <a:r>
              <a:rPr dirty="0" sz="2400" spc="-15">
                <a:solidFill>
                  <a:srgbClr val="365F91"/>
                </a:solidFill>
                <a:latin typeface="Arial Narrow"/>
                <a:cs typeface="Arial Narrow"/>
              </a:rPr>
              <a:t>щ</a:t>
            </a:r>
            <a:r>
              <a:rPr dirty="0" sz="2400">
                <a:solidFill>
                  <a:srgbClr val="365F91"/>
                </a:solidFill>
                <a:latin typeface="Arial Narrow"/>
                <a:cs typeface="Arial Narrow"/>
              </a:rPr>
              <a:t>о</a:t>
            </a:r>
            <a:r>
              <a:rPr dirty="0" sz="2400">
                <a:solidFill>
                  <a:srgbClr val="365F91"/>
                </a:solidFill>
                <a:latin typeface="Arial Narrow"/>
                <a:cs typeface="Arial Narrow"/>
              </a:rPr>
              <a:t>	</a:t>
            </a:r>
            <a:r>
              <a:rPr dirty="0" sz="2400" spc="-15">
                <a:solidFill>
                  <a:srgbClr val="365F91"/>
                </a:solidFill>
                <a:latin typeface="Arial Narrow"/>
                <a:cs typeface="Arial Narrow"/>
              </a:rPr>
              <a:t>в</a:t>
            </a:r>
            <a:r>
              <a:rPr dirty="0" sz="2400" spc="-5">
                <a:solidFill>
                  <a:srgbClr val="365F91"/>
                </a:solidFill>
                <a:latin typeface="Arial Narrow"/>
                <a:cs typeface="Arial Narrow"/>
              </a:rPr>
              <a:t>и</a:t>
            </a:r>
            <a:r>
              <a:rPr dirty="0" sz="2400">
                <a:solidFill>
                  <a:srgbClr val="365F91"/>
                </a:solidFill>
                <a:latin typeface="Arial Narrow"/>
                <a:cs typeface="Arial Narrow"/>
              </a:rPr>
              <a:t>к</a:t>
            </a:r>
            <a:r>
              <a:rPr dirty="0" sz="2400" spc="-15">
                <a:solidFill>
                  <a:srgbClr val="365F91"/>
                </a:solidFill>
                <a:latin typeface="Arial Narrow"/>
                <a:cs typeface="Arial Narrow"/>
              </a:rPr>
              <a:t>о</a:t>
            </a:r>
            <a:r>
              <a:rPr dirty="0" sz="2400" spc="5">
                <a:solidFill>
                  <a:srgbClr val="365F91"/>
                </a:solidFill>
                <a:latin typeface="Arial Narrow"/>
                <a:cs typeface="Arial Narrow"/>
              </a:rPr>
              <a:t>р</a:t>
            </a:r>
            <a:r>
              <a:rPr dirty="0" sz="2400" spc="-25">
                <a:solidFill>
                  <a:srgbClr val="365F91"/>
                </a:solidFill>
                <a:latin typeface="Arial Narrow"/>
                <a:cs typeface="Arial Narrow"/>
              </a:rPr>
              <a:t>и</a:t>
            </a:r>
            <a:r>
              <a:rPr dirty="0" sz="2400" spc="-5">
                <a:solidFill>
                  <a:srgbClr val="365F91"/>
                </a:solidFill>
                <a:latin typeface="Arial Narrow"/>
                <a:cs typeface="Arial Narrow"/>
              </a:rPr>
              <a:t>с</a:t>
            </a:r>
            <a:r>
              <a:rPr dirty="0" sz="2400" spc="5">
                <a:solidFill>
                  <a:srgbClr val="365F91"/>
                </a:solidFill>
                <a:latin typeface="Arial Narrow"/>
                <a:cs typeface="Arial Narrow"/>
              </a:rPr>
              <a:t>тов</a:t>
            </a:r>
            <a:r>
              <a:rPr dirty="0" sz="2400" spc="-5">
                <a:solidFill>
                  <a:srgbClr val="365F91"/>
                </a:solidFill>
                <a:latin typeface="Arial Narrow"/>
                <a:cs typeface="Arial Narrow"/>
              </a:rPr>
              <a:t>у</a:t>
            </a:r>
            <a:r>
              <a:rPr dirty="0" sz="2400" spc="-15">
                <a:solidFill>
                  <a:srgbClr val="365F91"/>
                </a:solidFill>
                <a:latin typeface="Arial Narrow"/>
                <a:cs typeface="Arial Narrow"/>
              </a:rPr>
              <a:t>ют</a:t>
            </a:r>
            <a:r>
              <a:rPr dirty="0" sz="2400" spc="-5">
                <a:solidFill>
                  <a:srgbClr val="365F91"/>
                </a:solidFill>
                <a:latin typeface="Arial Narrow"/>
                <a:cs typeface="Arial Narrow"/>
              </a:rPr>
              <a:t>ься  </a:t>
            </a:r>
            <a:r>
              <a:rPr dirty="0" sz="2400" spc="-5">
                <a:solidFill>
                  <a:srgbClr val="365F91"/>
                </a:solidFill>
                <a:latin typeface="Arial Narrow"/>
                <a:cs typeface="Arial Narrow"/>
              </a:rPr>
              <a:t>різними ТМ;</a:t>
            </a:r>
            <a:endParaRPr sz="2400">
              <a:latin typeface="Arial Narrow"/>
              <a:cs typeface="Arial Narrow"/>
            </a:endParaRPr>
          </a:p>
          <a:p>
            <a:pPr marL="12700" marR="5080" indent="627380">
              <a:lnSpc>
                <a:spcPts val="2760"/>
              </a:lnSpc>
              <a:spcBef>
                <a:spcPts val="5"/>
              </a:spcBef>
              <a:buFont typeface="Wingdings"/>
              <a:buChar char=""/>
              <a:tabLst>
                <a:tab pos="1003935" algn="l"/>
                <a:tab pos="2643505" algn="l"/>
                <a:tab pos="4718685" algn="l"/>
                <a:tab pos="5306060" algn="l"/>
                <a:tab pos="6899275" algn="l"/>
                <a:tab pos="8123555" algn="l"/>
              </a:tabLst>
            </a:pPr>
            <a:r>
              <a:rPr dirty="0" sz="2400" spc="-15">
                <a:solidFill>
                  <a:srgbClr val="365F91"/>
                </a:solidFill>
                <a:latin typeface="Arial Narrow"/>
                <a:cs typeface="Arial Narrow"/>
              </a:rPr>
              <a:t>ф</a:t>
            </a:r>
            <a:r>
              <a:rPr dirty="0" sz="2400" spc="5">
                <a:solidFill>
                  <a:srgbClr val="365F91"/>
                </a:solidFill>
                <a:latin typeface="Arial Narrow"/>
                <a:cs typeface="Arial Narrow"/>
              </a:rPr>
              <a:t>ор</a:t>
            </a:r>
            <a:r>
              <a:rPr dirty="0" sz="2400" spc="-15">
                <a:solidFill>
                  <a:srgbClr val="365F91"/>
                </a:solidFill>
                <a:latin typeface="Arial Narrow"/>
                <a:cs typeface="Arial Narrow"/>
              </a:rPr>
              <a:t>м</a:t>
            </a:r>
            <a:r>
              <a:rPr dirty="0" sz="2400" spc="-5">
                <a:solidFill>
                  <a:srgbClr val="365F91"/>
                </a:solidFill>
                <a:latin typeface="Arial Narrow"/>
                <a:cs typeface="Arial Narrow"/>
              </a:rPr>
              <a:t>у</a:t>
            </a:r>
            <a:r>
              <a:rPr dirty="0" sz="2400">
                <a:solidFill>
                  <a:srgbClr val="365F91"/>
                </a:solidFill>
                <a:latin typeface="Arial Narrow"/>
                <a:cs typeface="Arial Narrow"/>
              </a:rPr>
              <a:t>в</a:t>
            </a:r>
            <a:r>
              <a:rPr dirty="0" sz="2400" spc="5">
                <a:solidFill>
                  <a:srgbClr val="365F91"/>
                </a:solidFill>
                <a:latin typeface="Arial Narrow"/>
                <a:cs typeface="Arial Narrow"/>
              </a:rPr>
              <a:t>а</a:t>
            </a:r>
            <a:r>
              <a:rPr dirty="0" sz="2400" spc="-15">
                <a:solidFill>
                  <a:srgbClr val="365F91"/>
                </a:solidFill>
                <a:latin typeface="Arial Narrow"/>
                <a:cs typeface="Arial Narrow"/>
              </a:rPr>
              <a:t>т</a:t>
            </a:r>
            <a:r>
              <a:rPr dirty="0" sz="2400">
                <a:solidFill>
                  <a:srgbClr val="365F91"/>
                </a:solidFill>
                <a:latin typeface="Arial Narrow"/>
                <a:cs typeface="Arial Narrow"/>
              </a:rPr>
              <a:t>и</a:t>
            </a:r>
            <a:r>
              <a:rPr dirty="0" sz="2400">
                <a:solidFill>
                  <a:srgbClr val="365F91"/>
                </a:solidFill>
                <a:latin typeface="Arial Narrow"/>
                <a:cs typeface="Arial Narrow"/>
              </a:rPr>
              <a:t>	</a:t>
            </a:r>
            <a:r>
              <a:rPr dirty="0" sz="2400" spc="-5">
                <a:solidFill>
                  <a:srgbClr val="365F91"/>
                </a:solidFill>
                <a:latin typeface="Arial Narrow"/>
                <a:cs typeface="Arial Narrow"/>
              </a:rPr>
              <a:t>і</a:t>
            </a:r>
            <a:r>
              <a:rPr dirty="0" sz="2400" spc="-15">
                <a:solidFill>
                  <a:srgbClr val="365F91"/>
                </a:solidFill>
                <a:latin typeface="Arial Narrow"/>
                <a:cs typeface="Arial Narrow"/>
              </a:rPr>
              <a:t>нф</a:t>
            </a:r>
            <a:r>
              <a:rPr dirty="0" sz="2400" spc="5">
                <a:solidFill>
                  <a:srgbClr val="365F91"/>
                </a:solidFill>
                <a:latin typeface="Arial Narrow"/>
                <a:cs typeface="Arial Narrow"/>
              </a:rPr>
              <a:t>ор</a:t>
            </a:r>
            <a:r>
              <a:rPr dirty="0" sz="2400" spc="-15">
                <a:solidFill>
                  <a:srgbClr val="365F91"/>
                </a:solidFill>
                <a:latin typeface="Arial Narrow"/>
                <a:cs typeface="Arial Narrow"/>
              </a:rPr>
              <a:t>м</a:t>
            </a:r>
            <a:r>
              <a:rPr dirty="0" sz="2400" spc="5">
                <a:solidFill>
                  <a:srgbClr val="365F91"/>
                </a:solidFill>
                <a:latin typeface="Arial Narrow"/>
                <a:cs typeface="Arial Narrow"/>
              </a:rPr>
              <a:t>а</a:t>
            </a:r>
            <a:r>
              <a:rPr dirty="0" sz="2400">
                <a:solidFill>
                  <a:srgbClr val="365F91"/>
                </a:solidFill>
                <a:latin typeface="Arial Narrow"/>
                <a:cs typeface="Arial Narrow"/>
              </a:rPr>
              <a:t>ційний</a:t>
            </a:r>
            <a:r>
              <a:rPr dirty="0" sz="2400">
                <a:solidFill>
                  <a:srgbClr val="365F91"/>
                </a:solidFill>
                <a:latin typeface="Arial Narrow"/>
                <a:cs typeface="Arial Narrow"/>
              </a:rPr>
              <a:t>	</a:t>
            </a:r>
            <a:r>
              <a:rPr dirty="0" sz="2400" spc="5">
                <a:solidFill>
                  <a:srgbClr val="365F91"/>
                </a:solidFill>
                <a:latin typeface="Arial Narrow"/>
                <a:cs typeface="Arial Narrow"/>
              </a:rPr>
              <a:t>т</a:t>
            </a:r>
            <a:r>
              <a:rPr dirty="0" sz="2400">
                <a:solidFill>
                  <a:srgbClr val="365F91"/>
                </a:solidFill>
                <a:latin typeface="Arial Narrow"/>
                <a:cs typeface="Arial Narrow"/>
              </a:rPr>
              <a:t>а</a:t>
            </a:r>
            <a:r>
              <a:rPr dirty="0" sz="2400">
                <a:solidFill>
                  <a:srgbClr val="365F91"/>
                </a:solidFill>
                <a:latin typeface="Arial Narrow"/>
                <a:cs typeface="Arial Narrow"/>
              </a:rPr>
              <a:t>	</a:t>
            </a:r>
            <a:r>
              <a:rPr dirty="0" sz="2400" spc="5">
                <a:solidFill>
                  <a:srgbClr val="365F91"/>
                </a:solidFill>
                <a:latin typeface="Arial Narrow"/>
                <a:cs typeface="Arial Narrow"/>
              </a:rPr>
              <a:t>р</a:t>
            </a:r>
            <a:r>
              <a:rPr dirty="0" sz="2400" spc="-15">
                <a:solidFill>
                  <a:srgbClr val="365F91"/>
                </a:solidFill>
                <a:latin typeface="Arial Narrow"/>
                <a:cs typeface="Arial Narrow"/>
              </a:rPr>
              <a:t>е</a:t>
            </a:r>
            <a:r>
              <a:rPr dirty="0" sz="2400" spc="-5">
                <a:solidFill>
                  <a:srgbClr val="365F91"/>
                </a:solidFill>
                <a:latin typeface="Arial Narrow"/>
                <a:cs typeface="Arial Narrow"/>
              </a:rPr>
              <a:t>к</a:t>
            </a:r>
            <a:r>
              <a:rPr dirty="0" sz="2400">
                <a:solidFill>
                  <a:srgbClr val="365F91"/>
                </a:solidFill>
                <a:latin typeface="Arial Narrow"/>
                <a:cs typeface="Arial Narrow"/>
              </a:rPr>
              <a:t>л</a:t>
            </a:r>
            <a:r>
              <a:rPr dirty="0" sz="2400" spc="5">
                <a:solidFill>
                  <a:srgbClr val="365F91"/>
                </a:solidFill>
                <a:latin typeface="Arial Narrow"/>
                <a:cs typeface="Arial Narrow"/>
              </a:rPr>
              <a:t>а</a:t>
            </a:r>
            <a:r>
              <a:rPr dirty="0" sz="2400" spc="-15">
                <a:solidFill>
                  <a:srgbClr val="365F91"/>
                </a:solidFill>
                <a:latin typeface="Arial Narrow"/>
                <a:cs typeface="Arial Narrow"/>
              </a:rPr>
              <a:t>м</a:t>
            </a:r>
            <a:r>
              <a:rPr dirty="0" sz="2400" spc="-10">
                <a:solidFill>
                  <a:srgbClr val="365F91"/>
                </a:solidFill>
                <a:latin typeface="Arial Narrow"/>
                <a:cs typeface="Arial Narrow"/>
              </a:rPr>
              <a:t>н</a:t>
            </a:r>
            <a:r>
              <a:rPr dirty="0" sz="2400" spc="-5">
                <a:solidFill>
                  <a:srgbClr val="365F91"/>
                </a:solidFill>
                <a:latin typeface="Arial Narrow"/>
                <a:cs typeface="Arial Narrow"/>
              </a:rPr>
              <a:t>и</a:t>
            </a:r>
            <a:r>
              <a:rPr dirty="0" sz="2400">
                <a:solidFill>
                  <a:srgbClr val="365F91"/>
                </a:solidFill>
                <a:latin typeface="Arial Narrow"/>
                <a:cs typeface="Arial Narrow"/>
              </a:rPr>
              <a:t>й</a:t>
            </a:r>
            <a:r>
              <a:rPr dirty="0" sz="2400">
                <a:solidFill>
                  <a:srgbClr val="365F91"/>
                </a:solidFill>
                <a:latin typeface="Arial Narrow"/>
                <a:cs typeface="Arial Narrow"/>
              </a:rPr>
              <a:t>	</a:t>
            </a:r>
            <a:r>
              <a:rPr dirty="0" sz="2400" spc="-25">
                <a:solidFill>
                  <a:srgbClr val="365F91"/>
                </a:solidFill>
                <a:latin typeface="Arial Narrow"/>
                <a:cs typeface="Arial Narrow"/>
              </a:rPr>
              <a:t>к</a:t>
            </a:r>
            <a:r>
              <a:rPr dirty="0" sz="2400" spc="5">
                <a:solidFill>
                  <a:srgbClr val="365F91"/>
                </a:solidFill>
                <a:latin typeface="Arial Narrow"/>
                <a:cs typeface="Arial Narrow"/>
              </a:rPr>
              <a:t>о</a:t>
            </a:r>
            <a:r>
              <a:rPr dirty="0" sz="2400" spc="-10">
                <a:solidFill>
                  <a:srgbClr val="365F91"/>
                </a:solidFill>
                <a:latin typeface="Arial Narrow"/>
                <a:cs typeface="Arial Narrow"/>
              </a:rPr>
              <a:t>н</a:t>
            </a:r>
            <a:r>
              <a:rPr dirty="0" sz="2400" spc="5">
                <a:solidFill>
                  <a:srgbClr val="365F91"/>
                </a:solidFill>
                <a:latin typeface="Arial Narrow"/>
                <a:cs typeface="Arial Narrow"/>
              </a:rPr>
              <a:t>те</a:t>
            </a:r>
            <a:r>
              <a:rPr dirty="0" sz="2400" spc="-10">
                <a:solidFill>
                  <a:srgbClr val="365F91"/>
                </a:solidFill>
                <a:latin typeface="Arial Narrow"/>
                <a:cs typeface="Arial Narrow"/>
              </a:rPr>
              <a:t>н</a:t>
            </a:r>
            <a:r>
              <a:rPr dirty="0" sz="2400">
                <a:solidFill>
                  <a:srgbClr val="365F91"/>
                </a:solidFill>
                <a:latin typeface="Arial Narrow"/>
                <a:cs typeface="Arial Narrow"/>
              </a:rPr>
              <a:t>т</a:t>
            </a:r>
            <a:r>
              <a:rPr dirty="0" sz="2400">
                <a:solidFill>
                  <a:srgbClr val="365F91"/>
                </a:solidFill>
                <a:latin typeface="Arial Narrow"/>
                <a:cs typeface="Arial Narrow"/>
              </a:rPr>
              <a:t>	</a:t>
            </a:r>
            <a:r>
              <a:rPr dirty="0" sz="2400" spc="-5">
                <a:solidFill>
                  <a:srgbClr val="365F91"/>
                </a:solidFill>
                <a:latin typeface="Arial Narrow"/>
                <a:cs typeface="Arial Narrow"/>
              </a:rPr>
              <a:t>із  </a:t>
            </a:r>
            <a:r>
              <a:rPr dirty="0" sz="2400" spc="-5">
                <a:solidFill>
                  <a:srgbClr val="365F91"/>
                </a:solidFill>
                <a:latin typeface="Arial Narrow"/>
                <a:cs typeface="Arial Narrow"/>
              </a:rPr>
              <a:t>врахуванням механізмів впливу </a:t>
            </a:r>
            <a:r>
              <a:rPr dirty="0" sz="2400">
                <a:solidFill>
                  <a:srgbClr val="365F91"/>
                </a:solidFill>
                <a:latin typeface="Arial Narrow"/>
                <a:cs typeface="Arial Narrow"/>
              </a:rPr>
              <a:t>на </a:t>
            </a:r>
            <a:r>
              <a:rPr dirty="0" sz="2400" spc="-10">
                <a:solidFill>
                  <a:srgbClr val="365F91"/>
                </a:solidFill>
                <a:latin typeface="Arial Narrow"/>
                <a:cs typeface="Arial Narrow"/>
              </a:rPr>
              <a:t>свідомість </a:t>
            </a:r>
            <a:r>
              <a:rPr dirty="0" sz="2400" spc="-5">
                <a:solidFill>
                  <a:srgbClr val="365F91"/>
                </a:solidFill>
                <a:latin typeface="Arial Narrow"/>
                <a:cs typeface="Arial Narrow"/>
              </a:rPr>
              <a:t>споживача</a:t>
            </a:r>
            <a:r>
              <a:rPr dirty="0" sz="2400" spc="35">
                <a:solidFill>
                  <a:srgbClr val="365F91"/>
                </a:solidFill>
                <a:latin typeface="Arial Narrow"/>
                <a:cs typeface="Arial Narrow"/>
              </a:rPr>
              <a:t> </a:t>
            </a:r>
            <a:r>
              <a:rPr dirty="0" sz="2400" spc="-5">
                <a:solidFill>
                  <a:srgbClr val="365F91"/>
                </a:solidFill>
                <a:latin typeface="Arial Narrow"/>
                <a:cs typeface="Arial Narrow"/>
              </a:rPr>
              <a:t>реклами.</a:t>
            </a:r>
            <a:endParaRPr sz="240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731125" y="4033646"/>
            <a:ext cx="980554" cy="6877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2716" y="295173"/>
            <a:ext cx="3354070" cy="11239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7200" spc="-5">
                <a:latin typeface="Arial Narrow"/>
                <a:cs typeface="Arial Narrow"/>
              </a:rPr>
              <a:t>Контакти:</a:t>
            </a:r>
            <a:endParaRPr sz="720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4970" y="2102459"/>
            <a:ext cx="1917700" cy="26954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955915" y="4008754"/>
            <a:ext cx="981075" cy="9854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96930" y="1513916"/>
            <a:ext cx="889170" cy="21071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42520" y="1499670"/>
            <a:ext cx="1381771" cy="2266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780739" y="1501520"/>
            <a:ext cx="878783" cy="16940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653790" y="1439544"/>
            <a:ext cx="106679" cy="3098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88620" y="1713864"/>
            <a:ext cx="552449" cy="30988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48994" y="1713864"/>
            <a:ext cx="270509" cy="30988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51560" y="1713864"/>
            <a:ext cx="3089910" cy="30988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211954" y="1616709"/>
            <a:ext cx="4478020" cy="110108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283709" y="1677034"/>
            <a:ext cx="1351914" cy="99885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322705" y="3137970"/>
            <a:ext cx="3559565" cy="22662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313554" y="3352164"/>
            <a:ext cx="2787014" cy="30987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308188" y="3803465"/>
            <a:ext cx="1713170" cy="26870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047251" y="3939882"/>
            <a:ext cx="74954" cy="2066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172366" y="3824135"/>
            <a:ext cx="253044" cy="198424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451111" y="3939882"/>
            <a:ext cx="74954" cy="2066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576226" y="3824135"/>
            <a:ext cx="257192" cy="198424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кот</dc:creator>
  <dc:title>Презентация PowerPoint</dc:title>
  <dcterms:created xsi:type="dcterms:W3CDTF">2020-09-03T13:49:29Z</dcterms:created>
  <dcterms:modified xsi:type="dcterms:W3CDTF">2020-09-03T13:49:29Z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2020-09-03T00:00:00Z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2020-09-03T00:00:00Z</vt:filetime>
  </property>
</Properties>
</file>