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2" clrIdx="0">
    <p:extLst>
      <p:ext uri="{19B8F6BF-5375-455C-9EA6-DF929625EA0E}">
        <p15:presenceInfo xmlns="" xmlns:p15="http://schemas.microsoft.com/office/powerpoint/2012/main" userId="Пользователь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32" autoAdjust="0"/>
  </p:normalViewPr>
  <p:slideViewPr>
    <p:cSldViewPr snapToGrid="0">
      <p:cViewPr>
        <p:scale>
          <a:sx n="75" d="100"/>
          <a:sy n="75" d="100"/>
        </p:scale>
        <p:origin x="-43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02T15:18:08.163" idx="1">
    <p:pos x="10" y="10"/>
    <p:text/>
    <p:extLst>
      <p:ext uri="{C676402C-5697-4E1C-873F-D02D1690AC5C}">
        <p15:threadingInfo xmlns="" xmlns:p15="http://schemas.microsoft.com/office/powerpoint/2012/main" timeZoneBias="-120"/>
      </p:ext>
    </p:extLst>
  </p:cm>
  <p:cm authorId="1" dt="2019-12-02T15:18:08.809" idx="2">
    <p:pos x="146" y="146"/>
    <p:text/>
    <p:extLst>
      <p:ext uri="{C676402C-5697-4E1C-873F-D02D1690AC5C}">
        <p15:threadingInfo xmlns=""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4843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37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4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6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63101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27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37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78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40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5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472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E11C568-92F3-4840-89FE-A2B39229E850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496562D-9F32-4CF6-B4D9-7094BE062FE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13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86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" y="-1352"/>
            <a:ext cx="12192000" cy="6857999"/>
          </a:xfrm>
          <a:prstGeom prst="rect">
            <a:avLst/>
          </a:prstGeom>
          <a:solidFill>
            <a:schemeClr val="tx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385" y="2419928"/>
            <a:ext cx="8997594" cy="2623127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2"/>
                </a:solidFill>
              </a:rPr>
              <a:t>ПРЕЗЕНТАЦІЯ КУРСУ</a:t>
            </a:r>
            <a:br>
              <a:rPr lang="ru-RU" sz="3600" b="1" dirty="0" smtClean="0">
                <a:solidFill>
                  <a:schemeClr val="bg2"/>
                </a:solidFill>
              </a:rPr>
            </a:br>
            <a:r>
              <a:rPr lang="ru-RU" sz="3600" b="1" dirty="0" smtClean="0">
                <a:solidFill>
                  <a:schemeClr val="bg2"/>
                </a:solidFill>
              </a:rPr>
              <a:t>«</a:t>
            </a:r>
            <a:r>
              <a:rPr lang="ru-RU" sz="3600" b="1" dirty="0" smtClean="0">
                <a:solidFill>
                  <a:schemeClr val="bg2"/>
                </a:solidFill>
              </a:rPr>
              <a:t>ШРИФТО</a:t>
            </a:r>
            <a:r>
              <a:rPr lang="uk-UA" sz="3600" b="1" dirty="0" smtClean="0">
                <a:solidFill>
                  <a:schemeClr val="bg2"/>
                </a:solidFill>
              </a:rPr>
              <a:t>ГРАФІЯ В МЕДІАДІЯЛЬНОСТІ</a:t>
            </a:r>
            <a:r>
              <a:rPr lang="ru-RU" sz="3600" b="1" dirty="0" smtClean="0">
                <a:solidFill>
                  <a:schemeClr val="bg2"/>
                </a:solidFill>
              </a:rPr>
              <a:t>»</a:t>
            </a:r>
            <a:r>
              <a:rPr lang="ru-RU" sz="3600" dirty="0">
                <a:solidFill>
                  <a:schemeClr val="bg2"/>
                </a:solidFill>
              </a:rPr>
              <a:t/>
            </a:r>
            <a:br>
              <a:rPr lang="ru-RU" sz="3600" dirty="0">
                <a:solidFill>
                  <a:schemeClr val="bg2"/>
                </a:solidFill>
              </a:rPr>
            </a:br>
            <a:endParaRPr lang="ru-RU" sz="3600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52546" y="5991871"/>
            <a:ext cx="2700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>
                <a:solidFill>
                  <a:schemeClr val="bg2"/>
                </a:solidFill>
              </a:rPr>
              <a:t>ВИКЛАДАЧ МИКИТІВ Г.В.</a:t>
            </a:r>
            <a:endParaRPr lang="ru-RU"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56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ВСТУП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239140"/>
            <a:ext cx="9601200" cy="5414208"/>
          </a:xfrm>
        </p:spPr>
        <p:txBody>
          <a:bodyPr>
            <a:normAutofit/>
          </a:bodyPr>
          <a:lstStyle/>
          <a:p>
            <a:r>
              <a:rPr lang="uk-UA" b="1" dirty="0"/>
              <a:t>Метою</a:t>
            </a:r>
            <a:r>
              <a:rPr lang="uk-UA" dirty="0"/>
              <a:t> викладання навчальної дисципліни </a:t>
            </a:r>
            <a:r>
              <a:rPr lang="uk-UA" dirty="0" smtClean="0"/>
              <a:t>«</a:t>
            </a:r>
            <a:r>
              <a:rPr lang="uk-UA" dirty="0" err="1" smtClean="0"/>
              <a:t>Шрифтографія</a:t>
            </a:r>
            <a:r>
              <a:rPr lang="uk-UA" dirty="0" smtClean="0"/>
              <a:t> в </a:t>
            </a:r>
            <a:r>
              <a:rPr lang="uk-UA" dirty="0" err="1" smtClean="0"/>
              <a:t>медіадіяльності</a:t>
            </a:r>
            <a:r>
              <a:rPr lang="uk-UA" dirty="0" smtClean="0"/>
              <a:t>» </a:t>
            </a:r>
            <a:r>
              <a:rPr lang="uk-UA" dirty="0"/>
              <a:t>є дати студентам теоретичні знання і практичні навички шрифтового оформлення різних типів текстів періодичних і неперіодичних </a:t>
            </a:r>
            <a:r>
              <a:rPr lang="uk-UA" dirty="0" smtClean="0"/>
              <a:t>видань, рекламної продукції та </a:t>
            </a:r>
            <a:r>
              <a:rPr lang="uk-UA" dirty="0" err="1" smtClean="0"/>
              <a:t>веб-ресурсів</a:t>
            </a:r>
            <a:r>
              <a:rPr lang="uk-UA" dirty="0" smtClean="0"/>
              <a:t>.</a:t>
            </a:r>
            <a:endParaRPr lang="ru-RU" dirty="0"/>
          </a:p>
          <a:p>
            <a:r>
              <a:rPr lang="uk-UA" dirty="0"/>
              <a:t>Основними </a:t>
            </a:r>
            <a:r>
              <a:rPr lang="uk-UA" b="1" dirty="0"/>
              <a:t>завданнями</a:t>
            </a:r>
            <a:r>
              <a:rPr lang="uk-UA" dirty="0"/>
              <a:t> вивчення дисципліни </a:t>
            </a:r>
            <a:r>
              <a:rPr lang="uk-UA" dirty="0"/>
              <a:t>«</a:t>
            </a:r>
            <a:r>
              <a:rPr lang="uk-UA" dirty="0" err="1"/>
              <a:t>Шрифтографія</a:t>
            </a:r>
            <a:r>
              <a:rPr lang="uk-UA" dirty="0"/>
              <a:t> в </a:t>
            </a:r>
            <a:r>
              <a:rPr lang="uk-UA" dirty="0" err="1"/>
              <a:t>медіадіяльності</a:t>
            </a:r>
            <a:r>
              <a:rPr lang="uk-UA" dirty="0"/>
              <a:t>» </a:t>
            </a:r>
            <a:r>
              <a:rPr lang="uk-UA" dirty="0"/>
              <a:t>є: </a:t>
            </a:r>
            <a:endParaRPr lang="ru-RU" dirty="0"/>
          </a:p>
          <a:p>
            <a:pPr marL="538163" lvl="0" indent="0"/>
            <a:r>
              <a:rPr lang="uk-UA" dirty="0"/>
              <a:t>опанування теоретичних основ курсу; </a:t>
            </a:r>
            <a:endParaRPr lang="ru-RU" dirty="0"/>
          </a:p>
          <a:p>
            <a:pPr marL="538163" lvl="0" indent="0"/>
            <a:r>
              <a:rPr lang="uk-UA" dirty="0"/>
              <a:t>знання основних понять </a:t>
            </a:r>
            <a:r>
              <a:rPr lang="uk-UA" dirty="0" err="1" smtClean="0"/>
              <a:t>типографіки</a:t>
            </a:r>
            <a:r>
              <a:rPr lang="uk-UA" dirty="0" smtClean="0"/>
              <a:t>; </a:t>
            </a:r>
            <a:endParaRPr lang="ru-RU" dirty="0"/>
          </a:p>
          <a:p>
            <a:pPr marL="538163" lvl="0" indent="0"/>
            <a:r>
              <a:rPr lang="uk-UA" dirty="0"/>
              <a:t>оволодіння практичними навичками використання різноманітних типів шрифтів, їх гарнітур у творчій діяльності; </a:t>
            </a:r>
            <a:endParaRPr lang="ru-RU" dirty="0"/>
          </a:p>
          <a:p>
            <a:pPr marL="538163" lvl="0" indent="0"/>
            <a:r>
              <a:rPr lang="uk-UA" dirty="0" smtClean="0"/>
              <a:t>ефективно </a:t>
            </a:r>
            <a:r>
              <a:rPr lang="uk-UA" dirty="0"/>
              <a:t>використовувати той чи той вид шрифту для створення </a:t>
            </a:r>
            <a:r>
              <a:rPr lang="uk-UA" dirty="0" smtClean="0"/>
              <a:t>друкованої та електронної продукції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ВСТУП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239140"/>
            <a:ext cx="9601200" cy="5414208"/>
          </a:xfrm>
        </p:spPr>
        <p:txBody>
          <a:bodyPr>
            <a:normAutofit/>
          </a:bodyPr>
          <a:lstStyle/>
          <a:p>
            <a:r>
              <a:rPr lang="uk-UA" dirty="0"/>
              <a:t>Згідно з вимогами </a:t>
            </a:r>
            <a:r>
              <a:rPr lang="uk-UA" dirty="0" smtClean="0"/>
              <a:t>освітніх </a:t>
            </a:r>
            <a:r>
              <a:rPr lang="uk-UA" dirty="0"/>
              <a:t>(</a:t>
            </a:r>
            <a:r>
              <a:rPr lang="uk-UA" dirty="0" smtClean="0"/>
              <a:t>освітньо-професійних, </a:t>
            </a:r>
            <a:r>
              <a:rPr lang="uk-UA" dirty="0" err="1" smtClean="0"/>
              <a:t>освітньо-наукових</a:t>
            </a:r>
            <a:r>
              <a:rPr lang="uk-UA" dirty="0" smtClean="0"/>
              <a:t>) програм здобувачі освіти повинні </a:t>
            </a:r>
            <a:endParaRPr lang="ru-RU" dirty="0"/>
          </a:p>
          <a:p>
            <a:pPr marL="0" indent="0">
              <a:buNone/>
            </a:pPr>
            <a:r>
              <a:rPr lang="uk-UA" b="1" dirty="0" smtClean="0"/>
              <a:t>знати: </a:t>
            </a:r>
          </a:p>
          <a:p>
            <a:pPr marL="717550" lvl="0" indent="0"/>
            <a:r>
              <a:rPr lang="uk-UA" dirty="0" smtClean="0"/>
              <a:t>історію розвитку світової та вітчизняної </a:t>
            </a:r>
            <a:r>
              <a:rPr lang="uk-UA" dirty="0" err="1" smtClean="0"/>
              <a:t>шрифтографії</a:t>
            </a:r>
            <a:r>
              <a:rPr lang="uk-UA" dirty="0" smtClean="0"/>
              <a:t>; </a:t>
            </a:r>
            <a:endParaRPr lang="ru-RU" dirty="0" smtClean="0"/>
          </a:p>
          <a:p>
            <a:pPr marL="717550" lvl="0" indent="0"/>
            <a:r>
              <a:rPr lang="uk-UA" dirty="0" smtClean="0"/>
              <a:t>особливості шрифтового оформлення </a:t>
            </a:r>
            <a:r>
              <a:rPr lang="uk-UA" dirty="0" smtClean="0"/>
              <a:t>друкованої та електронної продукції; </a:t>
            </a:r>
            <a:endParaRPr lang="ru-RU" dirty="0" smtClean="0"/>
          </a:p>
          <a:p>
            <a:pPr marL="717550" lvl="0" indent="0"/>
            <a:r>
              <a:rPr lang="uk-UA" dirty="0" smtClean="0"/>
              <a:t>типологію шрифтів; </a:t>
            </a:r>
            <a:endParaRPr lang="ru-RU" dirty="0" smtClean="0"/>
          </a:p>
          <a:p>
            <a:pPr marL="717550" lvl="0" indent="0"/>
            <a:r>
              <a:rPr lang="uk-UA" dirty="0" smtClean="0"/>
              <a:t>розмірні параметри шрифтів; </a:t>
            </a:r>
            <a:endParaRPr lang="ru-RU" dirty="0" smtClean="0"/>
          </a:p>
          <a:p>
            <a:pPr marL="717550" lvl="0" indent="0"/>
            <a:r>
              <a:rPr lang="uk-UA" dirty="0" smtClean="0"/>
              <a:t>поділ шрифтів за призначенням; </a:t>
            </a:r>
            <a:endParaRPr lang="ru-RU" dirty="0" smtClean="0"/>
          </a:p>
          <a:p>
            <a:pPr marL="717550" lvl="0" indent="0"/>
            <a:r>
              <a:rPr lang="uk-UA" dirty="0" smtClean="0"/>
              <a:t>гарнітури шрифтів; </a:t>
            </a:r>
            <a:endParaRPr lang="ru-RU" dirty="0" smtClean="0"/>
          </a:p>
          <a:p>
            <a:pPr marL="717550" lvl="0" indent="0"/>
            <a:r>
              <a:rPr lang="uk-UA" dirty="0" smtClean="0"/>
              <a:t>параметри шрифту; </a:t>
            </a:r>
            <a:endParaRPr lang="ru-RU" dirty="0" smtClean="0"/>
          </a:p>
          <a:p>
            <a:pPr marL="717550" lvl="0" indent="0"/>
            <a:r>
              <a:rPr lang="uk-UA" dirty="0" smtClean="0"/>
              <a:t>вимоги до шрифту; </a:t>
            </a:r>
            <a:endParaRPr lang="ru-RU" dirty="0" smtClean="0"/>
          </a:p>
          <a:p>
            <a:pPr marL="717550" lvl="0" indent="0"/>
            <a:r>
              <a:rPr lang="uk-UA" dirty="0" smtClean="0"/>
              <a:t>специфіку редагування </a:t>
            </a:r>
            <a:r>
              <a:rPr lang="uk-UA" dirty="0" smtClean="0"/>
              <a:t>шрифтів</a:t>
            </a:r>
            <a:r>
              <a:rPr lang="uk-UA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4447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ВСТУП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222049"/>
            <a:ext cx="9601200" cy="5414208"/>
          </a:xfrm>
        </p:spPr>
        <p:txBody>
          <a:bodyPr>
            <a:normAutofit/>
          </a:bodyPr>
          <a:lstStyle/>
          <a:p>
            <a:r>
              <a:rPr lang="uk-UA" dirty="0"/>
              <a:t>Згідно з вимогами </a:t>
            </a:r>
            <a:r>
              <a:rPr lang="uk-UA" dirty="0" smtClean="0"/>
              <a:t>освітніх (освітньо-професійних, </a:t>
            </a:r>
            <a:r>
              <a:rPr lang="uk-UA" dirty="0" err="1" smtClean="0"/>
              <a:t>освітньо-наукових</a:t>
            </a:r>
            <a:r>
              <a:rPr lang="uk-UA" dirty="0" smtClean="0"/>
              <a:t>) програм здобувачі освіти повинні 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уміти:</a:t>
            </a:r>
            <a:endParaRPr lang="ru-RU" dirty="0"/>
          </a:p>
          <a:p>
            <a:pPr marL="444500" lvl="0" indent="-23813"/>
            <a:r>
              <a:rPr lang="uk-UA" dirty="0"/>
              <a:t>розрізняти види шрифтів за різними ознаками;</a:t>
            </a:r>
            <a:endParaRPr lang="ru-RU" dirty="0"/>
          </a:p>
          <a:p>
            <a:pPr marL="444500" lvl="0" indent="-23813"/>
            <a:r>
              <a:rPr lang="uk-UA" dirty="0"/>
              <a:t>підібрати тип шрифту до різних типів </a:t>
            </a:r>
            <a:r>
              <a:rPr lang="uk-UA" dirty="0" smtClean="0"/>
              <a:t>продукції; </a:t>
            </a:r>
            <a:endParaRPr lang="ru-RU" dirty="0"/>
          </a:p>
          <a:p>
            <a:pPr marL="444500" lvl="0" indent="-23813"/>
            <a:r>
              <a:rPr lang="uk-UA" dirty="0"/>
              <a:t>характеризувати класифікації шрифтів; </a:t>
            </a:r>
            <a:endParaRPr lang="ru-RU" dirty="0"/>
          </a:p>
          <a:p>
            <a:pPr marL="444500" lvl="0" indent="-23813"/>
            <a:r>
              <a:rPr lang="uk-UA" dirty="0"/>
              <a:t>застосовувати шрифти як засоби виділення матеріалів у періодичних і неперіодичних </a:t>
            </a:r>
            <a:r>
              <a:rPr lang="uk-UA" dirty="0" smtClean="0"/>
              <a:t>виданнях, рекламній продукції, електронних ресурсах; </a:t>
            </a:r>
            <a:endParaRPr lang="ru-RU" dirty="0"/>
          </a:p>
          <a:p>
            <a:pPr marL="444500" lvl="0" indent="-23813"/>
            <a:r>
              <a:rPr lang="uk-UA" dirty="0"/>
              <a:t>редагувати шрифти у різних типах </a:t>
            </a:r>
            <a:r>
              <a:rPr lang="uk-UA" dirty="0" smtClean="0"/>
              <a:t>друкованої та рекламної продукції й електронних ресурсів;</a:t>
            </a:r>
            <a:endParaRPr lang="ru-RU" dirty="0"/>
          </a:p>
          <a:p>
            <a:pPr marL="444500" lvl="0" indent="-23813"/>
            <a:r>
              <a:rPr lang="uk-UA" dirty="0"/>
              <a:t>на практичному рівні застосовувати теоретичні </a:t>
            </a:r>
            <a:r>
              <a:rPr lang="uk-UA" dirty="0" smtClean="0"/>
              <a:t>знання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34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 smtClean="0"/>
              <a:t>Види</a:t>
            </a:r>
            <a:r>
              <a:rPr lang="ru-RU" sz="3200" b="1" dirty="0" smtClean="0"/>
              <a:t> </a:t>
            </a:r>
            <a:r>
              <a:rPr lang="ru-RU" sz="3200" b="1" dirty="0"/>
              <a:t>контролю і система </a:t>
            </a:r>
            <a:r>
              <a:rPr lang="ru-RU" sz="3200" b="1" dirty="0" err="1"/>
              <a:t>накопичення</a:t>
            </a:r>
            <a:r>
              <a:rPr lang="ru-RU" sz="3200" b="1" dirty="0"/>
              <a:t> </a:t>
            </a:r>
            <a:r>
              <a:rPr lang="ru-RU" sz="3200" b="1" dirty="0" err="1"/>
              <a:t>балів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Студенти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балів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При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питання</a:t>
            </a:r>
            <a:r>
              <a:rPr lang="ru-RU" dirty="0"/>
              <a:t> плану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ілюструють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прикладами, за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 smtClean="0"/>
              <a:t>бали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/>
              <a:t>час занять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на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 </a:t>
            </a:r>
            <a:r>
              <a:rPr lang="ru-RU" dirty="0" err="1"/>
              <a:t>Кожне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кожної</a:t>
            </a:r>
            <a:r>
              <a:rPr lang="ru-RU" dirty="0"/>
              <a:t> теми буде проведений </a:t>
            </a:r>
            <a:r>
              <a:rPr lang="ru-RU" dirty="0" err="1"/>
              <a:t>тестовий</a:t>
            </a:r>
            <a:r>
              <a:rPr lang="ru-RU" dirty="0"/>
              <a:t> контроль.</a:t>
            </a:r>
          </a:p>
          <a:p>
            <a:pPr marL="0" indent="0">
              <a:buNone/>
            </a:pPr>
            <a:r>
              <a:rPr lang="ru-RU" dirty="0" err="1" smtClean="0"/>
              <a:t>Підсумковий</a:t>
            </a:r>
            <a:r>
              <a:rPr lang="ru-RU" smtClean="0"/>
              <a:t> контроль </a:t>
            </a:r>
            <a:r>
              <a:rPr lang="ru-RU" dirty="0"/>
              <a:t>– </a:t>
            </a:r>
            <a:r>
              <a:rPr lang="ru-RU" dirty="0" smtClean="0"/>
              <a:t>40 </a:t>
            </a:r>
            <a:r>
              <a:rPr lang="ru-RU" dirty="0" err="1"/>
              <a:t>балів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35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222</TotalTime>
  <Words>275</Words>
  <Application>Microsoft Office PowerPoint</Application>
  <PresentationFormat>Произвольный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Crop</vt:lpstr>
      <vt:lpstr>ПРЕЗЕНТАЦІЯ КУРСУ «ШРИФТОГРАФІЯ В МЕДІАДІЯЛЬНОСТІ» </vt:lpstr>
      <vt:lpstr>ВСТУП</vt:lpstr>
      <vt:lpstr>ВСТУП</vt:lpstr>
      <vt:lpstr>ВСТУП</vt:lpstr>
      <vt:lpstr>Види контролю і система накопичення балів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ПОДАЧІ ТЕКСТОВИХ МАТЕРІАЛІВ ТА ЇХНЄ ОФОРМЛЕННЯ</dc:title>
  <dc:creator>Пользователь Windows</dc:creator>
  <cp:lastModifiedBy>user</cp:lastModifiedBy>
  <cp:revision>17</cp:revision>
  <dcterms:created xsi:type="dcterms:W3CDTF">2019-12-02T11:43:06Z</dcterms:created>
  <dcterms:modified xsi:type="dcterms:W3CDTF">2022-12-07T12:39:03Z</dcterms:modified>
</cp:coreProperties>
</file>