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4" r:id="rId6"/>
    <p:sldId id="260" r:id="rId7"/>
    <p:sldId id="268" r:id="rId8"/>
    <p:sldId id="269" r:id="rId9"/>
    <p:sldId id="271" r:id="rId10"/>
    <p:sldId id="270" r:id="rId11"/>
    <p:sldId id="275" r:id="rId12"/>
    <p:sldId id="272" r:id="rId13"/>
    <p:sldId id="273" r:id="rId14"/>
    <p:sldId id="276" r:id="rId15"/>
    <p:sldId id="267" r:id="rId1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1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34905-8C5C-41AA-A53A-4E3FEC9ED5E4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29A243-08D8-4700-9844-D60CFCE2542A}">
      <dgm:prSet phldrT="[Текст]"/>
      <dgm:spPr/>
      <dgm:t>
        <a:bodyPr/>
        <a:lstStyle/>
        <a:p>
          <a:r>
            <a:rPr lang="uk-UA" dirty="0" smtClean="0"/>
            <a:t>Фотограф</a:t>
          </a:r>
          <a:endParaRPr lang="ru-RU" dirty="0"/>
        </a:p>
      </dgm:t>
    </dgm:pt>
    <dgm:pt modelId="{E339E83E-4484-4888-84C1-673E273B9429}" type="parTrans" cxnId="{3589E2BF-389F-4715-91E0-DE658F6D31B1}">
      <dgm:prSet/>
      <dgm:spPr/>
      <dgm:t>
        <a:bodyPr/>
        <a:lstStyle/>
        <a:p>
          <a:endParaRPr lang="ru-RU"/>
        </a:p>
      </dgm:t>
    </dgm:pt>
    <dgm:pt modelId="{B30C0649-BE7D-4FEF-987E-ECFC5CEA73CE}" type="sibTrans" cxnId="{3589E2BF-389F-4715-91E0-DE658F6D31B1}">
      <dgm:prSet/>
      <dgm:spPr/>
      <dgm:t>
        <a:bodyPr/>
        <a:lstStyle/>
        <a:p>
          <a:endParaRPr lang="ru-RU"/>
        </a:p>
      </dgm:t>
    </dgm:pt>
    <dgm:pt modelId="{3F0ED6EA-7D90-4301-B2EB-8B8649F4AA42}">
      <dgm:prSet phldrT="[Текст]"/>
      <dgm:spPr/>
      <dgm:t>
        <a:bodyPr/>
        <a:lstStyle/>
        <a:p>
          <a:r>
            <a:rPr lang="uk-UA" dirty="0" smtClean="0"/>
            <a:t>Фотографія</a:t>
          </a:r>
          <a:endParaRPr lang="ru-RU" dirty="0"/>
        </a:p>
      </dgm:t>
    </dgm:pt>
    <dgm:pt modelId="{8B1BE991-5DC5-41E8-B7C5-E95622CA53A6}" type="parTrans" cxnId="{B6FD18A3-40D7-4F71-9C45-6C911BC057FC}">
      <dgm:prSet/>
      <dgm:spPr/>
      <dgm:t>
        <a:bodyPr/>
        <a:lstStyle/>
        <a:p>
          <a:endParaRPr lang="ru-RU"/>
        </a:p>
      </dgm:t>
    </dgm:pt>
    <dgm:pt modelId="{4674B3F0-CAB3-46CA-BC9A-F31ACB8A14B8}" type="sibTrans" cxnId="{B6FD18A3-40D7-4F71-9C45-6C911BC057FC}">
      <dgm:prSet/>
      <dgm:spPr/>
      <dgm:t>
        <a:bodyPr/>
        <a:lstStyle/>
        <a:p>
          <a:endParaRPr lang="ru-RU"/>
        </a:p>
      </dgm:t>
    </dgm:pt>
    <dgm:pt modelId="{4211C0D6-281E-44DB-886B-5C89A6CA9C7C}">
      <dgm:prSet phldrT="[Текст]"/>
      <dgm:spPr/>
      <dgm:t>
        <a:bodyPr/>
        <a:lstStyle/>
        <a:p>
          <a:r>
            <a:rPr lang="uk-UA" dirty="0" smtClean="0"/>
            <a:t>Глядач</a:t>
          </a:r>
          <a:endParaRPr lang="ru-RU" dirty="0"/>
        </a:p>
      </dgm:t>
    </dgm:pt>
    <dgm:pt modelId="{1086E1A4-8EC8-479A-A30B-57629123B788}" type="parTrans" cxnId="{0EFB14D5-A8DD-482A-9BD3-957846E2CD1D}">
      <dgm:prSet/>
      <dgm:spPr/>
      <dgm:t>
        <a:bodyPr/>
        <a:lstStyle/>
        <a:p>
          <a:endParaRPr lang="ru-RU"/>
        </a:p>
      </dgm:t>
    </dgm:pt>
    <dgm:pt modelId="{B83A599B-DAD9-4CF3-9B25-D3CB2496C99D}" type="sibTrans" cxnId="{0EFB14D5-A8DD-482A-9BD3-957846E2CD1D}">
      <dgm:prSet/>
      <dgm:spPr/>
      <dgm:t>
        <a:bodyPr/>
        <a:lstStyle/>
        <a:p>
          <a:endParaRPr lang="ru-RU"/>
        </a:p>
      </dgm:t>
    </dgm:pt>
    <dgm:pt modelId="{8CD01E2E-B0B2-437D-B124-242A355052B8}" type="pres">
      <dgm:prSet presAssocID="{FDE34905-8C5C-41AA-A53A-4E3FEC9ED5E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EF5203-91C6-4DA6-8134-A4FF27EA6383}" type="pres">
      <dgm:prSet presAssocID="{CF29A243-08D8-4700-9844-D60CFCE2542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C6129-2917-43CB-A967-67A6F91DEAC8}" type="pres">
      <dgm:prSet presAssocID="{B30C0649-BE7D-4FEF-987E-ECFC5CEA73CE}" presName="sibTrans" presStyleLbl="sibTrans2D1" presStyleIdx="0" presStyleCnt="3"/>
      <dgm:spPr/>
      <dgm:t>
        <a:bodyPr/>
        <a:lstStyle/>
        <a:p>
          <a:endParaRPr lang="ru-RU"/>
        </a:p>
      </dgm:t>
    </dgm:pt>
    <dgm:pt modelId="{7C3EAB21-711B-4B2C-8B19-0F968EEB39CB}" type="pres">
      <dgm:prSet presAssocID="{B30C0649-BE7D-4FEF-987E-ECFC5CEA73CE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887C67D6-6C7A-42FE-8A95-656A3AA8F49D}" type="pres">
      <dgm:prSet presAssocID="{3F0ED6EA-7D90-4301-B2EB-8B8649F4AA4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1F8A7-A1E5-4310-A7AD-228D8DF1EEB4}" type="pres">
      <dgm:prSet presAssocID="{4674B3F0-CAB3-46CA-BC9A-F31ACB8A14B8}" presName="sibTrans" presStyleLbl="sibTrans2D1" presStyleIdx="1" presStyleCnt="3"/>
      <dgm:spPr/>
      <dgm:t>
        <a:bodyPr/>
        <a:lstStyle/>
        <a:p>
          <a:endParaRPr lang="ru-RU"/>
        </a:p>
      </dgm:t>
    </dgm:pt>
    <dgm:pt modelId="{DD9C11AE-9F34-4E05-90A8-00154B23937B}" type="pres">
      <dgm:prSet presAssocID="{4674B3F0-CAB3-46CA-BC9A-F31ACB8A14B8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CFFE5E48-AF87-4681-AEBC-5E0EF69C3418}" type="pres">
      <dgm:prSet presAssocID="{4211C0D6-281E-44DB-886B-5C89A6CA9C7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3DEAB-3ED9-4586-BD3F-EF0E3987710B}" type="pres">
      <dgm:prSet presAssocID="{B83A599B-DAD9-4CF3-9B25-D3CB2496C99D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155D570-1CD9-473C-809A-6B2A9DB19DE3}" type="pres">
      <dgm:prSet presAssocID="{B83A599B-DAD9-4CF3-9B25-D3CB2496C99D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C07196F-00F7-4996-AFF8-DDE268F5A274}" type="presOf" srcId="{4211C0D6-281E-44DB-886B-5C89A6CA9C7C}" destId="{CFFE5E48-AF87-4681-AEBC-5E0EF69C3418}" srcOrd="0" destOrd="0" presId="urn:microsoft.com/office/officeart/2005/8/layout/cycle2"/>
    <dgm:cxn modelId="{FC2D7894-5777-4F0C-9A8B-37F190EB9FA6}" type="presOf" srcId="{3F0ED6EA-7D90-4301-B2EB-8B8649F4AA42}" destId="{887C67D6-6C7A-42FE-8A95-656A3AA8F49D}" srcOrd="0" destOrd="0" presId="urn:microsoft.com/office/officeart/2005/8/layout/cycle2"/>
    <dgm:cxn modelId="{C9BFFC43-783A-478B-B5F3-B3EA56128066}" type="presOf" srcId="{CF29A243-08D8-4700-9844-D60CFCE2542A}" destId="{E8EF5203-91C6-4DA6-8134-A4FF27EA6383}" srcOrd="0" destOrd="0" presId="urn:microsoft.com/office/officeart/2005/8/layout/cycle2"/>
    <dgm:cxn modelId="{308FEAFB-76AF-4AAB-A080-466E6152FC86}" type="presOf" srcId="{B30C0649-BE7D-4FEF-987E-ECFC5CEA73CE}" destId="{7C3EAB21-711B-4B2C-8B19-0F968EEB39CB}" srcOrd="1" destOrd="0" presId="urn:microsoft.com/office/officeart/2005/8/layout/cycle2"/>
    <dgm:cxn modelId="{B6FD18A3-40D7-4F71-9C45-6C911BC057FC}" srcId="{FDE34905-8C5C-41AA-A53A-4E3FEC9ED5E4}" destId="{3F0ED6EA-7D90-4301-B2EB-8B8649F4AA42}" srcOrd="1" destOrd="0" parTransId="{8B1BE991-5DC5-41E8-B7C5-E95622CA53A6}" sibTransId="{4674B3F0-CAB3-46CA-BC9A-F31ACB8A14B8}"/>
    <dgm:cxn modelId="{BC88780C-18F8-4893-9827-09A314F63417}" type="presOf" srcId="{FDE34905-8C5C-41AA-A53A-4E3FEC9ED5E4}" destId="{8CD01E2E-B0B2-437D-B124-242A355052B8}" srcOrd="0" destOrd="0" presId="urn:microsoft.com/office/officeart/2005/8/layout/cycle2"/>
    <dgm:cxn modelId="{D2125553-9FC5-4FBA-ADA8-F3950BC9E4D3}" type="presOf" srcId="{B30C0649-BE7D-4FEF-987E-ECFC5CEA73CE}" destId="{BEBC6129-2917-43CB-A967-67A6F91DEAC8}" srcOrd="0" destOrd="0" presId="urn:microsoft.com/office/officeart/2005/8/layout/cycle2"/>
    <dgm:cxn modelId="{BD52917D-861C-43B4-8020-3F93299DDB77}" type="presOf" srcId="{B83A599B-DAD9-4CF3-9B25-D3CB2496C99D}" destId="{B1A3DEAB-3ED9-4586-BD3F-EF0E3987710B}" srcOrd="0" destOrd="0" presId="urn:microsoft.com/office/officeart/2005/8/layout/cycle2"/>
    <dgm:cxn modelId="{1F86226C-9E47-4A79-A141-4C66BCF508F7}" type="presOf" srcId="{4674B3F0-CAB3-46CA-BC9A-F31ACB8A14B8}" destId="{3781F8A7-A1E5-4310-A7AD-228D8DF1EEB4}" srcOrd="0" destOrd="0" presId="urn:microsoft.com/office/officeart/2005/8/layout/cycle2"/>
    <dgm:cxn modelId="{3B176CC4-573C-4552-8E83-4835B544C556}" type="presOf" srcId="{4674B3F0-CAB3-46CA-BC9A-F31ACB8A14B8}" destId="{DD9C11AE-9F34-4E05-90A8-00154B23937B}" srcOrd="1" destOrd="0" presId="urn:microsoft.com/office/officeart/2005/8/layout/cycle2"/>
    <dgm:cxn modelId="{0EFB14D5-A8DD-482A-9BD3-957846E2CD1D}" srcId="{FDE34905-8C5C-41AA-A53A-4E3FEC9ED5E4}" destId="{4211C0D6-281E-44DB-886B-5C89A6CA9C7C}" srcOrd="2" destOrd="0" parTransId="{1086E1A4-8EC8-479A-A30B-57629123B788}" sibTransId="{B83A599B-DAD9-4CF3-9B25-D3CB2496C99D}"/>
    <dgm:cxn modelId="{3589E2BF-389F-4715-91E0-DE658F6D31B1}" srcId="{FDE34905-8C5C-41AA-A53A-4E3FEC9ED5E4}" destId="{CF29A243-08D8-4700-9844-D60CFCE2542A}" srcOrd="0" destOrd="0" parTransId="{E339E83E-4484-4888-84C1-673E273B9429}" sibTransId="{B30C0649-BE7D-4FEF-987E-ECFC5CEA73CE}"/>
    <dgm:cxn modelId="{0F8491DF-723A-46D7-BA95-C6BE69BBDC20}" type="presOf" srcId="{B83A599B-DAD9-4CF3-9B25-D3CB2496C99D}" destId="{4155D570-1CD9-473C-809A-6B2A9DB19DE3}" srcOrd="1" destOrd="0" presId="urn:microsoft.com/office/officeart/2005/8/layout/cycle2"/>
    <dgm:cxn modelId="{6E5D0159-5662-44C8-A278-2D82AA9F1859}" type="presParOf" srcId="{8CD01E2E-B0B2-437D-B124-242A355052B8}" destId="{E8EF5203-91C6-4DA6-8134-A4FF27EA6383}" srcOrd="0" destOrd="0" presId="urn:microsoft.com/office/officeart/2005/8/layout/cycle2"/>
    <dgm:cxn modelId="{908ACA3E-11E0-4A3A-B0F4-166DBCC0E8B1}" type="presParOf" srcId="{8CD01E2E-B0B2-437D-B124-242A355052B8}" destId="{BEBC6129-2917-43CB-A967-67A6F91DEAC8}" srcOrd="1" destOrd="0" presId="urn:microsoft.com/office/officeart/2005/8/layout/cycle2"/>
    <dgm:cxn modelId="{C27F909A-4B55-4A70-B59C-86228FE901FD}" type="presParOf" srcId="{BEBC6129-2917-43CB-A967-67A6F91DEAC8}" destId="{7C3EAB21-711B-4B2C-8B19-0F968EEB39CB}" srcOrd="0" destOrd="0" presId="urn:microsoft.com/office/officeart/2005/8/layout/cycle2"/>
    <dgm:cxn modelId="{25C9C08A-1EC1-4BDF-ACA5-378E51834570}" type="presParOf" srcId="{8CD01E2E-B0B2-437D-B124-242A355052B8}" destId="{887C67D6-6C7A-42FE-8A95-656A3AA8F49D}" srcOrd="2" destOrd="0" presId="urn:microsoft.com/office/officeart/2005/8/layout/cycle2"/>
    <dgm:cxn modelId="{31DF5B19-A11B-4BAA-B32D-B89955F45315}" type="presParOf" srcId="{8CD01E2E-B0B2-437D-B124-242A355052B8}" destId="{3781F8A7-A1E5-4310-A7AD-228D8DF1EEB4}" srcOrd="3" destOrd="0" presId="urn:microsoft.com/office/officeart/2005/8/layout/cycle2"/>
    <dgm:cxn modelId="{68AC7307-D6B2-4B4F-AF9A-4386EE6D709F}" type="presParOf" srcId="{3781F8A7-A1E5-4310-A7AD-228D8DF1EEB4}" destId="{DD9C11AE-9F34-4E05-90A8-00154B23937B}" srcOrd="0" destOrd="0" presId="urn:microsoft.com/office/officeart/2005/8/layout/cycle2"/>
    <dgm:cxn modelId="{749559BE-AADD-42D7-8BC2-D52AFC8E8ABC}" type="presParOf" srcId="{8CD01E2E-B0B2-437D-B124-242A355052B8}" destId="{CFFE5E48-AF87-4681-AEBC-5E0EF69C3418}" srcOrd="4" destOrd="0" presId="urn:microsoft.com/office/officeart/2005/8/layout/cycle2"/>
    <dgm:cxn modelId="{4DAC6BB1-B019-409F-B084-B4DFCBE5315D}" type="presParOf" srcId="{8CD01E2E-B0B2-437D-B124-242A355052B8}" destId="{B1A3DEAB-3ED9-4586-BD3F-EF0E3987710B}" srcOrd="5" destOrd="0" presId="urn:microsoft.com/office/officeart/2005/8/layout/cycle2"/>
    <dgm:cxn modelId="{A9D48411-64C2-4C04-8D86-9FCABC5AFED6}" type="presParOf" srcId="{B1A3DEAB-3ED9-4586-BD3F-EF0E3987710B}" destId="{4155D570-1CD9-473C-809A-6B2A9DB19DE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F5203-91C6-4DA6-8134-A4FF27EA6383}">
      <dsp:nvSpPr>
        <dsp:cNvPr id="0" name=""/>
        <dsp:cNvSpPr/>
      </dsp:nvSpPr>
      <dsp:spPr>
        <a:xfrm>
          <a:off x="1300375" y="898"/>
          <a:ext cx="1677432" cy="1677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Фотограф</a:t>
          </a:r>
          <a:endParaRPr lang="ru-RU" sz="1500" kern="1200" dirty="0"/>
        </a:p>
      </dsp:txBody>
      <dsp:txXfrm>
        <a:off x="1546029" y="246552"/>
        <a:ext cx="1186124" cy="1186124"/>
      </dsp:txXfrm>
    </dsp:sp>
    <dsp:sp modelId="{BEBC6129-2917-43CB-A967-67A6F91DEAC8}">
      <dsp:nvSpPr>
        <dsp:cNvPr id="0" name=""/>
        <dsp:cNvSpPr/>
      </dsp:nvSpPr>
      <dsp:spPr>
        <a:xfrm rot="3600000">
          <a:off x="2539519" y="1636288"/>
          <a:ext cx="445922" cy="5661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2572963" y="1691588"/>
        <a:ext cx="312145" cy="339679"/>
      </dsp:txXfrm>
    </dsp:sp>
    <dsp:sp modelId="{887C67D6-6C7A-42FE-8A95-656A3AA8F49D}">
      <dsp:nvSpPr>
        <dsp:cNvPr id="0" name=""/>
        <dsp:cNvSpPr/>
      </dsp:nvSpPr>
      <dsp:spPr>
        <a:xfrm>
          <a:off x="2559773" y="2182239"/>
          <a:ext cx="1677432" cy="1677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Фотографія</a:t>
          </a:r>
          <a:endParaRPr lang="ru-RU" sz="1500" kern="1200" dirty="0"/>
        </a:p>
      </dsp:txBody>
      <dsp:txXfrm>
        <a:off x="2805427" y="2427893"/>
        <a:ext cx="1186124" cy="1186124"/>
      </dsp:txXfrm>
    </dsp:sp>
    <dsp:sp modelId="{3781F8A7-A1E5-4310-A7AD-228D8DF1EEB4}">
      <dsp:nvSpPr>
        <dsp:cNvPr id="0" name=""/>
        <dsp:cNvSpPr/>
      </dsp:nvSpPr>
      <dsp:spPr>
        <a:xfrm rot="10800000">
          <a:off x="1928751" y="2737888"/>
          <a:ext cx="445922" cy="5661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2062528" y="2851115"/>
        <a:ext cx="312145" cy="339679"/>
      </dsp:txXfrm>
    </dsp:sp>
    <dsp:sp modelId="{CFFE5E48-AF87-4681-AEBC-5E0EF69C3418}">
      <dsp:nvSpPr>
        <dsp:cNvPr id="0" name=""/>
        <dsp:cNvSpPr/>
      </dsp:nvSpPr>
      <dsp:spPr>
        <a:xfrm>
          <a:off x="40978" y="2182239"/>
          <a:ext cx="1677432" cy="16774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Глядач</a:t>
          </a:r>
          <a:endParaRPr lang="ru-RU" sz="1500" kern="1200" dirty="0"/>
        </a:p>
      </dsp:txBody>
      <dsp:txXfrm>
        <a:off x="286632" y="2427893"/>
        <a:ext cx="1186124" cy="1186124"/>
      </dsp:txXfrm>
    </dsp:sp>
    <dsp:sp modelId="{B1A3DEAB-3ED9-4586-BD3F-EF0E3987710B}">
      <dsp:nvSpPr>
        <dsp:cNvPr id="0" name=""/>
        <dsp:cNvSpPr/>
      </dsp:nvSpPr>
      <dsp:spPr>
        <a:xfrm rot="18000000">
          <a:off x="1280121" y="1658147"/>
          <a:ext cx="445922" cy="5661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313565" y="1829301"/>
        <a:ext cx="312145" cy="339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839D37AB-764B-4ACF-973B-7F810CBDA8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5F04718-CFF8-40A2-B8EB-59CA1ACB85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A4B5-D140-490E-8D03-B70012B5A6D1}" type="datetime1">
              <a:rPr lang="ru-RU" smtClean="0"/>
              <a:t>22.06.2024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35F6F49-20F3-4FD8-A6CE-7361ADD22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91807D0-F2A4-4B69-A7EC-D9A4D94890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752F2-E172-4BD4-A43A-2E23B07ED8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99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ED7F2-571E-4189-A38B-DB1E62DD2F92}" type="datetime1">
              <a:rPr lang="ru-RU" smtClean="0"/>
              <a:pPr/>
              <a:t>22.06.2024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61EC3-BEA3-430C-8283-68025705DDF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730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7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81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22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99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1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4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663CB3-031B-4322-9B39-0C663A84FF6B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3E3FE9-B737-4871-8DC6-C686E2D2E7D3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221D3A-2595-4E89-BD59-A51E0B4C4808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Текст 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2D43AE-1D8D-4026-BBC4-3D1AFE2A3809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Надпись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«</a:t>
            </a:r>
          </a:p>
        </p:txBody>
      </p:sp>
      <p:sp>
        <p:nvSpPr>
          <p:cNvPr id="13" name="Надпись 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1B95D7-8B2C-4D7A-8452-E64C17750E10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Текст 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C4234C-A75C-425C-984C-313B4C2F5ED2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9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 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72FF69-75E4-47A6-B407-F71C4142FD3D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8909E9-A188-451B-89E1-4745E905AF5A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2E9C98-CDFE-4F0E-AC53-E63DA2D354D3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E7FBDD-B546-4F89-A271-215CA65CF96F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5C673F-0519-45DD-83E6-D26ADD1EEE5C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B3D844-B2A7-4A3C-832D-69289F9A2292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D79C44-F1CF-441E-99FD-712B496103FA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D308E7-F0A1-43DF-B765-09E3BE2C9938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0A5B94-615E-4ECF-9834-CCA5B2882595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DE9A6A-5FF4-4BC8-BE9D-D0B28E07ED08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C82C95-57CB-4637-908D-E009952AF30F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39671958-9150-4522-9DD7-0CB409C454A6}" type="datetime1">
              <a:rPr lang="ru-RU" noProof="0" smtClean="0"/>
              <a:t>22.06.2024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journals.sagepub.com/doi/full/10.1177/16094069221095656#con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=""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5" y="1447800"/>
            <a:ext cx="8825658" cy="332958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uk-UA" sz="6000" b="1" dirty="0" smtClean="0">
                <a:solidFill>
                  <a:schemeClr val="accent3">
                    <a:lumMod val="75000"/>
                  </a:schemeClr>
                </a:solidFill>
              </a:rPr>
              <a:t>Методологія </a:t>
            </a:r>
            <a:r>
              <a:rPr lang="uk-UA" sz="6000" b="1" dirty="0" err="1" smtClean="0">
                <a:solidFill>
                  <a:schemeClr val="accent3">
                    <a:lumMod val="75000"/>
                  </a:schemeClr>
                </a:solidFill>
              </a:rPr>
              <a:t>фотоголос</a:t>
            </a:r>
            <a:r>
              <a:rPr lang="uk-UA" sz="6000" b="1" dirty="0" smtClean="0">
                <a:solidFill>
                  <a:schemeClr val="accent3">
                    <a:lumMod val="75000"/>
                  </a:schemeClr>
                </a:solidFill>
              </a:rPr>
              <a:t> у дослідженнях із соціальної роботи </a:t>
            </a:r>
            <a:endParaRPr lang="uk-UA" sz="6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/>
              <a:t>Масюк </a:t>
            </a:r>
            <a:r>
              <a:rPr lang="ru-RU" dirty="0" err="1" smtClean="0"/>
              <a:t>ОлЕг</a:t>
            </a:r>
            <a:r>
              <a:rPr lang="ru-RU" dirty="0" smtClean="0"/>
              <a:t> Петрович</a:t>
            </a:r>
            <a:endParaRPr lang="ru-RU" dirty="0"/>
          </a:p>
        </p:txBody>
      </p:sp>
      <p:sp>
        <p:nvSpPr>
          <p:cNvPr id="20" name="Прямоугольник 19">
            <a:extLst>
              <a:ext uri="{FF2B5EF4-FFF2-40B4-BE49-F238E27FC236}">
                <a16:creationId xmlns="" xmlns:a16="http://schemas.microsoft.com/office/drawing/2014/main" id="{318E9D62-7BA3-4D5E-8915-0D0E8661E3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Досвід використання </a:t>
            </a:r>
            <a:r>
              <a:rPr lang="uk-UA" dirty="0" err="1" smtClean="0"/>
              <a:t>фотоголосу</a:t>
            </a:r>
            <a:r>
              <a:rPr lang="uk-UA" dirty="0" smtClean="0"/>
              <a:t> у соціальній роботі: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5569337" cy="4195481"/>
          </a:xfrm>
        </p:spPr>
        <p:txBody>
          <a:bodyPr/>
          <a:lstStyle/>
          <a:p>
            <a:pPr algn="just"/>
            <a:r>
              <a:rPr lang="uk-UA" dirty="0" smtClean="0"/>
              <a:t>В іншому дослідженні канадського науковця </a:t>
            </a:r>
            <a:r>
              <a:rPr lang="uk-UA" u="sng" dirty="0" smtClean="0">
                <a:hlinkClick r:id="rId2"/>
              </a:rPr>
              <a:t>Олів'є </a:t>
            </a:r>
            <a:r>
              <a:rPr lang="uk-UA" u="sng" dirty="0" err="1" smtClean="0">
                <a:hlinkClick r:id="rId2"/>
              </a:rPr>
              <a:t>Ферлатте</a:t>
            </a:r>
            <a:r>
              <a:rPr lang="uk-UA" dirty="0" smtClean="0"/>
              <a:t> вивчав питання соціальної ізоляції та психічного здоров’я серед літніх людей під час пандемії COVID-19 у провінції </a:t>
            </a:r>
            <a:r>
              <a:rPr lang="uk-UA" dirty="0" err="1" smtClean="0"/>
              <a:t>Квебек</a:t>
            </a:r>
            <a:r>
              <a:rPr lang="uk-UA" dirty="0" smtClean="0"/>
              <a:t>.</a:t>
            </a:r>
          </a:p>
          <a:p>
            <a:pPr algn="just"/>
            <a:r>
              <a:rPr lang="uk-UA" dirty="0" smtClean="0"/>
              <a:t> Двадцять шість літніх людей зробили фотографії, що зображають їхній досвід пандемії, якими потім поділилися у віртуальних дискусійних групах.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430" y="1152983"/>
            <a:ext cx="4115201" cy="54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6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ВИСНОВКИ: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uk-UA" dirty="0" smtClean="0"/>
              <a:t>Проведений аналіз підтверджує, що </a:t>
            </a:r>
            <a:r>
              <a:rPr lang="uk-UA" dirty="0" err="1" smtClean="0"/>
              <a:t>фотоголос</a:t>
            </a:r>
            <a:r>
              <a:rPr lang="uk-UA" dirty="0" smtClean="0"/>
              <a:t> надає змогу не тільки отримувати нове знання, а й впливати на трансформацію соціального середовища та розвивати сильні сторони учасників дослідження і громади в цілому;</a:t>
            </a:r>
          </a:p>
          <a:p>
            <a:pPr algn="just"/>
            <a:r>
              <a:rPr lang="uk-UA" dirty="0" smtClean="0"/>
              <a:t>При цьому фотографії та відео надають засоби для розширення можливостей, не вимагаючи від людей вставати і говорити публічно;</a:t>
            </a:r>
          </a:p>
          <a:p>
            <a:pPr algn="just"/>
            <a:r>
              <a:rPr lang="uk-UA" dirty="0" err="1" smtClean="0"/>
              <a:t>Фотоголос</a:t>
            </a:r>
            <a:r>
              <a:rPr lang="uk-UA" dirty="0" smtClean="0"/>
              <a:t>, як свідчать приклади, стимулює критичний діалог щодо питань, які хвилюють людей, є </a:t>
            </a:r>
            <a:r>
              <a:rPr lang="uk-UA" dirty="0" err="1" smtClean="0"/>
              <a:t>клієнтоцентрованим</a:t>
            </a:r>
            <a:r>
              <a:rPr lang="uk-UA" dirty="0" smtClean="0"/>
              <a:t> і </a:t>
            </a:r>
            <a:r>
              <a:rPr lang="uk-UA" dirty="0" err="1" smtClean="0"/>
              <a:t>колаборативним</a:t>
            </a:r>
            <a:r>
              <a:rPr lang="uk-UA" dirty="0" smtClean="0"/>
              <a:t> за всім своїм процесом;</a:t>
            </a:r>
          </a:p>
          <a:p>
            <a:pPr algn="just"/>
            <a:r>
              <a:rPr lang="uk-UA" dirty="0" err="1" smtClean="0"/>
              <a:t>Фотоголос</a:t>
            </a:r>
            <a:r>
              <a:rPr lang="uk-UA" dirty="0" smtClean="0"/>
              <a:t> впливає на формування обізнаності про ті суспільні структури, які позначаються на життєвій ситуації, і водночас на усвідомлення того факту, що </a:t>
            </a:r>
            <a:r>
              <a:rPr lang="uk-UA" dirty="0" err="1" smtClean="0"/>
              <a:t>пригнічувальні</a:t>
            </a:r>
            <a:r>
              <a:rPr lang="uk-UA" dirty="0" smtClean="0"/>
              <a:t> структури в суспільстві неможливо змінити негайно.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3633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абстрактный дизайн">
            <a:extLst>
              <a:ext uri="{FF2B5EF4-FFF2-40B4-BE49-F238E27FC236}">
                <a16:creationId xmlns=""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uk-UA" dirty="0" smtClean="0"/>
              <a:t>Дякую за увагу!</a:t>
            </a:r>
            <a:endParaRPr lang="uk-UA" dirty="0"/>
          </a:p>
        </p:txBody>
      </p:sp>
      <p:sp>
        <p:nvSpPr>
          <p:cNvPr id="57" name="Прямоугольник 56">
            <a:extLst>
              <a:ext uri="{FF2B5EF4-FFF2-40B4-BE49-F238E27FC236}">
                <a16:creationId xmlns="" xmlns:a16="http://schemas.microsoft.com/office/drawing/2014/main" id="{318E9D62-7BA3-4D5E-8915-0D0E8661E3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План лекційного заняття: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Концептуалізація методики </a:t>
            </a:r>
            <a:r>
              <a:rPr lang="uk-UA" dirty="0" err="1" smtClean="0"/>
              <a:t>фотоголосу</a:t>
            </a:r>
            <a:r>
              <a:rPr lang="uk-UA" dirty="0" smtClean="0"/>
              <a:t> у соціальній сфері;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Етапи та алгоритм </a:t>
            </a:r>
            <a:r>
              <a:rPr lang="uk-UA" dirty="0" err="1" smtClean="0"/>
              <a:t>фотоголосу</a:t>
            </a:r>
            <a:r>
              <a:rPr lang="uk-UA" dirty="0" smtClean="0"/>
              <a:t> у соціальній роботі;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 smtClean="0"/>
              <a:t>Використання методики </a:t>
            </a:r>
            <a:r>
              <a:rPr lang="uk-UA" dirty="0" err="1" smtClean="0"/>
              <a:t>фотоголосу</a:t>
            </a:r>
            <a:r>
              <a:rPr lang="uk-UA" dirty="0" smtClean="0"/>
              <a:t> у соціальній роботі.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367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3DC570-72AC-45BE-BB60-458EBBAC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982" y="659843"/>
            <a:ext cx="9404723" cy="905347"/>
          </a:xfrm>
        </p:spPr>
        <p:txBody>
          <a:bodyPr rtlCol="0"/>
          <a:lstStyle/>
          <a:p>
            <a:pPr rtl="0"/>
            <a:r>
              <a:rPr lang="uk-UA" sz="3200" b="1" dirty="0" smtClean="0">
                <a:solidFill>
                  <a:schemeClr val="accent3">
                    <a:lumMod val="75000"/>
                  </a:schemeClr>
                </a:solidFill>
              </a:rPr>
              <a:t>Візуальний поворот: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3" y="2052918"/>
            <a:ext cx="6500212" cy="4195481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uk-UA" dirty="0" smtClean="0"/>
              <a:t>В суспільному сприйнятті відбувся «візуальний поворот».  Для досліджень він означає перехід соціального-гуманітарного знання до вивчення «візуальності» – соціальної візуальності.</a:t>
            </a:r>
          </a:p>
          <a:p>
            <a:pPr algn="just"/>
            <a:r>
              <a:rPr lang="uk-UA" dirty="0" smtClean="0"/>
              <a:t> Залежно від спрямування, теми та мети дослідження та наявних у дослідника ресурсів, зокрема, часових, аналіз фотографічних зображень може бути: </a:t>
            </a:r>
            <a:r>
              <a:rPr lang="uk-UA" dirty="0" err="1" smtClean="0"/>
              <a:t>герменевтичним</a:t>
            </a:r>
            <a:r>
              <a:rPr lang="uk-UA" dirty="0" smtClean="0"/>
              <a:t>, дискурсивним, семіотичним, </a:t>
            </a:r>
            <a:r>
              <a:rPr lang="uk-UA" dirty="0" err="1" smtClean="0"/>
              <a:t>секвенційним</a:t>
            </a:r>
            <a:r>
              <a:rPr lang="uk-UA" dirty="0" smtClean="0"/>
              <a:t>, або комплексним.</a:t>
            </a:r>
          </a:p>
          <a:p>
            <a:pPr algn="just"/>
            <a:r>
              <a:rPr lang="uk-UA" dirty="0" smtClean="0"/>
              <a:t>Всі ці різновиди характеризується тим, що аналіз змісту фотографій відбувається без коментарів того, хто їх створював, та на основі інтерпретації.</a:t>
            </a:r>
          </a:p>
          <a:p>
            <a:pPr algn="just"/>
            <a:r>
              <a:rPr lang="uk-UA" dirty="0" smtClean="0"/>
              <a:t> Фотографії потрібні як ілюстрації для підтвердження інших результатів, так і як засіб для документування соціальної реальності з точки зору дослідників. </a:t>
            </a:r>
            <a:endParaRPr lang="uk-UA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63283668"/>
              </p:ext>
            </p:extLst>
          </p:nvPr>
        </p:nvGraphicFramePr>
        <p:xfrm>
          <a:off x="7603525" y="1864727"/>
          <a:ext cx="4278184" cy="3860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28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AA085689-791F-4B8F-9F30-12415B97D3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AA3FED7F-6821-47C0-A464-E9278B2412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="" xmlns:a16="http://schemas.microsoft.com/office/drawing/2014/main" id="{8F54B2FB-3F54-4350-8D1B-F86D677CA7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561B34F5-88E5-4711-BC16-3005C29AD7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4F3661D0-2268-4D3E-88BA-0647BCBE33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DDB56DB5-0324-4F79-9AB8-CB18C1DC8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Объект 7" descr="абстрактное изображение">
            <a:extLst>
              <a:ext uri="{FF2B5EF4-FFF2-40B4-BE49-F238E27FC236}">
                <a16:creationId xmlns="" xmlns:a16="http://schemas.microsoft.com/office/drawing/2014/main" id="{472DB91B-0BC3-4630-809F-F181BB9A3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40442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204741" y="1481080"/>
            <a:ext cx="47960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застосовувати фотографію у терапії для дослідження </a:t>
            </a:r>
            <a:r>
              <a:rPr lang="uk-UA" b="1" dirty="0" err="1" smtClean="0">
                <a:solidFill>
                  <a:srgbClr val="FFFF00"/>
                </a:solidFill>
              </a:rPr>
              <a:t>проєкцій</a:t>
            </a:r>
            <a:r>
              <a:rPr lang="uk-UA" b="1" dirty="0" smtClean="0">
                <a:solidFill>
                  <a:srgbClr val="FFFF00"/>
                </a:solidFill>
              </a:rPr>
              <a:t>;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працювати з автопортретами;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працювати з фотографіями, створеними близькими людьми сфотографованого;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працювати з </a:t>
            </a:r>
            <a:r>
              <a:rPr lang="uk-UA" b="1" dirty="0" err="1" smtClean="0">
                <a:solidFill>
                  <a:srgbClr val="FFFF00"/>
                </a:solidFill>
              </a:rPr>
              <a:t>фотообразами</a:t>
            </a:r>
            <a:r>
              <a:rPr lang="uk-UA" b="1" dirty="0" smtClean="0">
                <a:solidFill>
                  <a:srgbClr val="FFFF00"/>
                </a:solidFill>
              </a:rPr>
              <a:t>, створеними клієнтом;</a:t>
            </a:r>
          </a:p>
          <a:p>
            <a:pPr marL="285750" indent="-28575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FFFF00"/>
                </a:solidFill>
              </a:rPr>
              <a:t> вивчати сімейні альбоми та інші біографічні матеріали.</a:t>
            </a:r>
            <a:endParaRPr lang="uk-UA" b="1" dirty="0">
              <a:solidFill>
                <a:srgbClr val="FFFF00"/>
              </a:solidFill>
            </a:endParaRPr>
          </a:p>
        </p:txBody>
      </p:sp>
      <p:sp>
        <p:nvSpPr>
          <p:cNvPr id="12" name="Заголовок 10">
            <a:extLst>
              <a:ext uri="{FF2B5EF4-FFF2-40B4-BE49-F238E27FC236}">
                <a16:creationId xmlns="" xmlns:a16="http://schemas.microsoft.com/office/drawing/2014/main" id="{148C75AA-C615-44E8-850A-3C0634AB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543" y="276252"/>
            <a:ext cx="5723617" cy="173030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rtl="0"/>
            <a:r>
              <a:rPr lang="uk-UA" sz="2500" b="1" dirty="0" smtClean="0">
                <a:solidFill>
                  <a:schemeClr val="accent3">
                    <a:lumMod val="75000"/>
                  </a:schemeClr>
                </a:solidFill>
              </a:rPr>
              <a:t>Науковці пропонують поєднувати теорію та соціальну практику:</a:t>
            </a:r>
            <a:endParaRPr lang="ru-RU" sz="25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4528" y="1830344"/>
            <a:ext cx="3505200" cy="47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843" y="5049795"/>
            <a:ext cx="1721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Пасажири Титаніку другого класу.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89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3DC570-72AC-45BE-BB60-458EBBAC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17" y="560988"/>
            <a:ext cx="9404723" cy="905347"/>
          </a:xfrm>
        </p:spPr>
        <p:txBody>
          <a:bodyPr rtlCol="0"/>
          <a:lstStyle/>
          <a:p>
            <a:pPr rtl="0"/>
            <a:r>
              <a:rPr lang="uk-UA" sz="3200" b="1" dirty="0" smtClean="0">
                <a:solidFill>
                  <a:schemeClr val="accent3">
                    <a:lumMod val="75000"/>
                  </a:schemeClr>
                </a:solidFill>
              </a:rPr>
              <a:t>Концептуалізація </a:t>
            </a:r>
            <a:r>
              <a:rPr lang="uk-UA" sz="3200" b="1" dirty="0" err="1" smtClean="0">
                <a:solidFill>
                  <a:schemeClr val="accent3">
                    <a:lumMod val="75000"/>
                  </a:schemeClr>
                </a:solidFill>
              </a:rPr>
              <a:t>фотоголосу</a:t>
            </a:r>
            <a:r>
              <a:rPr lang="uk-UA" sz="3200" b="1" dirty="0" smtClean="0">
                <a:solidFill>
                  <a:schemeClr val="accent3">
                    <a:lumMod val="75000"/>
                  </a:schemeClr>
                </a:solidFill>
              </a:rPr>
              <a:t> (феміністична парадигма):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2610" y="1641026"/>
            <a:ext cx="6500212" cy="4195481"/>
          </a:xfrm>
        </p:spPr>
        <p:txBody>
          <a:bodyPr>
            <a:normAutofit/>
          </a:bodyPr>
          <a:lstStyle/>
          <a:p>
            <a:pPr algn="just"/>
            <a:r>
              <a:rPr lang="uk-UA" dirty="0" smtClean="0"/>
              <a:t>Появу концепції </a:t>
            </a:r>
            <a:r>
              <a:rPr lang="uk-UA" dirty="0" err="1" smtClean="0"/>
              <a:t>фотоголосу</a:t>
            </a:r>
            <a:r>
              <a:rPr lang="uk-UA" dirty="0" smtClean="0"/>
              <a:t> приписують американським дослідницям </a:t>
            </a:r>
            <a:r>
              <a:rPr lang="uk-UA" dirty="0" err="1" smtClean="0"/>
              <a:t>Керолайн</a:t>
            </a:r>
            <a:r>
              <a:rPr lang="uk-UA" dirty="0" smtClean="0"/>
              <a:t> Ван та Марсі </a:t>
            </a:r>
            <a:r>
              <a:rPr lang="uk-UA" dirty="0" err="1" smtClean="0"/>
              <a:t>Берріс</a:t>
            </a:r>
            <a:r>
              <a:rPr lang="uk-UA" dirty="0" smtClean="0"/>
              <a:t>;</a:t>
            </a:r>
          </a:p>
          <a:p>
            <a:pPr algn="just"/>
            <a:r>
              <a:rPr lang="uk-UA" dirty="0" smtClean="0"/>
              <a:t>вони представили результати дослідницького </a:t>
            </a:r>
            <a:r>
              <a:rPr lang="uk-UA" dirty="0" err="1" smtClean="0"/>
              <a:t>проєкту</a:t>
            </a:r>
            <a:r>
              <a:rPr lang="uk-UA" dirty="0" smtClean="0"/>
              <a:t> , під час якого вони запросили сільських жінок у Китаї </a:t>
            </a:r>
            <a:r>
              <a:rPr lang="uk-UA" dirty="0" err="1" smtClean="0"/>
              <a:t>відобразати</a:t>
            </a:r>
            <a:r>
              <a:rPr lang="uk-UA" dirty="0" smtClean="0"/>
              <a:t> свої повсякденні реалії, а потім намагались вплинути на політику, яка визначала ці реалії.</a:t>
            </a:r>
          </a:p>
          <a:p>
            <a:pPr algn="just"/>
            <a:r>
              <a:rPr lang="uk-UA" dirty="0" smtClean="0"/>
              <a:t>Під час дослідження його учасниць просили зробити власні зображення життя в громаді та складати підписи для їх </a:t>
            </a:r>
            <a:r>
              <a:rPr lang="uk-UA" dirty="0" err="1" smtClean="0"/>
              <a:t>контекстуалізації</a:t>
            </a:r>
            <a:r>
              <a:rPr lang="uk-UA" dirty="0" smtClean="0"/>
              <a:t>, що потім обговорювалось під час фокус-груп.  </a:t>
            </a:r>
            <a:endParaRPr lang="uk-UA" dirty="0"/>
          </a:p>
        </p:txBody>
      </p:sp>
      <p:sp>
        <p:nvSpPr>
          <p:cNvPr id="5" name="AutoShape 2" descr="Азіатський жінка з сільської місцевості Китаю, макро портрет. — Стокове  редакційне фото © grigvovan #374026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798" y="2303119"/>
            <a:ext cx="4117952" cy="27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5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3DC570-72AC-45BE-BB60-458EBBAC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517" y="560988"/>
            <a:ext cx="9404723" cy="905347"/>
          </a:xfrm>
        </p:spPr>
        <p:txBody>
          <a:bodyPr rtlCol="0"/>
          <a:lstStyle/>
          <a:p>
            <a:pPr rtl="0"/>
            <a:r>
              <a:rPr lang="uk-UA" sz="3200" b="1" dirty="0" err="1" smtClean="0">
                <a:solidFill>
                  <a:schemeClr val="accent3">
                    <a:lumMod val="75000"/>
                  </a:schemeClr>
                </a:solidFill>
              </a:rPr>
              <a:t>Фотоголос</a:t>
            </a:r>
            <a:r>
              <a:rPr lang="uk-UA" sz="3200" b="1" dirty="0" smtClean="0">
                <a:solidFill>
                  <a:schemeClr val="accent3">
                    <a:lumMod val="75000"/>
                  </a:schemeClr>
                </a:solidFill>
              </a:rPr>
              <a:t> у соціальній роботі: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2610" y="1641026"/>
            <a:ext cx="6500212" cy="419548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uk-UA" dirty="0" smtClean="0"/>
              <a:t>У соціальній роботі </a:t>
            </a:r>
            <a:r>
              <a:rPr lang="uk-UA" dirty="0" err="1" smtClean="0"/>
              <a:t>фотоголос</a:t>
            </a:r>
            <a:r>
              <a:rPr lang="uk-UA" dirty="0" smtClean="0"/>
              <a:t> використовують переважно в інтервенційних дослідженнях (у дослідженні в дії), для роботи із локальними громадами та певними спільнотами – професійними, віковими тощо. </a:t>
            </a:r>
          </a:p>
          <a:p>
            <a:pPr algn="just"/>
            <a:r>
              <a:rPr lang="uk-UA" dirty="0" smtClean="0"/>
              <a:t>Його застосовують у межах критичної парадигми досліджень, орієнтованих на трансформацію соціального середовища;</a:t>
            </a:r>
          </a:p>
          <a:p>
            <a:pPr algn="just"/>
            <a:r>
              <a:rPr lang="uk-UA" dirty="0" smtClean="0"/>
              <a:t> Він фокусується на рефлективності та </a:t>
            </a:r>
            <a:r>
              <a:rPr lang="uk-UA" dirty="0" err="1" smtClean="0"/>
              <a:t>антидискримінаційній</a:t>
            </a:r>
            <a:r>
              <a:rPr lang="uk-UA" dirty="0" smtClean="0"/>
              <a:t> практиці, тобто на тих базових уміннях, які повинні розвинути у себе соціальні працівники; </a:t>
            </a:r>
          </a:p>
          <a:p>
            <a:pPr algn="just"/>
            <a:r>
              <a:rPr lang="uk-UA" dirty="0" err="1" smtClean="0"/>
              <a:t>Фотоголос</a:t>
            </a:r>
            <a:r>
              <a:rPr lang="uk-UA" dirty="0" smtClean="0"/>
              <a:t> вважають важливим для соціальної роботи, оскільки має довгу історію в закордонній практиці </a:t>
            </a:r>
            <a:r>
              <a:rPr lang="uk-UA" dirty="0" err="1" smtClean="0"/>
              <a:t>імпаурменту</a:t>
            </a:r>
            <a:r>
              <a:rPr lang="uk-UA" dirty="0" smtClean="0"/>
              <a:t>, спрямованій на соціальні зміни та досягнення соціальної справедливості. </a:t>
            </a:r>
            <a:endParaRPr lang="uk-UA" dirty="0"/>
          </a:p>
        </p:txBody>
      </p:sp>
      <p:sp>
        <p:nvSpPr>
          <p:cNvPr id="5" name="AutoShape 2" descr="Азіатський жінка з сільської місцевості Китаю, макро портрет. — Стокове  редакційне фото © grigvovan #374026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827" y="1227438"/>
            <a:ext cx="3485341" cy="52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8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/>
              <a:t>Ключові</a:t>
            </a:r>
            <a:r>
              <a:rPr lang="ru-RU" sz="3200" b="1" dirty="0"/>
              <a:t> характеристики </a:t>
            </a:r>
            <a:r>
              <a:rPr lang="ru-RU" sz="3200" b="1" dirty="0" err="1"/>
              <a:t>фотоголосу</a:t>
            </a:r>
            <a:r>
              <a:rPr lang="ru-RU" sz="3200" b="1" dirty="0"/>
              <a:t> як методу </a:t>
            </a:r>
            <a:r>
              <a:rPr lang="ru-RU" sz="3200" b="1" dirty="0" err="1"/>
              <a:t>досліджень</a:t>
            </a:r>
            <a:r>
              <a:rPr lang="ru-RU" sz="3200" b="1" dirty="0"/>
              <a:t> у </a:t>
            </a:r>
            <a:r>
              <a:rPr lang="ru-RU" sz="3200" b="1" dirty="0" err="1"/>
              <a:t>соціальній</a:t>
            </a:r>
            <a:r>
              <a:rPr lang="ru-RU" sz="3200" b="1" dirty="0"/>
              <a:t> </a:t>
            </a:r>
            <a:r>
              <a:rPr lang="ru-RU" sz="3200" b="1" dirty="0" err="1" smtClean="0"/>
              <a:t>роботі</a:t>
            </a:r>
            <a:r>
              <a:rPr lang="ru-RU" sz="3200" b="1" dirty="0" smtClean="0"/>
              <a:t>: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5378949"/>
              </p:ext>
            </p:extLst>
          </p:nvPr>
        </p:nvGraphicFramePr>
        <p:xfrm>
          <a:off x="1095075" y="1731362"/>
          <a:ext cx="8773856" cy="4543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568"/>
                <a:gridCol w="6071288"/>
              </a:tblGrid>
              <a:tr h="5945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Призначення дослідження 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Трансформаційні, </a:t>
                      </a:r>
                      <a:r>
                        <a:rPr lang="uk-UA" sz="1400" b="1" i="0" u="none" strike="noStrike" kern="1200" baseline="0" noProof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емансипативні</a:t>
                      </a: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дослідження, розширення прав та можливостей громад 	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451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Парадигма дослідження 	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Критична, спрямована на соціальну дію (дослідження в дії, феміністичні дослідження тощо) 	</a:t>
                      </a:r>
                    </a:p>
                  </a:txBody>
                  <a:tcPr anchor="ctr"/>
                </a:tc>
              </a:tr>
              <a:tr h="41615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Стратегія 	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Якісницька</a:t>
                      </a: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  <a:endParaRPr lang="uk-UA" sz="1400" b="1" i="0" u="none" strike="noStrike" kern="1200" baseline="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5121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Роль дослідників 	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Фасилітація</a:t>
                      </a: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дискусій, організація дослідження, опрацювання результатів, лобіювання змін у політиці з використанням результатів дослідження 	</a:t>
                      </a:r>
                    </a:p>
                  </a:txBody>
                  <a:tcPr anchor="ctr"/>
                </a:tc>
              </a:tr>
              <a:tr h="95121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Роль учасників дослідження 	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Активні учасники пошуку рішень, </a:t>
                      </a:r>
                      <a:r>
                        <a:rPr lang="uk-UA" sz="1400" b="1" i="0" u="none" strike="noStrike" kern="1200" baseline="0" noProof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співдослідники</a:t>
                      </a: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uk-UA" sz="1400" b="1" i="0" u="none" strike="noStrike" kern="1200" baseline="0" noProof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співвирбники</a:t>
                      </a: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знання), лобіювання змін у політиці з використанням результатів дослідження 	</a:t>
                      </a:r>
                    </a:p>
                  </a:txBody>
                  <a:tcPr anchor="ctr"/>
                </a:tc>
              </a:tr>
              <a:tr h="41615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Методи збору інформації 	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Документальна фотографія, фокус-групи (в </a:t>
                      </a:r>
                      <a:r>
                        <a:rPr lang="uk-UA" sz="1400" b="1" i="0" u="none" strike="noStrike" kern="1200" baseline="0" noProof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. онлайн) 	</a:t>
                      </a:r>
                    </a:p>
                  </a:txBody>
                  <a:tcPr anchor="ctr"/>
                </a:tc>
              </a:tr>
              <a:tr h="41615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Методи аналізу інформації 	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Рефлексивний тематичний та </a:t>
                      </a:r>
                      <a:r>
                        <a:rPr lang="uk-UA" sz="1400" b="1" i="0" u="none" strike="noStrike" kern="1200" baseline="0" noProof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наративний</a:t>
                      </a:r>
                      <a:r>
                        <a:rPr lang="uk-UA" sz="1400" b="1" i="0" u="none" strike="noStrik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аналіз 	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9650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uk-UA" sz="3600" b="1" dirty="0" smtClean="0">
                <a:solidFill>
                  <a:srgbClr val="FF0000"/>
                </a:solidFill>
              </a:rPr>
              <a:t>Процедурні моменти використання методики </a:t>
            </a:r>
            <a:r>
              <a:rPr lang="uk-UA" sz="3600" b="1" dirty="0" err="1" smtClean="0">
                <a:solidFill>
                  <a:srgbClr val="FF0000"/>
                </a:solidFill>
              </a:rPr>
              <a:t>фотоголосу</a:t>
            </a:r>
            <a:r>
              <a:rPr lang="uk-UA" sz="3600" b="1" dirty="0" smtClean="0">
                <a:solidFill>
                  <a:srgbClr val="FF0000"/>
                </a:solidFill>
              </a:rPr>
              <a:t>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201" y="1698691"/>
            <a:ext cx="9603329" cy="4611493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pPr algn="just">
              <a:lnSpc>
                <a:spcPct val="170000"/>
              </a:lnSpc>
            </a:pPr>
            <a:r>
              <a:rPr lang="uk-UA" dirty="0" smtClean="0"/>
              <a:t>У деяких дослідженнях використовується не одна, а кілька ознайомчих сесій, оскільки потрібно більше часу або на організаційні питання, або на ознайомлення з тематикою дослідження. </a:t>
            </a:r>
          </a:p>
          <a:p>
            <a:pPr algn="just">
              <a:lnSpc>
                <a:spcPct val="170000"/>
              </a:lnSpc>
            </a:pPr>
            <a:r>
              <a:rPr lang="uk-UA" dirty="0" smtClean="0"/>
              <a:t>З поширенням мобільних телефонів замість фотографій стали використовувати короткі відео (кліпи), а замість виставки – змонтований з кліпів відеоролик, який транслюють, зокрема, у соціальних мережах. </a:t>
            </a:r>
          </a:p>
          <a:p>
            <a:pPr algn="just">
              <a:lnSpc>
                <a:spcPct val="170000"/>
              </a:lnSpc>
            </a:pPr>
            <a:r>
              <a:rPr lang="uk-UA" dirty="0" smtClean="0"/>
              <a:t>Під час використання </a:t>
            </a:r>
            <a:r>
              <a:rPr lang="uk-UA" dirty="0" err="1" smtClean="0"/>
              <a:t>фотоголосу</a:t>
            </a:r>
            <a:r>
              <a:rPr lang="uk-UA" dirty="0" smtClean="0"/>
              <a:t> постає ціла низка етичних викликів, особливо, якщо ідеться про роботу з людьми, котрі мають проблеми фізичного та ментального здоров’я. </a:t>
            </a:r>
          </a:p>
          <a:p>
            <a:pPr algn="just">
              <a:lnSpc>
                <a:spcPct val="170000"/>
              </a:lnSpc>
            </a:pPr>
            <a:r>
              <a:rPr lang="uk-UA" dirty="0" smtClean="0"/>
              <a:t>Дослідникам необхідно піклуватися про безпеку та </a:t>
            </a:r>
            <a:r>
              <a:rPr lang="uk-UA" dirty="0" err="1" smtClean="0"/>
              <a:t>приватність</a:t>
            </a:r>
            <a:r>
              <a:rPr lang="uk-UA" dirty="0" smtClean="0"/>
              <a:t> учасників дослідження. Всі учасники повинні підписати письмову згоду на участь у дослідженні, отримати необхідні роз’яснення, а також поради щодо фотографування.</a:t>
            </a:r>
          </a:p>
          <a:p>
            <a:pPr algn="just">
              <a:lnSpc>
                <a:spcPct val="170000"/>
              </a:lnSpc>
            </a:pPr>
            <a:r>
              <a:rPr lang="uk-UA" dirty="0" smtClean="0"/>
              <a:t>Дослідникам потрібно вибудувати стосунки довіри з учасниками дослідження, стежити за груповою динамікою під час обговорень, що потребує специфічних навичок роботи з групою і може бути сутнісним обмеженням для дослідників, які не володіють техніками формування позитивної групової динаміки.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856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285502" y="1694172"/>
            <a:ext cx="3293084" cy="3121599"/>
          </a:xfrm>
        </p:spPr>
        <p:txBody>
          <a:bodyPr vert="vert270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Алгоритм застосування </a:t>
            </a:r>
            <a:r>
              <a:rPr lang="uk-UA" sz="2800" b="1" dirty="0" err="1" smtClean="0">
                <a:solidFill>
                  <a:srgbClr val="FF0000"/>
                </a:solidFill>
              </a:rPr>
              <a:t>фотоголосу</a:t>
            </a:r>
            <a:r>
              <a:rPr lang="uk-UA" sz="2800" b="1" dirty="0" smtClean="0">
                <a:solidFill>
                  <a:srgbClr val="FF0000"/>
                </a:solidFill>
              </a:rPr>
              <a:t> у дослідженнях із соціальної роботи</a:t>
            </a:r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48" y="314454"/>
            <a:ext cx="6302138" cy="6078108"/>
          </a:xfrm>
        </p:spPr>
      </p:pic>
    </p:spTree>
    <p:extLst>
      <p:ext uri="{BB962C8B-B14F-4D97-AF65-F5344CB8AC3E}">
        <p14:creationId xmlns:p14="http://schemas.microsoft.com/office/powerpoint/2010/main" val="31266535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CC4F44-154A-4E67-B129-1B5389E9F99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Цифровое оформление</Template>
  <TotalTime>0</TotalTime>
  <Words>774</Words>
  <Application>Microsoft Office PowerPoint</Application>
  <PresentationFormat>Широкоэкранный</PresentationFormat>
  <Paragraphs>68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Ион</vt:lpstr>
      <vt:lpstr>  Методологія фотоголос у дослідженнях із соціальної роботи </vt:lpstr>
      <vt:lpstr>План лекційного заняття:</vt:lpstr>
      <vt:lpstr>Візуальний поворот:</vt:lpstr>
      <vt:lpstr>Науковці пропонують поєднувати теорію та соціальну практику:</vt:lpstr>
      <vt:lpstr>Концептуалізація фотоголосу (феміністична парадигма):</vt:lpstr>
      <vt:lpstr>Фотоголос у соціальній роботі:</vt:lpstr>
      <vt:lpstr>Ключові характеристики фотоголосу як методу досліджень у соціальній роботі:</vt:lpstr>
      <vt:lpstr>Процедурні моменти використання методики фотоголосу:</vt:lpstr>
      <vt:lpstr>Алгоритм застосування фотоголосу у дослідженнях із соціальної роботи: </vt:lpstr>
      <vt:lpstr>Досвід використання фотоголосу у соціальній роботі:</vt:lpstr>
      <vt:lpstr>ВИСНОВКИ:</vt:lpstr>
      <vt:lpstr>Дякую за увагу!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2024-06-19T18:25:44Z</dcterms:created>
  <dcterms:modified xsi:type="dcterms:W3CDTF">2024-06-22T06:42:20Z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