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0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C6DDDA-CB2C-ECCE-DF8D-166B233AC8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A13E9920-8DC1-762B-44F6-73756A8336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04F9E98-761D-7B83-1EF4-F0A6D040E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BCFE00A-C472-733A-8AAC-1BFADE957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AEBA732-36CB-4840-0AED-0056639CE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5695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689A17-F49C-6A8E-0F41-074E77F7B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6E3CE5F-22C2-6714-A0FD-E0B4756DF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5E1081D-0604-8E10-2D00-3CA4ADD2D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6234511-0B93-6215-BBC8-DECD53A18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08A5FF1-CBF9-B4B8-1938-F025DA96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646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F29BA8F2-101A-5A47-97F7-C908E0816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6DEFB2D-5F00-C266-52C9-950686F717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1CFEAAF-F3CB-21A3-2FEA-7A5EAA5B5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E58FBB0-AE3D-3652-4D03-D57959A85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E5BF6F2-C355-89FA-2DF4-B5E93302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198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EA00B2-47C8-900D-62B3-E7745B4C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1EDD910-8E91-1D89-78BD-36E4C2DDC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6D70443-4BBF-29CD-99E4-31723AAF8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FC15F75-40BA-CF0B-B42D-A97C2741B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E38E62-62B0-6811-08C4-00E9EF111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916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2E2138-E570-510C-FA2E-4ED391A34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CE148AE-9EF5-A729-DCC9-6FCC65E43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CB83DF4-848A-0D1F-7B90-E43636470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3BEB820-FDC5-ACE1-05F9-BBF84784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8236285-8610-DDF1-E5F3-D38962B2C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779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F86D59-4812-9E07-3A09-2DCCC214A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037109-E3E4-9A0A-80EE-3205FAB833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A88BB7A-1F5B-58B2-9AA4-B0604AF96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2830AF1-5662-A8B5-77BC-E376A2B2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4335200-09FD-F78C-B76F-1B0F2C04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07C9845-62B8-6FE1-0FE9-7237D816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73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7B8B64-73F2-EE67-0645-8AD93A9DC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D1EF996-08C6-C250-61C0-B1924880F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B612E9F-DEA1-5725-7E01-80B1F39DBE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A7CD71F-58EA-CCFA-038B-28373FA9F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3A20264-065A-4D8C-0228-2A0EAA83D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2D275AC2-51E0-9153-D9CF-66AEF2F90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F9854666-1231-915C-CC7C-F390A5192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08B858AD-55CD-61DE-2FB6-153CFEFB6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633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DEC816-8398-6106-082A-E3F72ADBB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FBACDD2-6280-A2D1-04A6-2A0FA79D6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476CBCE-65AB-D82B-E64D-C20362974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29FDD54-C34E-3287-025D-7A0002EEF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358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61AAD3F-EBB0-8A94-4BC2-6567DB051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4CD0689F-0B34-2309-B553-9ECE98839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A49796B-F00B-1E19-6074-2814D3931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4235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F4D51A-B4F7-5843-23CF-A4485CA3C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4040628-DED7-876D-C875-894DBCFD4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56B4771-2643-25F2-18EC-13EC6A68E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83B31F4-AF34-639E-6FD8-AD036C44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8AD5CE4-8CE2-0D10-B41C-4F502C028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8B530D3-2FF1-419E-DA1E-CD410AB9E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1294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86CFA5-6BE4-A18E-5C08-F6902612B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10A14CDA-1DB3-04FA-E065-BC2332672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2F323D3-50E2-E220-A013-17E6F4CD8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BD17BF8-CE23-626C-F136-EA226C98C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1B1BE13-01D2-0058-6A7A-F60C0C49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25301CD-879A-0B15-09E1-67F31962F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4640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4ADFBB-A66A-FF1E-8555-4FB1194A1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96FF7B4-2F59-5D54-A631-EB60D4158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3B49DC9-4ABE-DBDC-4478-E897B2A0A6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B9425-F054-4DAD-9C9B-6969491DEACF}" type="datetimeFigureOut">
              <a:rPr lang="uk-UA" smtClean="0"/>
              <a:t>11.02.2024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14CBB4F-DB97-3D16-925D-4C9982C4C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DDBF7C5-C902-D26C-245F-E941814C4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793EB-F9BF-40F0-8A95-8526C62162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081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92AB6BD-7B6F-5B15-7412-E95DB6BC7F6E}"/>
              </a:ext>
            </a:extLst>
          </p:cNvPr>
          <p:cNvSpPr/>
          <p:nvPr/>
        </p:nvSpPr>
        <p:spPr>
          <a:xfrm>
            <a:off x="256654" y="996533"/>
            <a:ext cx="1134336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УПРАВЛІНСЬКИЙ КОНТРОЛЬ В ЛІСОВОМУ</a:t>
            </a:r>
          </a:p>
          <a:p>
            <a:pPr algn="ctr"/>
            <a:r>
              <a:rPr lang="uk-UA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МИСЛИВСЬКОМУ ГОСПДАРСТВІ</a:t>
            </a:r>
            <a:endParaRPr lang="uk-UA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C643EF5D-5919-1547-BF40-20701CC1D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5992" y="2516777"/>
            <a:ext cx="7752184" cy="4341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72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20A7174-D26F-92A9-1C7E-AC5148A53E60}"/>
              </a:ext>
            </a:extLst>
          </p:cNvPr>
          <p:cNvSpPr txBox="1"/>
          <p:nvPr/>
        </p:nvSpPr>
        <p:spPr>
          <a:xfrm>
            <a:off x="315686" y="295304"/>
            <a:ext cx="1187631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 навчальної дисципліни «Управлінський контроль лісових та мисливських господарств» є: надати студентам комплекс теоретичних та практичних знань із лісового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ділочинства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навчити вірно формулювати ділові листи, документи з адміністративних і виробничих питань, фінансово-розрахункових операцій, постачання і збуту тощо.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мисливських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є: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опанування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знати: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ділочинства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формуляри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реквізити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печаток і правила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етикет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документах; порядок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відводу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таксації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лісосічного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фонду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450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C2D494E-980F-573A-2489-CDB24EC8F178}"/>
              </a:ext>
            </a:extLst>
          </p:cNvPr>
          <p:cNvSpPr txBox="1"/>
          <p:nvPr/>
        </p:nvSpPr>
        <p:spPr>
          <a:xfrm>
            <a:off x="239485" y="58846"/>
            <a:ext cx="6847115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Arial" panose="020B0604020202020204" pitchFamily="34" charset="0"/>
                <a:cs typeface="Arial" panose="020B0604020202020204" pitchFamily="34" charset="0"/>
              </a:rPr>
              <a:t>У результаті вивчення навчальної дисципліни здобувач вищої освіти має: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latin typeface="Arial" panose="020B0604020202020204" pitchFamily="34" charset="0"/>
                <a:cs typeface="Arial" panose="020B0604020202020204" pitchFamily="34" charset="0"/>
              </a:rPr>
              <a:t>Знати:</a:t>
            </a:r>
            <a:r>
              <a:rPr lang="uk-UA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класифікацію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документів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організацію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комп'ютеризацію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діловодства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підприємствах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лісового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мисливського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господарств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-алгоритм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роботи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з Документами.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Вимоги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складання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оформлення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Документи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кадрових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питань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особливості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підготовки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постійного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зберігання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використання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064C43D-4DD3-4FFA-E165-70278B066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973" y="545646"/>
            <a:ext cx="4561541" cy="3416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25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8DC5F24-0E2D-BE90-8727-D2F1A9FE8D56}"/>
              </a:ext>
            </a:extLst>
          </p:cNvPr>
          <p:cNvSpPr txBox="1"/>
          <p:nvPr/>
        </p:nvSpPr>
        <p:spPr>
          <a:xfrm>
            <a:off x="185058" y="630346"/>
            <a:ext cx="1182188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Вміти:</a:t>
            </a: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-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складати і оформляти документи;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-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реєструвати вхідну та вихідну кореспонденцію;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sz="2400" i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-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вести облік бланків лісорубних або лісових квитків, готувати щорічні звіти про їх надходження, вибуття та потребу на наступний рік.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5ECE0AA-AC39-23F5-D16B-7ABC55B76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6916" y="2918733"/>
            <a:ext cx="3965688" cy="297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821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2DDDAF1-7DE0-6D50-C1AB-DFD38BD08879}"/>
              </a:ext>
            </a:extLst>
          </p:cNvPr>
          <p:cNvSpPr txBox="1"/>
          <p:nvPr/>
        </p:nvSpPr>
        <p:spPr>
          <a:xfrm>
            <a:off x="185057" y="2196130"/>
            <a:ext cx="1182188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Міждисциплінарні зв’язки: 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Для повноцінного засвоєння навчального матеріалу з курсу «Управлінський контроль лісових та мисливських господарств» необхідно мати знання із природоохоронного законодавства, основних виробничих процесів в лісовому та мисливському господарствами, тому базовими для вивчення дисципліни «Управлінський контроль лісових та мисливських господарств» є курси «</a:t>
            </a:r>
            <a:r>
              <a:rPr lang="uk-UA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Проєктна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 діяльність в лісомисливських господарствах», «Упорядкування мисливських угідь», «Мисливське та природоохоронне законодавство», «Організація та управління в мисливському господарстві». Компетентності, сформовані у студентів під час вивчення даної дисципліни будуть використані для проведення дослідних робіт під час виконання кваліфікаційної роботи магістра та у майбутній професійній діяльності.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60726F1-62D9-432D-4005-07D9B76B4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7969" y="137555"/>
            <a:ext cx="2897350" cy="2170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644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E906955-B3BA-BB65-481E-A8FF743E25CE}"/>
              </a:ext>
            </a:extLst>
          </p:cNvPr>
          <p:cNvSpPr txBox="1"/>
          <p:nvPr/>
        </p:nvSpPr>
        <p:spPr>
          <a:xfrm>
            <a:off x="2960914" y="174562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 навчальної дисципліни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186D9BF-4BC6-BAE8-38D2-6607B1192893}"/>
              </a:ext>
            </a:extLst>
          </p:cNvPr>
          <p:cNvSpPr txBox="1"/>
          <p:nvPr/>
        </p:nvSpPr>
        <p:spPr>
          <a:xfrm>
            <a:off x="347944" y="1104229"/>
            <a:ext cx="1071154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1. </a:t>
            </a:r>
            <a:r>
              <a:rPr lang="uk-UA" sz="2400" i="1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Поняття про діловодство, документообіг, організація діловодства на підприємствах лісового господарства.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2. </a:t>
            </a:r>
            <a:r>
              <a:rPr lang="uk-UA" sz="2400" i="1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Організація та комп'ютеризація </a:t>
            </a:r>
            <a:r>
              <a:rPr lang="uk-UA" sz="2400" i="1" spc="15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діловодства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модуль 3. </a:t>
            </a:r>
            <a:r>
              <a:rPr lang="uk-UA" sz="2400" i="1" spc="15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мисливських угідь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4. </a:t>
            </a:r>
            <a:r>
              <a:rPr lang="uk-UA" sz="2400" i="1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Організація роботи з </a:t>
            </a:r>
            <a:r>
              <a:rPr lang="uk-UA" sz="2400" i="1" spc="15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Документами</a:t>
            </a:r>
            <a:r>
              <a:rPr lang="uk-UA" sz="2400" b="1" i="1" spc="15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400" i="1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Оформлення сучасних </a:t>
            </a:r>
            <a:r>
              <a:rPr lang="uk-UA" sz="2400" i="1" spc="15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документів.</a:t>
            </a:r>
          </a:p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Змістовий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2400" i="1" spc="1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Документи з кадрових питань. Підготовка до постійного зберігання та використання.</a:t>
            </a:r>
            <a:endParaRPr lang="ru-RU" sz="2400" i="1" spc="15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2BBAD40-854D-87CC-A730-73CCB7B99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084" y="4212772"/>
            <a:ext cx="3768381" cy="2507686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C324091-CD07-A6C9-981A-5565CCF721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2966" y="3962400"/>
            <a:ext cx="4552950" cy="2721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6521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399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 Unicode MS</vt:lpstr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forest.bio.dep@gmail.com</dc:creator>
  <cp:lastModifiedBy>Мaksymenko</cp:lastModifiedBy>
  <cp:revision>4</cp:revision>
  <dcterms:created xsi:type="dcterms:W3CDTF">2024-01-18T08:35:23Z</dcterms:created>
  <dcterms:modified xsi:type="dcterms:W3CDTF">2024-02-11T20:20:58Z</dcterms:modified>
</cp:coreProperties>
</file>