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05.09.2020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05.09.2020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5643602"/>
          </a:xfrm>
        </p:spPr>
        <p:txBody>
          <a:bodyPr>
            <a:normAutofit/>
          </a:bodyPr>
          <a:lstStyle/>
          <a:p>
            <a:pPr algn="ctr"/>
            <a:r>
              <a:rPr lang="uk-UA" sz="8000" dirty="0" err="1" smtClean="0"/>
              <a:t>Higher</a:t>
            </a:r>
            <a:r>
              <a:rPr lang="uk-UA" sz="8000" dirty="0" smtClean="0"/>
              <a:t> </a:t>
            </a:r>
            <a:r>
              <a:rPr lang="uk-UA" sz="8000" dirty="0" err="1" smtClean="0"/>
              <a:t>school</a:t>
            </a:r>
            <a:r>
              <a:rPr lang="uk-UA" sz="8000" dirty="0" smtClean="0"/>
              <a:t> </a:t>
            </a:r>
            <a:r>
              <a:rPr lang="uk-UA" sz="8000" dirty="0" err="1" smtClean="0"/>
              <a:t>didactic</a:t>
            </a:r>
            <a:r>
              <a:rPr lang="uk-UA" sz="8000" dirty="0" smtClean="0"/>
              <a:t> </a:t>
            </a:r>
            <a:r>
              <a:rPr lang="uk-UA" sz="8000" dirty="0" err="1" smtClean="0"/>
              <a:t>categories</a:t>
            </a:r>
            <a:r>
              <a:rPr lang="en-US" sz="8000" dirty="0" smtClean="0"/>
              <a:t/>
            </a:r>
            <a:br>
              <a:rPr lang="en-US" sz="8000" dirty="0" smtClean="0"/>
            </a:br>
            <a:r>
              <a:rPr lang="uk-UA" sz="8000" dirty="0" smtClean="0"/>
              <a:t>               </a:t>
            </a:r>
            <a:endParaRPr lang="ru-RU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3864175"/>
          </a:xfrm>
        </p:spPr>
        <p:txBody>
          <a:bodyPr/>
          <a:lstStyle/>
          <a:p>
            <a:pPr algn="just"/>
            <a:r>
              <a:rPr lang="uk-UA" sz="3200" dirty="0" err="1" smtClean="0">
                <a:solidFill>
                  <a:srgbClr val="0070C0"/>
                </a:solidFill>
              </a:rPr>
              <a:t>distinguishing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or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recognizing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an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object</a:t>
            </a:r>
            <a:r>
              <a:rPr lang="uk-UA" sz="3200" dirty="0" smtClean="0">
                <a:solidFill>
                  <a:srgbClr val="0070C0"/>
                </a:solidFill>
              </a:rPr>
              <a:t> (</a:t>
            </a:r>
            <a:r>
              <a:rPr lang="uk-UA" sz="3200" dirty="0" err="1" smtClean="0">
                <a:solidFill>
                  <a:srgbClr val="0070C0"/>
                </a:solidFill>
              </a:rPr>
              <a:t>phenomena</a:t>
            </a:r>
            <a:r>
              <a:rPr lang="uk-UA" sz="3200" dirty="0" smtClean="0">
                <a:solidFill>
                  <a:srgbClr val="0070C0"/>
                </a:solidFill>
              </a:rPr>
              <a:t>, </a:t>
            </a:r>
            <a:r>
              <a:rPr lang="uk-UA" sz="3200" dirty="0" err="1" smtClean="0">
                <a:solidFill>
                  <a:srgbClr val="0070C0"/>
                </a:solidFill>
              </a:rPr>
              <a:t>events</a:t>
            </a:r>
            <a:r>
              <a:rPr lang="uk-UA" sz="3200" dirty="0" smtClean="0">
                <a:solidFill>
                  <a:srgbClr val="0070C0"/>
                </a:solidFill>
              </a:rPr>
              <a:t>, </a:t>
            </a:r>
            <a:r>
              <a:rPr lang="uk-UA" sz="3200" dirty="0" err="1" smtClean="0">
                <a:solidFill>
                  <a:srgbClr val="0070C0"/>
                </a:solidFill>
              </a:rPr>
              <a:t>fact</a:t>
            </a:r>
            <a:r>
              <a:rPr lang="uk-UA" sz="3200" dirty="0" smtClean="0">
                <a:solidFill>
                  <a:srgbClr val="0070C0"/>
                </a:solidFill>
              </a:rPr>
              <a:t>);</a:t>
            </a:r>
            <a:endParaRPr lang="en-US" sz="3200" dirty="0" smtClean="0">
              <a:solidFill>
                <a:srgbClr val="0070C0"/>
              </a:solidFill>
            </a:endParaRPr>
          </a:p>
          <a:p>
            <a:pPr algn="just"/>
            <a:r>
              <a:rPr lang="uk-UA" sz="3200" dirty="0" err="1" smtClean="0">
                <a:solidFill>
                  <a:srgbClr val="0070C0"/>
                </a:solidFill>
              </a:rPr>
              <a:t>memorization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and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reproduction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of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the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subject</a:t>
            </a:r>
            <a:r>
              <a:rPr lang="uk-UA" sz="3200" dirty="0" smtClean="0">
                <a:solidFill>
                  <a:srgbClr val="0070C0"/>
                </a:solidFill>
              </a:rPr>
              <a:t>, </a:t>
            </a:r>
            <a:r>
              <a:rPr lang="uk-UA" sz="3200" dirty="0" err="1" smtClean="0">
                <a:solidFill>
                  <a:srgbClr val="0070C0"/>
                </a:solidFill>
              </a:rPr>
              <a:t>understanding</a:t>
            </a:r>
            <a:r>
              <a:rPr lang="uk-UA" sz="3200" dirty="0" smtClean="0">
                <a:solidFill>
                  <a:srgbClr val="0070C0"/>
                </a:solidFill>
              </a:rPr>
              <a:t>;</a:t>
            </a:r>
            <a:endParaRPr lang="ru-RU" sz="3200" dirty="0" smtClean="0">
              <a:solidFill>
                <a:srgbClr val="0070C0"/>
              </a:solidFill>
            </a:endParaRPr>
          </a:p>
          <a:p>
            <a:pPr algn="just"/>
            <a:r>
              <a:rPr lang="uk-UA" sz="3200" dirty="0" err="1" smtClean="0">
                <a:solidFill>
                  <a:srgbClr val="0070C0"/>
                </a:solidFill>
              </a:rPr>
              <a:t>application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of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knowledge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in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practice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and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the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transfer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of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knowledge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in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new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situations</a:t>
            </a:r>
            <a:r>
              <a:rPr lang="uk-UA" sz="3200" dirty="0" smtClean="0">
                <a:solidFill>
                  <a:srgbClr val="0070C0"/>
                </a:solidFill>
              </a:rPr>
              <a:t>.</a:t>
            </a:r>
            <a:endParaRPr lang="ru-RU" sz="3200" dirty="0" smtClean="0">
              <a:solidFill>
                <a:srgbClr val="0070C0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518" cy="1654164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err="1" smtClean="0">
                <a:solidFill>
                  <a:srgbClr val="FF0000"/>
                </a:solidFill>
              </a:rPr>
              <a:t>The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err="1" smtClean="0">
                <a:solidFill>
                  <a:srgbClr val="FF0000"/>
                </a:solidFill>
              </a:rPr>
              <a:t>process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err="1" smtClean="0">
                <a:solidFill>
                  <a:srgbClr val="FF0000"/>
                </a:solidFill>
              </a:rPr>
              <a:t>of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err="1" smtClean="0">
                <a:solidFill>
                  <a:srgbClr val="FF0000"/>
                </a:solidFill>
              </a:rPr>
              <a:t>mastering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err="1" smtClean="0">
                <a:solidFill>
                  <a:srgbClr val="FF0000"/>
                </a:solidFill>
              </a:rPr>
              <a:t>knowledge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err="1" smtClean="0">
                <a:solidFill>
                  <a:srgbClr val="FF0000"/>
                </a:solidFill>
              </a:rPr>
              <a:t>is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err="1" smtClean="0">
                <a:solidFill>
                  <a:srgbClr val="FF0000"/>
                </a:solidFill>
              </a:rPr>
              <a:t>carried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err="1" smtClean="0">
                <a:solidFill>
                  <a:srgbClr val="FF0000"/>
                </a:solidFill>
              </a:rPr>
              <a:t>out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err="1" smtClean="0">
                <a:solidFill>
                  <a:srgbClr val="FF0000"/>
                </a:solidFill>
              </a:rPr>
              <a:t>in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err="1" smtClean="0">
                <a:solidFill>
                  <a:srgbClr val="FF0000"/>
                </a:solidFill>
              </a:rPr>
              <a:t>stages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err="1" smtClean="0">
                <a:solidFill>
                  <a:srgbClr val="FF0000"/>
                </a:solidFill>
              </a:rPr>
              <a:t>according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err="1" smtClean="0">
                <a:solidFill>
                  <a:srgbClr val="FF0000"/>
                </a:solidFill>
              </a:rPr>
              <a:t>to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err="1" smtClean="0">
                <a:solidFill>
                  <a:srgbClr val="FF0000"/>
                </a:solidFill>
              </a:rPr>
              <a:t>the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err="1" smtClean="0">
                <a:solidFill>
                  <a:srgbClr val="FF0000"/>
                </a:solidFill>
              </a:rPr>
              <a:t>following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err="1" smtClean="0">
                <a:solidFill>
                  <a:srgbClr val="FF0000"/>
                </a:solidFill>
              </a:rPr>
              <a:t>levels</a:t>
            </a:r>
            <a:r>
              <a:rPr lang="uk-UA" dirty="0" smtClean="0">
                <a:solidFill>
                  <a:srgbClr val="FF0000"/>
                </a:solidFill>
              </a:rPr>
              <a:t>: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2786058"/>
            <a:ext cx="8929718" cy="3221233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dirty="0" smtClean="0">
                <a:solidFill>
                  <a:srgbClr val="0070C0"/>
                </a:solidFill>
              </a:rPr>
              <a:t>   </a:t>
            </a:r>
            <a:r>
              <a:rPr lang="uk-UA" sz="3600" dirty="0" err="1" smtClean="0">
                <a:solidFill>
                  <a:srgbClr val="0070C0"/>
                </a:solidFill>
              </a:rPr>
              <a:t>One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of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the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main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indicators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of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the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student's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development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prospects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is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the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ability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to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independently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solve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educational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tasks</a:t>
            </a:r>
            <a:r>
              <a:rPr lang="uk-UA" sz="3600" dirty="0" smtClean="0">
                <a:solidFill>
                  <a:srgbClr val="0070C0"/>
                </a:solidFill>
              </a:rPr>
              <a:t> (</a:t>
            </a:r>
            <a:r>
              <a:rPr lang="uk-UA" sz="3600" dirty="0" err="1" smtClean="0">
                <a:solidFill>
                  <a:srgbClr val="0070C0"/>
                </a:solidFill>
              </a:rPr>
              <a:t>close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to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the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principle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of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solving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cooperation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and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with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the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help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of</a:t>
            </a:r>
            <a:r>
              <a:rPr lang="uk-UA" sz="3600" dirty="0" smtClean="0">
                <a:solidFill>
                  <a:srgbClr val="0070C0"/>
                </a:solidFill>
              </a:rPr>
              <a:t> a </a:t>
            </a:r>
            <a:r>
              <a:rPr lang="uk-UA" sz="3600" dirty="0" err="1" smtClean="0">
                <a:solidFill>
                  <a:srgbClr val="0070C0"/>
                </a:solidFill>
              </a:rPr>
              <a:t>teacher</a:t>
            </a:r>
            <a:r>
              <a:rPr lang="uk-UA" sz="3600" dirty="0" smtClean="0">
                <a:solidFill>
                  <a:srgbClr val="0070C0"/>
                </a:solidFill>
              </a:rPr>
              <a:t>).</a:t>
            </a:r>
            <a:endParaRPr lang="ru-RU" sz="3600" dirty="0">
              <a:solidFill>
                <a:srgbClr val="0070C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5720" y="285728"/>
            <a:ext cx="8572560" cy="2643206"/>
          </a:xfrm>
        </p:spPr>
        <p:txBody>
          <a:bodyPr>
            <a:noAutofit/>
          </a:bodyPr>
          <a:lstStyle/>
          <a:p>
            <a:pPr algn="just"/>
            <a:r>
              <a:rPr lang="uk-UA" sz="3600" b="0" dirty="0" err="1" smtClean="0">
                <a:solidFill>
                  <a:srgbClr val="7030A0"/>
                </a:solidFill>
              </a:rPr>
              <a:t>The</a:t>
            </a:r>
            <a:r>
              <a:rPr lang="uk-UA" sz="3600" b="0" dirty="0" smtClean="0">
                <a:solidFill>
                  <a:srgbClr val="7030A0"/>
                </a:solidFill>
              </a:rPr>
              <a:t> </a:t>
            </a:r>
            <a:r>
              <a:rPr lang="uk-UA" sz="3600" b="0" dirty="0" err="1" smtClean="0">
                <a:solidFill>
                  <a:srgbClr val="7030A0"/>
                </a:solidFill>
              </a:rPr>
              <a:t>quality</a:t>
            </a:r>
            <a:r>
              <a:rPr lang="uk-UA" sz="3600" b="0" dirty="0" smtClean="0">
                <a:solidFill>
                  <a:srgbClr val="7030A0"/>
                </a:solidFill>
              </a:rPr>
              <a:t> </a:t>
            </a:r>
            <a:r>
              <a:rPr lang="uk-UA" sz="3600" b="0" dirty="0" err="1" smtClean="0">
                <a:solidFill>
                  <a:srgbClr val="7030A0"/>
                </a:solidFill>
              </a:rPr>
              <a:t>of</a:t>
            </a:r>
            <a:r>
              <a:rPr lang="uk-UA" sz="3600" b="0" dirty="0" smtClean="0">
                <a:solidFill>
                  <a:srgbClr val="7030A0"/>
                </a:solidFill>
              </a:rPr>
              <a:t> </a:t>
            </a:r>
            <a:r>
              <a:rPr lang="uk-UA" sz="3600" b="0" dirty="0" err="1" smtClean="0">
                <a:solidFill>
                  <a:srgbClr val="7030A0"/>
                </a:solidFill>
              </a:rPr>
              <a:t>knowledge</a:t>
            </a:r>
            <a:r>
              <a:rPr lang="uk-UA" sz="3600" b="0" dirty="0" smtClean="0">
                <a:solidFill>
                  <a:srgbClr val="7030A0"/>
                </a:solidFill>
              </a:rPr>
              <a:t> </a:t>
            </a:r>
            <a:r>
              <a:rPr lang="uk-UA" sz="3600" b="0" dirty="0" err="1" smtClean="0">
                <a:solidFill>
                  <a:srgbClr val="7030A0"/>
                </a:solidFill>
              </a:rPr>
              <a:t>is</a:t>
            </a:r>
            <a:r>
              <a:rPr lang="uk-UA" sz="3600" b="0" dirty="0" smtClean="0">
                <a:solidFill>
                  <a:srgbClr val="7030A0"/>
                </a:solidFill>
              </a:rPr>
              <a:t> </a:t>
            </a:r>
            <a:r>
              <a:rPr lang="uk-UA" sz="3600" b="0" dirty="0" err="1" smtClean="0">
                <a:solidFill>
                  <a:srgbClr val="7030A0"/>
                </a:solidFill>
              </a:rPr>
              <a:t>assessed</a:t>
            </a:r>
            <a:r>
              <a:rPr lang="uk-UA" sz="3600" b="0" dirty="0" smtClean="0">
                <a:solidFill>
                  <a:srgbClr val="7030A0"/>
                </a:solidFill>
              </a:rPr>
              <a:t> </a:t>
            </a:r>
            <a:r>
              <a:rPr lang="uk-UA" sz="3600" b="0" dirty="0" err="1" smtClean="0">
                <a:solidFill>
                  <a:srgbClr val="7030A0"/>
                </a:solidFill>
              </a:rPr>
              <a:t>by</a:t>
            </a:r>
            <a:r>
              <a:rPr lang="uk-UA" sz="3600" b="0" dirty="0" smtClean="0">
                <a:solidFill>
                  <a:srgbClr val="7030A0"/>
                </a:solidFill>
              </a:rPr>
              <a:t> </a:t>
            </a:r>
            <a:r>
              <a:rPr lang="uk-UA" sz="3600" b="0" dirty="0" err="1" smtClean="0">
                <a:solidFill>
                  <a:srgbClr val="7030A0"/>
                </a:solidFill>
              </a:rPr>
              <a:t>the</a:t>
            </a:r>
            <a:r>
              <a:rPr lang="uk-UA" sz="3600" b="0" dirty="0" smtClean="0">
                <a:solidFill>
                  <a:srgbClr val="7030A0"/>
                </a:solidFill>
              </a:rPr>
              <a:t> </a:t>
            </a:r>
            <a:r>
              <a:rPr lang="uk-UA" sz="3600" b="0" dirty="0" err="1" smtClean="0">
                <a:solidFill>
                  <a:srgbClr val="7030A0"/>
                </a:solidFill>
              </a:rPr>
              <a:t>following</a:t>
            </a:r>
            <a:r>
              <a:rPr lang="uk-UA" sz="3600" b="0" dirty="0" smtClean="0">
                <a:solidFill>
                  <a:srgbClr val="7030A0"/>
                </a:solidFill>
              </a:rPr>
              <a:t> </a:t>
            </a:r>
            <a:r>
              <a:rPr lang="uk-UA" sz="3600" b="0" dirty="0" err="1" smtClean="0">
                <a:solidFill>
                  <a:srgbClr val="7030A0"/>
                </a:solidFill>
              </a:rPr>
              <a:t>indicators</a:t>
            </a:r>
            <a:r>
              <a:rPr lang="uk-UA" sz="3600" b="0" dirty="0" smtClean="0">
                <a:solidFill>
                  <a:srgbClr val="7030A0"/>
                </a:solidFill>
              </a:rPr>
              <a:t>: </a:t>
            </a:r>
            <a:r>
              <a:rPr lang="uk-UA" sz="3600" b="0" dirty="0" err="1" smtClean="0">
                <a:solidFill>
                  <a:srgbClr val="7030A0"/>
                </a:solidFill>
              </a:rPr>
              <a:t>completeness</a:t>
            </a:r>
            <a:r>
              <a:rPr lang="uk-UA" sz="3600" b="0" dirty="0" smtClean="0">
                <a:solidFill>
                  <a:srgbClr val="7030A0"/>
                </a:solidFill>
              </a:rPr>
              <a:t>, </a:t>
            </a:r>
            <a:r>
              <a:rPr lang="uk-UA" sz="3600" b="0" dirty="0" err="1" smtClean="0">
                <a:solidFill>
                  <a:srgbClr val="7030A0"/>
                </a:solidFill>
              </a:rPr>
              <a:t>systemicity</a:t>
            </a:r>
            <a:r>
              <a:rPr lang="uk-UA" sz="3600" b="0" dirty="0" smtClean="0">
                <a:solidFill>
                  <a:srgbClr val="7030A0"/>
                </a:solidFill>
              </a:rPr>
              <a:t>, </a:t>
            </a:r>
            <a:r>
              <a:rPr lang="uk-UA" sz="3600" b="0" dirty="0" err="1" smtClean="0">
                <a:solidFill>
                  <a:srgbClr val="7030A0"/>
                </a:solidFill>
              </a:rPr>
              <a:t>depth</a:t>
            </a:r>
            <a:r>
              <a:rPr lang="uk-UA" sz="3600" b="0" dirty="0" smtClean="0">
                <a:solidFill>
                  <a:srgbClr val="7030A0"/>
                </a:solidFill>
              </a:rPr>
              <a:t>, </a:t>
            </a:r>
            <a:r>
              <a:rPr lang="uk-UA" sz="3600" b="0" dirty="0" err="1" smtClean="0">
                <a:solidFill>
                  <a:srgbClr val="7030A0"/>
                </a:solidFill>
              </a:rPr>
              <a:t>efficiency</a:t>
            </a:r>
            <a:r>
              <a:rPr lang="uk-UA" sz="3600" b="0" dirty="0" smtClean="0">
                <a:solidFill>
                  <a:srgbClr val="7030A0"/>
                </a:solidFill>
              </a:rPr>
              <a:t>, </a:t>
            </a:r>
            <a:r>
              <a:rPr lang="uk-UA" sz="3600" b="0" dirty="0" err="1" smtClean="0">
                <a:solidFill>
                  <a:srgbClr val="7030A0"/>
                </a:solidFill>
              </a:rPr>
              <a:t>durability</a:t>
            </a:r>
            <a:r>
              <a:rPr lang="uk-UA" sz="3600" b="0" dirty="0" smtClean="0">
                <a:solidFill>
                  <a:srgbClr val="7030A0"/>
                </a:solidFill>
              </a:rPr>
              <a:t>.</a:t>
            </a:r>
            <a:endParaRPr lang="ru-RU" sz="3600" b="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221365"/>
          </a:xfrm>
        </p:spPr>
        <p:txBody>
          <a:bodyPr/>
          <a:lstStyle/>
          <a:p>
            <a:pPr algn="just"/>
            <a:r>
              <a:rPr lang="uk-UA" sz="3000" dirty="0" err="1" smtClean="0">
                <a:solidFill>
                  <a:srgbClr val="0070C0"/>
                </a:solidFill>
              </a:rPr>
              <a:t>Degree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of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adaptation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of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the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graduate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to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social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life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and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professional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activities</a:t>
            </a:r>
            <a:r>
              <a:rPr lang="uk-UA" sz="3000" dirty="0" smtClean="0">
                <a:solidFill>
                  <a:srgbClr val="0070C0"/>
                </a:solidFill>
              </a:rPr>
              <a:t>;</a:t>
            </a:r>
            <a:endParaRPr lang="ru-RU" sz="3000" dirty="0" smtClean="0">
              <a:solidFill>
                <a:srgbClr val="0070C0"/>
              </a:solidFill>
            </a:endParaRPr>
          </a:p>
          <a:p>
            <a:pPr algn="just"/>
            <a:r>
              <a:rPr lang="uk-UA" sz="3000" dirty="0" err="1" smtClean="0">
                <a:solidFill>
                  <a:srgbClr val="0070C0"/>
                </a:solidFill>
              </a:rPr>
              <a:t>the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pace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of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growth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of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the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process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of</a:t>
            </a:r>
            <a:r>
              <a:rPr lang="uk-UA" sz="3000" dirty="0" smtClean="0">
                <a:solidFill>
                  <a:srgbClr val="0070C0"/>
                </a:solidFill>
              </a:rPr>
              <a:t> self-</a:t>
            </a:r>
            <a:r>
              <a:rPr lang="uk-UA" sz="3000" dirty="0" err="1" smtClean="0">
                <a:solidFill>
                  <a:srgbClr val="0070C0"/>
                </a:solidFill>
              </a:rPr>
              <a:t>education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as</a:t>
            </a:r>
            <a:r>
              <a:rPr lang="uk-UA" sz="3000" dirty="0" smtClean="0">
                <a:solidFill>
                  <a:srgbClr val="0070C0"/>
                </a:solidFill>
              </a:rPr>
              <a:t> a </a:t>
            </a:r>
            <a:r>
              <a:rPr lang="uk-UA" sz="3000" dirty="0" err="1" smtClean="0">
                <a:solidFill>
                  <a:srgbClr val="0070C0"/>
                </a:solidFill>
              </a:rPr>
              <a:t>prolonged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learning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effect</a:t>
            </a:r>
            <a:r>
              <a:rPr lang="uk-UA" sz="3000" dirty="0" smtClean="0">
                <a:solidFill>
                  <a:srgbClr val="0070C0"/>
                </a:solidFill>
              </a:rPr>
              <a:t>;</a:t>
            </a:r>
            <a:endParaRPr lang="en-US" sz="3000" dirty="0" smtClean="0">
              <a:solidFill>
                <a:srgbClr val="0070C0"/>
              </a:solidFill>
            </a:endParaRPr>
          </a:p>
          <a:p>
            <a:pPr algn="just"/>
            <a:r>
              <a:rPr lang="uk-UA" sz="3000" dirty="0" err="1" smtClean="0">
                <a:solidFill>
                  <a:srgbClr val="0070C0"/>
                </a:solidFill>
              </a:rPr>
              <a:t>level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of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education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or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professional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skills</a:t>
            </a:r>
            <a:r>
              <a:rPr lang="uk-UA" sz="3000" dirty="0" smtClean="0">
                <a:solidFill>
                  <a:srgbClr val="0070C0"/>
                </a:solidFill>
              </a:rPr>
              <a:t>;</a:t>
            </a:r>
            <a:endParaRPr lang="en-US" sz="3000" dirty="0" smtClean="0">
              <a:solidFill>
                <a:srgbClr val="0070C0"/>
              </a:solidFill>
            </a:endParaRPr>
          </a:p>
          <a:p>
            <a:pPr algn="just"/>
            <a:r>
              <a:rPr lang="uk-UA" sz="3000" dirty="0" err="1" smtClean="0">
                <a:solidFill>
                  <a:srgbClr val="0070C0"/>
                </a:solidFill>
              </a:rPr>
              <a:t>readiness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to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raise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the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level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of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education</a:t>
            </a:r>
            <a:r>
              <a:rPr lang="uk-UA" sz="3000" dirty="0" smtClean="0">
                <a:solidFill>
                  <a:srgbClr val="0070C0"/>
                </a:solidFill>
              </a:rPr>
              <a:t>.  </a:t>
            </a:r>
            <a:endParaRPr lang="en-US" sz="3000" dirty="0" smtClean="0">
              <a:solidFill>
                <a:srgbClr val="0070C0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518" cy="1725602"/>
          </a:xfrm>
        </p:spPr>
        <p:txBody>
          <a:bodyPr>
            <a:normAutofit fontScale="90000"/>
          </a:bodyPr>
          <a:lstStyle/>
          <a:p>
            <a:r>
              <a:rPr lang="uk-UA" sz="4000" dirty="0" err="1" smtClean="0">
                <a:solidFill>
                  <a:srgbClr val="FF0000"/>
                </a:solidFill>
              </a:rPr>
              <a:t>External</a:t>
            </a:r>
            <a:r>
              <a:rPr lang="uk-UA" sz="4000" dirty="0" smtClean="0">
                <a:solidFill>
                  <a:srgbClr val="FF0000"/>
                </a:solidFill>
              </a:rPr>
              <a:t> </a:t>
            </a:r>
            <a:r>
              <a:rPr lang="uk-UA" sz="4000" dirty="0" err="1" smtClean="0">
                <a:solidFill>
                  <a:srgbClr val="FF0000"/>
                </a:solidFill>
              </a:rPr>
              <a:t>criteria</a:t>
            </a:r>
            <a:r>
              <a:rPr lang="uk-UA" sz="4000" dirty="0" smtClean="0">
                <a:solidFill>
                  <a:srgbClr val="FF0000"/>
                </a:solidFill>
              </a:rPr>
              <a:t> </a:t>
            </a:r>
            <a:r>
              <a:rPr lang="uk-UA" sz="4000" dirty="0" err="1" smtClean="0">
                <a:solidFill>
                  <a:srgbClr val="FF0000"/>
                </a:solidFill>
              </a:rPr>
              <a:t>for</a:t>
            </a:r>
            <a:r>
              <a:rPr lang="uk-UA" sz="4000" dirty="0" smtClean="0">
                <a:solidFill>
                  <a:srgbClr val="FF0000"/>
                </a:solidFill>
              </a:rPr>
              <a:t> </a:t>
            </a:r>
            <a:r>
              <a:rPr lang="uk-UA" sz="4000" dirty="0" err="1" smtClean="0">
                <a:solidFill>
                  <a:srgbClr val="FF0000"/>
                </a:solidFill>
              </a:rPr>
              <a:t>the</a:t>
            </a:r>
            <a:r>
              <a:rPr lang="uk-UA" sz="4000" dirty="0" smtClean="0">
                <a:solidFill>
                  <a:srgbClr val="FF0000"/>
                </a:solidFill>
              </a:rPr>
              <a:t> </a:t>
            </a:r>
            <a:r>
              <a:rPr lang="uk-UA" sz="4000" dirty="0" err="1" smtClean="0">
                <a:solidFill>
                  <a:srgbClr val="FF0000"/>
                </a:solidFill>
              </a:rPr>
              <a:t>effectiveness</a:t>
            </a:r>
            <a:r>
              <a:rPr lang="uk-UA" sz="4000" dirty="0" smtClean="0">
                <a:solidFill>
                  <a:srgbClr val="FF0000"/>
                </a:solidFill>
              </a:rPr>
              <a:t> </a:t>
            </a:r>
            <a:r>
              <a:rPr lang="uk-UA" sz="4000" dirty="0" err="1" smtClean="0">
                <a:solidFill>
                  <a:srgbClr val="FF0000"/>
                </a:solidFill>
              </a:rPr>
              <a:t>of</a:t>
            </a:r>
            <a:r>
              <a:rPr lang="uk-UA" sz="4000" dirty="0" smtClean="0">
                <a:solidFill>
                  <a:srgbClr val="FF0000"/>
                </a:solidFill>
              </a:rPr>
              <a:t> </a:t>
            </a:r>
            <a:r>
              <a:rPr lang="uk-UA" sz="4000" dirty="0" err="1" smtClean="0">
                <a:solidFill>
                  <a:srgbClr val="FF0000"/>
                </a:solidFill>
              </a:rPr>
              <a:t>the</a:t>
            </a:r>
            <a:r>
              <a:rPr lang="uk-UA" sz="4000" dirty="0" smtClean="0">
                <a:solidFill>
                  <a:srgbClr val="FF0000"/>
                </a:solidFill>
              </a:rPr>
              <a:t> </a:t>
            </a:r>
            <a:r>
              <a:rPr lang="uk-UA" sz="4000" dirty="0" err="1" smtClean="0">
                <a:solidFill>
                  <a:srgbClr val="FF0000"/>
                </a:solidFill>
              </a:rPr>
              <a:t>learning</a:t>
            </a:r>
            <a:r>
              <a:rPr lang="uk-UA" sz="4000" dirty="0" smtClean="0">
                <a:solidFill>
                  <a:srgbClr val="FF0000"/>
                </a:solidFill>
              </a:rPr>
              <a:t> </a:t>
            </a:r>
            <a:r>
              <a:rPr lang="uk-UA" sz="4000" dirty="0" err="1" smtClean="0">
                <a:solidFill>
                  <a:srgbClr val="FF0000"/>
                </a:solidFill>
              </a:rPr>
              <a:t>process</a:t>
            </a:r>
            <a:r>
              <a:rPr lang="uk-UA" sz="4000" dirty="0" smtClean="0">
                <a:solidFill>
                  <a:srgbClr val="FF0000"/>
                </a:solidFill>
              </a:rPr>
              <a:t> </a:t>
            </a:r>
            <a:r>
              <a:rPr lang="uk-UA" sz="4000" dirty="0" err="1" smtClean="0">
                <a:solidFill>
                  <a:srgbClr val="FF0000"/>
                </a:solidFill>
              </a:rPr>
              <a:t>are</a:t>
            </a:r>
            <a:r>
              <a:rPr lang="uk-UA" sz="4000" dirty="0" smtClean="0">
                <a:solidFill>
                  <a:srgbClr val="FF0000"/>
                </a:solidFill>
              </a:rPr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481328"/>
            <a:ext cx="8858280" cy="5376672"/>
          </a:xfrm>
        </p:spPr>
        <p:txBody>
          <a:bodyPr>
            <a:normAutofit fontScale="92500"/>
          </a:bodyPr>
          <a:lstStyle/>
          <a:p>
            <a:pPr algn="just"/>
            <a:r>
              <a:rPr lang="uk-UA" dirty="0" err="1" smtClean="0">
                <a:solidFill>
                  <a:srgbClr val="0070C0"/>
                </a:solidFill>
              </a:rPr>
              <a:t>development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content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general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vocational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education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in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different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types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higher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education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institutions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taking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into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account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features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socio-</a:t>
            </a:r>
            <a:r>
              <a:rPr lang="uk-UA" dirty="0" err="1" smtClean="0">
                <a:solidFill>
                  <a:srgbClr val="0070C0"/>
                </a:solidFill>
              </a:rPr>
              <a:t>economic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development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Ukraine</a:t>
            </a:r>
            <a:r>
              <a:rPr lang="uk-UA" dirty="0" smtClean="0">
                <a:solidFill>
                  <a:srgbClr val="0070C0"/>
                </a:solidFill>
              </a:rPr>
              <a:t>;</a:t>
            </a:r>
            <a:endParaRPr lang="en-US" dirty="0" smtClean="0">
              <a:solidFill>
                <a:srgbClr val="0070C0"/>
              </a:solidFill>
            </a:endParaRPr>
          </a:p>
          <a:p>
            <a:pPr algn="just"/>
            <a:r>
              <a:rPr lang="uk-UA" dirty="0" err="1" smtClean="0">
                <a:solidFill>
                  <a:srgbClr val="0070C0"/>
                </a:solidFill>
              </a:rPr>
              <a:t>Improving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content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training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specialists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different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profiles</a:t>
            </a:r>
            <a:r>
              <a:rPr lang="uk-UA" dirty="0" smtClean="0">
                <a:solidFill>
                  <a:srgbClr val="0070C0"/>
                </a:solidFill>
              </a:rPr>
              <a:t> (</a:t>
            </a:r>
            <a:r>
              <a:rPr lang="uk-UA" dirty="0" err="1" smtClean="0">
                <a:solidFill>
                  <a:srgbClr val="0070C0"/>
                </a:solidFill>
              </a:rPr>
              <a:t>determining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best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ways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choosing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methods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forms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learning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technologies</a:t>
            </a:r>
            <a:r>
              <a:rPr lang="uk-UA" dirty="0" smtClean="0">
                <a:solidFill>
                  <a:srgbClr val="0070C0"/>
                </a:solidFill>
              </a:rPr>
              <a:t>);</a:t>
            </a:r>
            <a:endParaRPr lang="ru-RU" dirty="0" smtClean="0">
              <a:solidFill>
                <a:srgbClr val="0070C0"/>
              </a:solidFill>
            </a:endParaRPr>
          </a:p>
          <a:p>
            <a:pPr algn="just"/>
            <a:r>
              <a:rPr lang="uk-UA" dirty="0" err="1" smtClean="0">
                <a:solidFill>
                  <a:srgbClr val="0070C0"/>
                </a:solidFill>
              </a:rPr>
              <a:t>studying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peculiarities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learning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gifted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student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youth</a:t>
            </a:r>
            <a:r>
              <a:rPr lang="uk-UA" dirty="0" smtClean="0">
                <a:solidFill>
                  <a:srgbClr val="0070C0"/>
                </a:solidFill>
              </a:rPr>
              <a:t>;</a:t>
            </a:r>
            <a:endParaRPr lang="ru-RU" dirty="0" smtClean="0">
              <a:solidFill>
                <a:srgbClr val="0070C0"/>
              </a:solidFill>
            </a:endParaRPr>
          </a:p>
          <a:p>
            <a:pPr algn="just"/>
            <a:r>
              <a:rPr lang="uk-UA" dirty="0" err="1" smtClean="0">
                <a:solidFill>
                  <a:srgbClr val="0070C0"/>
                </a:solidFill>
              </a:rPr>
              <a:t>substantiation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scientific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principles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further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development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increase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cognitive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autonomy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activity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students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in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educational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process</a:t>
            </a:r>
            <a:r>
              <a:rPr lang="uk-UA" dirty="0" smtClean="0">
                <a:solidFill>
                  <a:srgbClr val="0070C0"/>
                </a:solidFill>
              </a:rPr>
              <a:t>;</a:t>
            </a:r>
            <a:endParaRPr lang="en-US" dirty="0" smtClean="0">
              <a:solidFill>
                <a:srgbClr val="0070C0"/>
              </a:solidFill>
            </a:endParaRPr>
          </a:p>
          <a:p>
            <a:endParaRPr lang="en-US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dirty="0" smtClean="0">
                <a:solidFill>
                  <a:srgbClr val="FF0000"/>
                </a:solidFill>
              </a:rPr>
              <a:t>The tasks of higher education didactics are: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714356"/>
            <a:ext cx="8643998" cy="6143644"/>
          </a:xfrm>
        </p:spPr>
        <p:txBody>
          <a:bodyPr>
            <a:normAutofit/>
          </a:bodyPr>
          <a:lstStyle/>
          <a:p>
            <a:pPr algn="just"/>
            <a:r>
              <a:rPr lang="uk-UA" dirty="0" err="1" smtClean="0">
                <a:solidFill>
                  <a:srgbClr val="0070C0"/>
                </a:solidFill>
              </a:rPr>
              <a:t>deepening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research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aimed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intensifying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educational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process</a:t>
            </a:r>
            <a:r>
              <a:rPr lang="uk-UA" dirty="0" smtClean="0">
                <a:solidFill>
                  <a:srgbClr val="0070C0"/>
                </a:solidFill>
              </a:rPr>
              <a:t>;</a:t>
            </a:r>
            <a:endParaRPr lang="ru-RU" dirty="0" smtClean="0">
              <a:solidFill>
                <a:srgbClr val="0070C0"/>
              </a:solidFill>
            </a:endParaRPr>
          </a:p>
          <a:p>
            <a:pPr algn="just"/>
            <a:r>
              <a:rPr lang="uk-UA" dirty="0" err="1" smtClean="0">
                <a:solidFill>
                  <a:srgbClr val="0070C0"/>
                </a:solidFill>
              </a:rPr>
              <a:t>substantiation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ways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integration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educational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disciplines</a:t>
            </a:r>
            <a:r>
              <a:rPr lang="uk-UA" dirty="0" smtClean="0">
                <a:solidFill>
                  <a:srgbClr val="0070C0"/>
                </a:solidFill>
              </a:rPr>
              <a:t>;</a:t>
            </a:r>
            <a:endParaRPr lang="en-US" dirty="0" smtClean="0">
              <a:solidFill>
                <a:srgbClr val="0070C0"/>
              </a:solidFill>
            </a:endParaRPr>
          </a:p>
          <a:p>
            <a:pPr algn="just"/>
            <a:r>
              <a:rPr lang="uk-UA" dirty="0" err="1" smtClean="0">
                <a:solidFill>
                  <a:srgbClr val="0070C0"/>
                </a:solidFill>
              </a:rPr>
              <a:t>Designing</a:t>
            </a:r>
            <a:r>
              <a:rPr lang="uk-UA" dirty="0" smtClean="0">
                <a:solidFill>
                  <a:srgbClr val="0070C0"/>
                </a:solidFill>
              </a:rPr>
              <a:t> (</a:t>
            </a:r>
            <a:r>
              <a:rPr lang="uk-UA" dirty="0" err="1" smtClean="0">
                <a:solidFill>
                  <a:srgbClr val="0070C0"/>
                </a:solidFill>
              </a:rPr>
              <a:t>upgrading</a:t>
            </a:r>
            <a:r>
              <a:rPr lang="uk-UA" dirty="0" smtClean="0">
                <a:solidFill>
                  <a:srgbClr val="0070C0"/>
                </a:solidFill>
              </a:rPr>
              <a:t>) </a:t>
            </a:r>
            <a:r>
              <a:rPr lang="uk-UA" dirty="0" err="1" smtClean="0">
                <a:solidFill>
                  <a:srgbClr val="0070C0"/>
                </a:solidFill>
              </a:rPr>
              <a:t>educational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technologies</a:t>
            </a:r>
            <a:r>
              <a:rPr lang="uk-UA" dirty="0" smtClean="0">
                <a:solidFill>
                  <a:srgbClr val="0070C0"/>
                </a:solidFill>
              </a:rPr>
              <a:t>;</a:t>
            </a:r>
            <a:endParaRPr lang="en-US" dirty="0" smtClean="0">
              <a:solidFill>
                <a:srgbClr val="0070C0"/>
              </a:solidFill>
            </a:endParaRPr>
          </a:p>
          <a:p>
            <a:pPr algn="just"/>
            <a:r>
              <a:rPr lang="uk-UA" dirty="0" err="1" smtClean="0">
                <a:solidFill>
                  <a:srgbClr val="0070C0"/>
                </a:solidFill>
              </a:rPr>
              <a:t>construction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content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learning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process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based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humanization</a:t>
            </a:r>
            <a:r>
              <a:rPr lang="uk-UA" dirty="0" smtClean="0">
                <a:solidFill>
                  <a:srgbClr val="0070C0"/>
                </a:solidFill>
              </a:rPr>
              <a:t>;</a:t>
            </a:r>
            <a:endParaRPr lang="en-US" dirty="0" smtClean="0">
              <a:solidFill>
                <a:srgbClr val="0070C0"/>
              </a:solidFill>
            </a:endParaRPr>
          </a:p>
          <a:p>
            <a:pPr algn="just"/>
            <a:r>
              <a:rPr lang="uk-UA" dirty="0" err="1" smtClean="0">
                <a:solidFill>
                  <a:srgbClr val="0070C0"/>
                </a:solidFill>
              </a:rPr>
              <a:t>construction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content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education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basis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national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culture</a:t>
            </a:r>
            <a:r>
              <a:rPr lang="uk-UA" dirty="0" smtClean="0">
                <a:solidFill>
                  <a:srgbClr val="0070C0"/>
                </a:solidFill>
              </a:rPr>
              <a:t> (</a:t>
            </a:r>
            <a:r>
              <a:rPr lang="uk-UA" dirty="0" err="1" smtClean="0">
                <a:solidFill>
                  <a:srgbClr val="0070C0"/>
                </a:solidFill>
              </a:rPr>
              <a:t>language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history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literature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etc</a:t>
            </a:r>
            <a:r>
              <a:rPr lang="uk-UA" dirty="0" smtClean="0">
                <a:solidFill>
                  <a:srgbClr val="0070C0"/>
                </a:solidFill>
              </a:rPr>
              <a:t>.);</a:t>
            </a:r>
          </a:p>
          <a:p>
            <a:pPr algn="just"/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search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for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new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effective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forms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training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basis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democracy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humanism</a:t>
            </a:r>
            <a:r>
              <a:rPr lang="uk-UA" dirty="0" smtClean="0">
                <a:solidFill>
                  <a:srgbClr val="0070C0"/>
                </a:solidFill>
              </a:rPr>
              <a:t>.</a:t>
            </a:r>
            <a:endParaRPr lang="ru-RU" dirty="0" smtClean="0">
              <a:solidFill>
                <a:srgbClr val="0070C0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5404"/>
          </a:xfrm>
        </p:spPr>
        <p:txBody>
          <a:bodyPr>
            <a:normAutofit/>
          </a:bodyPr>
          <a:lstStyle/>
          <a:p>
            <a:r>
              <a:rPr lang="en-US" sz="800" dirty="0" smtClean="0"/>
              <a:t>|</a:t>
            </a:r>
            <a:r>
              <a:rPr lang="uk-UA" sz="800" dirty="0" smtClean="0"/>
              <a:t>:</a:t>
            </a:r>
            <a:endParaRPr lang="ru-RU" sz="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857364"/>
            <a:ext cx="8258204" cy="4149927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dirty="0" smtClean="0"/>
              <a:t>  </a:t>
            </a:r>
            <a:r>
              <a:rPr lang="uk-UA" sz="3200" dirty="0" err="1" smtClean="0">
                <a:solidFill>
                  <a:srgbClr val="0070C0"/>
                </a:solidFill>
              </a:rPr>
              <a:t>the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branch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of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pedagogy</a:t>
            </a:r>
            <a:r>
              <a:rPr lang="uk-UA" sz="3200" dirty="0" smtClean="0">
                <a:solidFill>
                  <a:srgbClr val="0070C0"/>
                </a:solidFill>
              </a:rPr>
              <a:t>, </a:t>
            </a:r>
            <a:r>
              <a:rPr lang="uk-UA" sz="3200" dirty="0" err="1" smtClean="0">
                <a:solidFill>
                  <a:srgbClr val="0070C0"/>
                </a:solidFill>
              </a:rPr>
              <a:t>aimed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at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studying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and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disclosing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the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theoretical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foundations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for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organizing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the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learning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process</a:t>
            </a:r>
            <a:r>
              <a:rPr lang="uk-UA" sz="3200" dirty="0" smtClean="0">
                <a:solidFill>
                  <a:srgbClr val="0070C0"/>
                </a:solidFill>
              </a:rPr>
              <a:t> (</a:t>
            </a:r>
            <a:r>
              <a:rPr lang="uk-UA" sz="3200" dirty="0" err="1" smtClean="0">
                <a:solidFill>
                  <a:srgbClr val="0070C0"/>
                </a:solidFill>
              </a:rPr>
              <a:t>regularities</a:t>
            </a:r>
            <a:r>
              <a:rPr lang="uk-UA" sz="3200" dirty="0" smtClean="0">
                <a:solidFill>
                  <a:srgbClr val="0070C0"/>
                </a:solidFill>
              </a:rPr>
              <a:t>, </a:t>
            </a:r>
            <a:r>
              <a:rPr lang="uk-UA" sz="3200" dirty="0" err="1" smtClean="0">
                <a:solidFill>
                  <a:srgbClr val="0070C0"/>
                </a:solidFill>
              </a:rPr>
              <a:t>principles</a:t>
            </a:r>
            <a:r>
              <a:rPr lang="uk-UA" sz="3200" dirty="0" smtClean="0">
                <a:solidFill>
                  <a:srgbClr val="0070C0"/>
                </a:solidFill>
              </a:rPr>
              <a:t>, </a:t>
            </a:r>
            <a:r>
              <a:rPr lang="uk-UA" sz="3200" dirty="0" err="1" smtClean="0">
                <a:solidFill>
                  <a:srgbClr val="0070C0"/>
                </a:solidFill>
              </a:rPr>
              <a:t>methods</a:t>
            </a:r>
            <a:r>
              <a:rPr lang="uk-UA" sz="3200" dirty="0" smtClean="0">
                <a:solidFill>
                  <a:srgbClr val="0070C0"/>
                </a:solidFill>
              </a:rPr>
              <a:t>, </a:t>
            </a:r>
            <a:r>
              <a:rPr lang="uk-UA" sz="3200" dirty="0" err="1" smtClean="0">
                <a:solidFill>
                  <a:srgbClr val="0070C0"/>
                </a:solidFill>
              </a:rPr>
              <a:t>forms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of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learning</a:t>
            </a:r>
            <a:r>
              <a:rPr lang="uk-UA" sz="3200" dirty="0" smtClean="0">
                <a:solidFill>
                  <a:srgbClr val="0070C0"/>
                </a:solidFill>
              </a:rPr>
              <a:t>), </a:t>
            </a:r>
            <a:r>
              <a:rPr lang="uk-UA" sz="3200" dirty="0" err="1" smtClean="0">
                <a:solidFill>
                  <a:srgbClr val="0070C0"/>
                </a:solidFill>
              </a:rPr>
              <a:t>as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well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as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for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the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search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and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development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of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new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principles</a:t>
            </a:r>
            <a:r>
              <a:rPr lang="uk-UA" sz="3200" dirty="0" smtClean="0">
                <a:solidFill>
                  <a:srgbClr val="0070C0"/>
                </a:solidFill>
              </a:rPr>
              <a:t>, </a:t>
            </a:r>
            <a:r>
              <a:rPr lang="uk-UA" sz="3200" dirty="0" err="1" smtClean="0">
                <a:solidFill>
                  <a:srgbClr val="0070C0"/>
                </a:solidFill>
              </a:rPr>
              <a:t>strategies</a:t>
            </a:r>
            <a:r>
              <a:rPr lang="uk-UA" sz="3200" dirty="0" smtClean="0">
                <a:solidFill>
                  <a:srgbClr val="0070C0"/>
                </a:solidFill>
              </a:rPr>
              <a:t>, </a:t>
            </a:r>
            <a:r>
              <a:rPr lang="uk-UA" sz="3200" dirty="0" err="1" smtClean="0">
                <a:solidFill>
                  <a:srgbClr val="0070C0"/>
                </a:solidFill>
              </a:rPr>
              <a:t>techniques</a:t>
            </a:r>
            <a:r>
              <a:rPr lang="uk-UA" sz="3200" dirty="0" smtClean="0">
                <a:solidFill>
                  <a:srgbClr val="0070C0"/>
                </a:solidFill>
              </a:rPr>
              <a:t>, </a:t>
            </a:r>
            <a:r>
              <a:rPr lang="uk-UA" sz="3200" dirty="0" err="1" smtClean="0">
                <a:solidFill>
                  <a:srgbClr val="0070C0"/>
                </a:solidFill>
              </a:rPr>
              <a:t>technologies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and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teaching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systems</a:t>
            </a:r>
            <a:r>
              <a:rPr lang="uk-UA" sz="3200" dirty="0" smtClean="0">
                <a:solidFill>
                  <a:srgbClr val="0070C0"/>
                </a:solidFill>
              </a:rPr>
              <a:t>.  </a:t>
            </a:r>
            <a:endParaRPr lang="ru-RU" sz="3200" dirty="0" smtClean="0">
              <a:solidFill>
                <a:srgbClr val="0070C0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136841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6000" dirty="0" err="1" smtClean="0">
                <a:solidFill>
                  <a:srgbClr val="FF0000"/>
                </a:solidFill>
              </a:rPr>
              <a:t>Didactics</a:t>
            </a:r>
            <a:r>
              <a:rPr lang="uk-UA" sz="60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/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uk-UA" sz="2800" dirty="0" smtClean="0"/>
              <a:t>(</a:t>
            </a:r>
            <a:r>
              <a:rPr lang="uk-UA" sz="2800" dirty="0" err="1" smtClean="0"/>
              <a:t>Greek</a:t>
            </a:r>
            <a:r>
              <a:rPr lang="uk-UA" sz="2800" dirty="0" smtClean="0"/>
              <a:t> </a:t>
            </a:r>
            <a:r>
              <a:rPr lang="uk-UA" sz="2800" dirty="0" err="1" smtClean="0"/>
              <a:t>didaktikos</a:t>
            </a:r>
            <a:r>
              <a:rPr lang="uk-UA" sz="2800" dirty="0" smtClean="0"/>
              <a:t> - </a:t>
            </a:r>
            <a:r>
              <a:rPr lang="uk-UA" sz="2800" dirty="0" err="1" smtClean="0"/>
              <a:t>instructive</a:t>
            </a:r>
            <a:r>
              <a:rPr lang="uk-UA" sz="2800" dirty="0" smtClean="0"/>
              <a:t>)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643050"/>
            <a:ext cx="9001156" cy="4786346"/>
          </a:xfrm>
        </p:spPr>
        <p:txBody>
          <a:bodyPr>
            <a:normAutofit/>
          </a:bodyPr>
          <a:lstStyle/>
          <a:p>
            <a:r>
              <a:rPr lang="uk-UA" sz="2100" dirty="0" err="1" smtClean="0">
                <a:solidFill>
                  <a:srgbClr val="0070C0"/>
                </a:solidFill>
              </a:rPr>
              <a:t>The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scientific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and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theoretical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function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is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to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study</a:t>
            </a:r>
            <a:r>
              <a:rPr lang="uk-UA" sz="2100" dirty="0" smtClean="0">
                <a:solidFill>
                  <a:srgbClr val="0070C0"/>
                </a:solidFill>
              </a:rPr>
              <a:t>, </a:t>
            </a:r>
            <a:r>
              <a:rPr lang="uk-UA" sz="2100" dirty="0" err="1" smtClean="0">
                <a:solidFill>
                  <a:srgbClr val="0070C0"/>
                </a:solidFill>
              </a:rPr>
              <a:t>systematize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and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generalize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the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pedagogical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experience</a:t>
            </a:r>
            <a:r>
              <a:rPr lang="uk-UA" sz="2100" dirty="0" smtClean="0">
                <a:solidFill>
                  <a:srgbClr val="0070C0"/>
                </a:solidFill>
              </a:rPr>
              <a:t>, </a:t>
            </a:r>
            <a:r>
              <a:rPr lang="uk-UA" sz="2100" dirty="0" err="1" smtClean="0">
                <a:solidFill>
                  <a:srgbClr val="0070C0"/>
                </a:solidFill>
              </a:rPr>
              <a:t>its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scientific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substantiation</a:t>
            </a:r>
            <a:r>
              <a:rPr lang="uk-UA" sz="2100" dirty="0" smtClean="0">
                <a:solidFill>
                  <a:srgbClr val="0070C0"/>
                </a:solidFill>
              </a:rPr>
              <a:t>, </a:t>
            </a:r>
            <a:r>
              <a:rPr lang="uk-UA" sz="2100" dirty="0" err="1" smtClean="0">
                <a:solidFill>
                  <a:srgbClr val="0070C0"/>
                </a:solidFill>
              </a:rPr>
              <a:t>explanations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on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the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basis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of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the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principles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and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mechanisms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of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cognitive</a:t>
            </a:r>
            <a:r>
              <a:rPr lang="uk-UA" sz="2100" dirty="0" smtClean="0">
                <a:solidFill>
                  <a:srgbClr val="0070C0"/>
                </a:solidFill>
              </a:rPr>
              <a:t>, </a:t>
            </a:r>
            <a:r>
              <a:rPr lang="uk-UA" sz="2100" dirty="0" err="1" smtClean="0">
                <a:solidFill>
                  <a:srgbClr val="0070C0"/>
                </a:solidFill>
              </a:rPr>
              <a:t>psychomotor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development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of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the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personality</a:t>
            </a:r>
            <a:r>
              <a:rPr lang="uk-UA" sz="2100" dirty="0" smtClean="0">
                <a:solidFill>
                  <a:srgbClr val="0070C0"/>
                </a:solidFill>
              </a:rPr>
              <a:t>, </a:t>
            </a:r>
            <a:r>
              <a:rPr lang="uk-UA" sz="2100" dirty="0" err="1" smtClean="0">
                <a:solidFill>
                  <a:srgbClr val="0070C0"/>
                </a:solidFill>
              </a:rPr>
              <a:t>open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on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the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basis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of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psychology</a:t>
            </a:r>
            <a:r>
              <a:rPr lang="uk-UA" sz="21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uk-UA" sz="2100" dirty="0" err="1" smtClean="0">
                <a:solidFill>
                  <a:srgbClr val="0070C0"/>
                </a:solidFill>
              </a:rPr>
              <a:t>The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constructive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and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technological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function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of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didactics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of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city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development</a:t>
            </a:r>
            <a:r>
              <a:rPr lang="uk-UA" sz="2100" dirty="0" smtClean="0">
                <a:solidFill>
                  <a:srgbClr val="0070C0"/>
                </a:solidFill>
              </a:rPr>
              <a:t>, </a:t>
            </a:r>
            <a:r>
              <a:rPr lang="uk-UA" sz="2100" dirty="0" err="1" smtClean="0">
                <a:solidFill>
                  <a:srgbClr val="0070C0"/>
                </a:solidFill>
              </a:rPr>
              <a:t>effective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methods</a:t>
            </a:r>
            <a:r>
              <a:rPr lang="uk-UA" sz="2100" dirty="0" smtClean="0">
                <a:solidFill>
                  <a:srgbClr val="0070C0"/>
                </a:solidFill>
              </a:rPr>
              <a:t>, </a:t>
            </a:r>
            <a:r>
              <a:rPr lang="uk-UA" sz="2100" dirty="0" err="1" smtClean="0">
                <a:solidFill>
                  <a:srgbClr val="0070C0"/>
                </a:solidFill>
              </a:rPr>
              <a:t>methods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and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means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of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teaching</a:t>
            </a:r>
            <a:r>
              <a:rPr lang="uk-UA" sz="2100" dirty="0" smtClean="0">
                <a:solidFill>
                  <a:srgbClr val="0070C0"/>
                </a:solidFill>
              </a:rPr>
              <a:t>, </a:t>
            </a:r>
            <a:r>
              <a:rPr lang="uk-UA" sz="2100" dirty="0" err="1" smtClean="0">
                <a:solidFill>
                  <a:srgbClr val="0070C0"/>
                </a:solidFill>
              </a:rPr>
              <a:t>designing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of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educational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technologies</a:t>
            </a:r>
            <a:r>
              <a:rPr lang="uk-UA" sz="2100" dirty="0" smtClean="0">
                <a:solidFill>
                  <a:srgbClr val="0070C0"/>
                </a:solidFill>
              </a:rPr>
              <a:t>.  </a:t>
            </a:r>
            <a:r>
              <a:rPr lang="uk-UA" sz="2100" dirty="0" err="1" smtClean="0">
                <a:solidFill>
                  <a:srgbClr val="0070C0"/>
                </a:solidFill>
              </a:rPr>
              <a:t>It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helps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to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find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out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how</a:t>
            </a:r>
            <a:r>
              <a:rPr lang="uk-UA" sz="2100" dirty="0" smtClean="0">
                <a:solidFill>
                  <a:srgbClr val="0070C0"/>
                </a:solidFill>
              </a:rPr>
              <a:t>, </a:t>
            </a:r>
            <a:r>
              <a:rPr lang="uk-UA" sz="2100" dirty="0" err="1" smtClean="0">
                <a:solidFill>
                  <a:srgbClr val="0070C0"/>
                </a:solidFill>
              </a:rPr>
              <a:t>in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accordance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with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the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objective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laws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of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educational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development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of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students</a:t>
            </a:r>
            <a:r>
              <a:rPr lang="uk-UA" sz="2100" dirty="0" smtClean="0">
                <a:solidFill>
                  <a:srgbClr val="0070C0"/>
                </a:solidFill>
              </a:rPr>
              <a:t>, </a:t>
            </a:r>
            <a:r>
              <a:rPr lang="uk-UA" sz="2100" dirty="0" err="1" smtClean="0">
                <a:solidFill>
                  <a:srgbClr val="0070C0"/>
                </a:solidFill>
              </a:rPr>
              <a:t>organize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the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educational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process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to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ensure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its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maximum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efficiency</a:t>
            </a:r>
            <a:r>
              <a:rPr lang="uk-UA" sz="2100" dirty="0" smtClean="0">
                <a:solidFill>
                  <a:srgbClr val="0070C0"/>
                </a:solidFill>
              </a:rPr>
              <a:t>;  </a:t>
            </a:r>
            <a:r>
              <a:rPr lang="uk-UA" sz="2100" dirty="0" err="1" smtClean="0">
                <a:solidFill>
                  <a:srgbClr val="0070C0"/>
                </a:solidFill>
              </a:rPr>
              <a:t>which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forms</a:t>
            </a:r>
            <a:r>
              <a:rPr lang="uk-UA" sz="2100" dirty="0" smtClean="0">
                <a:solidFill>
                  <a:srgbClr val="0070C0"/>
                </a:solidFill>
              </a:rPr>
              <a:t>, </a:t>
            </a:r>
            <a:r>
              <a:rPr lang="uk-UA" sz="2100" dirty="0" err="1" smtClean="0">
                <a:solidFill>
                  <a:srgbClr val="0070C0"/>
                </a:solidFill>
              </a:rPr>
              <a:t>methods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and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means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are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optimal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in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specific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situations</a:t>
            </a:r>
            <a:r>
              <a:rPr lang="uk-UA" sz="2100" dirty="0" smtClean="0">
                <a:solidFill>
                  <a:srgbClr val="0070C0"/>
                </a:solidFill>
              </a:rPr>
              <a:t>;  </a:t>
            </a:r>
            <a:r>
              <a:rPr lang="uk-UA" sz="2100" dirty="0" err="1" smtClean="0">
                <a:solidFill>
                  <a:srgbClr val="0070C0"/>
                </a:solidFill>
              </a:rPr>
              <a:t>what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principles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and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rules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should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be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guided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by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the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teacher</a:t>
            </a:r>
            <a:r>
              <a:rPr lang="uk-UA" sz="2100" dirty="0" smtClean="0">
                <a:solidFill>
                  <a:srgbClr val="0070C0"/>
                </a:solidFill>
              </a:rPr>
              <a:t>, </a:t>
            </a:r>
            <a:r>
              <a:rPr lang="uk-UA" sz="2100" dirty="0" err="1" smtClean="0">
                <a:solidFill>
                  <a:srgbClr val="0070C0"/>
                </a:solidFill>
              </a:rPr>
              <a:t>etc</a:t>
            </a:r>
            <a:r>
              <a:rPr lang="uk-UA" sz="2100" dirty="0" smtClean="0">
                <a:solidFill>
                  <a:srgbClr val="0070C0"/>
                </a:solidFill>
              </a:rPr>
              <a:t>.</a:t>
            </a:r>
            <a:endParaRPr lang="ru-RU" sz="2100" dirty="0" smtClean="0">
              <a:solidFill>
                <a:srgbClr val="0070C0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14282" y="285728"/>
            <a:ext cx="8715436" cy="185738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100" dirty="0" err="1" smtClean="0">
                <a:solidFill>
                  <a:srgbClr val="FF0000"/>
                </a:solidFill>
              </a:rPr>
              <a:t>There</a:t>
            </a:r>
            <a:r>
              <a:rPr lang="uk-UA" sz="3100" dirty="0" smtClean="0">
                <a:solidFill>
                  <a:srgbClr val="FF0000"/>
                </a:solidFill>
              </a:rPr>
              <a:t> </a:t>
            </a:r>
            <a:r>
              <a:rPr lang="uk-UA" sz="3100" dirty="0" err="1" smtClean="0">
                <a:solidFill>
                  <a:srgbClr val="FF0000"/>
                </a:solidFill>
              </a:rPr>
              <a:t>are</a:t>
            </a:r>
            <a:r>
              <a:rPr lang="uk-UA" sz="3100" dirty="0" smtClean="0">
                <a:solidFill>
                  <a:srgbClr val="FF0000"/>
                </a:solidFill>
              </a:rPr>
              <a:t> </a:t>
            </a:r>
            <a:r>
              <a:rPr lang="uk-UA" sz="3100" dirty="0" err="1" smtClean="0">
                <a:solidFill>
                  <a:srgbClr val="FF0000"/>
                </a:solidFill>
              </a:rPr>
              <a:t>two</a:t>
            </a:r>
            <a:r>
              <a:rPr lang="uk-UA" sz="3100" dirty="0" smtClean="0">
                <a:solidFill>
                  <a:srgbClr val="FF0000"/>
                </a:solidFill>
              </a:rPr>
              <a:t> </a:t>
            </a:r>
            <a:r>
              <a:rPr lang="uk-UA" sz="3100" dirty="0" err="1" smtClean="0">
                <a:solidFill>
                  <a:srgbClr val="FF0000"/>
                </a:solidFill>
              </a:rPr>
              <a:t>functions</a:t>
            </a:r>
            <a:r>
              <a:rPr lang="uk-UA" sz="3100" dirty="0" smtClean="0">
                <a:solidFill>
                  <a:srgbClr val="FF0000"/>
                </a:solidFill>
              </a:rPr>
              <a:t> </a:t>
            </a:r>
            <a:r>
              <a:rPr lang="uk-UA" sz="3100" dirty="0" err="1" smtClean="0">
                <a:solidFill>
                  <a:srgbClr val="FF0000"/>
                </a:solidFill>
              </a:rPr>
              <a:t>of</a:t>
            </a:r>
            <a:r>
              <a:rPr lang="uk-UA" sz="3100" dirty="0" smtClean="0">
                <a:solidFill>
                  <a:srgbClr val="FF0000"/>
                </a:solidFill>
              </a:rPr>
              <a:t> </a:t>
            </a:r>
            <a:r>
              <a:rPr lang="uk-UA" sz="3100" dirty="0" err="1" smtClean="0">
                <a:solidFill>
                  <a:srgbClr val="FF0000"/>
                </a:solidFill>
              </a:rPr>
              <a:t>didactics</a:t>
            </a:r>
            <a:r>
              <a:rPr lang="uk-UA" sz="3100" dirty="0" smtClean="0">
                <a:solidFill>
                  <a:srgbClr val="FF0000"/>
                </a:solidFill>
              </a:rPr>
              <a:t>:  </a:t>
            </a:r>
            <a:r>
              <a:rPr lang="uk-UA" sz="3100" dirty="0" smtClean="0"/>
              <a:t>scientific-theoretical </a:t>
            </a:r>
            <a:r>
              <a:rPr lang="uk-UA" sz="3100" dirty="0" err="1" smtClean="0"/>
              <a:t>and</a:t>
            </a:r>
            <a:r>
              <a:rPr lang="uk-UA" sz="3100" dirty="0" smtClean="0"/>
              <a:t> constructive-technological (</a:t>
            </a:r>
            <a:r>
              <a:rPr lang="uk-UA" sz="3100" dirty="0" err="1" smtClean="0"/>
              <a:t>V.O.Popkov</a:t>
            </a:r>
            <a:r>
              <a:rPr lang="uk-UA" sz="3100" dirty="0" smtClean="0"/>
              <a:t>, A.V. </a:t>
            </a:r>
            <a:r>
              <a:rPr lang="uk-UA" sz="3100" dirty="0" err="1" smtClean="0"/>
              <a:t>Korzhuyev</a:t>
            </a:r>
            <a:r>
              <a:rPr lang="uk-UA" sz="3100" dirty="0" smtClean="0"/>
              <a:t>).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8"/>
            <a:ext cx="8401080" cy="5162382"/>
          </a:xfrm>
        </p:spPr>
        <p:txBody>
          <a:bodyPr>
            <a:normAutofit/>
          </a:bodyPr>
          <a:lstStyle/>
          <a:p>
            <a:pPr algn="just"/>
            <a:r>
              <a:rPr lang="uk-UA" dirty="0" err="1" smtClean="0">
                <a:solidFill>
                  <a:srgbClr val="0070C0"/>
                </a:solidFill>
              </a:rPr>
              <a:t>Education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is</a:t>
            </a:r>
            <a:r>
              <a:rPr lang="uk-UA" dirty="0" smtClean="0">
                <a:solidFill>
                  <a:srgbClr val="0070C0"/>
                </a:solidFill>
              </a:rPr>
              <a:t> a </a:t>
            </a:r>
            <a:r>
              <a:rPr lang="uk-UA" dirty="0" err="1" smtClean="0">
                <a:solidFill>
                  <a:srgbClr val="0070C0"/>
                </a:solidFill>
              </a:rPr>
              <a:t>way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organizing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educational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process</a:t>
            </a:r>
            <a:r>
              <a:rPr lang="uk-UA" dirty="0" smtClean="0">
                <a:solidFill>
                  <a:srgbClr val="0070C0"/>
                </a:solidFill>
              </a:rPr>
              <a:t>.  </a:t>
            </a:r>
            <a:r>
              <a:rPr lang="uk-UA" dirty="0" err="1" smtClean="0">
                <a:solidFill>
                  <a:srgbClr val="0070C0"/>
                </a:solidFill>
              </a:rPr>
              <a:t>It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is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most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reliable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way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obtaining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systematic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education</a:t>
            </a:r>
            <a:r>
              <a:rPr lang="uk-UA" dirty="0" smtClean="0">
                <a:solidFill>
                  <a:srgbClr val="0070C0"/>
                </a:solidFill>
              </a:rPr>
              <a:t>. 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basis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any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type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or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type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education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is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system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"teaching-learning".</a:t>
            </a:r>
          </a:p>
          <a:p>
            <a:pPr algn="just"/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purpose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learning</a:t>
            </a:r>
            <a:r>
              <a:rPr lang="uk-UA" dirty="0" smtClean="0">
                <a:solidFill>
                  <a:srgbClr val="0070C0"/>
                </a:solidFill>
              </a:rPr>
              <a:t> -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knowledge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collection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processing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information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about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surrounding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world</a:t>
            </a:r>
            <a:r>
              <a:rPr lang="uk-UA" dirty="0" smtClean="0">
                <a:solidFill>
                  <a:srgbClr val="0070C0"/>
                </a:solidFill>
              </a:rPr>
              <a:t>. 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results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learning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are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manifested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in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knowledge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skills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skills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system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relations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general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development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student</a:t>
            </a:r>
            <a:r>
              <a:rPr lang="uk-UA" dirty="0" smtClean="0">
                <a:solidFill>
                  <a:srgbClr val="0070C0"/>
                </a:solidFill>
              </a:rPr>
              <a:t>.</a:t>
            </a:r>
            <a:endParaRPr lang="ru-RU" dirty="0" smtClean="0">
              <a:solidFill>
                <a:srgbClr val="0070C0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151128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000" dirty="0" err="1" smtClean="0">
                <a:solidFill>
                  <a:srgbClr val="FF0000"/>
                </a:solidFill>
              </a:rPr>
              <a:t>Teaching</a:t>
            </a:r>
            <a:r>
              <a:rPr lang="uk-UA" sz="4000" dirty="0" smtClean="0">
                <a:solidFill>
                  <a:srgbClr val="FF0000"/>
                </a:solidFill>
              </a:rPr>
              <a:t>, </a:t>
            </a:r>
            <a:r>
              <a:rPr lang="uk-UA" sz="4000" dirty="0" err="1" smtClean="0">
                <a:solidFill>
                  <a:srgbClr val="FF0000"/>
                </a:solidFill>
              </a:rPr>
              <a:t>teaching</a:t>
            </a:r>
            <a:r>
              <a:rPr lang="uk-UA" sz="4000" dirty="0" smtClean="0">
                <a:solidFill>
                  <a:srgbClr val="FF0000"/>
                </a:solidFill>
              </a:rPr>
              <a:t>, </a:t>
            </a:r>
            <a:r>
              <a:rPr lang="uk-UA" sz="4000" dirty="0" err="1" smtClean="0">
                <a:solidFill>
                  <a:srgbClr val="FF0000"/>
                </a:solidFill>
              </a:rPr>
              <a:t>learning</a:t>
            </a:r>
            <a:r>
              <a:rPr lang="uk-UA" sz="4000" dirty="0" smtClean="0">
                <a:solidFill>
                  <a:srgbClr val="FF0000"/>
                </a:solidFill>
              </a:rPr>
              <a:t> - </a:t>
            </a:r>
            <a:r>
              <a:rPr lang="uk-UA" sz="4000" dirty="0" err="1" smtClean="0">
                <a:solidFill>
                  <a:srgbClr val="FF0000"/>
                </a:solidFill>
              </a:rPr>
              <a:t>the</a:t>
            </a:r>
            <a:r>
              <a:rPr lang="uk-UA" sz="4000" dirty="0" smtClean="0">
                <a:solidFill>
                  <a:srgbClr val="FF0000"/>
                </a:solidFill>
              </a:rPr>
              <a:t> </a:t>
            </a:r>
            <a:r>
              <a:rPr lang="uk-UA" sz="4000" dirty="0" err="1" smtClean="0">
                <a:solidFill>
                  <a:srgbClr val="FF0000"/>
                </a:solidFill>
              </a:rPr>
              <a:t>main</a:t>
            </a:r>
            <a:r>
              <a:rPr lang="uk-UA" sz="4000" dirty="0" smtClean="0">
                <a:solidFill>
                  <a:srgbClr val="FF0000"/>
                </a:solidFill>
              </a:rPr>
              <a:t> </a:t>
            </a:r>
            <a:r>
              <a:rPr lang="uk-UA" sz="4000" dirty="0" err="1" smtClean="0">
                <a:solidFill>
                  <a:srgbClr val="FF0000"/>
                </a:solidFill>
              </a:rPr>
              <a:t>categories</a:t>
            </a:r>
            <a:r>
              <a:rPr lang="uk-UA" sz="4000" dirty="0" smtClean="0">
                <a:solidFill>
                  <a:srgbClr val="FF0000"/>
                </a:solidFill>
              </a:rPr>
              <a:t> </a:t>
            </a:r>
            <a:r>
              <a:rPr lang="uk-UA" sz="4000" dirty="0" err="1" smtClean="0">
                <a:solidFill>
                  <a:srgbClr val="FF0000"/>
                </a:solidFill>
              </a:rPr>
              <a:t>of</a:t>
            </a:r>
            <a:r>
              <a:rPr lang="uk-UA" sz="4000" dirty="0" smtClean="0">
                <a:solidFill>
                  <a:srgbClr val="FF0000"/>
                </a:solidFill>
              </a:rPr>
              <a:t> </a:t>
            </a:r>
            <a:r>
              <a:rPr lang="uk-UA" sz="4000" dirty="0" err="1" smtClean="0">
                <a:solidFill>
                  <a:srgbClr val="FF0000"/>
                </a:solidFill>
              </a:rPr>
              <a:t>didactics</a:t>
            </a:r>
            <a:r>
              <a:rPr lang="uk-UA" sz="4000" dirty="0" smtClean="0">
                <a:solidFill>
                  <a:srgbClr val="FF0000"/>
                </a:solidFill>
              </a:rPr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4935745"/>
          </a:xfrm>
        </p:spPr>
        <p:txBody>
          <a:bodyPr/>
          <a:lstStyle/>
          <a:p>
            <a:r>
              <a:rPr lang="uk-UA" dirty="0" err="1" smtClean="0">
                <a:solidFill>
                  <a:srgbClr val="0070C0"/>
                </a:solidFill>
              </a:rPr>
              <a:t>mastering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operating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knowledge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systems</a:t>
            </a:r>
            <a:r>
              <a:rPr lang="uk-UA" dirty="0" smtClean="0">
                <a:solidFill>
                  <a:srgbClr val="0070C0"/>
                </a:solidFill>
              </a:rPr>
              <a:t>;</a:t>
            </a:r>
          </a:p>
          <a:p>
            <a:r>
              <a:rPr lang="uk-UA" dirty="0" err="1" smtClean="0">
                <a:solidFill>
                  <a:srgbClr val="0070C0"/>
                </a:solidFill>
              </a:rPr>
              <a:t>mastering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systems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generalized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partial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actions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methods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educational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work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ways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their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transfer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restructuring</a:t>
            </a:r>
            <a:r>
              <a:rPr lang="uk-UA" dirty="0" smtClean="0">
                <a:solidFill>
                  <a:srgbClr val="0070C0"/>
                </a:solidFill>
              </a:rPr>
              <a:t> - </a:t>
            </a:r>
            <a:r>
              <a:rPr lang="uk-UA" dirty="0" err="1" smtClean="0">
                <a:solidFill>
                  <a:srgbClr val="0070C0"/>
                </a:solidFill>
              </a:rPr>
              <a:t>skills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abilities</a:t>
            </a:r>
            <a:r>
              <a:rPr lang="uk-UA" dirty="0" smtClean="0">
                <a:solidFill>
                  <a:srgbClr val="0070C0"/>
                </a:solidFill>
              </a:rPr>
              <a:t>;</a:t>
            </a:r>
            <a:endParaRPr lang="ru-RU" dirty="0" smtClean="0">
              <a:solidFill>
                <a:srgbClr val="0070C0"/>
              </a:solidFill>
            </a:endParaRPr>
          </a:p>
          <a:p>
            <a:r>
              <a:rPr lang="uk-UA" dirty="0" err="1" smtClean="0">
                <a:solidFill>
                  <a:srgbClr val="0070C0"/>
                </a:solidFill>
              </a:rPr>
              <a:t>development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training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motives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formation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motivation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content</a:t>
            </a:r>
            <a:r>
              <a:rPr lang="uk-UA" dirty="0" smtClean="0">
                <a:solidFill>
                  <a:srgbClr val="0070C0"/>
                </a:solidFill>
              </a:rPr>
              <a:t>;</a:t>
            </a:r>
            <a:endParaRPr lang="ru-RU" dirty="0" smtClean="0">
              <a:solidFill>
                <a:srgbClr val="0070C0"/>
              </a:solidFill>
            </a:endParaRPr>
          </a:p>
          <a:p>
            <a:r>
              <a:rPr lang="uk-UA" dirty="0" err="1" smtClean="0">
                <a:solidFill>
                  <a:srgbClr val="0070C0"/>
                </a:solidFill>
              </a:rPr>
              <a:t>mastering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ways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to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manage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your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learning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activities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your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mental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processes</a:t>
            </a:r>
            <a:r>
              <a:rPr lang="uk-UA" dirty="0" smtClean="0">
                <a:solidFill>
                  <a:srgbClr val="0070C0"/>
                </a:solidFill>
              </a:rPr>
              <a:t> (</a:t>
            </a:r>
            <a:r>
              <a:rPr lang="uk-UA" dirty="0" err="1" smtClean="0">
                <a:solidFill>
                  <a:srgbClr val="0070C0"/>
                </a:solidFill>
              </a:rPr>
              <a:t>by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will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emotions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etc</a:t>
            </a:r>
            <a:r>
              <a:rPr lang="uk-UA" dirty="0" smtClean="0">
                <a:solidFill>
                  <a:srgbClr val="0070C0"/>
                </a:solidFill>
              </a:rPr>
              <a:t>.).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>
            <a:noAutofit/>
          </a:bodyPr>
          <a:lstStyle/>
          <a:p>
            <a:pPr algn="ctr"/>
            <a:r>
              <a:rPr lang="uk-UA" sz="4000" dirty="0" err="1" smtClean="0">
                <a:solidFill>
                  <a:srgbClr val="FF0000"/>
                </a:solidFill>
              </a:rPr>
              <a:t>Training</a:t>
            </a:r>
            <a:r>
              <a:rPr lang="uk-UA" sz="4000" dirty="0" smtClean="0">
                <a:solidFill>
                  <a:srgbClr val="FF0000"/>
                </a:solidFill>
              </a:rPr>
              <a:t> </a:t>
            </a:r>
            <a:r>
              <a:rPr lang="uk-UA" sz="4000" dirty="0" err="1" smtClean="0">
                <a:solidFill>
                  <a:srgbClr val="FF0000"/>
                </a:solidFill>
              </a:rPr>
              <a:t>activities</a:t>
            </a:r>
            <a:r>
              <a:rPr lang="uk-UA" sz="4000" dirty="0" smtClean="0">
                <a:solidFill>
                  <a:srgbClr val="FF0000"/>
                </a:solidFill>
              </a:rPr>
              <a:t> </a:t>
            </a:r>
            <a:r>
              <a:rPr lang="uk-UA" sz="4000" dirty="0" err="1" smtClean="0">
                <a:solidFill>
                  <a:srgbClr val="FF0000"/>
                </a:solidFill>
              </a:rPr>
              <a:t>include</a:t>
            </a:r>
            <a:r>
              <a:rPr lang="uk-UA" sz="4000" dirty="0" smtClean="0">
                <a:solidFill>
                  <a:srgbClr val="FF0000"/>
                </a:solidFill>
              </a:rPr>
              <a:t>: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143116"/>
            <a:ext cx="8401080" cy="4357718"/>
          </a:xfrm>
        </p:spPr>
        <p:txBody>
          <a:bodyPr>
            <a:normAutofit/>
          </a:bodyPr>
          <a:lstStyle/>
          <a:p>
            <a:pPr algn="just"/>
            <a:r>
              <a:rPr lang="uk-UA" dirty="0" err="1" smtClean="0">
                <a:solidFill>
                  <a:srgbClr val="0070C0"/>
                </a:solidFill>
              </a:rPr>
              <a:t>information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transfer</a:t>
            </a:r>
            <a:r>
              <a:rPr lang="uk-UA" dirty="0" smtClean="0">
                <a:solidFill>
                  <a:srgbClr val="0070C0"/>
                </a:solidFill>
              </a:rPr>
              <a:t>;</a:t>
            </a:r>
          </a:p>
          <a:p>
            <a:pPr algn="just"/>
            <a:r>
              <a:rPr lang="uk-UA" dirty="0" err="1" smtClean="0">
                <a:solidFill>
                  <a:srgbClr val="0070C0"/>
                </a:solidFill>
              </a:rPr>
              <a:t>organization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educational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cognitive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activities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students</a:t>
            </a:r>
            <a:r>
              <a:rPr lang="uk-UA" dirty="0" smtClean="0">
                <a:solidFill>
                  <a:srgbClr val="0070C0"/>
                </a:solidFill>
              </a:rPr>
              <a:t>;</a:t>
            </a:r>
            <a:endParaRPr lang="ru-RU" dirty="0" smtClean="0">
              <a:solidFill>
                <a:srgbClr val="0070C0"/>
              </a:solidFill>
            </a:endParaRPr>
          </a:p>
          <a:p>
            <a:pPr algn="just"/>
            <a:r>
              <a:rPr lang="uk-UA" dirty="0" err="1" smtClean="0">
                <a:solidFill>
                  <a:srgbClr val="0070C0"/>
                </a:solidFill>
              </a:rPr>
              <a:t>Assistance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in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event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difficulties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in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learning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process</a:t>
            </a:r>
            <a:r>
              <a:rPr lang="uk-UA" dirty="0" smtClean="0">
                <a:solidFill>
                  <a:srgbClr val="0070C0"/>
                </a:solidFill>
              </a:rPr>
              <a:t>;</a:t>
            </a:r>
          </a:p>
          <a:p>
            <a:pPr algn="just"/>
            <a:r>
              <a:rPr lang="uk-UA" dirty="0" err="1" smtClean="0">
                <a:solidFill>
                  <a:srgbClr val="0070C0"/>
                </a:solidFill>
              </a:rPr>
              <a:t>stimulating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interest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autonomy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creativity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students</a:t>
            </a:r>
            <a:r>
              <a:rPr lang="uk-UA" dirty="0" smtClean="0">
                <a:solidFill>
                  <a:srgbClr val="0070C0"/>
                </a:solidFill>
              </a:rPr>
              <a:t>;</a:t>
            </a:r>
          </a:p>
          <a:p>
            <a:pPr algn="just"/>
            <a:r>
              <a:rPr lang="uk-UA" dirty="0" err="1" smtClean="0">
                <a:solidFill>
                  <a:srgbClr val="0070C0"/>
                </a:solidFill>
              </a:rPr>
              <a:t>assessment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academic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achievements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students</a:t>
            </a:r>
            <a:r>
              <a:rPr lang="uk-UA" dirty="0" smtClean="0">
                <a:solidFill>
                  <a:srgbClr val="0070C0"/>
                </a:solidFill>
              </a:rPr>
              <a:t>.</a:t>
            </a:r>
            <a:endParaRPr lang="ru-RU" dirty="0" smtClean="0">
              <a:solidFill>
                <a:srgbClr val="0070C0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9916"/>
          </a:xfrm>
        </p:spPr>
        <p:txBody>
          <a:bodyPr>
            <a:normAutofit/>
          </a:bodyPr>
          <a:lstStyle/>
          <a:p>
            <a:pPr algn="ctr"/>
            <a:r>
              <a:rPr lang="uk-UA" sz="3900" dirty="0" err="1" smtClean="0">
                <a:solidFill>
                  <a:srgbClr val="FF0000"/>
                </a:solidFill>
              </a:rPr>
              <a:t>Teaching</a:t>
            </a:r>
            <a:r>
              <a:rPr lang="uk-UA" sz="3900" dirty="0" smtClean="0">
                <a:solidFill>
                  <a:srgbClr val="FF0000"/>
                </a:solidFill>
              </a:rPr>
              <a:t> </a:t>
            </a:r>
            <a:r>
              <a:rPr lang="uk-UA" sz="3900" dirty="0" err="1" smtClean="0">
                <a:solidFill>
                  <a:srgbClr val="FF0000"/>
                </a:solidFill>
              </a:rPr>
              <a:t>is</a:t>
            </a:r>
            <a:r>
              <a:rPr lang="uk-UA" sz="3900" dirty="0" smtClean="0">
                <a:solidFill>
                  <a:srgbClr val="FF0000"/>
                </a:solidFill>
              </a:rPr>
              <a:t> </a:t>
            </a:r>
            <a:r>
              <a:rPr lang="uk-UA" sz="3900" dirty="0" err="1" smtClean="0">
                <a:solidFill>
                  <a:srgbClr val="FF0000"/>
                </a:solidFill>
              </a:rPr>
              <a:t>the</a:t>
            </a:r>
            <a:r>
              <a:rPr lang="uk-UA" sz="3900" dirty="0" smtClean="0">
                <a:solidFill>
                  <a:srgbClr val="FF0000"/>
                </a:solidFill>
              </a:rPr>
              <a:t> </a:t>
            </a:r>
            <a:r>
              <a:rPr lang="uk-UA" sz="3900" dirty="0" err="1" smtClean="0">
                <a:solidFill>
                  <a:srgbClr val="FF0000"/>
                </a:solidFill>
              </a:rPr>
              <a:t>activity</a:t>
            </a:r>
            <a:r>
              <a:rPr lang="uk-UA" sz="3900" dirty="0" smtClean="0">
                <a:solidFill>
                  <a:srgbClr val="FF0000"/>
                </a:solidFill>
              </a:rPr>
              <a:t> </a:t>
            </a:r>
            <a:r>
              <a:rPr lang="uk-UA" sz="3900" dirty="0" err="1" smtClean="0">
                <a:solidFill>
                  <a:srgbClr val="FF0000"/>
                </a:solidFill>
              </a:rPr>
              <a:t>of</a:t>
            </a:r>
            <a:r>
              <a:rPr lang="uk-UA" sz="3900" dirty="0" smtClean="0">
                <a:solidFill>
                  <a:srgbClr val="FF0000"/>
                </a:solidFill>
              </a:rPr>
              <a:t> </a:t>
            </a:r>
            <a:r>
              <a:rPr lang="uk-UA" sz="3900" dirty="0" err="1" smtClean="0">
                <a:solidFill>
                  <a:srgbClr val="FF0000"/>
                </a:solidFill>
              </a:rPr>
              <a:t>scientific</a:t>
            </a:r>
            <a:r>
              <a:rPr lang="uk-UA" sz="3900" dirty="0" smtClean="0">
                <a:solidFill>
                  <a:srgbClr val="FF0000"/>
                </a:solidFill>
              </a:rPr>
              <a:t> </a:t>
            </a:r>
            <a:r>
              <a:rPr lang="uk-UA" sz="3900" dirty="0" err="1" smtClean="0">
                <a:solidFill>
                  <a:srgbClr val="FF0000"/>
                </a:solidFill>
              </a:rPr>
              <a:t>and</a:t>
            </a:r>
            <a:r>
              <a:rPr lang="uk-UA" sz="3900" dirty="0" smtClean="0">
                <a:solidFill>
                  <a:srgbClr val="FF0000"/>
                </a:solidFill>
              </a:rPr>
              <a:t> </a:t>
            </a:r>
            <a:r>
              <a:rPr lang="uk-UA" sz="3900" dirty="0" err="1" smtClean="0">
                <a:solidFill>
                  <a:srgbClr val="FF0000"/>
                </a:solidFill>
              </a:rPr>
              <a:t>pedagogical</a:t>
            </a:r>
            <a:r>
              <a:rPr lang="uk-UA" sz="3900" dirty="0" smtClean="0">
                <a:solidFill>
                  <a:srgbClr val="FF0000"/>
                </a:solidFill>
              </a:rPr>
              <a:t> </a:t>
            </a:r>
            <a:r>
              <a:rPr lang="uk-UA" sz="3900" dirty="0" err="1" smtClean="0">
                <a:solidFill>
                  <a:srgbClr val="FF0000"/>
                </a:solidFill>
              </a:rPr>
              <a:t>workers</a:t>
            </a:r>
            <a:r>
              <a:rPr lang="uk-UA" sz="3900" dirty="0" smtClean="0">
                <a:solidFill>
                  <a:srgbClr val="FF0000"/>
                </a:solidFill>
              </a:rPr>
              <a:t>, </a:t>
            </a:r>
            <a:r>
              <a:rPr lang="uk-UA" sz="3900" dirty="0" err="1" smtClean="0">
                <a:solidFill>
                  <a:srgbClr val="FF0000"/>
                </a:solidFill>
              </a:rPr>
              <a:t>which</a:t>
            </a:r>
            <a:r>
              <a:rPr lang="uk-UA" sz="3900" dirty="0" smtClean="0">
                <a:solidFill>
                  <a:srgbClr val="FF0000"/>
                </a:solidFill>
              </a:rPr>
              <a:t> </a:t>
            </a:r>
            <a:r>
              <a:rPr lang="uk-UA" sz="3900" dirty="0" err="1" smtClean="0">
                <a:solidFill>
                  <a:srgbClr val="FF0000"/>
                </a:solidFill>
              </a:rPr>
              <a:t>is</a:t>
            </a:r>
            <a:r>
              <a:rPr lang="uk-UA" sz="3900" dirty="0" smtClean="0">
                <a:solidFill>
                  <a:srgbClr val="FF0000"/>
                </a:solidFill>
              </a:rPr>
              <a:t> </a:t>
            </a:r>
            <a:r>
              <a:rPr lang="uk-UA" sz="3900" dirty="0" err="1" smtClean="0">
                <a:solidFill>
                  <a:srgbClr val="FF0000"/>
                </a:solidFill>
              </a:rPr>
              <a:t>manifested</a:t>
            </a:r>
            <a:r>
              <a:rPr lang="uk-UA" sz="3900" dirty="0" smtClean="0">
                <a:solidFill>
                  <a:srgbClr val="FF0000"/>
                </a:solidFill>
              </a:rPr>
              <a:t> </a:t>
            </a:r>
            <a:r>
              <a:rPr lang="uk-UA" sz="3900" dirty="0" err="1" smtClean="0">
                <a:solidFill>
                  <a:srgbClr val="FF0000"/>
                </a:solidFill>
              </a:rPr>
              <a:t>in</a:t>
            </a:r>
            <a:r>
              <a:rPr lang="uk-UA" sz="3900" dirty="0" smtClean="0">
                <a:solidFill>
                  <a:srgbClr val="FF0000"/>
                </a:solidFill>
              </a:rPr>
              <a:t>:</a:t>
            </a:r>
            <a:endParaRPr lang="ru-RU" sz="39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>
                <a:solidFill>
                  <a:srgbClr val="0070C0"/>
                </a:solidFill>
              </a:rPr>
              <a:t>   </a:t>
            </a:r>
            <a:r>
              <a:rPr lang="uk-UA" sz="3200" dirty="0" err="1" smtClean="0">
                <a:solidFill>
                  <a:srgbClr val="0070C0"/>
                </a:solidFill>
              </a:rPr>
              <a:t>organization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of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effective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training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of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each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student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in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the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process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of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information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transfer</a:t>
            </a:r>
            <a:r>
              <a:rPr lang="uk-UA" sz="3200" dirty="0" smtClean="0">
                <a:solidFill>
                  <a:srgbClr val="0070C0"/>
                </a:solidFill>
              </a:rPr>
              <a:t>, </a:t>
            </a:r>
            <a:r>
              <a:rPr lang="uk-UA" sz="3200" dirty="0" err="1" smtClean="0">
                <a:solidFill>
                  <a:srgbClr val="0070C0"/>
                </a:solidFill>
              </a:rPr>
              <a:t>control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and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evaluation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of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its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learning</a:t>
            </a:r>
            <a:r>
              <a:rPr lang="uk-UA" sz="3200" dirty="0" smtClean="0">
                <a:solidFill>
                  <a:srgbClr val="0070C0"/>
                </a:solidFill>
              </a:rPr>
              <a:t>, </a:t>
            </a:r>
            <a:r>
              <a:rPr lang="uk-UA" sz="3200" dirty="0" err="1" smtClean="0">
                <a:solidFill>
                  <a:srgbClr val="0070C0"/>
                </a:solidFill>
              </a:rPr>
              <a:t>as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well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as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interaction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with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students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and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the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organization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of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joint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and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independent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activities</a:t>
            </a:r>
            <a:r>
              <a:rPr lang="uk-UA" sz="3200" dirty="0" smtClean="0">
                <a:solidFill>
                  <a:srgbClr val="0070C0"/>
                </a:solidFill>
              </a:rPr>
              <a:t>.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Purpose of teaching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364241"/>
          </a:xfrm>
        </p:spPr>
        <p:txBody>
          <a:bodyPr/>
          <a:lstStyle/>
          <a:p>
            <a:pPr algn="just"/>
            <a:r>
              <a:rPr lang="uk-UA" dirty="0" err="1" smtClean="0">
                <a:solidFill>
                  <a:srgbClr val="0070C0"/>
                </a:solidFill>
              </a:rPr>
              <a:t>assimilation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consolidation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application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knowledge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skills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abilities</a:t>
            </a:r>
            <a:r>
              <a:rPr lang="uk-UA" dirty="0" smtClean="0">
                <a:solidFill>
                  <a:srgbClr val="0070C0"/>
                </a:solidFill>
              </a:rPr>
              <a:t>;</a:t>
            </a:r>
            <a:endParaRPr lang="ru-RU" dirty="0" smtClean="0">
              <a:solidFill>
                <a:srgbClr val="0070C0"/>
              </a:solidFill>
            </a:endParaRPr>
          </a:p>
          <a:p>
            <a:pPr algn="just"/>
            <a:r>
              <a:rPr lang="uk-UA" dirty="0" smtClean="0">
                <a:solidFill>
                  <a:srgbClr val="0070C0"/>
                </a:solidFill>
              </a:rPr>
              <a:t>Self-</a:t>
            </a:r>
            <a:r>
              <a:rPr lang="uk-UA" dirty="0" err="1" smtClean="0">
                <a:solidFill>
                  <a:srgbClr val="0070C0"/>
                </a:solidFill>
              </a:rPr>
              <a:t>stimulation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for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finding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solving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educational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tasks</a:t>
            </a:r>
            <a:r>
              <a:rPr lang="uk-UA" dirty="0" smtClean="0">
                <a:solidFill>
                  <a:srgbClr val="0070C0"/>
                </a:solidFill>
              </a:rPr>
              <a:t>, self-</a:t>
            </a:r>
            <a:r>
              <a:rPr lang="uk-UA" dirty="0" err="1" smtClean="0">
                <a:solidFill>
                  <a:srgbClr val="0070C0"/>
                </a:solidFill>
              </a:rPr>
              <a:t>assessment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educational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achievements</a:t>
            </a:r>
            <a:r>
              <a:rPr lang="uk-UA" dirty="0" smtClean="0">
                <a:solidFill>
                  <a:srgbClr val="0070C0"/>
                </a:solidFill>
              </a:rPr>
              <a:t>;</a:t>
            </a:r>
            <a:endParaRPr lang="ru-RU" dirty="0" smtClean="0">
              <a:solidFill>
                <a:srgbClr val="0070C0"/>
              </a:solidFill>
            </a:endParaRPr>
          </a:p>
          <a:p>
            <a:pPr algn="just"/>
            <a:r>
              <a:rPr lang="uk-UA" dirty="0" err="1" smtClean="0">
                <a:solidFill>
                  <a:srgbClr val="0070C0"/>
                </a:solidFill>
              </a:rPr>
              <a:t>awareness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personal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meaning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social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significance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cultural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values</a:t>
            </a:r>
            <a:r>
              <a:rPr lang="uk-UA" dirty="0" smtClean="0">
                <a:solidFill>
                  <a:srgbClr val="0070C0"/>
                </a:solidFill>
              </a:rPr>
              <a:t> ​​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human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experience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processes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phenomena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real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world</a:t>
            </a:r>
            <a:r>
              <a:rPr lang="uk-UA" dirty="0" smtClean="0">
                <a:solidFill>
                  <a:srgbClr val="0070C0"/>
                </a:solidFill>
              </a:rPr>
              <a:t>.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6847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900" dirty="0" err="1" smtClean="0">
                <a:solidFill>
                  <a:srgbClr val="FF0000"/>
                </a:solidFill>
              </a:rPr>
              <a:t>Enrollment</a:t>
            </a:r>
            <a:r>
              <a:rPr lang="uk-UA" sz="4900" dirty="0" smtClean="0">
                <a:solidFill>
                  <a:srgbClr val="FF0000"/>
                </a:solidFill>
              </a:rPr>
              <a:t> - </a:t>
            </a:r>
            <a:r>
              <a:rPr lang="uk-UA" sz="4900" dirty="0" err="1" smtClean="0">
                <a:solidFill>
                  <a:srgbClr val="FF0000"/>
                </a:solidFill>
              </a:rPr>
              <a:t>student</a:t>
            </a:r>
            <a:r>
              <a:rPr lang="uk-UA" sz="4900" dirty="0" smtClean="0">
                <a:solidFill>
                  <a:srgbClr val="FF0000"/>
                </a:solidFill>
              </a:rPr>
              <a:t> </a:t>
            </a:r>
            <a:r>
              <a:rPr lang="uk-UA" sz="4900" dirty="0" err="1" smtClean="0">
                <a:solidFill>
                  <a:srgbClr val="FF0000"/>
                </a:solidFill>
              </a:rPr>
              <a:t>activity</a:t>
            </a:r>
            <a:r>
              <a:rPr lang="uk-UA" sz="4900" dirty="0" smtClean="0">
                <a:solidFill>
                  <a:srgbClr val="FF0000"/>
                </a:solidFill>
              </a:rPr>
              <a:t>, </a:t>
            </a:r>
            <a:r>
              <a:rPr lang="uk-UA" sz="4900" dirty="0" err="1" smtClean="0">
                <a:solidFill>
                  <a:srgbClr val="FF0000"/>
                </a:solidFill>
              </a:rPr>
              <a:t>consisting</a:t>
            </a:r>
            <a:r>
              <a:rPr lang="uk-UA" sz="4900" dirty="0" smtClean="0">
                <a:solidFill>
                  <a:srgbClr val="FF0000"/>
                </a:solidFill>
              </a:rPr>
              <a:t> </a:t>
            </a:r>
            <a:r>
              <a:rPr lang="uk-UA" sz="4900" dirty="0" err="1" smtClean="0">
                <a:solidFill>
                  <a:srgbClr val="FF0000"/>
                </a:solidFill>
              </a:rPr>
              <a:t>of</a:t>
            </a:r>
            <a:r>
              <a:rPr lang="uk-UA" sz="4900" dirty="0" smtClean="0">
                <a:solidFill>
                  <a:srgbClr val="FF0000"/>
                </a:solidFill>
              </a:rPr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>
                <a:solidFill>
                  <a:srgbClr val="0070C0"/>
                </a:solidFill>
              </a:rPr>
              <a:t>   </a:t>
            </a:r>
            <a:r>
              <a:rPr lang="uk-UA" dirty="0" err="1" smtClean="0">
                <a:solidFill>
                  <a:srgbClr val="0070C0"/>
                </a:solidFill>
              </a:rPr>
              <a:t>is</a:t>
            </a:r>
            <a:r>
              <a:rPr lang="uk-UA" dirty="0" smtClean="0">
                <a:solidFill>
                  <a:srgbClr val="0070C0"/>
                </a:solidFill>
              </a:rPr>
              <a:t> a </a:t>
            </a:r>
            <a:r>
              <a:rPr lang="uk-UA" dirty="0" err="1" smtClean="0">
                <a:solidFill>
                  <a:srgbClr val="0070C0"/>
                </a:solidFill>
              </a:rPr>
              <a:t>dynamic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interaction</a:t>
            </a:r>
            <a:r>
              <a:rPr lang="uk-UA" dirty="0" smtClean="0">
                <a:solidFill>
                  <a:srgbClr val="0070C0"/>
                </a:solidFill>
              </a:rPr>
              <a:t> (</a:t>
            </a:r>
            <a:r>
              <a:rPr lang="uk-UA" dirty="0" err="1" smtClean="0">
                <a:solidFill>
                  <a:srgbClr val="0070C0"/>
                </a:solidFill>
              </a:rPr>
              <a:t>partnership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partnership</a:t>
            </a:r>
            <a:r>
              <a:rPr lang="uk-UA" dirty="0" smtClean="0">
                <a:solidFill>
                  <a:srgbClr val="0070C0"/>
                </a:solidFill>
              </a:rPr>
              <a:t>) </a:t>
            </a:r>
            <a:r>
              <a:rPr lang="uk-UA" dirty="0" err="1" smtClean="0">
                <a:solidFill>
                  <a:srgbClr val="0070C0"/>
                </a:solidFill>
              </a:rPr>
              <a:t>between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teacher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students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during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which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stimulation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organization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active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educational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cognitive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activity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students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is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undertaken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in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order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to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acquire</a:t>
            </a:r>
            <a:r>
              <a:rPr lang="uk-UA" dirty="0" smtClean="0">
                <a:solidFill>
                  <a:srgbClr val="0070C0"/>
                </a:solidFill>
              </a:rPr>
              <a:t> a </a:t>
            </a:r>
            <a:r>
              <a:rPr lang="uk-UA" dirty="0" err="1" smtClean="0">
                <a:solidFill>
                  <a:srgbClr val="0070C0"/>
                </a:solidFill>
              </a:rPr>
              <a:t>system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scientific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knowledge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skills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skills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development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a </a:t>
            </a:r>
            <a:r>
              <a:rPr lang="uk-UA" dirty="0" err="1" smtClean="0">
                <a:solidFill>
                  <a:srgbClr val="0070C0"/>
                </a:solidFill>
              </a:rPr>
              <a:t>comprehensive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education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individual</a:t>
            </a:r>
            <a:r>
              <a:rPr lang="uk-UA" dirty="0" smtClean="0">
                <a:solidFill>
                  <a:srgbClr val="0070C0"/>
                </a:solidFill>
              </a:rPr>
              <a:t> (N. E. </a:t>
            </a:r>
            <a:r>
              <a:rPr lang="uk-UA" dirty="0" err="1" smtClean="0">
                <a:solidFill>
                  <a:srgbClr val="0070C0"/>
                </a:solidFill>
              </a:rPr>
              <a:t>Moiseyuk</a:t>
            </a:r>
            <a:r>
              <a:rPr lang="uk-UA" dirty="0" smtClean="0">
                <a:solidFill>
                  <a:srgbClr val="0070C0"/>
                </a:solidFill>
              </a:rPr>
              <a:t>)  </a:t>
            </a:r>
            <a:endParaRPr lang="ru-RU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The learning process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31</TotalTime>
  <Words>892</Words>
  <Application>Microsoft Office PowerPoint</Application>
  <PresentationFormat>Экран (4:3)</PresentationFormat>
  <Paragraphs>52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Открытая</vt:lpstr>
      <vt:lpstr>Higher school didactic categories                </vt:lpstr>
      <vt:lpstr>Didactics  (Greek didaktikos - instructive) </vt:lpstr>
      <vt:lpstr>There are two functions of didactics:  scientific-theoretical and constructive-technological (V.O.Popkov, A.V. Korzhuyev). </vt:lpstr>
      <vt:lpstr>Teaching, teaching, learning - the main categories of didactics. </vt:lpstr>
      <vt:lpstr>Training activities include: </vt:lpstr>
      <vt:lpstr>Teaching is the activity of scientific and pedagogical workers, which is manifested in:</vt:lpstr>
      <vt:lpstr>Purpose of teaching</vt:lpstr>
      <vt:lpstr>Enrollment - student activity, consisting of: </vt:lpstr>
      <vt:lpstr>The learning process</vt:lpstr>
      <vt:lpstr>The process of mastering knowledge is carried out in stages according to the following levels:</vt:lpstr>
      <vt:lpstr>The quality of knowledge is assessed by the following indicators: completeness, systemicity, depth, efficiency, durability.</vt:lpstr>
      <vt:lpstr>External criteria for the effectiveness of the learning process are: </vt:lpstr>
      <vt:lpstr>The tasks of higher education didactics are:</vt:lpstr>
      <vt:lpstr>|: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Higher school didactic categories</dc:title>
  <dc:creator>Юля</dc:creator>
  <cp:lastModifiedBy>Иванов</cp:lastModifiedBy>
  <cp:revision>7</cp:revision>
  <dcterms:created xsi:type="dcterms:W3CDTF">2018-12-10T10:21:41Z</dcterms:created>
  <dcterms:modified xsi:type="dcterms:W3CDTF">2020-09-05T19:14:36Z</dcterms:modified>
</cp:coreProperties>
</file>