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00608" y="908720"/>
            <a:ext cx="7543800" cy="1524000"/>
          </a:xfrm>
        </p:spPr>
        <p:txBody>
          <a:bodyPr/>
          <a:lstStyle/>
          <a:p>
            <a:pPr algn="ctr"/>
            <a:r>
              <a:rPr lang="uk-UA" sz="4800" dirty="0" smtClean="0"/>
              <a:t>Презентація курсу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0608" y="3645024"/>
            <a:ext cx="7482408" cy="1277888"/>
          </a:xfrm>
        </p:spPr>
        <p:txBody>
          <a:bodyPr>
            <a:noAutofit/>
          </a:bodyPr>
          <a:lstStyle/>
          <a:p>
            <a:pPr algn="ctr"/>
            <a:r>
              <a:rPr lang="uk-UA" sz="4400" b="1" dirty="0" smtClean="0"/>
              <a:t>Методика викладання педагогічних дисциплін</a:t>
            </a:r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val="842548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79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/>
              <a:t>Мета </a:t>
            </a:r>
            <a:r>
              <a:rPr lang="ru-RU" sz="3200" b="1" dirty="0" smtClean="0"/>
              <a:t>курсу</a:t>
            </a:r>
          </a:p>
          <a:p>
            <a:pPr marL="0" indent="0" algn="ctr">
              <a:buNone/>
            </a:pPr>
            <a:r>
              <a:rPr lang="uk-UA" sz="3200" dirty="0"/>
              <a:t>оволодіння знаннями про суть і структуру педагогічного процесу у ЗВО, особливості, принципи, методи та форми його організації; формування у </a:t>
            </a:r>
            <a:r>
              <a:rPr lang="uk-UA" sz="3200" dirty="0" smtClean="0"/>
              <a:t>здобувачів освіти </a:t>
            </a:r>
            <a:r>
              <a:rPr lang="uk-UA" sz="3200" dirty="0" err="1"/>
              <a:t>компетентностей</a:t>
            </a:r>
            <a:r>
              <a:rPr lang="uk-UA" sz="3200" dirty="0"/>
              <a:t>, які здатні забезпечити оптимальне та науково-обґрунтоване викладання навчальних дисциплін педагогічного профілю.</a:t>
            </a:r>
            <a:endParaRPr lang="ru-RU" sz="3200" dirty="0"/>
          </a:p>
          <a:p>
            <a:pPr marL="0" indent="0" algn="ctr">
              <a:buNone/>
            </a:pPr>
            <a:endParaRPr lang="ru-RU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253969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7950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200" b="1" dirty="0" err="1" smtClean="0"/>
              <a:t>Основні</a:t>
            </a:r>
            <a:r>
              <a:rPr lang="ru-RU" sz="3200" b="1" dirty="0" smtClean="0"/>
              <a:t> </a:t>
            </a:r>
            <a:r>
              <a:rPr lang="ru-RU" sz="3200" b="1" dirty="0" err="1"/>
              <a:t>завдання</a:t>
            </a:r>
            <a:r>
              <a:rPr lang="ru-RU" sz="3200" b="1" dirty="0"/>
              <a:t> </a:t>
            </a:r>
            <a:r>
              <a:rPr lang="ru-RU" sz="3200" b="1" dirty="0" err="1" smtClean="0"/>
              <a:t>дисципліни</a:t>
            </a:r>
            <a:endParaRPr lang="ru-RU" sz="3200" b="1" dirty="0" smtClean="0"/>
          </a:p>
          <a:p>
            <a:r>
              <a:rPr lang="ru-RU" sz="3200" dirty="0"/>
              <a:t>–  </a:t>
            </a:r>
            <a:r>
              <a:rPr lang="ru-RU" sz="3200" dirty="0" err="1"/>
              <a:t>оволодіти</a:t>
            </a:r>
            <a:r>
              <a:rPr lang="ru-RU" sz="3200" dirty="0"/>
              <a:t> </a:t>
            </a:r>
            <a:r>
              <a:rPr lang="ru-RU" sz="3200" dirty="0" err="1"/>
              <a:t>понятійним</a:t>
            </a:r>
            <a:r>
              <a:rPr lang="ru-RU" sz="3200" dirty="0"/>
              <a:t> </a:t>
            </a:r>
            <a:r>
              <a:rPr lang="ru-RU" sz="3200" dirty="0" err="1"/>
              <a:t>апаратом</a:t>
            </a:r>
            <a:r>
              <a:rPr lang="ru-RU" sz="3200" dirty="0"/>
              <a:t> </a:t>
            </a:r>
            <a:r>
              <a:rPr lang="ru-RU" sz="3200" dirty="0" err="1"/>
              <a:t>дисципліни</a:t>
            </a:r>
            <a:r>
              <a:rPr lang="ru-RU" sz="3200" dirty="0"/>
              <a:t>;</a:t>
            </a:r>
          </a:p>
          <a:p>
            <a:r>
              <a:rPr lang="ru-RU" sz="3200" dirty="0"/>
              <a:t>– </a:t>
            </a:r>
            <a:r>
              <a:rPr lang="ru-RU" sz="3200" dirty="0" err="1"/>
              <a:t>усвідомити</a:t>
            </a:r>
            <a:r>
              <a:rPr lang="ru-RU" sz="3200" dirty="0"/>
              <a:t> </a:t>
            </a:r>
            <a:r>
              <a:rPr lang="ru-RU" sz="3200" dirty="0" err="1"/>
              <a:t>внутрішні</a:t>
            </a:r>
            <a:r>
              <a:rPr lang="ru-RU" sz="3200" dirty="0"/>
              <a:t> </a:t>
            </a:r>
            <a:r>
              <a:rPr lang="ru-RU" sz="3200" dirty="0" err="1"/>
              <a:t>механізми</a:t>
            </a:r>
            <a:r>
              <a:rPr lang="ru-RU" sz="3200" dirty="0"/>
              <a:t> </a:t>
            </a:r>
            <a:r>
              <a:rPr lang="ru-RU" sz="3200" dirty="0" err="1"/>
              <a:t>освітнього</a:t>
            </a:r>
            <a:r>
              <a:rPr lang="ru-RU" sz="3200" dirty="0"/>
              <a:t> </a:t>
            </a:r>
            <a:r>
              <a:rPr lang="ru-RU" sz="3200" dirty="0" err="1"/>
              <a:t>процесу</a:t>
            </a:r>
            <a:r>
              <a:rPr lang="ru-RU" sz="3200" dirty="0"/>
              <a:t> у </a:t>
            </a:r>
            <a:r>
              <a:rPr lang="ru-RU" sz="3200" dirty="0" err="1"/>
              <a:t>закладі</a:t>
            </a:r>
            <a:r>
              <a:rPr lang="ru-RU" sz="3200" dirty="0"/>
              <a:t> </a:t>
            </a:r>
            <a:r>
              <a:rPr lang="ru-RU" sz="3200" dirty="0" err="1"/>
              <a:t>вищої</a:t>
            </a:r>
            <a:r>
              <a:rPr lang="ru-RU" sz="3200" dirty="0"/>
              <a:t> </a:t>
            </a:r>
            <a:r>
              <a:rPr lang="ru-RU" sz="3200" dirty="0" err="1"/>
              <a:t>освіти</a:t>
            </a:r>
            <a:r>
              <a:rPr lang="ru-RU" sz="3200" dirty="0"/>
              <a:t>;</a:t>
            </a:r>
          </a:p>
          <a:p>
            <a:r>
              <a:rPr lang="ru-RU" sz="3200" dirty="0"/>
              <a:t>– </a:t>
            </a:r>
            <a:r>
              <a:rPr lang="ru-RU" sz="3200" dirty="0" err="1"/>
              <a:t>формувати</a:t>
            </a:r>
            <a:r>
              <a:rPr lang="ru-RU" sz="3200" dirty="0"/>
              <a:t> </a:t>
            </a:r>
            <a:r>
              <a:rPr lang="ru-RU" sz="3200" dirty="0" err="1"/>
              <a:t>вміння</a:t>
            </a:r>
            <a:r>
              <a:rPr lang="ru-RU" sz="3200" dirty="0"/>
              <a:t> </a:t>
            </a:r>
            <a:r>
              <a:rPr lang="ru-RU" sz="3200" dirty="0" err="1"/>
              <a:t>планувати</a:t>
            </a:r>
            <a:r>
              <a:rPr lang="ru-RU" sz="3200" dirty="0"/>
              <a:t> та </a:t>
            </a:r>
            <a:r>
              <a:rPr lang="ru-RU" sz="3200" dirty="0" err="1"/>
              <a:t>реалізовувати</a:t>
            </a:r>
            <a:r>
              <a:rPr lang="ru-RU" sz="3200" dirty="0"/>
              <a:t> на </a:t>
            </a:r>
            <a:r>
              <a:rPr lang="ru-RU" sz="3200" dirty="0" err="1"/>
              <a:t>практиці</a:t>
            </a:r>
            <a:r>
              <a:rPr lang="ru-RU" sz="3200" dirty="0"/>
              <a:t> </a:t>
            </a:r>
            <a:r>
              <a:rPr lang="ru-RU" sz="3200" dirty="0" err="1"/>
              <a:t>різні</a:t>
            </a:r>
            <a:r>
              <a:rPr lang="ru-RU" sz="3200" dirty="0"/>
              <a:t> </a:t>
            </a:r>
            <a:r>
              <a:rPr lang="ru-RU" sz="3200" dirty="0" err="1"/>
              <a:t>форми</a:t>
            </a:r>
            <a:r>
              <a:rPr lang="ru-RU" sz="3200" dirty="0"/>
              <a:t>, </a:t>
            </a:r>
            <a:r>
              <a:rPr lang="ru-RU" sz="3200" dirty="0" err="1"/>
              <a:t>методи</a:t>
            </a:r>
            <a:r>
              <a:rPr lang="ru-RU" sz="3200" dirty="0"/>
              <a:t>, </a:t>
            </a:r>
            <a:r>
              <a:rPr lang="ru-RU" sz="3200" dirty="0" err="1"/>
              <a:t>засоби</a:t>
            </a:r>
            <a:r>
              <a:rPr lang="ru-RU" sz="3200" dirty="0"/>
              <a:t> </a:t>
            </a:r>
            <a:r>
              <a:rPr lang="ru-RU" sz="3200" dirty="0" err="1"/>
              <a:t>навчання</a:t>
            </a:r>
            <a:r>
              <a:rPr lang="ru-RU" sz="3200" dirty="0"/>
              <a:t>, </a:t>
            </a:r>
            <a:r>
              <a:rPr lang="ru-RU" sz="3200" dirty="0" err="1"/>
              <a:t>враховуючи</a:t>
            </a:r>
            <a:r>
              <a:rPr lang="ru-RU" sz="3200" dirty="0"/>
              <a:t> </a:t>
            </a:r>
            <a:r>
              <a:rPr lang="ru-RU" sz="3200" dirty="0" err="1"/>
              <a:t>специфіку</a:t>
            </a:r>
            <a:r>
              <a:rPr lang="ru-RU" sz="3200" dirty="0"/>
              <a:t> </a:t>
            </a:r>
            <a:r>
              <a:rPr lang="ru-RU" sz="3200" dirty="0" err="1"/>
              <a:t>спеціальності</a:t>
            </a:r>
            <a:r>
              <a:rPr lang="ru-RU" sz="3200" dirty="0"/>
              <a:t>;</a:t>
            </a:r>
          </a:p>
          <a:p>
            <a:r>
              <a:rPr lang="ru-RU" sz="3200" dirty="0"/>
              <a:t>– </a:t>
            </a:r>
            <a:r>
              <a:rPr lang="ru-RU" sz="3200" dirty="0" err="1"/>
              <a:t>засвоїти</a:t>
            </a:r>
            <a:r>
              <a:rPr lang="ru-RU" sz="3200" dirty="0"/>
              <a:t> </a:t>
            </a:r>
            <a:r>
              <a:rPr lang="ru-RU" sz="3200" dirty="0" err="1"/>
              <a:t>методологічні</a:t>
            </a:r>
            <a:r>
              <a:rPr lang="ru-RU" sz="3200" dirty="0"/>
              <a:t> і </a:t>
            </a:r>
            <a:r>
              <a:rPr lang="ru-RU" sz="3200" dirty="0" err="1"/>
              <a:t>теоретичні</a:t>
            </a:r>
            <a:r>
              <a:rPr lang="ru-RU" sz="3200" dirty="0"/>
              <a:t> </a:t>
            </a:r>
            <a:r>
              <a:rPr lang="ru-RU" sz="3200" dirty="0" err="1"/>
              <a:t>основи</a:t>
            </a:r>
            <a:r>
              <a:rPr lang="ru-RU" sz="3200" dirty="0"/>
              <a:t> </a:t>
            </a:r>
            <a:r>
              <a:rPr lang="ru-RU" sz="3200" dirty="0" err="1"/>
              <a:t>викладання</a:t>
            </a:r>
            <a:r>
              <a:rPr lang="ru-RU" sz="3200" dirty="0"/>
              <a:t> на </a:t>
            </a:r>
            <a:r>
              <a:rPr lang="ru-RU" sz="3200" dirty="0" err="1"/>
              <a:t>сучасному</a:t>
            </a:r>
            <a:r>
              <a:rPr lang="ru-RU" sz="3200" dirty="0"/>
              <a:t> </a:t>
            </a:r>
            <a:r>
              <a:rPr lang="ru-RU" sz="3200" dirty="0" err="1"/>
              <a:t>етапі</a:t>
            </a:r>
            <a:r>
              <a:rPr lang="ru-RU" sz="3200" dirty="0"/>
              <a:t> </a:t>
            </a:r>
            <a:r>
              <a:rPr lang="ru-RU" sz="3200" dirty="0" err="1"/>
              <a:t>розвитку</a:t>
            </a:r>
            <a:r>
              <a:rPr lang="ru-RU" sz="3200" dirty="0"/>
              <a:t> </a:t>
            </a:r>
            <a:r>
              <a:rPr lang="ru-RU" sz="3200" dirty="0" err="1"/>
              <a:t>вищої</a:t>
            </a:r>
            <a:r>
              <a:rPr lang="ru-RU" sz="3200" dirty="0"/>
              <a:t> </a:t>
            </a:r>
            <a:r>
              <a:rPr lang="ru-RU" sz="3200" dirty="0" err="1"/>
              <a:t>освіти</a:t>
            </a:r>
            <a:r>
              <a:rPr lang="ru-RU" sz="3200" dirty="0"/>
              <a:t>;</a:t>
            </a:r>
          </a:p>
          <a:p>
            <a:r>
              <a:rPr lang="ru-RU" sz="3200" dirty="0"/>
              <a:t>– </a:t>
            </a:r>
            <a:r>
              <a:rPr lang="ru-RU" sz="3200" dirty="0" err="1"/>
              <a:t>оволодіти</a:t>
            </a:r>
            <a:r>
              <a:rPr lang="ru-RU" sz="3200" dirty="0"/>
              <a:t> </a:t>
            </a:r>
            <a:r>
              <a:rPr lang="ru-RU" sz="3200" dirty="0" err="1"/>
              <a:t>організаційними</a:t>
            </a:r>
            <a:r>
              <a:rPr lang="ru-RU" sz="3200" dirty="0"/>
              <a:t> формами, </a:t>
            </a:r>
            <a:r>
              <a:rPr lang="ru-RU" sz="3200" dirty="0" err="1"/>
              <a:t>технологіями</a:t>
            </a:r>
            <a:r>
              <a:rPr lang="ru-RU" sz="3200" dirty="0"/>
              <a:t> і методами </a:t>
            </a:r>
            <a:r>
              <a:rPr lang="ru-RU" sz="3200" dirty="0" err="1"/>
              <a:t>навчання</a:t>
            </a:r>
            <a:r>
              <a:rPr lang="ru-RU" sz="3200" dirty="0"/>
              <a:t> у </a:t>
            </a:r>
            <a:r>
              <a:rPr lang="ru-RU" sz="3200" dirty="0" err="1"/>
              <a:t>вищій</a:t>
            </a:r>
            <a:r>
              <a:rPr lang="ru-RU" sz="3200" dirty="0"/>
              <a:t> </a:t>
            </a:r>
            <a:r>
              <a:rPr lang="ru-RU" sz="3200" dirty="0" err="1"/>
              <a:t>школі</a:t>
            </a:r>
            <a:r>
              <a:rPr lang="ru-RU" sz="3200" dirty="0"/>
              <a:t>;</a:t>
            </a:r>
          </a:p>
          <a:p>
            <a:r>
              <a:rPr lang="ru-RU" sz="3200" dirty="0"/>
              <a:t>– </a:t>
            </a:r>
            <a:r>
              <a:rPr lang="ru-RU" sz="3200" dirty="0" err="1"/>
              <a:t>поглибити</a:t>
            </a:r>
            <a:r>
              <a:rPr lang="ru-RU" sz="3200" dirty="0"/>
              <a:t> </a:t>
            </a:r>
            <a:r>
              <a:rPr lang="ru-RU" sz="3200" dirty="0" err="1"/>
              <a:t>знання</a:t>
            </a:r>
            <a:r>
              <a:rPr lang="ru-RU" sz="3200" dirty="0"/>
              <a:t> з </a:t>
            </a:r>
            <a:r>
              <a:rPr lang="ru-RU" sz="3200" dirty="0" err="1"/>
              <a:t>культури</a:t>
            </a:r>
            <a:r>
              <a:rPr lang="ru-RU" sz="3200" dirty="0"/>
              <a:t> </a:t>
            </a:r>
            <a:r>
              <a:rPr lang="ru-RU" sz="3200" dirty="0" err="1"/>
              <a:t>педагогічного</a:t>
            </a:r>
            <a:r>
              <a:rPr lang="ru-RU" sz="3200" dirty="0"/>
              <a:t> </a:t>
            </a:r>
            <a:r>
              <a:rPr lang="ru-RU" sz="3200" dirty="0" err="1"/>
              <a:t>спілкування</a:t>
            </a:r>
            <a:r>
              <a:rPr lang="ru-RU" sz="3200" dirty="0"/>
              <a:t> </a:t>
            </a:r>
            <a:r>
              <a:rPr lang="ru-RU" sz="3200" dirty="0" err="1"/>
              <a:t>викладачів</a:t>
            </a:r>
            <a:r>
              <a:rPr lang="ru-RU" sz="3200" dirty="0"/>
              <a:t> </a:t>
            </a:r>
            <a:r>
              <a:rPr lang="ru-RU" sz="3200" dirty="0" err="1"/>
              <a:t>вищої</a:t>
            </a:r>
            <a:r>
              <a:rPr lang="ru-RU" sz="3200" dirty="0"/>
              <a:t> </a:t>
            </a:r>
            <a:r>
              <a:rPr lang="ru-RU" sz="3200" dirty="0" err="1"/>
              <a:t>школи</a:t>
            </a:r>
            <a:r>
              <a:rPr lang="ru-RU" sz="3200" dirty="0"/>
              <a:t>.</a:t>
            </a:r>
          </a:p>
          <a:p>
            <a:pPr marL="0" indent="0">
              <a:buNone/>
            </a:pPr>
            <a:endParaRPr lang="ru-RU" sz="3200" dirty="0"/>
          </a:p>
          <a:p>
            <a:pPr marL="0" indent="0" algn="ctr">
              <a:buNone/>
            </a:pP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83298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7950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200" b="1" dirty="0" smtClean="0"/>
              <a:t>По </a:t>
            </a:r>
            <a:r>
              <a:rPr lang="ru-RU" sz="3200" b="1" dirty="0" err="1" smtClean="0"/>
              <a:t>закінченню</a:t>
            </a:r>
            <a:r>
              <a:rPr lang="ru-RU" sz="3200" b="1" dirty="0" smtClean="0"/>
              <a:t> курсу </a:t>
            </a:r>
            <a:r>
              <a:rPr lang="ru-RU" sz="3200" b="1" dirty="0" err="1" smtClean="0"/>
              <a:t>здобувачі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повинні</a:t>
            </a:r>
            <a:endParaRPr lang="ru-RU" sz="3200" b="1" dirty="0" smtClean="0"/>
          </a:p>
          <a:p>
            <a:pPr marL="0" indent="0">
              <a:buNone/>
            </a:pPr>
            <a:r>
              <a:rPr lang="ru-RU" sz="3200" b="1" i="1" dirty="0"/>
              <a:t>знати:</a:t>
            </a:r>
            <a:endParaRPr lang="ru-RU" sz="3200" dirty="0"/>
          </a:p>
          <a:p>
            <a:r>
              <a:rPr lang="uk-UA" sz="3200" dirty="0"/>
              <a:t>- концептуальні засади викладання педагогічних дисциплін в умовах закладів вищої освіти; </a:t>
            </a:r>
            <a:endParaRPr lang="ru-RU" sz="3200" dirty="0"/>
          </a:p>
          <a:p>
            <a:r>
              <a:rPr lang="uk-UA" sz="3200" dirty="0"/>
              <a:t>- зміст та форми організації освітнього процесу; </a:t>
            </a:r>
            <a:endParaRPr lang="ru-RU" sz="3200" dirty="0"/>
          </a:p>
          <a:p>
            <a:r>
              <a:rPr lang="uk-UA" sz="3200" dirty="0"/>
              <a:t>- особливості організації навчання майбутніх  педагогів; </a:t>
            </a:r>
            <a:endParaRPr lang="ru-RU" sz="3200" dirty="0"/>
          </a:p>
          <a:p>
            <a:r>
              <a:rPr lang="uk-UA" sz="3200" dirty="0"/>
              <a:t>- особливості організації </a:t>
            </a:r>
            <a:r>
              <a:rPr lang="uk-UA" sz="3200" dirty="0" err="1"/>
              <a:t>позанавчальної</a:t>
            </a:r>
            <a:r>
              <a:rPr lang="uk-UA" sz="3200" dirty="0"/>
              <a:t> діяльності студентів, науково-дослідницької і самостійної роботи.</a:t>
            </a:r>
            <a:endParaRPr lang="ru-RU" sz="3200" dirty="0"/>
          </a:p>
          <a:p>
            <a:pPr marL="0" indent="0" algn="ctr">
              <a:buNone/>
            </a:pPr>
            <a:endParaRPr lang="ru-RU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6585838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4795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800" b="1" dirty="0"/>
              <a:t>вміти</a:t>
            </a:r>
            <a:r>
              <a:rPr lang="uk-UA" sz="2800" dirty="0"/>
              <a:t>: </a:t>
            </a:r>
            <a:endParaRPr lang="ru-RU" sz="2800" dirty="0"/>
          </a:p>
          <a:p>
            <a:r>
              <a:rPr lang="uk-UA" sz="2800" dirty="0"/>
              <a:t>- орієнтуватися в </a:t>
            </a:r>
            <a:r>
              <a:rPr lang="uk-UA" sz="2800" dirty="0" smtClean="0"/>
              <a:t>освітніх програмах та навчальних </a:t>
            </a:r>
            <a:r>
              <a:rPr lang="uk-UA" sz="2800" dirty="0"/>
              <a:t>планах </a:t>
            </a:r>
            <a:r>
              <a:rPr lang="uk-UA" sz="2800" dirty="0" smtClean="0"/>
              <a:t>здобувачів вищої освіти;  </a:t>
            </a:r>
            <a:endParaRPr lang="ru-RU" sz="2800" dirty="0"/>
          </a:p>
          <a:p>
            <a:r>
              <a:rPr lang="uk-UA" sz="2800" dirty="0"/>
              <a:t>- структурувати методичний матеріал відповідно до форми організації навчання з  дисципліни, теми тощо; </a:t>
            </a:r>
            <a:endParaRPr lang="ru-RU" sz="2800" dirty="0"/>
          </a:p>
          <a:p>
            <a:r>
              <a:rPr lang="uk-UA" sz="2800" dirty="0"/>
              <a:t>- готуватись та проводити основні форми організації навчального процесу за відповідною спеціальністю; </a:t>
            </a:r>
            <a:endParaRPr lang="ru-RU" sz="2800" dirty="0"/>
          </a:p>
          <a:p>
            <a:r>
              <a:rPr lang="uk-UA" sz="2800" dirty="0"/>
              <a:t>- організовувати самостійну роботу студентів; </a:t>
            </a:r>
            <a:endParaRPr lang="ru-RU" sz="2800" dirty="0"/>
          </a:p>
          <a:p>
            <a:r>
              <a:rPr lang="uk-UA" sz="2800" dirty="0"/>
              <a:t>- визначати фактори успішності навчального процесу.</a:t>
            </a:r>
            <a:endParaRPr lang="ru-RU" sz="2800" dirty="0"/>
          </a:p>
          <a:p>
            <a:pPr marL="0" indent="0" algn="ctr">
              <a:buNone/>
            </a:pP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277873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404664"/>
            <a:ext cx="7543800" cy="54795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2800" b="1" dirty="0" smtClean="0"/>
          </a:p>
          <a:p>
            <a:pPr marL="0" indent="0" algn="ctr">
              <a:buNone/>
            </a:pPr>
            <a:endParaRPr lang="uk-UA" sz="2800" b="1" dirty="0"/>
          </a:p>
          <a:p>
            <a:pPr marL="0" indent="0" algn="ctr">
              <a:buNone/>
            </a:pPr>
            <a:endParaRPr lang="uk-UA" sz="2800" b="1" dirty="0" smtClean="0"/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endParaRPr lang="uk-UA" sz="2800" b="1" dirty="0"/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r>
              <a:rPr lang="uk-UA" b="1" dirty="0" smtClean="0"/>
              <a:t>Теми лекційних </a:t>
            </a:r>
            <a:r>
              <a:rPr lang="uk-UA" b="1" dirty="0" smtClean="0"/>
              <a:t>занять</a:t>
            </a:r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endParaRPr lang="uk-UA" b="1" dirty="0" smtClean="0"/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endParaRPr lang="uk-UA" sz="6200" b="1" dirty="0" smtClean="0"/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endParaRPr lang="ru-RU" sz="2800" dirty="0"/>
          </a:p>
          <a:p>
            <a:pPr marL="0" indent="0" algn="ctr">
              <a:lnSpc>
                <a:spcPct val="170000"/>
              </a:lnSpc>
              <a:spcBef>
                <a:spcPts val="0"/>
              </a:spcBef>
              <a:buNone/>
            </a:pPr>
            <a:endParaRPr lang="ru-RU" sz="2800" dirty="0"/>
          </a:p>
          <a:p>
            <a:pPr marL="0" indent="0" algn="ctr">
              <a:buNone/>
            </a:pPr>
            <a:endParaRPr lang="uk-UA" sz="2800" b="1" dirty="0" smtClean="0"/>
          </a:p>
          <a:p>
            <a:pPr marL="0" indent="0" algn="ctr">
              <a:buNone/>
            </a:pPr>
            <a:endParaRPr lang="uk-UA" sz="2800" b="1" dirty="0"/>
          </a:p>
          <a:p>
            <a:pPr marL="0" indent="0" algn="ctr">
              <a:buNone/>
            </a:pPr>
            <a:endParaRPr lang="uk-UA" sz="2800" b="1" dirty="0" smtClean="0"/>
          </a:p>
          <a:p>
            <a:pPr marL="0" indent="0" algn="ctr">
              <a:buNone/>
            </a:pPr>
            <a:endParaRPr lang="uk-UA" sz="2800" b="1" dirty="0"/>
          </a:p>
          <a:p>
            <a:pPr marL="0" indent="0" algn="ctr">
              <a:buNone/>
            </a:pPr>
            <a:endParaRPr lang="uk-UA" sz="2800" b="1" dirty="0" smtClean="0"/>
          </a:p>
          <a:p>
            <a:pPr marL="0" indent="0" algn="ctr">
              <a:buNone/>
            </a:pPr>
            <a:endParaRPr lang="uk-UA" sz="2800" b="1" dirty="0" smtClean="0"/>
          </a:p>
          <a:p>
            <a:pPr marL="0" indent="0" algn="ctr">
              <a:buNone/>
            </a:pPr>
            <a:endParaRPr lang="ru-RU" sz="28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649383"/>
              </p:ext>
            </p:extLst>
          </p:nvPr>
        </p:nvGraphicFramePr>
        <p:xfrm>
          <a:off x="323528" y="1090771"/>
          <a:ext cx="8208912" cy="428244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208912">
                  <a:extLst>
                    <a:ext uri="{9D8B030D-6E8A-4147-A177-3AD203B41FA5}">
                      <a16:colId xmlns:a16="http://schemas.microsoft.com/office/drawing/2014/main" val="2369779096"/>
                    </a:ext>
                  </a:extLst>
                </a:gridCol>
              </a:tblGrid>
              <a:tr h="481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Методика </a:t>
                      </a:r>
                      <a:r>
                        <a:rPr lang="ru-RU" sz="1400" dirty="0" err="1">
                          <a:effectLst/>
                        </a:rPr>
                        <a:t>викладання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педагогічних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дисциплін</a:t>
                      </a:r>
                      <a:r>
                        <a:rPr lang="ru-RU" sz="1400" dirty="0">
                          <a:effectLst/>
                        </a:rPr>
                        <a:t> як наука та </a:t>
                      </a:r>
                      <a:r>
                        <a:rPr lang="ru-RU" sz="1400" dirty="0" err="1">
                          <a:effectLst/>
                        </a:rPr>
                        <a:t>навчальна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дисципліна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453955323"/>
                  </a:ext>
                </a:extLst>
              </a:tr>
              <a:tr h="4678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err="1">
                          <a:effectLst/>
                        </a:rPr>
                        <a:t>Зміст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фахової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підготовки</a:t>
                      </a:r>
                      <a:r>
                        <a:rPr lang="ru-RU" sz="1400" dirty="0">
                          <a:effectLst/>
                        </a:rPr>
                        <a:t>  педагога у </a:t>
                      </a:r>
                      <a:r>
                        <a:rPr lang="ru-RU" sz="1400" dirty="0" err="1">
                          <a:effectLst/>
                        </a:rPr>
                        <a:t>закладі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вищої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освіти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855420356"/>
                  </a:ext>
                </a:extLst>
              </a:tr>
              <a:tr h="4678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err="1">
                          <a:effectLst/>
                        </a:rPr>
                        <a:t>Загальнодидактичні</a:t>
                      </a:r>
                      <a:r>
                        <a:rPr lang="ru-RU" sz="1400" dirty="0">
                          <a:effectLst/>
                        </a:rPr>
                        <a:t> засади </a:t>
                      </a:r>
                      <a:r>
                        <a:rPr lang="ru-RU" sz="1400" dirty="0" err="1">
                          <a:effectLst/>
                        </a:rPr>
                        <a:t>процесу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навчання</a:t>
                      </a:r>
                      <a:r>
                        <a:rPr lang="ru-RU" sz="1400" dirty="0">
                          <a:effectLst/>
                        </a:rPr>
                        <a:t> у  </a:t>
                      </a:r>
                      <a:r>
                        <a:rPr lang="ru-RU" sz="1400" dirty="0" err="1">
                          <a:effectLst/>
                        </a:rPr>
                        <a:t>закладі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вищої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освіти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1318279"/>
                  </a:ext>
                </a:extLst>
              </a:tr>
              <a:tr h="583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err="1">
                          <a:effectLst/>
                        </a:rPr>
                        <a:t>Організаційні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особливості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процесу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навчання</a:t>
                      </a:r>
                      <a:r>
                        <a:rPr lang="ru-RU" sz="1400" dirty="0">
                          <a:effectLst/>
                        </a:rPr>
                        <a:t> в </a:t>
                      </a:r>
                      <a:r>
                        <a:rPr lang="ru-RU" sz="1400" dirty="0" err="1">
                          <a:effectLst/>
                        </a:rPr>
                        <a:t>умовах</a:t>
                      </a:r>
                      <a:r>
                        <a:rPr lang="uk-UA" sz="1400" dirty="0">
                          <a:effectLst/>
                        </a:rPr>
                        <a:t> ЗВО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ru-RU" sz="1400" dirty="0" err="1">
                          <a:effectLst/>
                        </a:rPr>
                        <a:t>Викладачі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студенти</a:t>
                      </a:r>
                      <a:r>
                        <a:rPr lang="ru-RU" sz="1400" dirty="0">
                          <a:effectLst/>
                        </a:rPr>
                        <a:t> як </a:t>
                      </a:r>
                      <a:r>
                        <a:rPr lang="ru-RU" sz="1400" dirty="0" err="1">
                          <a:effectLst/>
                        </a:rPr>
                        <a:t>суб’єкти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навчального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процесу</a:t>
                      </a:r>
                      <a:r>
                        <a:rPr lang="ru-RU" sz="1400" dirty="0">
                          <a:effectLst/>
                        </a:rPr>
                        <a:t> ЗВО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51587245"/>
                  </a:ext>
                </a:extLst>
              </a:tr>
              <a:tr h="4678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err="1">
                          <a:effectLst/>
                        </a:rPr>
                        <a:t>Основні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форми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організації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пізнавальної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діяльності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студентів</a:t>
                      </a:r>
                      <a:r>
                        <a:rPr lang="ru-RU" sz="1400" dirty="0">
                          <a:effectLst/>
                        </a:rPr>
                        <a:t> у ЗВО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378914869"/>
                  </a:ext>
                </a:extLst>
              </a:tr>
              <a:tr h="5833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err="1">
                          <a:effectLst/>
                        </a:rPr>
                        <a:t>Лекція</a:t>
                      </a:r>
                      <a:r>
                        <a:rPr lang="ru-RU" sz="1400" dirty="0">
                          <a:effectLst/>
                        </a:rPr>
                        <a:t> як </a:t>
                      </a:r>
                      <a:r>
                        <a:rPr lang="ru-RU" sz="1400" dirty="0" err="1">
                          <a:effectLst/>
                        </a:rPr>
                        <a:t>основна</a:t>
                      </a:r>
                      <a:r>
                        <a:rPr lang="ru-RU" sz="1400" dirty="0">
                          <a:effectLst/>
                        </a:rPr>
                        <a:t> форма </a:t>
                      </a:r>
                      <a:r>
                        <a:rPr lang="ru-RU" sz="1400" dirty="0" err="1">
                          <a:effectLst/>
                        </a:rPr>
                        <a:t>викладу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навчального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матеріалу</a:t>
                      </a:r>
                      <a:r>
                        <a:rPr lang="ru-RU" sz="1400" dirty="0">
                          <a:effectLst/>
                        </a:rPr>
                        <a:t> у ЗВО. </a:t>
                      </a:r>
                      <a:r>
                        <a:rPr lang="ru-RU" sz="1400" dirty="0" err="1">
                          <a:effectLst/>
                        </a:rPr>
                        <a:t>Особливості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семінарських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практичних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лабораторних</a:t>
                      </a:r>
                      <a:r>
                        <a:rPr lang="ru-RU" sz="1400" dirty="0">
                          <a:effectLst/>
                        </a:rPr>
                        <a:t> занять </a:t>
                      </a:r>
                      <a:r>
                        <a:rPr lang="ru-RU" sz="1400" dirty="0" err="1">
                          <a:effectLst/>
                        </a:rPr>
                        <a:t>педагогічного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спрямування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711429162"/>
                  </a:ext>
                </a:extLst>
              </a:tr>
              <a:tr h="2922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 err="1">
                          <a:effectLst/>
                        </a:rPr>
                        <a:t>Основні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методи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прийоми</a:t>
                      </a:r>
                      <a:r>
                        <a:rPr lang="ru-RU" sz="1400" dirty="0">
                          <a:effectLst/>
                        </a:rPr>
                        <a:t> та </a:t>
                      </a:r>
                      <a:r>
                        <a:rPr lang="ru-RU" sz="1400" dirty="0" err="1">
                          <a:effectLst/>
                        </a:rPr>
                        <a:t>засоби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навчання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під</a:t>
                      </a:r>
                      <a:r>
                        <a:rPr lang="ru-RU" sz="1400" dirty="0">
                          <a:effectLst/>
                        </a:rPr>
                        <a:t> час </a:t>
                      </a:r>
                      <a:r>
                        <a:rPr lang="ru-RU" sz="1400" dirty="0" err="1">
                          <a:effectLst/>
                        </a:rPr>
                        <a:t>вивчення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педагогічних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дисциплін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403801745"/>
                  </a:ext>
                </a:extLst>
              </a:tr>
              <a:tr h="9387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Контроль й </a:t>
                      </a:r>
                      <a:r>
                        <a:rPr lang="ru-RU" sz="1400" dirty="0" err="1">
                          <a:effectLst/>
                        </a:rPr>
                        <a:t>оцінювання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знань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студентів</a:t>
                      </a:r>
                      <a:r>
                        <a:rPr lang="ru-RU" sz="1400" dirty="0">
                          <a:effectLst/>
                        </a:rPr>
                        <a:t>. </a:t>
                      </a:r>
                      <a:r>
                        <a:rPr lang="uk-UA" sz="1400" dirty="0">
                          <a:effectLst/>
                        </a:rPr>
                        <a:t>Організація самостійної, науково-дослідної роботи студентів. </a:t>
                      </a:r>
                      <a:r>
                        <a:rPr lang="ru-RU" sz="1400" dirty="0">
                          <a:effectLst/>
                        </a:rPr>
                        <a:t>Методика </a:t>
                      </a:r>
                      <a:r>
                        <a:rPr lang="ru-RU" sz="1400" dirty="0" err="1">
                          <a:effectLst/>
                        </a:rPr>
                        <a:t>організації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педагогічних</a:t>
                      </a:r>
                      <a:r>
                        <a:rPr lang="ru-RU" sz="1400" dirty="0">
                          <a:effectLst/>
                        </a:rPr>
                        <a:t> практик у </a:t>
                      </a:r>
                      <a:r>
                        <a:rPr lang="ru-RU" sz="1400" dirty="0" err="1">
                          <a:effectLst/>
                        </a:rPr>
                        <a:t>процесі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фахової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підготовки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42216444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940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63</TotalTime>
  <Words>330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Impact</vt:lpstr>
      <vt:lpstr>Times New Roman</vt:lpstr>
      <vt:lpstr>NewsPrint</vt:lpstr>
      <vt:lpstr>Презентація курсу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user</dc:creator>
  <cp:lastModifiedBy>Yuliia</cp:lastModifiedBy>
  <cp:revision>16</cp:revision>
  <dcterms:created xsi:type="dcterms:W3CDTF">2017-02-18T18:46:28Z</dcterms:created>
  <dcterms:modified xsi:type="dcterms:W3CDTF">2022-01-26T09:55:53Z</dcterms:modified>
</cp:coreProperties>
</file>