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5" r:id="rId2"/>
    <p:sldMasterId id="2147483703" r:id="rId3"/>
  </p:sldMasterIdLst>
  <p:notesMasterIdLst>
    <p:notesMasterId r:id="rId19"/>
  </p:notesMasterIdLst>
  <p:handoutMasterIdLst>
    <p:handoutMasterId r:id="rId20"/>
  </p:handoutMasterIdLst>
  <p:sldIdLst>
    <p:sldId id="535" r:id="rId4"/>
    <p:sldId id="356" r:id="rId5"/>
    <p:sldId id="361" r:id="rId6"/>
    <p:sldId id="362" r:id="rId7"/>
    <p:sldId id="364" r:id="rId8"/>
    <p:sldId id="365" r:id="rId9"/>
    <p:sldId id="367" r:id="rId10"/>
    <p:sldId id="369" r:id="rId11"/>
    <p:sldId id="371" r:id="rId12"/>
    <p:sldId id="372" r:id="rId13"/>
    <p:sldId id="374" r:id="rId14"/>
    <p:sldId id="381" r:id="rId15"/>
    <p:sldId id="537" r:id="rId16"/>
    <p:sldId id="376" r:id="rId17"/>
    <p:sldId id="379" r:id="rId18"/>
  </p:sldIdLst>
  <p:sldSz cx="9144000" cy="6858000" type="screen4x3"/>
  <p:notesSz cx="9775825" cy="6645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093">
          <p15:clr>
            <a:srgbClr val="A4A3A4"/>
          </p15:clr>
        </p15:guide>
        <p15:guide id="2" pos="307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0000"/>
    <a:srgbClr val="90D7DA"/>
    <a:srgbClr val="FF5050"/>
    <a:srgbClr val="333333"/>
    <a:srgbClr val="FF9933"/>
    <a:srgbClr val="CC3300"/>
    <a:srgbClr val="C5C5C5"/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4" autoAdjust="0"/>
    <p:restoredTop sz="93743" autoAdjust="0"/>
  </p:normalViewPr>
  <p:slideViewPr>
    <p:cSldViewPr>
      <p:cViewPr varScale="1">
        <p:scale>
          <a:sx n="65" d="100"/>
          <a:sy n="65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1494" y="-114"/>
      </p:cViewPr>
      <p:guideLst>
        <p:guide orient="horz" pos="2093"/>
        <p:guide pos="307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6191" cy="332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37372" y="0"/>
            <a:ext cx="4236191" cy="332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045CA-6100-401B-B3D6-7687CC82997E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311858"/>
            <a:ext cx="4236191" cy="332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37372" y="6311858"/>
            <a:ext cx="4236191" cy="332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F523D-D82F-427E-996E-764B89CE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73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36191" cy="33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37372" y="0"/>
            <a:ext cx="4236191" cy="33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25800" y="498475"/>
            <a:ext cx="3324225" cy="2492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7583" y="3156506"/>
            <a:ext cx="7820660" cy="299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11858"/>
            <a:ext cx="4236191" cy="33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37372" y="6311858"/>
            <a:ext cx="4236191" cy="33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7BF8BF-F2EA-4C99-B01A-E4FEEFB5F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35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20353-2DC1-4B03-ABAB-22BDB002FD59}" type="slidenum">
              <a:rPr lang="en-US" smtClean="0">
                <a:latin typeface="Calibri" pitchFamily="34" charset="0"/>
                <a:cs typeface="Arial" charset="0"/>
              </a:rPr>
              <a:pPr/>
              <a:t>2</a:t>
            </a:fld>
            <a:endParaRPr lang="en-US" smtClean="0">
              <a:latin typeface="Calibri" pitchFamily="34" charset="0"/>
              <a:cs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9332A4-6680-449C-BA6F-143BB7C2A48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A47DC-563E-4D40-B91F-6C2AD275C82C}" type="slidenum">
              <a:rPr lang="en-US" smtClean="0">
                <a:latin typeface="Calibri" pitchFamily="34" charset="0"/>
                <a:cs typeface="Arial" charset="0"/>
              </a:rPr>
              <a:pPr/>
              <a:t>4</a:t>
            </a:fld>
            <a:endParaRPr lang="en-US" smtClean="0">
              <a:latin typeface="Calibri" pitchFamily="34" charset="0"/>
              <a:cs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E570C-39D7-4FB2-9496-C6B4B3D5B9C1}" type="slidenum">
              <a:rPr lang="en-US" smtClean="0">
                <a:latin typeface="Calibri" pitchFamily="34" charset="0"/>
                <a:cs typeface="Arial" charset="0"/>
              </a:rPr>
              <a:pPr/>
              <a:t>6</a:t>
            </a:fld>
            <a:endParaRPr lang="en-US" smtClean="0">
              <a:latin typeface="Calibri" pitchFamily="34" charset="0"/>
              <a:cs typeface="Arial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6BE9B-13D2-4027-8771-4B32660B3846}" type="slidenum">
              <a:rPr lang="en-US" smtClean="0">
                <a:latin typeface="Calibri" pitchFamily="34" charset="0"/>
                <a:cs typeface="Arial" charset="0"/>
              </a:rPr>
              <a:pPr/>
              <a:t>7</a:t>
            </a:fld>
            <a:endParaRPr lang="en-US" smtClean="0">
              <a:latin typeface="Calibri" pitchFamily="34" charset="0"/>
              <a:cs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6B841-021B-40F4-982C-EEB44B5BE2B2}" type="slidenum">
              <a:rPr lang="en-US" smtClean="0">
                <a:latin typeface="Calibri" pitchFamily="34" charset="0"/>
                <a:cs typeface="Arial" charset="0"/>
              </a:rPr>
              <a:pPr/>
              <a:t>8</a:t>
            </a:fld>
            <a:endParaRPr lang="en-US" smtClean="0">
              <a:latin typeface="Calibri" pitchFamily="34" charset="0"/>
              <a:cs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4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6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7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/>
          <a:srcRect l="220" t="2950" r="93555"/>
          <a:stretch>
            <a:fillRect/>
          </a:stretch>
        </p:blipFill>
        <p:spPr bwMode="auto">
          <a:xfrm>
            <a:off x="0" y="5689600"/>
            <a:ext cx="91440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1"/>
          <p:cNvPicPr>
            <a:picLocks noChangeAspect="1" noChangeArrowheads="1"/>
          </p:cNvPicPr>
          <p:nvPr userDrawn="1"/>
        </p:nvPicPr>
        <p:blipFill>
          <a:blip r:embed="rId3"/>
          <a:srcRect l="13660" t="36472" r="9813" b="40846"/>
          <a:stretch>
            <a:fillRect/>
          </a:stretch>
        </p:blipFill>
        <p:spPr bwMode="auto">
          <a:xfrm>
            <a:off x="468313" y="292100"/>
            <a:ext cx="42814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4"/>
          <a:srcRect l="-2" t="2950" r="3548"/>
          <a:stretch>
            <a:fillRect/>
          </a:stretch>
        </p:blipFill>
        <p:spPr bwMode="auto">
          <a:xfrm>
            <a:off x="376238" y="5689600"/>
            <a:ext cx="129857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5"/>
          <a:srcRect l="6834" t="2202" b="16710"/>
          <a:stretch>
            <a:fillRect/>
          </a:stretch>
        </p:blipFill>
        <p:spPr bwMode="auto">
          <a:xfrm>
            <a:off x="633413" y="5373688"/>
            <a:ext cx="12747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2"/>
          <p:cNvPicPr>
            <a:picLocks noChangeAspect="1" noChangeArrowheads="1"/>
          </p:cNvPicPr>
          <p:nvPr userDrawn="1"/>
        </p:nvPicPr>
        <p:blipFill>
          <a:blip r:embed="rId6"/>
          <a:srcRect l="-15234" t="-65079" r="-16672" b="-871"/>
          <a:stretch>
            <a:fillRect/>
          </a:stretch>
        </p:blipFill>
        <p:spPr bwMode="auto">
          <a:xfrm>
            <a:off x="4932363" y="663575"/>
            <a:ext cx="207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3"/>
          <p:cNvPicPr>
            <a:picLocks noChangeAspect="1" noChangeArrowheads="1"/>
          </p:cNvPicPr>
          <p:nvPr userDrawn="1"/>
        </p:nvPicPr>
        <p:blipFill>
          <a:blip r:embed="rId7"/>
          <a:srcRect l="-17857" t="-38290" r="-14999"/>
          <a:stretch>
            <a:fillRect/>
          </a:stretch>
        </p:blipFill>
        <p:spPr bwMode="auto">
          <a:xfrm>
            <a:off x="7258050" y="692150"/>
            <a:ext cx="1562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4"/>
          <p:cNvSpPr txBox="1"/>
          <p:nvPr userDrawn="1"/>
        </p:nvSpPr>
        <p:spPr>
          <a:xfrm>
            <a:off x="107950" y="5118100"/>
            <a:ext cx="1906588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800" cap="none" spc="0" normalizeH="0" baseline="0" noProof="0" dirty="0">
                <a:ln>
                  <a:noFill/>
                </a:ln>
                <a:solidFill>
                  <a:srgbClr val="87888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 rtlCol="0" anchor="ctr">
            <a:normAutofit/>
          </a:bodyPr>
          <a:lstStyle>
            <a:lvl1pPr>
              <a:defRPr lang="uk-UA" altLang="en-US" sz="4400" kern="1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uk-UA" altLang="en-US" dirty="0" err="1"/>
              <a:t>Образец</a:t>
            </a:r>
            <a:r>
              <a:rPr lang="uk-UA" altLang="en-US" dirty="0"/>
              <a:t> заголовка</a:t>
            </a: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99" y="352010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28B6F-8BC5-4532-8A09-C2EA0F5FE3BB}" type="slidenum">
              <a:rPr kumimoji="0" lang="uk-UA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678C9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en-US" sz="1000" b="0" i="0" u="none" strike="noStrike" kern="1200" cap="none" spc="0" normalizeH="0" baseline="0" noProof="0">
              <a:ln>
                <a:noFill/>
              </a:ln>
              <a:solidFill>
                <a:srgbClr val="678C94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27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/>
          <p:cNvPicPr>
            <a:picLocks noChangeAspect="1" noChangeArrowheads="1"/>
          </p:cNvPicPr>
          <p:nvPr userDrawn="1"/>
        </p:nvPicPr>
        <p:blipFill>
          <a:blip r:embed="rId2"/>
          <a:srcRect l="13239" t="36472" r="9813" b="42093"/>
          <a:stretch>
            <a:fillRect/>
          </a:stretch>
        </p:blipFill>
        <p:spPr bwMode="auto">
          <a:xfrm>
            <a:off x="469900" y="6237288"/>
            <a:ext cx="2505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rtlCol="0" anchor="ctr">
            <a:normAutofit/>
          </a:bodyPr>
          <a:lstStyle>
            <a:lvl1pPr algn="ctr">
              <a:defRPr lang="ru-RU" sz="3200" b="1" kern="1200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>
            <a:lvl1pPr>
              <a:defRPr lang="ru-RU" sz="3200" kern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2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ru-RU" sz="2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ru-RU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ru-RU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678C94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5A6961-4FB0-46BA-B3EE-22B1F0480C35}" type="slidenum">
              <a:rPr kumimoji="0" lang="uk-UA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678C9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678C94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46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2"/>
          <p:cNvSpPr txBox="1">
            <a:spLocks/>
          </p:cNvSpPr>
          <p:nvPr userDrawn="1"/>
        </p:nvSpPr>
        <p:spPr>
          <a:xfrm>
            <a:off x="0" y="3213100"/>
            <a:ext cx="9144000" cy="33147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180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2060575"/>
            <a:ext cx="9144000" cy="1081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0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all" spc="0" normalizeH="0" baseline="0" noProof="0" dirty="0" smtClean="0">
              <a:ln>
                <a:noFill/>
              </a:ln>
              <a:solidFill>
                <a:srgbClr val="8700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21"/>
          <p:cNvPicPr>
            <a:picLocks noChangeAspect="1" noChangeArrowheads="1"/>
          </p:cNvPicPr>
          <p:nvPr userDrawn="1"/>
        </p:nvPicPr>
        <p:blipFill>
          <a:blip r:embed="rId2"/>
          <a:srcRect l="13660" t="36472" r="9813" b="40846"/>
          <a:stretch>
            <a:fillRect/>
          </a:stretch>
        </p:blipFill>
        <p:spPr bwMode="auto">
          <a:xfrm>
            <a:off x="468313" y="292100"/>
            <a:ext cx="42814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2"/>
          <p:cNvPicPr>
            <a:picLocks noChangeAspect="1" noChangeArrowheads="1"/>
          </p:cNvPicPr>
          <p:nvPr userDrawn="1"/>
        </p:nvPicPr>
        <p:blipFill>
          <a:blip r:embed="rId3"/>
          <a:srcRect l="-15234" t="-65079" r="-16672" b="-871"/>
          <a:stretch>
            <a:fillRect/>
          </a:stretch>
        </p:blipFill>
        <p:spPr bwMode="auto">
          <a:xfrm>
            <a:off x="4932363" y="663575"/>
            <a:ext cx="207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3"/>
          <p:cNvPicPr>
            <a:picLocks noChangeAspect="1" noChangeArrowheads="1"/>
          </p:cNvPicPr>
          <p:nvPr userDrawn="1"/>
        </p:nvPicPr>
        <p:blipFill>
          <a:blip r:embed="rId4"/>
          <a:srcRect l="-17857" t="-38290" r="-14999"/>
          <a:stretch>
            <a:fillRect/>
          </a:stretch>
        </p:blipFill>
        <p:spPr bwMode="auto">
          <a:xfrm>
            <a:off x="7258050" y="692150"/>
            <a:ext cx="1562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5"/>
          <a:srcRect l="-2" t="2950" r="3548"/>
          <a:stretch>
            <a:fillRect/>
          </a:stretch>
        </p:blipFill>
        <p:spPr bwMode="auto">
          <a:xfrm>
            <a:off x="376238" y="5689600"/>
            <a:ext cx="129857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6"/>
          <a:srcRect l="6834" t="2202" b="16710"/>
          <a:stretch>
            <a:fillRect/>
          </a:stretch>
        </p:blipFill>
        <p:spPr bwMode="auto">
          <a:xfrm>
            <a:off x="633413" y="5373688"/>
            <a:ext cx="12747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4894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>
            <a:noFill/>
          </a:ln>
          <a:extLst/>
        </p:spPr>
        <p:txBody>
          <a:bodyPr rtlCol="0" anchor="ctr">
            <a:normAutofit/>
          </a:bodyPr>
          <a:lstStyle>
            <a:lvl1pPr algn="ctr">
              <a:defRPr lang="ru-RU" sz="3200" b="1" kern="1200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noFill/>
          <a:ln>
            <a:noFill/>
          </a:ln>
          <a:extLst/>
        </p:spPr>
        <p:txBody>
          <a:bodyPr rtlCol="0">
            <a:normAutofit/>
          </a:bodyPr>
          <a:lstStyle>
            <a:lvl1pPr>
              <a:defRPr lang="ru-RU" sz="2400" kern="1200" smtClean="0">
                <a:solidFill>
                  <a:srgbClr val="3E3E40"/>
                </a:solidFill>
              </a:defRPr>
            </a:lvl1pPr>
            <a:lvl2pPr>
              <a:defRPr lang="ru-RU" sz="2000" kern="1200" smtClean="0">
                <a:solidFill>
                  <a:srgbClr val="3E3E40"/>
                </a:solidFill>
                <a:ea typeface="+mn-ea"/>
              </a:defRPr>
            </a:lvl2pPr>
            <a:lvl3pPr>
              <a:defRPr lang="ru-RU" sz="2000" kern="1200" smtClean="0">
                <a:solidFill>
                  <a:srgbClr val="3E3E40"/>
                </a:solidFill>
                <a:ea typeface="+mn-ea"/>
              </a:defRPr>
            </a:lvl3pPr>
            <a:lvl4pPr>
              <a:defRPr lang="ru-RU" sz="2000" kern="1200" smtClean="0">
                <a:solidFill>
                  <a:srgbClr val="3E3E40"/>
                </a:solidFill>
                <a:ea typeface="+mn-ea"/>
              </a:defRPr>
            </a:lvl4pPr>
            <a:lvl5pPr>
              <a:defRPr lang="ru-RU" sz="2000" kern="1200">
                <a:solidFill>
                  <a:srgbClr val="3E3E40"/>
                </a:solidFill>
                <a:ea typeface="+mn-ea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noFill/>
          <a:ln>
            <a:noFill/>
          </a:ln>
          <a:extLst/>
        </p:spPr>
        <p:txBody>
          <a:bodyPr rtlCol="0">
            <a:normAutofit/>
          </a:bodyPr>
          <a:lstStyle>
            <a:lvl1pPr>
              <a:defRPr lang="ru-RU" sz="2400" kern="1200" dirty="0" smtClean="0">
                <a:solidFill>
                  <a:srgbClr val="3E3E40"/>
                </a:solidFill>
              </a:defRPr>
            </a:lvl1pPr>
            <a:lvl2pPr>
              <a:defRPr lang="ru-RU" sz="2000" kern="1200" dirty="0" smtClean="0">
                <a:solidFill>
                  <a:srgbClr val="3E3E40"/>
                </a:solidFill>
                <a:ea typeface="+mn-ea"/>
              </a:defRPr>
            </a:lvl2pPr>
            <a:lvl3pPr>
              <a:defRPr lang="ru-RU" sz="2000" kern="1200" dirty="0" smtClean="0">
                <a:solidFill>
                  <a:srgbClr val="3E3E40"/>
                </a:solidFill>
                <a:ea typeface="+mn-ea"/>
              </a:defRPr>
            </a:lvl3pPr>
            <a:lvl4pPr>
              <a:defRPr lang="ru-RU" kern="1200" dirty="0" smtClean="0">
                <a:solidFill>
                  <a:srgbClr val="3E3E40"/>
                </a:solidFill>
                <a:ea typeface="+mn-ea"/>
              </a:defRPr>
            </a:lvl4pPr>
            <a:lvl5pPr>
              <a:defRPr lang="ru-RU" kern="1200" dirty="0">
                <a:solidFill>
                  <a:srgbClr val="3E3E40"/>
                </a:solidFill>
                <a:ea typeface="+mn-ea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65EADE-A290-4EBD-8D0C-BEE0E63A28F9}" type="slidenum">
              <a:rPr kumimoji="0" lang="uk-UA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678C9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678C94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0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E2670E-5AA1-45C1-A6A0-9D6A8EBF60AC}" type="slidenum">
              <a:rPr kumimoji="0" lang="uk-UA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678C9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678C94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81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uk-UA" sz="2400" b="1" dirty="0" smtClean="0"/>
            </a:lvl1pPr>
          </a:lstStyle>
          <a:p>
            <a:pPr marL="0" lvl="0" indent="0">
              <a:buNone/>
            </a:pPr>
            <a:r>
              <a:rPr lang="uk-UA" dirty="0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uk-UA" sz="2400" kern="1200" dirty="0" smtClean="0">
                <a:solidFill>
                  <a:srgbClr val="3E3E40"/>
                </a:solidFill>
              </a:defRPr>
            </a:lvl1pPr>
            <a:lvl2pPr>
              <a:defRPr lang="uk-UA" sz="2000" kern="1200" dirty="0" smtClean="0">
                <a:solidFill>
                  <a:srgbClr val="3E3E40"/>
                </a:solidFill>
                <a:ea typeface="+mn-ea"/>
              </a:defRPr>
            </a:lvl2pPr>
            <a:lvl3pPr>
              <a:defRPr lang="uk-UA" sz="2000" kern="1200" dirty="0" smtClean="0">
                <a:solidFill>
                  <a:srgbClr val="3E3E40"/>
                </a:solidFill>
                <a:ea typeface="+mn-ea"/>
              </a:defRPr>
            </a:lvl3pPr>
            <a:lvl4pPr>
              <a:defRPr lang="uk-UA" kern="1200" dirty="0" smtClean="0">
                <a:solidFill>
                  <a:srgbClr val="3E3E40"/>
                </a:solidFill>
                <a:ea typeface="+mn-ea"/>
              </a:defRPr>
            </a:lvl4pPr>
            <a:lvl5pPr>
              <a:defRPr lang="en-US" kern="1200" dirty="0">
                <a:solidFill>
                  <a:srgbClr val="3E3E40"/>
                </a:solidFill>
                <a:ea typeface="+mn-ea"/>
              </a:defRPr>
            </a:lvl5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uk-UA" sz="2400" b="1" dirty="0" smtClean="0"/>
            </a:lvl1pPr>
          </a:lstStyle>
          <a:p>
            <a:pPr marL="0" lvl="0" indent="0">
              <a:buNone/>
            </a:pPr>
            <a:r>
              <a:rPr lang="uk-UA" dirty="0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uk-UA" sz="2400" kern="1200" dirty="0" smtClean="0">
                <a:solidFill>
                  <a:srgbClr val="3E3E40"/>
                </a:solidFill>
              </a:defRPr>
            </a:lvl1pPr>
            <a:lvl2pPr>
              <a:defRPr lang="uk-UA" sz="2000" kern="1200" dirty="0" smtClean="0">
                <a:solidFill>
                  <a:srgbClr val="3E3E40"/>
                </a:solidFill>
                <a:ea typeface="+mn-ea"/>
              </a:defRPr>
            </a:lvl2pPr>
            <a:lvl3pPr>
              <a:defRPr lang="uk-UA" sz="2000" kern="1200" dirty="0" smtClean="0">
                <a:solidFill>
                  <a:srgbClr val="3E3E40"/>
                </a:solidFill>
                <a:ea typeface="+mn-ea"/>
              </a:defRPr>
            </a:lvl3pPr>
            <a:lvl4pPr>
              <a:defRPr lang="uk-UA" kern="1200" dirty="0" smtClean="0">
                <a:solidFill>
                  <a:srgbClr val="3E3E40"/>
                </a:solidFill>
                <a:ea typeface="+mn-ea"/>
              </a:defRPr>
            </a:lvl4pPr>
            <a:lvl5pPr>
              <a:defRPr lang="en-US" kern="1200" dirty="0">
                <a:solidFill>
                  <a:srgbClr val="3E3E40"/>
                </a:solidFill>
                <a:ea typeface="+mn-ea"/>
              </a:defRPr>
            </a:lvl5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/>
          </a:p>
        </p:txBody>
      </p:sp>
      <p:sp>
        <p:nvSpPr>
          <p:cNvPr id="9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E74CE9-E707-4F36-97F2-3D11F69D7F5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>
            <a:noFill/>
          </a:ln>
          <a:extLst/>
        </p:spPr>
        <p:txBody>
          <a:bodyPr rtlCol="0" anchor="ctr">
            <a:normAutofit/>
          </a:bodyPr>
          <a:lstStyle>
            <a:lvl1pPr algn="ctr">
              <a:defRPr lang="ru-RU" sz="3200" b="1" kern="1200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72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/>
          <a:srcRect l="220" t="2950" r="93555"/>
          <a:stretch>
            <a:fillRect/>
          </a:stretch>
        </p:blipFill>
        <p:spPr bwMode="auto">
          <a:xfrm>
            <a:off x="0" y="5689600"/>
            <a:ext cx="91440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1"/>
          <p:cNvPicPr>
            <a:picLocks noChangeAspect="1" noChangeArrowheads="1"/>
          </p:cNvPicPr>
          <p:nvPr userDrawn="1"/>
        </p:nvPicPr>
        <p:blipFill>
          <a:blip r:embed="rId3"/>
          <a:srcRect l="13660" t="36472" r="9813" b="40846"/>
          <a:stretch>
            <a:fillRect/>
          </a:stretch>
        </p:blipFill>
        <p:spPr bwMode="auto">
          <a:xfrm>
            <a:off x="468313" y="292100"/>
            <a:ext cx="42814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4"/>
          <a:srcRect l="-2" t="2950" r="3548"/>
          <a:stretch>
            <a:fillRect/>
          </a:stretch>
        </p:blipFill>
        <p:spPr bwMode="auto">
          <a:xfrm>
            <a:off x="376238" y="5689600"/>
            <a:ext cx="129857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5"/>
          <a:srcRect l="6834" t="2202" b="16710"/>
          <a:stretch>
            <a:fillRect/>
          </a:stretch>
        </p:blipFill>
        <p:spPr bwMode="auto">
          <a:xfrm>
            <a:off x="633413" y="5373688"/>
            <a:ext cx="12747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2"/>
          <p:cNvPicPr>
            <a:picLocks noChangeAspect="1" noChangeArrowheads="1"/>
          </p:cNvPicPr>
          <p:nvPr userDrawn="1"/>
        </p:nvPicPr>
        <p:blipFill>
          <a:blip r:embed="rId6"/>
          <a:srcRect l="-15234" t="-65079" r="-16672" b="-871"/>
          <a:stretch>
            <a:fillRect/>
          </a:stretch>
        </p:blipFill>
        <p:spPr bwMode="auto">
          <a:xfrm>
            <a:off x="4932363" y="663575"/>
            <a:ext cx="207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/>
          <p:cNvPicPr>
            <a:picLocks noChangeAspect="1" noChangeArrowheads="1"/>
          </p:cNvPicPr>
          <p:nvPr userDrawn="1"/>
        </p:nvPicPr>
        <p:blipFill>
          <a:blip r:embed="rId7"/>
          <a:srcRect l="-17857" t="-38290" r="-14999"/>
          <a:stretch>
            <a:fillRect/>
          </a:stretch>
        </p:blipFill>
        <p:spPr bwMode="auto">
          <a:xfrm>
            <a:off x="7258050" y="692150"/>
            <a:ext cx="1562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/>
          <p:nvPr userDrawn="1"/>
        </p:nvSpPr>
        <p:spPr>
          <a:xfrm>
            <a:off x="107950" y="5118100"/>
            <a:ext cx="1906588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800" cap="none" spc="0" normalizeH="0" baseline="0" noProof="0" dirty="0">
                <a:ln>
                  <a:noFill/>
                </a:ln>
                <a:solidFill>
                  <a:srgbClr val="87888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</p:txBody>
      </p:sp>
    </p:spTree>
    <p:extLst>
      <p:ext uri="{BB962C8B-B14F-4D97-AF65-F5344CB8AC3E}">
        <p14:creationId xmlns:p14="http://schemas.microsoft.com/office/powerpoint/2010/main" val="3316018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/>
          <a:srcRect l="220" t="2950" r="93555"/>
          <a:stretch>
            <a:fillRect/>
          </a:stretch>
        </p:blipFill>
        <p:spPr bwMode="auto">
          <a:xfrm>
            <a:off x="0" y="5689600"/>
            <a:ext cx="91440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1"/>
          <p:cNvPicPr>
            <a:picLocks noChangeAspect="1" noChangeArrowheads="1"/>
          </p:cNvPicPr>
          <p:nvPr userDrawn="1"/>
        </p:nvPicPr>
        <p:blipFill>
          <a:blip r:embed="rId3"/>
          <a:srcRect l="13660" t="36472" r="9813" b="40846"/>
          <a:stretch>
            <a:fillRect/>
          </a:stretch>
        </p:blipFill>
        <p:spPr bwMode="auto">
          <a:xfrm>
            <a:off x="468313" y="292100"/>
            <a:ext cx="42814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4"/>
          <a:srcRect l="-2" t="2950" r="3548"/>
          <a:stretch>
            <a:fillRect/>
          </a:stretch>
        </p:blipFill>
        <p:spPr bwMode="auto">
          <a:xfrm>
            <a:off x="376238" y="5689600"/>
            <a:ext cx="129857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5"/>
          <a:srcRect l="6834" t="2202" b="16710"/>
          <a:stretch>
            <a:fillRect/>
          </a:stretch>
        </p:blipFill>
        <p:spPr bwMode="auto">
          <a:xfrm>
            <a:off x="633413" y="5373688"/>
            <a:ext cx="12747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2"/>
          <p:cNvPicPr>
            <a:picLocks noChangeAspect="1" noChangeArrowheads="1"/>
          </p:cNvPicPr>
          <p:nvPr userDrawn="1"/>
        </p:nvPicPr>
        <p:blipFill>
          <a:blip r:embed="rId6"/>
          <a:srcRect l="-15234" t="-65079" r="-16672" b="-871"/>
          <a:stretch>
            <a:fillRect/>
          </a:stretch>
        </p:blipFill>
        <p:spPr bwMode="auto">
          <a:xfrm>
            <a:off x="4932363" y="663575"/>
            <a:ext cx="207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3"/>
          <p:cNvPicPr>
            <a:picLocks noChangeAspect="1" noChangeArrowheads="1"/>
          </p:cNvPicPr>
          <p:nvPr userDrawn="1"/>
        </p:nvPicPr>
        <p:blipFill>
          <a:blip r:embed="rId7"/>
          <a:srcRect l="-17857" t="-38290" r="-14999"/>
          <a:stretch>
            <a:fillRect/>
          </a:stretch>
        </p:blipFill>
        <p:spPr bwMode="auto">
          <a:xfrm>
            <a:off x="7258050" y="692150"/>
            <a:ext cx="1562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4"/>
          <p:cNvSpPr txBox="1"/>
          <p:nvPr userDrawn="1"/>
        </p:nvSpPr>
        <p:spPr>
          <a:xfrm>
            <a:off x="107950" y="5118100"/>
            <a:ext cx="1906588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800" cap="none" spc="0" normalizeH="0" baseline="0" noProof="0" dirty="0">
                <a:ln>
                  <a:noFill/>
                </a:ln>
                <a:solidFill>
                  <a:srgbClr val="87888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 rtlCol="0" anchor="ctr">
            <a:normAutofit/>
          </a:bodyPr>
          <a:lstStyle>
            <a:lvl1pPr>
              <a:defRPr lang="uk-UA" altLang="en-US" sz="4400" kern="1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uk-UA" altLang="en-US" dirty="0" err="1"/>
              <a:t>Образец</a:t>
            </a:r>
            <a:r>
              <a:rPr lang="uk-UA" altLang="en-US" dirty="0"/>
              <a:t> заголовка</a:t>
            </a: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99" y="352010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28B6F-8BC5-4532-8A09-C2EA0F5FE3BB}" type="slidenum">
              <a:rPr kumimoji="0" lang="uk-UA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678C9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en-US" sz="1000" b="0" i="0" u="none" strike="noStrike" kern="1200" cap="none" spc="0" normalizeH="0" baseline="0" noProof="0">
              <a:ln>
                <a:noFill/>
              </a:ln>
              <a:solidFill>
                <a:srgbClr val="678C94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7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82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/>
          <p:cNvPicPr>
            <a:picLocks noChangeAspect="1" noChangeArrowheads="1"/>
          </p:cNvPicPr>
          <p:nvPr userDrawn="1"/>
        </p:nvPicPr>
        <p:blipFill>
          <a:blip r:embed="rId2"/>
          <a:srcRect l="13239" t="36472" r="9813" b="42093"/>
          <a:stretch>
            <a:fillRect/>
          </a:stretch>
        </p:blipFill>
        <p:spPr bwMode="auto">
          <a:xfrm>
            <a:off x="469900" y="6237288"/>
            <a:ext cx="2505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rtlCol="0" anchor="ctr">
            <a:normAutofit/>
          </a:bodyPr>
          <a:lstStyle>
            <a:lvl1pPr algn="ctr">
              <a:defRPr lang="ru-RU" sz="3200" b="1" kern="1200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>
            <a:lvl1pPr>
              <a:defRPr lang="ru-RU" sz="3200" kern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2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ru-RU" sz="2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ru-RU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ru-RU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678C94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5A6961-4FB0-46BA-B3EE-22B1F0480C35}" type="slidenum">
              <a:rPr kumimoji="0" lang="uk-UA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678C9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678C94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79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2"/>
          <p:cNvSpPr txBox="1">
            <a:spLocks/>
          </p:cNvSpPr>
          <p:nvPr userDrawn="1"/>
        </p:nvSpPr>
        <p:spPr>
          <a:xfrm>
            <a:off x="0" y="3213100"/>
            <a:ext cx="9144000" cy="33147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180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2060575"/>
            <a:ext cx="9144000" cy="1081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0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all" spc="0" normalizeH="0" baseline="0" noProof="0" dirty="0" smtClean="0">
              <a:ln>
                <a:noFill/>
              </a:ln>
              <a:solidFill>
                <a:srgbClr val="8700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21"/>
          <p:cNvPicPr>
            <a:picLocks noChangeAspect="1" noChangeArrowheads="1"/>
          </p:cNvPicPr>
          <p:nvPr userDrawn="1"/>
        </p:nvPicPr>
        <p:blipFill>
          <a:blip r:embed="rId2"/>
          <a:srcRect l="13660" t="36472" r="9813" b="40846"/>
          <a:stretch>
            <a:fillRect/>
          </a:stretch>
        </p:blipFill>
        <p:spPr bwMode="auto">
          <a:xfrm>
            <a:off x="468313" y="292100"/>
            <a:ext cx="42814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2"/>
          <p:cNvPicPr>
            <a:picLocks noChangeAspect="1" noChangeArrowheads="1"/>
          </p:cNvPicPr>
          <p:nvPr userDrawn="1"/>
        </p:nvPicPr>
        <p:blipFill>
          <a:blip r:embed="rId3"/>
          <a:srcRect l="-15234" t="-65079" r="-16672" b="-871"/>
          <a:stretch>
            <a:fillRect/>
          </a:stretch>
        </p:blipFill>
        <p:spPr bwMode="auto">
          <a:xfrm>
            <a:off x="4932363" y="663575"/>
            <a:ext cx="207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3"/>
          <p:cNvPicPr>
            <a:picLocks noChangeAspect="1" noChangeArrowheads="1"/>
          </p:cNvPicPr>
          <p:nvPr userDrawn="1"/>
        </p:nvPicPr>
        <p:blipFill>
          <a:blip r:embed="rId4"/>
          <a:srcRect l="-17857" t="-38290" r="-14999"/>
          <a:stretch>
            <a:fillRect/>
          </a:stretch>
        </p:blipFill>
        <p:spPr bwMode="auto">
          <a:xfrm>
            <a:off x="7258050" y="692150"/>
            <a:ext cx="1562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5"/>
          <a:srcRect l="-2" t="2950" r="3548"/>
          <a:stretch>
            <a:fillRect/>
          </a:stretch>
        </p:blipFill>
        <p:spPr bwMode="auto">
          <a:xfrm>
            <a:off x="376238" y="5689600"/>
            <a:ext cx="129857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6"/>
          <a:srcRect l="6834" t="2202" b="16710"/>
          <a:stretch>
            <a:fillRect/>
          </a:stretch>
        </p:blipFill>
        <p:spPr bwMode="auto">
          <a:xfrm>
            <a:off x="633413" y="5373688"/>
            <a:ext cx="12747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3527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>
            <a:noFill/>
          </a:ln>
          <a:extLst/>
        </p:spPr>
        <p:txBody>
          <a:bodyPr rtlCol="0" anchor="ctr">
            <a:normAutofit/>
          </a:bodyPr>
          <a:lstStyle>
            <a:lvl1pPr algn="ctr">
              <a:defRPr lang="ru-RU" sz="3200" b="1" kern="1200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noFill/>
          <a:ln>
            <a:noFill/>
          </a:ln>
          <a:extLst/>
        </p:spPr>
        <p:txBody>
          <a:bodyPr rtlCol="0">
            <a:normAutofit/>
          </a:bodyPr>
          <a:lstStyle>
            <a:lvl1pPr>
              <a:defRPr lang="ru-RU" sz="2400" kern="1200" smtClean="0">
                <a:solidFill>
                  <a:srgbClr val="3E3E40"/>
                </a:solidFill>
              </a:defRPr>
            </a:lvl1pPr>
            <a:lvl2pPr>
              <a:defRPr lang="ru-RU" sz="2000" kern="1200" smtClean="0">
                <a:solidFill>
                  <a:srgbClr val="3E3E40"/>
                </a:solidFill>
                <a:ea typeface="+mn-ea"/>
              </a:defRPr>
            </a:lvl2pPr>
            <a:lvl3pPr>
              <a:defRPr lang="ru-RU" sz="2000" kern="1200" smtClean="0">
                <a:solidFill>
                  <a:srgbClr val="3E3E40"/>
                </a:solidFill>
                <a:ea typeface="+mn-ea"/>
              </a:defRPr>
            </a:lvl3pPr>
            <a:lvl4pPr>
              <a:defRPr lang="ru-RU" sz="2000" kern="1200" smtClean="0">
                <a:solidFill>
                  <a:srgbClr val="3E3E40"/>
                </a:solidFill>
                <a:ea typeface="+mn-ea"/>
              </a:defRPr>
            </a:lvl4pPr>
            <a:lvl5pPr>
              <a:defRPr lang="ru-RU" sz="2000" kern="1200">
                <a:solidFill>
                  <a:srgbClr val="3E3E40"/>
                </a:solidFill>
                <a:ea typeface="+mn-ea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noFill/>
          <a:ln>
            <a:noFill/>
          </a:ln>
          <a:extLst/>
        </p:spPr>
        <p:txBody>
          <a:bodyPr rtlCol="0">
            <a:normAutofit/>
          </a:bodyPr>
          <a:lstStyle>
            <a:lvl1pPr>
              <a:defRPr lang="ru-RU" sz="2400" kern="1200" dirty="0" smtClean="0">
                <a:solidFill>
                  <a:srgbClr val="3E3E40"/>
                </a:solidFill>
              </a:defRPr>
            </a:lvl1pPr>
            <a:lvl2pPr>
              <a:defRPr lang="ru-RU" sz="2000" kern="1200" dirty="0" smtClean="0">
                <a:solidFill>
                  <a:srgbClr val="3E3E40"/>
                </a:solidFill>
                <a:ea typeface="+mn-ea"/>
              </a:defRPr>
            </a:lvl2pPr>
            <a:lvl3pPr>
              <a:defRPr lang="ru-RU" sz="2000" kern="1200" dirty="0" smtClean="0">
                <a:solidFill>
                  <a:srgbClr val="3E3E40"/>
                </a:solidFill>
                <a:ea typeface="+mn-ea"/>
              </a:defRPr>
            </a:lvl3pPr>
            <a:lvl4pPr>
              <a:defRPr lang="ru-RU" kern="1200" dirty="0" smtClean="0">
                <a:solidFill>
                  <a:srgbClr val="3E3E40"/>
                </a:solidFill>
                <a:ea typeface="+mn-ea"/>
              </a:defRPr>
            </a:lvl4pPr>
            <a:lvl5pPr>
              <a:defRPr lang="ru-RU" kern="1200" dirty="0">
                <a:solidFill>
                  <a:srgbClr val="3E3E40"/>
                </a:solidFill>
                <a:ea typeface="+mn-ea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65EADE-A290-4EBD-8D0C-BEE0E63A28F9}" type="slidenum">
              <a:rPr kumimoji="0" lang="uk-UA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678C9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678C94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9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E2670E-5AA1-45C1-A6A0-9D6A8EBF60AC}" type="slidenum">
              <a:rPr kumimoji="0" lang="uk-UA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678C9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678C94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19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uk-UA" sz="2400" b="1" dirty="0" smtClean="0"/>
            </a:lvl1pPr>
          </a:lstStyle>
          <a:p>
            <a:pPr marL="0" lvl="0" indent="0">
              <a:buNone/>
            </a:pPr>
            <a:r>
              <a:rPr lang="uk-UA" dirty="0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uk-UA" sz="2400" kern="1200" dirty="0" smtClean="0">
                <a:solidFill>
                  <a:srgbClr val="3E3E40"/>
                </a:solidFill>
              </a:defRPr>
            </a:lvl1pPr>
            <a:lvl2pPr>
              <a:defRPr lang="uk-UA" sz="2000" kern="1200" dirty="0" smtClean="0">
                <a:solidFill>
                  <a:srgbClr val="3E3E40"/>
                </a:solidFill>
                <a:ea typeface="+mn-ea"/>
              </a:defRPr>
            </a:lvl2pPr>
            <a:lvl3pPr>
              <a:defRPr lang="uk-UA" sz="2000" kern="1200" dirty="0" smtClean="0">
                <a:solidFill>
                  <a:srgbClr val="3E3E40"/>
                </a:solidFill>
                <a:ea typeface="+mn-ea"/>
              </a:defRPr>
            </a:lvl3pPr>
            <a:lvl4pPr>
              <a:defRPr lang="uk-UA" kern="1200" dirty="0" smtClean="0">
                <a:solidFill>
                  <a:srgbClr val="3E3E40"/>
                </a:solidFill>
                <a:ea typeface="+mn-ea"/>
              </a:defRPr>
            </a:lvl4pPr>
            <a:lvl5pPr>
              <a:defRPr lang="en-US" kern="1200" dirty="0">
                <a:solidFill>
                  <a:srgbClr val="3E3E40"/>
                </a:solidFill>
                <a:ea typeface="+mn-ea"/>
              </a:defRPr>
            </a:lvl5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uk-UA" sz="2400" b="1" dirty="0" smtClean="0"/>
            </a:lvl1pPr>
          </a:lstStyle>
          <a:p>
            <a:pPr marL="0" lvl="0" indent="0">
              <a:buNone/>
            </a:pPr>
            <a:r>
              <a:rPr lang="uk-UA" dirty="0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uk-UA" sz="2400" kern="1200" dirty="0" smtClean="0">
                <a:solidFill>
                  <a:srgbClr val="3E3E40"/>
                </a:solidFill>
              </a:defRPr>
            </a:lvl1pPr>
            <a:lvl2pPr>
              <a:defRPr lang="uk-UA" sz="2000" kern="1200" dirty="0" smtClean="0">
                <a:solidFill>
                  <a:srgbClr val="3E3E40"/>
                </a:solidFill>
                <a:ea typeface="+mn-ea"/>
              </a:defRPr>
            </a:lvl2pPr>
            <a:lvl3pPr>
              <a:defRPr lang="uk-UA" sz="2000" kern="1200" dirty="0" smtClean="0">
                <a:solidFill>
                  <a:srgbClr val="3E3E40"/>
                </a:solidFill>
                <a:ea typeface="+mn-ea"/>
              </a:defRPr>
            </a:lvl3pPr>
            <a:lvl4pPr>
              <a:defRPr lang="uk-UA" kern="1200" dirty="0" smtClean="0">
                <a:solidFill>
                  <a:srgbClr val="3E3E40"/>
                </a:solidFill>
                <a:ea typeface="+mn-ea"/>
              </a:defRPr>
            </a:lvl4pPr>
            <a:lvl5pPr>
              <a:defRPr lang="en-US" kern="1200" dirty="0">
                <a:solidFill>
                  <a:srgbClr val="3E3E40"/>
                </a:solidFill>
                <a:ea typeface="+mn-ea"/>
              </a:defRPr>
            </a:lvl5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/>
          </a:p>
        </p:txBody>
      </p:sp>
      <p:sp>
        <p:nvSpPr>
          <p:cNvPr id="9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E74CE9-E707-4F36-97F2-3D11F69D7F5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>
            <a:noFill/>
          </a:ln>
          <a:extLst/>
        </p:spPr>
        <p:txBody>
          <a:bodyPr rtlCol="0" anchor="ctr">
            <a:normAutofit/>
          </a:bodyPr>
          <a:lstStyle>
            <a:lvl1pPr algn="ctr">
              <a:defRPr lang="ru-RU" sz="3200" b="1" kern="1200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68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/>
          <a:srcRect l="220" t="2950" r="93555"/>
          <a:stretch>
            <a:fillRect/>
          </a:stretch>
        </p:blipFill>
        <p:spPr bwMode="auto">
          <a:xfrm>
            <a:off x="0" y="5689600"/>
            <a:ext cx="91440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1"/>
          <p:cNvPicPr>
            <a:picLocks noChangeAspect="1" noChangeArrowheads="1"/>
          </p:cNvPicPr>
          <p:nvPr userDrawn="1"/>
        </p:nvPicPr>
        <p:blipFill>
          <a:blip r:embed="rId3"/>
          <a:srcRect l="13660" t="36472" r="9813" b="40846"/>
          <a:stretch>
            <a:fillRect/>
          </a:stretch>
        </p:blipFill>
        <p:spPr bwMode="auto">
          <a:xfrm>
            <a:off x="468313" y="292100"/>
            <a:ext cx="42814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4"/>
          <a:srcRect l="-2" t="2950" r="3548"/>
          <a:stretch>
            <a:fillRect/>
          </a:stretch>
        </p:blipFill>
        <p:spPr bwMode="auto">
          <a:xfrm>
            <a:off x="376238" y="5689600"/>
            <a:ext cx="129857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5"/>
          <a:srcRect l="6834" t="2202" b="16710"/>
          <a:stretch>
            <a:fillRect/>
          </a:stretch>
        </p:blipFill>
        <p:spPr bwMode="auto">
          <a:xfrm>
            <a:off x="633413" y="5373688"/>
            <a:ext cx="12747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2"/>
          <p:cNvPicPr>
            <a:picLocks noChangeAspect="1" noChangeArrowheads="1"/>
          </p:cNvPicPr>
          <p:nvPr userDrawn="1"/>
        </p:nvPicPr>
        <p:blipFill>
          <a:blip r:embed="rId6"/>
          <a:srcRect l="-15234" t="-65079" r="-16672" b="-871"/>
          <a:stretch>
            <a:fillRect/>
          </a:stretch>
        </p:blipFill>
        <p:spPr bwMode="auto">
          <a:xfrm>
            <a:off x="4932363" y="663575"/>
            <a:ext cx="207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/>
          <p:cNvPicPr>
            <a:picLocks noChangeAspect="1" noChangeArrowheads="1"/>
          </p:cNvPicPr>
          <p:nvPr userDrawn="1"/>
        </p:nvPicPr>
        <p:blipFill>
          <a:blip r:embed="rId7"/>
          <a:srcRect l="-17857" t="-38290" r="-14999"/>
          <a:stretch>
            <a:fillRect/>
          </a:stretch>
        </p:blipFill>
        <p:spPr bwMode="auto">
          <a:xfrm>
            <a:off x="7258050" y="692150"/>
            <a:ext cx="1562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/>
          <p:nvPr userDrawn="1"/>
        </p:nvSpPr>
        <p:spPr>
          <a:xfrm>
            <a:off x="107950" y="5118100"/>
            <a:ext cx="1906588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800" cap="none" spc="0" normalizeH="0" baseline="0" noProof="0" dirty="0">
                <a:ln>
                  <a:noFill/>
                </a:ln>
                <a:solidFill>
                  <a:srgbClr val="87888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</p:txBody>
      </p:sp>
    </p:spTree>
    <p:extLst>
      <p:ext uri="{BB962C8B-B14F-4D97-AF65-F5344CB8AC3E}">
        <p14:creationId xmlns:p14="http://schemas.microsoft.com/office/powerpoint/2010/main" val="152037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5490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4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8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4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21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025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394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10620375" y="-3173413"/>
            <a:ext cx="45720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658C91"/>
                </a:solidFill>
                <a:cs typeface="Arial" charset="0"/>
              </a:rPr>
              <a:t/>
            </a:r>
            <a:br>
              <a:rPr lang="en-US" sz="3200" dirty="0">
                <a:solidFill>
                  <a:srgbClr val="658C91"/>
                </a:solidFill>
                <a:cs typeface="Arial" charset="0"/>
              </a:rPr>
            </a:br>
            <a:endParaRPr lang="en-US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651" name="Групувати 7"/>
          <p:cNvGrpSpPr>
            <a:grpSpLocks/>
          </p:cNvGrpSpPr>
          <p:nvPr/>
        </p:nvGrpSpPr>
        <p:grpSpPr bwMode="auto">
          <a:xfrm>
            <a:off x="0" y="1422400"/>
            <a:ext cx="9144000" cy="5102225"/>
            <a:chOff x="0" y="1422651"/>
            <a:chExt cx="9144000" cy="5101974"/>
          </a:xfrm>
        </p:grpSpPr>
        <p:pic>
          <p:nvPicPr>
            <p:cNvPr id="27658" name="Picture 8" descr="C:\Users\omazurenko\Desktop\Рисунок1.png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1422651"/>
              <a:ext cx="9144000" cy="510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рямокутник 9"/>
            <p:cNvSpPr/>
            <p:nvPr userDrawn="1"/>
          </p:nvSpPr>
          <p:spPr bwMode="auto">
            <a:xfrm>
              <a:off x="0" y="1519484"/>
              <a:ext cx="9144000" cy="4895609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pic>
        <p:nvPicPr>
          <p:cNvPr id="27652" name="Рисунок 6"/>
          <p:cNvPicPr>
            <a:picLocks noChangeAspect="1"/>
          </p:cNvPicPr>
          <p:nvPr/>
        </p:nvPicPr>
        <p:blipFill>
          <a:blip r:embed="rId14"/>
          <a:srcRect b="88599"/>
          <a:stretch>
            <a:fillRect/>
          </a:stretch>
        </p:blipFill>
        <p:spPr bwMode="auto">
          <a:xfrm>
            <a:off x="5867400" y="866775"/>
            <a:ext cx="23431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1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42988" y="498475"/>
            <a:ext cx="24304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1" descr="http://www.auc.org.ua/sites/default/files/imagecache/highslide_full/images/nadu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95738" y="150813"/>
            <a:ext cx="1335087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 smtClean="0"/>
              <a:t>Зразок заголовка</a:t>
            </a:r>
            <a:endParaRPr lang="en-US" altLang="en-US" smtClean="0"/>
          </a:p>
        </p:txBody>
      </p:sp>
      <p:sp>
        <p:nvSpPr>
          <p:cNvPr id="27656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 smtClean="0"/>
              <a:t>Зразок тексту</a:t>
            </a:r>
          </a:p>
          <a:p>
            <a:pPr lvl="1"/>
            <a:r>
              <a:rPr lang="uk-UA" altLang="en-US" smtClean="0"/>
              <a:t>Другий рівень</a:t>
            </a:r>
          </a:p>
          <a:p>
            <a:pPr lvl="2"/>
            <a:r>
              <a:rPr lang="uk-UA" altLang="en-US" smtClean="0"/>
              <a:t>Третій рівень</a:t>
            </a:r>
          </a:p>
          <a:p>
            <a:pPr lvl="3"/>
            <a:r>
              <a:rPr lang="uk-UA" altLang="en-US" smtClean="0"/>
              <a:t>Четвертий рівень</a:t>
            </a:r>
          </a:p>
          <a:p>
            <a:pPr lvl="4"/>
            <a:r>
              <a:rPr lang="uk-UA" altLang="en-US" smtClean="0"/>
              <a:t>П'ятий рівень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568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 dirty="0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 dirty="0" smtClean="0"/>
              <a:t>Образец текста</a:t>
            </a:r>
          </a:p>
          <a:p>
            <a:pPr lvl="1"/>
            <a:r>
              <a:rPr lang="uk-UA" altLang="en-US" dirty="0" smtClean="0"/>
              <a:t>Второй уровень</a:t>
            </a:r>
          </a:p>
          <a:p>
            <a:pPr lvl="2"/>
            <a:r>
              <a:rPr lang="uk-UA" altLang="en-US" dirty="0" smtClean="0"/>
              <a:t>Третий уровень</a:t>
            </a:r>
          </a:p>
          <a:p>
            <a:pPr lvl="3"/>
            <a:r>
              <a:rPr lang="uk-UA" altLang="en-US" dirty="0" smtClean="0"/>
              <a:t>Четвертый уровень</a:t>
            </a:r>
          </a:p>
          <a:p>
            <a:pPr lvl="4"/>
            <a:r>
              <a:rPr lang="uk-UA" altLang="en-US" dirty="0" smtClean="0"/>
              <a:t>Пятый уровень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678C94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5D0BF8-3ED7-4709-8978-483AA1739B78}" type="slidenum">
              <a:rPr kumimoji="0" lang="uk-UA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678C9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678C94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21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rgbClr val="000000"/>
          </a:solidFill>
          <a:latin typeface="Tahoma" pitchFamily="34" charset="0"/>
          <a:ea typeface="+mn-ea"/>
          <a:cs typeface="Tahoma" pitchFamily="34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rgbClr val="000000"/>
          </a:solidFill>
          <a:latin typeface="Tahoma" pitchFamily="34" charset="0"/>
          <a:cs typeface="Tahoma" pitchFamily="34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rgbClr val="000000"/>
          </a:solidFill>
          <a:latin typeface="Tahoma" pitchFamily="34" charset="0"/>
          <a:cs typeface="Tahoma" pitchFamily="34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rgbClr val="000000"/>
          </a:solidFill>
          <a:latin typeface="Tahoma" pitchFamily="34" charset="0"/>
          <a:cs typeface="Tahoma" pitchFamily="34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rgbClr val="000000"/>
          </a:solidFill>
          <a:latin typeface="Tahoma" pitchFamily="34" charset="0"/>
          <a:cs typeface="Tahoma" pitchFamily="34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 dirty="0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 dirty="0" smtClean="0"/>
              <a:t>Образец текста</a:t>
            </a:r>
          </a:p>
          <a:p>
            <a:pPr lvl="1"/>
            <a:r>
              <a:rPr lang="uk-UA" altLang="en-US" dirty="0" smtClean="0"/>
              <a:t>Второй уровень</a:t>
            </a:r>
          </a:p>
          <a:p>
            <a:pPr lvl="2"/>
            <a:r>
              <a:rPr lang="uk-UA" altLang="en-US" dirty="0" smtClean="0"/>
              <a:t>Третий уровень</a:t>
            </a:r>
          </a:p>
          <a:p>
            <a:pPr lvl="3"/>
            <a:r>
              <a:rPr lang="uk-UA" altLang="en-US" dirty="0" smtClean="0"/>
              <a:t>Четвертый уровень</a:t>
            </a:r>
          </a:p>
          <a:p>
            <a:pPr lvl="4"/>
            <a:r>
              <a:rPr lang="uk-UA" altLang="en-US" dirty="0" smtClean="0"/>
              <a:t>Пятый уровень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678C94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5D0BF8-3ED7-4709-8978-483AA1739B78}" type="slidenum">
              <a:rPr kumimoji="0" lang="uk-UA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678C94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678C94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3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rgbClr val="000000"/>
          </a:solidFill>
          <a:latin typeface="Tahoma" pitchFamily="34" charset="0"/>
          <a:ea typeface="+mn-ea"/>
          <a:cs typeface="Tahoma" pitchFamily="34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rgbClr val="000000"/>
          </a:solidFill>
          <a:latin typeface="Tahoma" pitchFamily="34" charset="0"/>
          <a:cs typeface="Tahoma" pitchFamily="34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rgbClr val="000000"/>
          </a:solidFill>
          <a:latin typeface="Tahoma" pitchFamily="34" charset="0"/>
          <a:cs typeface="Tahoma" pitchFamily="34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rgbClr val="000000"/>
          </a:solidFill>
          <a:latin typeface="Tahoma" pitchFamily="34" charset="0"/>
          <a:cs typeface="Tahoma" pitchFamily="34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rgbClr val="000000"/>
          </a:solidFill>
          <a:latin typeface="Tahoma" pitchFamily="34" charset="0"/>
          <a:cs typeface="Tahoma" pitchFamily="34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00199" y="1419030"/>
            <a:ext cx="7056784" cy="280831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all" spc="0" normalizeH="0" baseline="0" noProof="0" dirty="0" smtClean="0">
                <a:ln>
                  <a:noFill/>
                </a:ln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/>
                <a:ea typeface="Tahoma" panose="020B0604030504040204" pitchFamily="34" charset="0"/>
                <a:cs typeface="Arial"/>
              </a:rPr>
              <a:t/>
            </a:r>
            <a:br>
              <a:rPr kumimoji="0" lang="ru-RU" sz="3100" b="1" i="0" u="none" strike="noStrike" kern="1200" cap="all" spc="0" normalizeH="0" baseline="0" noProof="0" dirty="0" smtClean="0">
                <a:ln>
                  <a:noFill/>
                </a:ln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/>
                <a:ea typeface="Tahoma" panose="020B0604030504040204" pitchFamily="34" charset="0"/>
                <a:cs typeface="Arial"/>
              </a:rPr>
            </a:br>
            <a:r>
              <a:rPr lang="ru-RU" sz="32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7</a:t>
            </a: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.</a:t>
            </a:r>
            <a:r>
              <a:rPr kumimoji="0" lang="uk-UA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2</a:t>
            </a:r>
            <a:r>
              <a:rPr lang="en-US" sz="3200" b="1" cap="all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.</a:t>
            </a:r>
            <a:endParaRPr kumimoji="0" lang="uk-UA" sz="3200" b="1" i="0" u="none" strike="noStrike" kern="1200" cap="all" spc="0" normalizeH="0" baseline="0" noProof="0" dirty="0" smtClean="0">
              <a:ln>
                <a:noFill/>
              </a:ln>
              <a:solidFill>
                <a:srgbClr val="8700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cap="all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Маркетингові дослідження </a:t>
            </a:r>
            <a:r>
              <a:rPr kumimoji="0" lang="uk-UA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/>
            </a:r>
            <a:br>
              <a:rPr kumimoji="0" lang="uk-UA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</a:br>
            <a:endParaRPr kumimoji="0" lang="uk-UA" sz="3200" b="1" i="0" u="none" strike="noStrike" kern="1200" cap="all" spc="0" normalizeH="0" baseline="0" noProof="0" dirty="0">
              <a:ln>
                <a:noFill/>
              </a:ln>
              <a:solidFill>
                <a:srgbClr val="8700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uk-UA" sz="4000" b="1" dirty="0" smtClean="0">
                <a:solidFill>
                  <a:srgbClr val="990000"/>
                </a:solidFill>
              </a:rPr>
              <a:t>Приклад:</a:t>
            </a:r>
            <a:endParaRPr lang="en-US" sz="4000" b="1" dirty="0" smtClean="0">
              <a:solidFill>
                <a:srgbClr val="990000"/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2400"/>
              </a:spcBef>
              <a:defRPr/>
            </a:pPr>
            <a:r>
              <a:rPr lang="uk-UA" sz="2800" b="1" dirty="0"/>
              <a:t>Пошукове питання для розуміння залучення жителів зі </a:t>
            </a:r>
            <a:r>
              <a:rPr lang="uk-UA" sz="2800" b="1" dirty="0" smtClean="0"/>
              <a:t>спеціальностями: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uk-UA" dirty="0" smtClean="0">
                <a:solidFill>
                  <a:srgbClr val="C00000"/>
                </a:solidFill>
              </a:rPr>
              <a:t>Яких зручностей шукають молоді спеціалісти у місті</a:t>
            </a:r>
            <a:r>
              <a:rPr lang="en-US" dirty="0" smtClean="0">
                <a:solidFill>
                  <a:srgbClr val="C00000"/>
                </a:solidFill>
              </a:rPr>
              <a:t>? </a:t>
            </a:r>
            <a:endParaRPr lang="uk-UA" dirty="0" smtClean="0">
              <a:solidFill>
                <a:srgbClr val="C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uk-UA" sz="3200" dirty="0" smtClean="0"/>
              <a:t>Ця інформація допоможе вам визначити, які зручності важливі для них і врахувати це у маркетинговій програмі і включити у б</a:t>
            </a:r>
            <a:r>
              <a:rPr lang="en-US" sz="3200" dirty="0" err="1" smtClean="0"/>
              <a:t>рендинг</a:t>
            </a:r>
            <a:r>
              <a:rPr lang="en-US" sz="3200" dirty="0" smtClean="0"/>
              <a:t> </a:t>
            </a:r>
            <a:r>
              <a:rPr lang="en-US" sz="3200" dirty="0" err="1" smtClean="0"/>
              <a:t>місця</a:t>
            </a:r>
            <a:r>
              <a:rPr lang="en-US" sz="3200" dirty="0" smtClean="0"/>
              <a:t> </a:t>
            </a: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6732240" y="6237312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15A6961-4FB0-46BA-B3EE-22B1F0480C35}" type="slidenum">
              <a:rPr lang="uk-UA" altLang="en-US" sz="1000" b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pPr algn="r">
                <a:defRPr/>
              </a:pPr>
              <a:t>10</a:t>
            </a:fld>
            <a:endParaRPr lang="uk-UA" altLang="en-US" sz="1000" b="1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uk-UA" dirty="0" smtClean="0">
                <a:solidFill>
                  <a:srgbClr val="990000"/>
                </a:solidFill>
              </a:rPr>
              <a:t>Методи збору</a:t>
            </a:r>
            <a:endParaRPr lang="en-CA" dirty="0" smtClean="0">
              <a:solidFill>
                <a:srgbClr val="9900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/>
              <a:t>Спостереження</a:t>
            </a:r>
            <a:endParaRPr lang="en-CA" dirty="0" smtClean="0"/>
          </a:p>
          <a:p>
            <a:pPr eaLnBrk="1" hangingPunct="1">
              <a:defRPr/>
            </a:pPr>
            <a:r>
              <a:rPr lang="uk-UA" dirty="0" smtClean="0"/>
              <a:t>Фокус-групи</a:t>
            </a:r>
            <a:endParaRPr lang="en-CA" dirty="0" smtClean="0"/>
          </a:p>
          <a:p>
            <a:pPr eaLnBrk="1" hangingPunct="1">
              <a:defRPr/>
            </a:pPr>
            <a:r>
              <a:rPr lang="uk-UA" dirty="0" smtClean="0"/>
              <a:t>Опитування для самостійного заповнення </a:t>
            </a:r>
            <a:r>
              <a:rPr lang="en-CA" dirty="0" smtClean="0"/>
              <a:t>(</a:t>
            </a:r>
            <a:r>
              <a:rPr lang="uk-UA" dirty="0" smtClean="0"/>
              <a:t>пошта або </a:t>
            </a:r>
            <a:r>
              <a:rPr lang="uk-UA" dirty="0" err="1" smtClean="0"/>
              <a:t>інтернет</a:t>
            </a:r>
            <a:r>
              <a:rPr lang="en-CA" dirty="0" smtClean="0"/>
              <a:t>)</a:t>
            </a:r>
          </a:p>
          <a:p>
            <a:pPr eaLnBrk="1" hangingPunct="1">
              <a:defRPr/>
            </a:pPr>
            <a:r>
              <a:rPr lang="uk-UA" dirty="0" smtClean="0"/>
              <a:t>Особисті інтерв’ю</a:t>
            </a:r>
          </a:p>
          <a:p>
            <a:pPr eaLnBrk="1" hangingPunct="1">
              <a:defRPr/>
            </a:pPr>
            <a:endParaRPr lang="uk-UA" dirty="0"/>
          </a:p>
          <a:p>
            <a:pPr marL="0" indent="0" algn="ctr" eaLnBrk="1" hangingPunct="1">
              <a:buFontTx/>
              <a:buNone/>
              <a:defRPr/>
            </a:pPr>
            <a:r>
              <a:rPr lang="uk-UA" b="1" dirty="0" smtClean="0">
                <a:solidFill>
                  <a:srgbClr val="FF5050"/>
                </a:solidFill>
              </a:rPr>
              <a:t>Їх переваги і недоліки</a:t>
            </a:r>
            <a:endParaRPr lang="en-CA" b="1" dirty="0" smtClean="0">
              <a:solidFill>
                <a:srgbClr val="FF5050"/>
              </a:solidFill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6732240" y="6237312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15A6961-4FB0-46BA-B3EE-22B1F0480C35}" type="slidenum">
              <a:rPr lang="uk-UA" altLang="en-US" sz="1000" b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pPr algn="r">
                <a:defRPr/>
              </a:pPr>
              <a:t>11</a:t>
            </a:fld>
            <a:endParaRPr lang="uk-UA" altLang="en-US" sz="1000" b="1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uk-UA" sz="3600" b="1" dirty="0" smtClean="0">
                <a:solidFill>
                  <a:srgbClr val="990000"/>
                </a:solidFill>
              </a:rPr>
              <a:t>Що, на вашу думку, спрацює краще</a:t>
            </a:r>
            <a:r>
              <a:rPr lang="en-CA" sz="3600" b="1" dirty="0" smtClean="0">
                <a:solidFill>
                  <a:srgbClr val="990000"/>
                </a:solidFill>
              </a:rPr>
              <a:t>?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dirty="0" smtClean="0">
                <a:solidFill>
                  <a:srgbClr val="00B050"/>
                </a:solidFill>
              </a:rPr>
              <a:t>Задача</a:t>
            </a:r>
            <a:r>
              <a:rPr lang="en-CA" dirty="0" smtClean="0">
                <a:solidFill>
                  <a:srgbClr val="00B050"/>
                </a:solidFill>
              </a:rPr>
              <a:t>: </a:t>
            </a:r>
            <a:r>
              <a:rPr lang="uk-UA" dirty="0" smtClean="0">
                <a:solidFill>
                  <a:srgbClr val="00B050"/>
                </a:solidFill>
              </a:rPr>
              <a:t>Місто намагається визначити, як громадяни сприймають своє місто</a:t>
            </a:r>
            <a:r>
              <a:rPr lang="en-CA" dirty="0" smtClean="0">
                <a:solidFill>
                  <a:srgbClr val="00B050"/>
                </a:solidFill>
              </a:rPr>
              <a:t>? </a:t>
            </a:r>
          </a:p>
          <a:p>
            <a:pPr eaLnBrk="1" hangingPunct="1">
              <a:buFontTx/>
              <a:buNone/>
            </a:pPr>
            <a:endParaRPr lang="en-CA" b="1" dirty="0" smtClean="0"/>
          </a:p>
          <a:p>
            <a:pPr algn="ctr" eaLnBrk="1" hangingPunct="1">
              <a:buFontTx/>
              <a:buNone/>
            </a:pPr>
            <a:r>
              <a:rPr lang="en-CA" b="1" dirty="0" smtClean="0"/>
              <a:t>(</a:t>
            </a:r>
            <a:r>
              <a:rPr lang="uk-UA" b="1" dirty="0" smtClean="0"/>
              <a:t>Спостереження, фокус-група</a:t>
            </a:r>
            <a:r>
              <a:rPr lang="en-CA" b="1" dirty="0" smtClean="0"/>
              <a:t>, </a:t>
            </a:r>
            <a:r>
              <a:rPr lang="uk-UA" b="1" dirty="0" smtClean="0"/>
              <a:t>опитування</a:t>
            </a:r>
            <a:r>
              <a:rPr lang="en-CA" b="1" dirty="0" smtClean="0"/>
              <a:t>, </a:t>
            </a:r>
            <a:br>
              <a:rPr lang="en-CA" b="1" dirty="0" smtClean="0"/>
            </a:br>
            <a:r>
              <a:rPr lang="uk-UA" b="1" dirty="0" smtClean="0"/>
              <a:t>особисте інтерв’ю</a:t>
            </a:r>
            <a:r>
              <a:rPr lang="en-CA" b="1" dirty="0" smtClean="0"/>
              <a:t>)</a:t>
            </a: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6732240" y="6237312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15A6961-4FB0-46BA-B3EE-22B1F0480C35}" type="slidenum">
              <a:rPr lang="uk-UA" altLang="en-US" sz="1000" b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pPr algn="r">
                <a:defRPr/>
              </a:pPr>
              <a:t>12</a:t>
            </a:fld>
            <a:endParaRPr lang="uk-UA" altLang="en-US" sz="1000" b="1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Изображение" descr="Изображение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700" y="130030"/>
            <a:ext cx="9324207" cy="67279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7585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990000"/>
                </a:solidFill>
              </a:rPr>
              <a:t>ІНФОРМАЦІ</a:t>
            </a:r>
            <a:r>
              <a:rPr lang="uk-UA" sz="3600" b="1" dirty="0" smtClean="0">
                <a:solidFill>
                  <a:srgbClr val="990000"/>
                </a:solidFill>
              </a:rPr>
              <a:t>Я</a:t>
            </a:r>
            <a:r>
              <a:rPr lang="ru-RU" sz="3600" b="1" dirty="0" smtClean="0">
                <a:solidFill>
                  <a:srgbClr val="990000"/>
                </a:solidFill>
              </a:rPr>
              <a:t> маркетингових ДОСЛІДЖЕНЬ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2400" b="1" dirty="0" smtClean="0"/>
              <a:t>1</a:t>
            </a:r>
            <a:r>
              <a:rPr lang="ru-RU" sz="2400" b="1" dirty="0"/>
              <a:t>) </a:t>
            </a:r>
            <a:r>
              <a:rPr lang="ru-RU" sz="2400" b="1" dirty="0" err="1" smtClean="0"/>
              <a:t>Дані</a:t>
            </a:r>
            <a:r>
              <a:rPr lang="ru-RU" sz="2400" b="1" dirty="0" smtClean="0"/>
              <a:t> про </a:t>
            </a:r>
            <a:r>
              <a:rPr lang="ru-RU" sz="2400" b="1" dirty="0"/>
              <a:t>місто </a:t>
            </a:r>
            <a:r>
              <a:rPr lang="ru-RU" sz="2400" dirty="0"/>
              <a:t>(</a:t>
            </a:r>
            <a:r>
              <a:rPr lang="ru-RU" sz="2400" dirty="0" err="1"/>
              <a:t>об'єкт</a:t>
            </a:r>
            <a:r>
              <a:rPr lang="ru-RU" sz="2400" dirty="0"/>
              <a:t> </a:t>
            </a:r>
            <a:r>
              <a:rPr lang="ru-RU" sz="2400" dirty="0" smtClean="0"/>
              <a:t>маркетингу і </a:t>
            </a:r>
            <a:r>
              <a:rPr lang="ru-RU" sz="2400" dirty="0" err="1" smtClean="0"/>
              <a:t>брендингу</a:t>
            </a:r>
            <a:r>
              <a:rPr lang="ru-RU" sz="2400" dirty="0"/>
              <a:t>):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2400" dirty="0"/>
              <a:t>• характер </a:t>
            </a:r>
            <a:r>
              <a:rPr lang="ru-RU" sz="2400" dirty="0" err="1"/>
              <a:t>соціально-економічного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 smtClean="0"/>
              <a:t>міста</a:t>
            </a:r>
            <a:endParaRPr lang="ru-RU" sz="2400" dirty="0"/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2400" dirty="0"/>
              <a:t>• </a:t>
            </a:r>
            <a:r>
              <a:rPr lang="ru-RU" sz="2400" dirty="0" err="1"/>
              <a:t>сильні</a:t>
            </a:r>
            <a:r>
              <a:rPr lang="ru-RU" sz="2400" dirty="0"/>
              <a:t> і </a:t>
            </a:r>
            <a:r>
              <a:rPr lang="ru-RU" sz="2400" dirty="0" err="1"/>
              <a:t>слабкі</a:t>
            </a:r>
            <a:r>
              <a:rPr lang="ru-RU" sz="2400" dirty="0"/>
              <a:t> </a:t>
            </a:r>
            <a:r>
              <a:rPr lang="ru-RU" sz="2400" dirty="0" err="1"/>
              <a:t>місця</a:t>
            </a:r>
            <a:r>
              <a:rPr lang="ru-RU" sz="2400" dirty="0"/>
              <a:t> </a:t>
            </a:r>
            <a:r>
              <a:rPr lang="ru-RU" sz="2400" dirty="0" err="1"/>
              <a:t>міського</a:t>
            </a:r>
            <a:r>
              <a:rPr lang="ru-RU" sz="2400" dirty="0"/>
              <a:t> </a:t>
            </a:r>
            <a:r>
              <a:rPr lang="ru-RU" sz="2400" dirty="0" err="1" smtClean="0"/>
              <a:t>розвитку</a:t>
            </a:r>
            <a:endParaRPr lang="ru-RU" sz="2400" dirty="0"/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2400" dirty="0"/>
              <a:t>• </a:t>
            </a:r>
            <a:r>
              <a:rPr lang="ru-RU" sz="2400" dirty="0" err="1" smtClean="0"/>
              <a:t>імідж</a:t>
            </a:r>
            <a:r>
              <a:rPr lang="ru-RU" sz="2400" dirty="0" smtClean="0"/>
              <a:t> </a:t>
            </a:r>
            <a:r>
              <a:rPr lang="ru-RU" sz="2400" dirty="0" err="1"/>
              <a:t>міста</a:t>
            </a:r>
            <a:r>
              <a:rPr lang="ru-RU" sz="2400" dirty="0"/>
              <a:t>, </a:t>
            </a:r>
            <a:r>
              <a:rPr lang="ru-RU" sz="2400" dirty="0" err="1"/>
              <a:t>існуючий</a:t>
            </a:r>
            <a:r>
              <a:rPr lang="ru-RU" sz="2400" dirty="0"/>
              <a:t> </a:t>
            </a:r>
            <a:r>
              <a:rPr lang="ru-RU" sz="2400" dirty="0" err="1"/>
              <a:t>всередині</a:t>
            </a:r>
            <a:r>
              <a:rPr lang="ru-RU" sz="2400" dirty="0"/>
              <a:t> </a:t>
            </a:r>
            <a:r>
              <a:rPr lang="ru-RU" sz="2400" dirty="0" err="1"/>
              <a:t>міста</a:t>
            </a:r>
            <a:r>
              <a:rPr lang="ru-RU" sz="2400" dirty="0"/>
              <a:t> і за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smtClean="0"/>
              <a:t>межами</a:t>
            </a:r>
            <a:endParaRPr lang="ru-RU" sz="2400" dirty="0"/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2400" b="1" dirty="0"/>
              <a:t>2) </a:t>
            </a:r>
            <a:r>
              <a:rPr lang="ru-RU" sz="2400" b="1" dirty="0" err="1" smtClean="0"/>
              <a:t>Дані</a:t>
            </a:r>
            <a:r>
              <a:rPr lang="ru-RU" sz="2400" b="1" dirty="0" smtClean="0"/>
              <a:t> про </a:t>
            </a:r>
            <a:r>
              <a:rPr lang="ru-RU" sz="2400" b="1" dirty="0" err="1"/>
              <a:t>потенційн</a:t>
            </a:r>
            <a:r>
              <a:rPr lang="uk-UA" sz="2400" b="1" dirty="0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цільов</a:t>
            </a:r>
            <a:r>
              <a:rPr lang="uk-UA" sz="2400" b="1" dirty="0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аудиторі</a:t>
            </a:r>
            <a:r>
              <a:rPr lang="uk-UA" sz="2400" b="1" dirty="0"/>
              <a:t>ї</a:t>
            </a:r>
            <a:r>
              <a:rPr lang="ru-RU" sz="2400" b="1" dirty="0"/>
              <a:t>:</a:t>
            </a:r>
            <a:endParaRPr lang="ru-RU" sz="2400" dirty="0"/>
          </a:p>
          <a:p>
            <a:pPr>
              <a:spcBef>
                <a:spcPts val="600"/>
              </a:spcBef>
              <a:defRPr/>
            </a:pPr>
            <a:r>
              <a:rPr lang="ru-RU" sz="2400" dirty="0" err="1"/>
              <a:t>відомості</a:t>
            </a:r>
            <a:r>
              <a:rPr lang="ru-RU" sz="2400" dirty="0"/>
              <a:t>, </a:t>
            </a:r>
            <a:r>
              <a:rPr lang="ru-RU" sz="2400" dirty="0" smtClean="0"/>
              <a:t>для </a:t>
            </a:r>
            <a:r>
              <a:rPr lang="ru-RU" sz="2400" dirty="0"/>
              <a:t>сегментування </a:t>
            </a:r>
            <a:r>
              <a:rPr lang="ru-RU" sz="2400" dirty="0" smtClean="0"/>
              <a:t>і </a:t>
            </a:r>
            <a:r>
              <a:rPr lang="ru-RU" sz="2400" dirty="0"/>
              <a:t>визначення цільової </a:t>
            </a:r>
            <a:r>
              <a:rPr lang="ru-RU" sz="2400" dirty="0" smtClean="0"/>
              <a:t>аудиторії</a:t>
            </a:r>
            <a:endParaRPr lang="ru-RU" sz="2400" dirty="0"/>
          </a:p>
          <a:p>
            <a:pPr>
              <a:spcBef>
                <a:spcPts val="600"/>
              </a:spcBef>
              <a:defRPr/>
            </a:pPr>
            <a:r>
              <a:rPr lang="ru-RU" sz="2400" dirty="0"/>
              <a:t>потреби </a:t>
            </a:r>
            <a:r>
              <a:rPr lang="ru-RU" sz="2400" dirty="0" smtClean="0"/>
              <a:t>(</a:t>
            </a:r>
            <a:r>
              <a:rPr lang="ru-RU" sz="2400" dirty="0" err="1"/>
              <a:t>включаючи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)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цільових</a:t>
            </a:r>
            <a:r>
              <a:rPr lang="ru-RU" sz="2400" dirty="0"/>
              <a:t> </a:t>
            </a:r>
            <a:r>
              <a:rPr lang="ru-RU" sz="2400" dirty="0" err="1" smtClean="0"/>
              <a:t>аудиторій</a:t>
            </a:r>
            <a:endParaRPr lang="ru-RU" sz="2400" dirty="0"/>
          </a:p>
          <a:p>
            <a:pPr>
              <a:spcBef>
                <a:spcPts val="600"/>
              </a:spcBef>
              <a:defRPr/>
            </a:pPr>
            <a:r>
              <a:rPr lang="ru-RU" sz="2400" dirty="0"/>
              <a:t>«</a:t>
            </a:r>
            <a:r>
              <a:rPr lang="ru-RU" sz="2400" dirty="0" err="1"/>
              <a:t>реакція</a:t>
            </a:r>
            <a:r>
              <a:rPr lang="ru-RU" sz="2400" dirty="0"/>
              <a:t>» цільової аудиторії на </a:t>
            </a:r>
            <a:r>
              <a:rPr lang="ru-RU" sz="2400" dirty="0" err="1"/>
              <a:t>маркетингові</a:t>
            </a:r>
            <a:r>
              <a:rPr lang="ru-RU" sz="2400" dirty="0"/>
              <a:t> </a:t>
            </a:r>
            <a:r>
              <a:rPr lang="ru-RU" sz="2400" dirty="0" smtClean="0"/>
              <a:t>заходи</a:t>
            </a:r>
            <a:endParaRPr lang="ru-RU" sz="2400" dirty="0"/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2400" b="1" dirty="0"/>
              <a:t>3) </a:t>
            </a:r>
            <a:r>
              <a:rPr lang="ru-RU" sz="2400" b="1" dirty="0" err="1" smtClean="0"/>
              <a:t>Дані</a:t>
            </a:r>
            <a:r>
              <a:rPr lang="ru-RU" sz="2400" b="1" dirty="0" smtClean="0"/>
              <a:t> про </a:t>
            </a:r>
            <a:r>
              <a:rPr lang="ru-RU" sz="2400" b="1" dirty="0" err="1" smtClean="0"/>
              <a:t>конкурентів</a:t>
            </a:r>
            <a:endParaRPr lang="ru-RU" sz="2400" dirty="0"/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2400" b="1" dirty="0"/>
              <a:t>4) </a:t>
            </a:r>
            <a:r>
              <a:rPr lang="ru-RU" sz="2400" b="1" dirty="0" err="1" smtClean="0"/>
              <a:t>Дані</a:t>
            </a:r>
            <a:r>
              <a:rPr lang="ru-RU" sz="2400" b="1" dirty="0" smtClean="0"/>
              <a:t> про </a:t>
            </a:r>
            <a:r>
              <a:rPr lang="ru-RU" sz="2400" b="1" dirty="0" err="1"/>
              <a:t>ринок</a:t>
            </a:r>
            <a:r>
              <a:rPr lang="ru-RU" sz="2400" b="1" dirty="0"/>
              <a:t>:</a:t>
            </a:r>
            <a:endParaRPr lang="ru-RU" sz="2400" dirty="0"/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2400" dirty="0"/>
              <a:t>• </a:t>
            </a:r>
            <a:r>
              <a:rPr lang="ru-RU" sz="2400" dirty="0" err="1"/>
              <a:t>потенціал</a:t>
            </a:r>
            <a:r>
              <a:rPr lang="ru-RU" sz="2400" dirty="0"/>
              <a:t> і </a:t>
            </a:r>
            <a:r>
              <a:rPr lang="ru-RU" sz="2400" dirty="0" err="1"/>
              <a:t>тенденції</a:t>
            </a:r>
            <a:r>
              <a:rPr lang="ru-RU" sz="2400" dirty="0"/>
              <a:t> </a:t>
            </a:r>
            <a:r>
              <a:rPr lang="ru-RU" sz="2400" dirty="0" smtClean="0"/>
              <a:t>ринку</a:t>
            </a:r>
            <a:endParaRPr lang="ru-RU" sz="2400" dirty="0"/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2400" dirty="0"/>
              <a:t>• </a:t>
            </a:r>
            <a:r>
              <a:rPr lang="ru-RU" sz="2400" dirty="0" err="1"/>
              <a:t>нові</a:t>
            </a:r>
            <a:r>
              <a:rPr lang="ru-RU" sz="2400" dirty="0"/>
              <a:t> </a:t>
            </a:r>
            <a:r>
              <a:rPr lang="ru-RU" sz="2400" dirty="0" err="1"/>
              <a:t>методи</a:t>
            </a:r>
            <a:r>
              <a:rPr lang="ru-RU" sz="2400" dirty="0"/>
              <a:t> та </a:t>
            </a:r>
            <a:r>
              <a:rPr lang="ru-RU" sz="2400" dirty="0" err="1"/>
              <a:t>інструменти</a:t>
            </a:r>
            <a:r>
              <a:rPr lang="ru-RU" sz="2400" dirty="0"/>
              <a:t> </a:t>
            </a:r>
            <a:r>
              <a:rPr lang="ru-RU" sz="2400" dirty="0" err="1"/>
              <a:t>міського</a:t>
            </a:r>
            <a:r>
              <a:rPr lang="ru-RU" sz="2400" dirty="0"/>
              <a:t> </a:t>
            </a:r>
            <a:r>
              <a:rPr lang="ru-RU" sz="2400" dirty="0" err="1" smtClean="0"/>
              <a:t>брендингу</a:t>
            </a:r>
            <a:endParaRPr lang="ru-RU" sz="2400" dirty="0" smtClean="0"/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2400" dirty="0" smtClean="0"/>
              <a:t>• </a:t>
            </a:r>
            <a:r>
              <a:rPr lang="ru-RU" sz="2400" dirty="0" err="1"/>
              <a:t>краща</a:t>
            </a:r>
            <a:r>
              <a:rPr lang="ru-RU" sz="2400" dirty="0"/>
              <a:t> практика у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територіального</a:t>
            </a:r>
            <a:r>
              <a:rPr lang="ru-RU" sz="2400" dirty="0"/>
              <a:t> </a:t>
            </a:r>
            <a:r>
              <a:rPr lang="ru-RU" sz="2400" dirty="0" err="1" smtClean="0"/>
              <a:t>брендингу</a:t>
            </a:r>
            <a:endParaRPr lang="ru-RU" sz="2400" dirty="0"/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6732240" y="6237312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15A6961-4FB0-46BA-B3EE-22B1F0480C35}" type="slidenum">
              <a:rPr lang="uk-UA" altLang="en-US" sz="1000" b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pPr algn="r">
                <a:defRPr/>
              </a:pPr>
              <a:t>14</a:t>
            </a:fld>
            <a:endParaRPr lang="uk-UA" altLang="en-US" sz="1000" b="1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990000"/>
                </a:solidFill>
              </a:rPr>
              <a:t>ФОРМА ПРЕДСТАВЛЕННЯ РЕЗУЛЬТАТІВ</a:t>
            </a:r>
          </a:p>
        </p:txBody>
      </p:sp>
      <p:sp>
        <p:nvSpPr>
          <p:cNvPr id="70657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2400" b="1" dirty="0" smtClean="0"/>
              <a:t>1) </a:t>
            </a:r>
            <a:r>
              <a:rPr lang="ru-RU" sz="2600" b="1" dirty="0" err="1" smtClean="0"/>
              <a:t>параметри</a:t>
            </a:r>
            <a:r>
              <a:rPr lang="ru-RU" sz="2600" b="1" dirty="0" smtClean="0"/>
              <a:t> маркетингових </a:t>
            </a:r>
            <a:r>
              <a:rPr lang="ru-RU" sz="2600" b="1" dirty="0" err="1" smtClean="0"/>
              <a:t>досліджень</a:t>
            </a:r>
            <a:endParaRPr lang="ru-RU" sz="2600" dirty="0" smtClean="0"/>
          </a:p>
          <a:p>
            <a:pPr marL="0" indent="0">
              <a:buFont typeface="Wingdings" pitchFamily="2" charset="2"/>
              <a:buNone/>
            </a:pPr>
            <a:r>
              <a:rPr lang="ru-RU" sz="2600" b="1" dirty="0" smtClean="0"/>
              <a:t>2) проблема, </a:t>
            </a:r>
            <a:r>
              <a:rPr lang="ru-RU" sz="2600" b="1" dirty="0" err="1" smtClean="0"/>
              <a:t>відсутність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інформації</a:t>
            </a:r>
            <a:r>
              <a:rPr lang="ru-RU" sz="2600" b="1" dirty="0" smtClean="0"/>
              <a:t> для </a:t>
            </a:r>
            <a:r>
              <a:rPr lang="ru-RU" sz="2600" b="1" dirty="0" err="1" smtClean="0"/>
              <a:t>якої</a:t>
            </a:r>
            <a:r>
              <a:rPr lang="ru-RU" sz="2600" b="1" dirty="0" smtClean="0"/>
              <a:t> проведено </a:t>
            </a:r>
            <a:r>
              <a:rPr lang="ru-RU" sz="2600" b="1" dirty="0" err="1" smtClean="0"/>
              <a:t>дослідження</a:t>
            </a:r>
            <a:endParaRPr lang="ru-RU" sz="2600" dirty="0" smtClean="0"/>
          </a:p>
          <a:p>
            <a:pPr marL="0" indent="0">
              <a:buFont typeface="Wingdings" pitchFamily="2" charset="2"/>
              <a:buNone/>
            </a:pPr>
            <a:r>
              <a:rPr lang="ru-RU" sz="2600" b="1" dirty="0" smtClean="0"/>
              <a:t>3) </a:t>
            </a:r>
            <a:r>
              <a:rPr lang="ru-RU" sz="2600" b="1" dirty="0" err="1" smtClean="0"/>
              <a:t>основні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результати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аналізу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даних</a:t>
            </a:r>
            <a:endParaRPr lang="ru-RU" sz="2600" dirty="0" smtClean="0"/>
          </a:p>
          <a:p>
            <a:pPr marL="0" indent="0">
              <a:buFont typeface="Wingdings" pitchFamily="2" charset="2"/>
              <a:buNone/>
            </a:pPr>
            <a:r>
              <a:rPr lang="ru-RU" sz="2600" b="1" dirty="0" smtClean="0"/>
              <a:t>4) </a:t>
            </a:r>
            <a:r>
              <a:rPr lang="ru-RU" sz="2600" b="1" dirty="0" err="1" smtClean="0"/>
              <a:t>основні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експертні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висновки</a:t>
            </a:r>
            <a:endParaRPr lang="ru-RU" sz="2600" dirty="0" smtClean="0"/>
          </a:p>
          <a:p>
            <a:pPr marL="0" indent="0">
              <a:buFont typeface="Wingdings" pitchFamily="2" charset="2"/>
              <a:buNone/>
            </a:pPr>
            <a:r>
              <a:rPr lang="ru-RU" sz="2600" b="1" dirty="0" smtClean="0"/>
              <a:t>5) </a:t>
            </a:r>
            <a:r>
              <a:rPr lang="ru-RU" sz="2600" b="1" dirty="0" err="1" smtClean="0"/>
              <a:t>запропоновані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рішення</a:t>
            </a:r>
            <a:r>
              <a:rPr lang="ru-RU" sz="2600" b="1" dirty="0" smtClean="0"/>
              <a:t>, </a:t>
            </a:r>
            <a:r>
              <a:rPr lang="ru-RU" sz="2600" b="1" dirty="0" err="1" smtClean="0"/>
              <a:t>рекомендації</a:t>
            </a:r>
            <a:endParaRPr lang="ru-RU" sz="2600" dirty="0" smtClean="0"/>
          </a:p>
          <a:p>
            <a:pPr marL="0" indent="900113">
              <a:buFont typeface="Wingdings" pitchFamily="2" charset="2"/>
              <a:buNone/>
            </a:pPr>
            <a:r>
              <a:rPr lang="ru-RU" sz="2400" b="1" dirty="0" smtClean="0"/>
              <a:t>• </a:t>
            </a:r>
            <a:r>
              <a:rPr lang="ru-RU" sz="2400" dirty="0" err="1" smtClean="0"/>
              <a:t>загальна</a:t>
            </a:r>
            <a:r>
              <a:rPr lang="ru-RU" sz="2400" dirty="0" smtClean="0"/>
              <a:t> характеристика</a:t>
            </a:r>
          </a:p>
          <a:p>
            <a:pPr marL="0" indent="900113">
              <a:buFont typeface="Wingdings" pitchFamily="2" charset="2"/>
              <a:buNone/>
            </a:pPr>
            <a:r>
              <a:rPr lang="ru-RU" sz="2400" dirty="0" smtClean="0"/>
              <a:t>• </a:t>
            </a:r>
            <a:r>
              <a:rPr lang="ru-RU" sz="2400" dirty="0" err="1" smtClean="0"/>
              <a:t>обгрунтування</a:t>
            </a:r>
            <a:r>
              <a:rPr lang="ru-RU" sz="2400" dirty="0" smtClean="0"/>
              <a:t>: </a:t>
            </a:r>
            <a:r>
              <a:rPr lang="ru-RU" sz="2400" dirty="0" err="1" smtClean="0"/>
              <a:t>чому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саме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дане</a:t>
            </a:r>
            <a:r>
              <a:rPr lang="ru-RU" sz="2400" dirty="0" smtClean="0"/>
              <a:t> </a:t>
            </a:r>
            <a:r>
              <a:rPr lang="ru-RU" sz="2400" dirty="0" err="1" smtClean="0"/>
              <a:t>рішення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вибране</a:t>
            </a:r>
            <a:endParaRPr lang="ru-RU" sz="2400" dirty="0" smtClean="0"/>
          </a:p>
          <a:p>
            <a:pPr marL="0" indent="900113">
              <a:buFont typeface="Wingdings" pitchFamily="2" charset="2"/>
              <a:buNone/>
            </a:pPr>
            <a:r>
              <a:rPr lang="ru-RU" sz="2400" dirty="0" smtClean="0"/>
              <a:t>• </a:t>
            </a:r>
            <a:r>
              <a:rPr lang="ru-RU" sz="2400" dirty="0" err="1" smtClean="0"/>
              <a:t>оцінка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потрібних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ресурсів</a:t>
            </a:r>
            <a:r>
              <a:rPr lang="ru-RU" sz="2400" dirty="0" smtClean="0"/>
              <a:t> для реалізації </a:t>
            </a:r>
            <a:r>
              <a:rPr lang="ru-RU" sz="2400" dirty="0" err="1" smtClean="0"/>
              <a:t>рішення</a:t>
            </a:r>
            <a:endParaRPr lang="ru-RU" sz="2400" dirty="0" smtClean="0"/>
          </a:p>
          <a:p>
            <a:pPr marL="0" indent="900113">
              <a:buFont typeface="Wingdings" pitchFamily="2" charset="2"/>
              <a:buNone/>
            </a:pPr>
            <a:r>
              <a:rPr lang="ru-RU" sz="2400" dirty="0" smtClean="0"/>
              <a:t>• </a:t>
            </a:r>
            <a:r>
              <a:rPr lang="ru-RU" sz="2400" dirty="0" err="1" smtClean="0"/>
              <a:t>очікувані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результати</a:t>
            </a:r>
            <a:r>
              <a:rPr lang="ru-RU" sz="2400" dirty="0" smtClean="0"/>
              <a:t>: </a:t>
            </a:r>
            <a:r>
              <a:rPr lang="ru-RU" sz="2400" dirty="0" err="1" smtClean="0"/>
              <a:t>наслідки</a:t>
            </a:r>
            <a:r>
              <a:rPr lang="ru-RU" sz="2400" dirty="0" smtClean="0"/>
              <a:t> для бюджету, </a:t>
            </a:r>
            <a:r>
              <a:rPr lang="ru-RU" sz="2400" dirty="0" err="1" smtClean="0"/>
              <a:t>соціально-економічний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ефект</a:t>
            </a:r>
            <a:r>
              <a:rPr lang="ru-RU" sz="2400" dirty="0" smtClean="0"/>
              <a:t>, </a:t>
            </a:r>
            <a:r>
              <a:rPr lang="ru-RU" sz="2400" dirty="0" err="1" smtClean="0"/>
              <a:t>індикатори</a:t>
            </a:r>
            <a:r>
              <a:rPr lang="ru-RU" sz="2400" dirty="0" smtClean="0"/>
              <a:t> успіху</a:t>
            </a:r>
          </a:p>
          <a:p>
            <a:pPr marL="0" indent="900113">
              <a:buFont typeface="Wingdings" pitchFamily="2" charset="2"/>
              <a:buNone/>
            </a:pPr>
            <a:r>
              <a:rPr lang="ru-RU" sz="2400" dirty="0" smtClean="0"/>
              <a:t>• </a:t>
            </a:r>
            <a:r>
              <a:rPr lang="ru-RU" sz="2400" dirty="0" err="1" smtClean="0"/>
              <a:t>можливі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проблеми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ризики</a:t>
            </a:r>
            <a:r>
              <a:rPr lang="ru-RU" sz="2400" dirty="0" smtClean="0"/>
              <a:t> реалізації</a:t>
            </a: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6732240" y="6237312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15A6961-4FB0-46BA-B3EE-22B1F0480C35}" type="slidenum">
              <a:rPr lang="uk-UA" altLang="en-US" sz="1000" b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pPr algn="r">
                <a:defRPr/>
              </a:pPr>
              <a:t>15</a:t>
            </a:fld>
            <a:endParaRPr lang="uk-UA" altLang="en-US" sz="1000" b="1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uk-UA" b="1" dirty="0" smtClean="0">
                <a:solidFill>
                  <a:srgbClr val="990000"/>
                </a:solidFill>
              </a:rPr>
              <a:t>Маркетингові дослідження ринку</a:t>
            </a:r>
            <a:r>
              <a:rPr lang="en-US" b="1" dirty="0" smtClean="0">
                <a:solidFill>
                  <a:srgbClr val="990000"/>
                </a:solidFill>
              </a:rPr>
              <a:t> - </a:t>
            </a:r>
            <a:r>
              <a:rPr lang="uk-UA" b="1" dirty="0" smtClean="0">
                <a:solidFill>
                  <a:srgbClr val="990000"/>
                </a:solidFill>
              </a:rPr>
              <a:t>Визначення</a:t>
            </a:r>
            <a:endParaRPr lang="en-US" b="1" dirty="0" smtClean="0">
              <a:solidFill>
                <a:srgbClr val="990000"/>
              </a:solidFill>
            </a:endParaRP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uk-UA" sz="2800" dirty="0" smtClean="0"/>
              <a:t>Дослідження ринку</a:t>
            </a:r>
            <a:r>
              <a:rPr lang="uk-UA" sz="2800" dirty="0"/>
              <a:t> </a:t>
            </a:r>
            <a:r>
              <a:rPr lang="uk-UA" dirty="0" smtClean="0"/>
              <a:t>- </a:t>
            </a:r>
            <a:r>
              <a:rPr lang="en-US" sz="2400" dirty="0" smtClean="0"/>
              <a:t>“</a:t>
            </a:r>
            <a:r>
              <a:rPr lang="uk-UA" sz="2400" b="1" dirty="0" smtClean="0">
                <a:solidFill>
                  <a:srgbClr val="C00000"/>
                </a:solidFill>
              </a:rPr>
              <a:t>Систематичний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uk-UA" sz="2400" dirty="0" smtClean="0"/>
              <a:t>і </a:t>
            </a:r>
            <a:r>
              <a:rPr lang="uk-UA" sz="2400" b="1" dirty="0" smtClean="0">
                <a:solidFill>
                  <a:srgbClr val="C00000"/>
                </a:solidFill>
              </a:rPr>
              <a:t>об’єктивний </a:t>
            </a:r>
            <a:r>
              <a:rPr lang="uk-UA" sz="2400" dirty="0" smtClean="0">
                <a:solidFill>
                  <a:srgbClr val="C00000"/>
                </a:solidFill>
              </a:rPr>
              <a:t>процес створення інформації, </a:t>
            </a:r>
            <a:r>
              <a:rPr lang="uk-UA" sz="2400" dirty="0" smtClean="0"/>
              <a:t>яка допоможе у прийнятті</a:t>
            </a:r>
            <a:r>
              <a:rPr lang="en-US" sz="2400" dirty="0" smtClean="0"/>
              <a:t> </a:t>
            </a:r>
            <a:r>
              <a:rPr lang="uk-UA" sz="2400" dirty="0" smtClean="0">
                <a:solidFill>
                  <a:srgbClr val="C00000"/>
                </a:solidFill>
              </a:rPr>
              <a:t>маркетингових рішень</a:t>
            </a:r>
            <a:r>
              <a:rPr lang="en-US" sz="2400" dirty="0" smtClean="0"/>
              <a:t>”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</a:rPr>
              <a:t>-</a:t>
            </a:r>
            <a:r>
              <a:rPr lang="en-US" sz="2400" i="1" dirty="0" smtClean="0"/>
              <a:t>  </a:t>
            </a:r>
            <a:r>
              <a:rPr lang="uk-UA" sz="2400" i="1" dirty="0" smtClean="0"/>
              <a:t>В</a:t>
            </a:r>
            <a:r>
              <a:rPr lang="en-US" sz="2400" i="1" dirty="0" smtClean="0"/>
              <a:t>.</a:t>
            </a:r>
            <a:r>
              <a:rPr lang="uk-UA" sz="2400" i="1" dirty="0" smtClean="0"/>
              <a:t>Г</a:t>
            </a:r>
            <a:r>
              <a:rPr lang="en-US" sz="2400" i="1" dirty="0" smtClean="0"/>
              <a:t>. </a:t>
            </a:r>
            <a:r>
              <a:rPr lang="uk-UA" sz="2400" i="1" dirty="0" err="1" smtClean="0"/>
              <a:t>Зікмунд</a:t>
            </a:r>
            <a:endParaRPr lang="uk-UA" sz="2400" i="1" dirty="0" smtClean="0"/>
          </a:p>
          <a:p>
            <a:pPr eaLnBrk="1" hangingPunct="1">
              <a:buFont typeface="Arial" pitchFamily="34" charset="0"/>
              <a:buNone/>
              <a:defRPr/>
            </a:pPr>
            <a:endParaRPr lang="en-US" sz="2400" i="1" dirty="0" smtClean="0"/>
          </a:p>
          <a:p>
            <a:pPr marL="285750">
              <a:spcBef>
                <a:spcPts val="600"/>
              </a:spcBef>
              <a:buFont typeface="Arial" pitchFamily="-104" charset="0"/>
              <a:buNone/>
              <a:tabLst>
                <a:tab pos="285750" algn="l"/>
                <a:tab pos="681038" algn="l"/>
              </a:tabLst>
              <a:defRPr/>
            </a:pPr>
            <a:r>
              <a:rPr lang="uk-UA" sz="2600" b="1" dirty="0"/>
              <a:t>Маркетингове дослідження, щоб бути ефективним, повинно бути</a:t>
            </a:r>
            <a:r>
              <a:rPr lang="en-US" sz="2600" b="1" dirty="0"/>
              <a:t>:</a:t>
            </a:r>
            <a:r>
              <a:rPr lang="en-US" sz="2600" dirty="0"/>
              <a:t> </a:t>
            </a:r>
          </a:p>
          <a:p>
            <a:pPr marL="285750">
              <a:spcBef>
                <a:spcPts val="600"/>
              </a:spcBef>
              <a:tabLst>
                <a:tab pos="285750" algn="l"/>
                <a:tab pos="681038" algn="l"/>
              </a:tabLst>
              <a:defRPr/>
            </a:pPr>
            <a:r>
              <a:rPr lang="uk-UA" sz="2600" dirty="0"/>
              <a:t>Відповідним</a:t>
            </a:r>
            <a:r>
              <a:rPr lang="en-US" sz="2600" dirty="0"/>
              <a:t> </a:t>
            </a:r>
            <a:r>
              <a:rPr lang="uk-UA" sz="2600" dirty="0"/>
              <a:t>/ релевантним</a:t>
            </a:r>
            <a:endParaRPr lang="en-US" sz="2600" dirty="0"/>
          </a:p>
          <a:p>
            <a:pPr marL="285750">
              <a:spcBef>
                <a:spcPts val="600"/>
              </a:spcBef>
              <a:tabLst>
                <a:tab pos="285750" algn="l"/>
                <a:tab pos="681038" algn="l"/>
              </a:tabLst>
              <a:defRPr/>
            </a:pPr>
            <a:r>
              <a:rPr lang="uk-UA" sz="2600" dirty="0"/>
              <a:t>Своєчасним</a:t>
            </a:r>
            <a:endParaRPr lang="en-US" sz="2600" dirty="0"/>
          </a:p>
          <a:p>
            <a:pPr marL="285750">
              <a:spcBef>
                <a:spcPts val="600"/>
              </a:spcBef>
              <a:tabLst>
                <a:tab pos="285750" algn="l"/>
                <a:tab pos="681038" algn="l"/>
              </a:tabLst>
              <a:defRPr/>
            </a:pPr>
            <a:r>
              <a:rPr lang="uk-UA" sz="2600" dirty="0"/>
              <a:t>Ефективним </a:t>
            </a:r>
            <a:endParaRPr lang="en-US" sz="2600" dirty="0"/>
          </a:p>
          <a:p>
            <a:pPr marL="285750">
              <a:spcBef>
                <a:spcPts val="600"/>
              </a:spcBef>
              <a:tabLst>
                <a:tab pos="285750" algn="l"/>
                <a:tab pos="681038" algn="l"/>
              </a:tabLst>
              <a:defRPr/>
            </a:pPr>
            <a:r>
              <a:rPr lang="uk-UA" sz="2600" dirty="0"/>
              <a:t>Точним</a:t>
            </a:r>
            <a:endParaRPr lang="en-US" sz="2600" dirty="0"/>
          </a:p>
          <a:p>
            <a:pPr marL="285750">
              <a:spcBef>
                <a:spcPts val="600"/>
              </a:spcBef>
              <a:tabLst>
                <a:tab pos="285750" algn="l"/>
                <a:tab pos="681038" algn="l"/>
              </a:tabLst>
              <a:defRPr/>
            </a:pPr>
            <a:r>
              <a:rPr lang="uk-UA" sz="2600" dirty="0"/>
              <a:t>Етичним</a:t>
            </a:r>
            <a:endParaRPr lang="en-US" sz="2600" dirty="0" smtClean="0"/>
          </a:p>
          <a:p>
            <a:pPr eaLnBrk="1" hangingPunct="1">
              <a:buFont typeface="Arial" pitchFamily="34" charset="0"/>
              <a:buNone/>
              <a:defRPr/>
            </a:pPr>
            <a:endParaRPr lang="en-CA" dirty="0" smtClean="0"/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6732240" y="6237312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15A6961-4FB0-46BA-B3EE-22B1F0480C35}" type="slidenum">
              <a:rPr lang="uk-UA" altLang="en-US" sz="1000" b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pPr algn="r">
                <a:defRPr/>
              </a:pPr>
              <a:t>2</a:t>
            </a:fld>
            <a:endParaRPr lang="uk-UA" altLang="en-US" sz="1000" b="1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uk-UA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 маркетингового дослідження</a:t>
            </a:r>
            <a:endParaRPr lang="en-US" sz="36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4213" y="1371600"/>
            <a:ext cx="7991475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Визначте і сформулюйте проблему / ціль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4213" y="3048000"/>
            <a:ext cx="7991475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Розробіть проект дослідження і стратегію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446213" y="5607050"/>
            <a:ext cx="6467475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2800" b="1" dirty="0">
                <a:cs typeface="Arial" pitchFamily="34" charset="0"/>
              </a:rPr>
              <a:t>Зробіть висновки і підготуйте звіт</a:t>
            </a:r>
            <a:endParaRPr lang="en-US" sz="2800" b="1" dirty="0">
              <a:cs typeface="Arial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84213" y="2209800"/>
            <a:ext cx="7991475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2800" dirty="0">
                <a:cs typeface="Arial" pitchFamily="34" charset="0"/>
              </a:rPr>
              <a:t>Сплануйте свій підхід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84213" y="3886200"/>
            <a:ext cx="7991475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2800" dirty="0">
                <a:cs typeface="Arial" pitchFamily="34" charset="0"/>
              </a:rPr>
              <a:t>Зберіть дані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84213" y="4724400"/>
            <a:ext cx="7991475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Обробіть і проаналізуйте дані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648200" y="1828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648200" y="51816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4648200" y="4343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4648200" y="3505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648200" y="2667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6732240" y="6237312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15A6961-4FB0-46BA-B3EE-22B1F0480C35}" type="slidenum">
              <a:rPr lang="uk-UA" altLang="en-US" sz="1000" b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pPr algn="r">
                <a:defRPr/>
              </a:pPr>
              <a:t>3</a:t>
            </a:fld>
            <a:endParaRPr lang="uk-UA" altLang="en-US" sz="1000" b="1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CA" sz="3600" b="1" dirty="0">
                <a:solidFill>
                  <a:srgbClr val="990000"/>
                </a:solidFill>
              </a:rPr>
              <a:t>1) </a:t>
            </a:r>
            <a:r>
              <a:rPr lang="uk-UA" sz="3600" b="1" dirty="0">
                <a:solidFill>
                  <a:srgbClr val="990000"/>
                </a:solidFill>
              </a:rPr>
              <a:t>Встановлення і визначення проблеми</a:t>
            </a:r>
            <a:endParaRPr lang="en-CA" sz="3600" b="1" dirty="0">
              <a:solidFill>
                <a:srgbClr val="990000"/>
              </a:solidFill>
            </a:endParaRPr>
          </a:p>
        </p:txBody>
      </p:sp>
      <p:sp>
        <p:nvSpPr>
          <p:cNvPr id="56322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uk-UA" sz="2800" dirty="0" smtClean="0"/>
              <a:t>Мета визначення проблеми – </a:t>
            </a:r>
            <a:r>
              <a:rPr lang="uk-UA" sz="2800" dirty="0" smtClean="0">
                <a:solidFill>
                  <a:srgbClr val="C00000"/>
                </a:solidFill>
              </a:rPr>
              <a:t>чітко сформулювати запитання дослідження </a:t>
            </a:r>
            <a:r>
              <a:rPr lang="uk-UA" sz="2800" dirty="0" smtClean="0"/>
              <a:t>і </a:t>
            </a:r>
            <a:r>
              <a:rPr lang="uk-UA" sz="2800" dirty="0" smtClean="0">
                <a:solidFill>
                  <a:srgbClr val="C00000"/>
                </a:solidFill>
              </a:rPr>
              <a:t>розробити добре сформульовану гіпотезу </a:t>
            </a:r>
            <a:r>
              <a:rPr lang="en-US" sz="2800" dirty="0" smtClean="0"/>
              <a:t>(</a:t>
            </a:r>
            <a:r>
              <a:rPr lang="uk-UA" sz="2800" dirty="0" smtClean="0"/>
              <a:t>твердження, яке може бути підкріплене даними</a:t>
            </a:r>
            <a:r>
              <a:rPr lang="en-US" sz="2800" dirty="0" smtClean="0"/>
              <a:t>) </a:t>
            </a:r>
            <a:endParaRPr lang="uk-UA" sz="2800" i="1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r>
              <a:rPr lang="uk-UA" sz="2800" i="1" dirty="0" smtClean="0">
                <a:solidFill>
                  <a:srgbClr val="C00000"/>
                </a:solidFill>
              </a:rPr>
              <a:t>Наприклад, </a:t>
            </a:r>
            <a:r>
              <a:rPr lang="uk-UA" sz="2800" dirty="0" smtClean="0">
                <a:solidFill>
                  <a:srgbClr val="C00000"/>
                </a:solidFill>
              </a:rPr>
              <a:t>Кривий Ріг, Дніпропетровськ</a:t>
            </a:r>
            <a:endParaRPr lang="en-US" sz="2800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 smtClean="0"/>
              <a:t>“</a:t>
            </a:r>
            <a:r>
              <a:rPr lang="uk-UA" sz="2800" dirty="0" smtClean="0"/>
              <a:t>Вирішити питання слабкого бренду стосовно якості життя і ділового клімату</a:t>
            </a:r>
            <a:r>
              <a:rPr lang="en-US" sz="2800" dirty="0" smtClean="0"/>
              <a:t>”</a:t>
            </a:r>
            <a:endParaRPr lang="uk-UA" sz="2800" dirty="0" smtClean="0"/>
          </a:p>
          <a:p>
            <a:pPr eaLnBrk="1" hangingPunct="1">
              <a:buFontTx/>
              <a:buNone/>
            </a:pPr>
            <a:r>
              <a:rPr lang="uk-UA" sz="2800" dirty="0" smtClean="0"/>
              <a:t>«Визначити причини та наслідки низького рівня позитивної інформації про місто»</a:t>
            </a:r>
          </a:p>
          <a:p>
            <a:pPr eaLnBrk="1" hangingPunct="1">
              <a:buFontTx/>
              <a:buNone/>
            </a:pPr>
            <a:r>
              <a:rPr lang="uk-UA" sz="2800" dirty="0" smtClean="0"/>
              <a:t>Або: « Визначити рівень інформаційної присутності міста в інформаційному просторі»</a:t>
            </a:r>
            <a:endParaRPr lang="en-US" sz="2800" dirty="0" smtClean="0"/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endParaRPr lang="en-US" sz="2800" dirty="0" smtClean="0"/>
          </a:p>
          <a:p>
            <a:pPr eaLnBrk="1" hangingPunct="1"/>
            <a:endParaRPr lang="en-CA" dirty="0" smtClean="0"/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6732240" y="6237312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15A6961-4FB0-46BA-B3EE-22B1F0480C35}" type="slidenum">
              <a:rPr lang="uk-UA" altLang="en-US" sz="1000" b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pPr algn="r">
                <a:defRPr/>
              </a:pPr>
              <a:t>4</a:t>
            </a:fld>
            <a:endParaRPr lang="uk-UA" altLang="en-US" sz="1000" b="1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CA" sz="3600" b="1" dirty="0" smtClean="0">
                <a:solidFill>
                  <a:srgbClr val="990000"/>
                </a:solidFill>
              </a:rPr>
              <a:t>2) </a:t>
            </a:r>
            <a:r>
              <a:rPr lang="uk-UA" sz="3600" b="1" dirty="0" smtClean="0">
                <a:solidFill>
                  <a:srgbClr val="990000"/>
                </a:solidFill>
              </a:rPr>
              <a:t>Планування підходу</a:t>
            </a:r>
            <a:endParaRPr lang="en-CA" sz="3600" b="1" dirty="0" smtClean="0">
              <a:solidFill>
                <a:srgbClr val="990000"/>
              </a:solidFill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uk-UA" sz="2800" b="1" i="1" dirty="0" smtClean="0"/>
              <a:t>Коли ви зрозуміли проблему</a:t>
            </a:r>
            <a:r>
              <a:rPr lang="en-US" sz="2800" b="1" i="1" dirty="0" smtClean="0"/>
              <a:t>, </a:t>
            </a:r>
            <a:r>
              <a:rPr lang="uk-UA" sz="2800" b="1" i="1" dirty="0" smtClean="0"/>
              <a:t>слід розробити цілі дослідження</a:t>
            </a:r>
            <a:endParaRPr lang="en-US" sz="2800" b="1" i="1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uk-UA" sz="2800" b="1" i="1" dirty="0" smtClean="0"/>
              <a:t>Цілі дослідження ринку </a:t>
            </a:r>
            <a:r>
              <a:rPr lang="uk-UA" sz="2800" b="1" i="1" dirty="0" err="1" smtClean="0"/>
              <a:t>брендингу</a:t>
            </a:r>
            <a:r>
              <a:rPr lang="uk-UA" sz="2800" b="1" i="1" dirty="0" smtClean="0"/>
              <a:t> місця</a:t>
            </a:r>
            <a:r>
              <a:rPr lang="en-US" sz="2800" b="1" i="1" dirty="0" smtClean="0"/>
              <a:t>: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Забезпечення відповідної, точної і неупередженої інформації, якою може скористатися керівництво, аби зрозуміти унікальну перевагу і визначити бренд місця</a:t>
            </a:r>
            <a:r>
              <a:rPr lang="en-US" dirty="0" smtClean="0"/>
              <a:t>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CA" dirty="0" smtClean="0"/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6732240" y="6237312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15A6961-4FB0-46BA-B3EE-22B1F0480C35}" type="slidenum">
              <a:rPr lang="uk-UA" altLang="en-US" sz="1000" b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pPr algn="r">
                <a:defRPr/>
              </a:pPr>
              <a:t>5</a:t>
            </a:fld>
            <a:endParaRPr lang="uk-UA" altLang="en-US" sz="1000" b="1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5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uk-UA" sz="3600" b="1" dirty="0" smtClean="0">
                <a:solidFill>
                  <a:srgbClr val="990000"/>
                </a:solidFill>
              </a:rPr>
              <a:t>Визначення цілей дослідження</a:t>
            </a:r>
            <a:endParaRPr lang="en-CA" sz="3600" b="1" dirty="0" smtClean="0">
              <a:solidFill>
                <a:srgbClr val="990000"/>
              </a:solidFill>
            </a:endParaRPr>
          </a:p>
        </p:txBody>
      </p:sp>
      <p:sp>
        <p:nvSpPr>
          <p:cNvPr id="59394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uk-UA" sz="2600" dirty="0" smtClean="0"/>
              <a:t>Сформулюйте маркетингову проблему або можливість з точки зору керівника з маркетингу</a:t>
            </a:r>
            <a:endParaRPr lang="en-US" sz="2600" dirty="0" smtClean="0"/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uk-UA" sz="2600" dirty="0" smtClean="0"/>
              <a:t>Сформулюйте проблему у вигляді питання дослідження, на яке треба дати відповідь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uk-UA" sz="2600" dirty="0" smtClean="0"/>
              <a:t>Визначте дані/інформацію необхідні для відповіді на питання</a:t>
            </a:r>
            <a:endParaRPr lang="en-US" sz="2600" dirty="0" smtClean="0"/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uk-UA" sz="2600" dirty="0" smtClean="0"/>
              <a:t>Сформулюйте ціль дослідження ринку в контексті</a:t>
            </a:r>
            <a:r>
              <a:rPr lang="en-US" sz="2600" dirty="0" smtClean="0"/>
              <a:t>:</a:t>
            </a:r>
          </a:p>
          <a:p>
            <a:pPr marL="914400" lvl="1" indent="-457200" eaLnBrk="1" hangingPunct="1">
              <a:spcBef>
                <a:spcPct val="50000"/>
              </a:spcBef>
            </a:pPr>
            <a:r>
              <a:rPr lang="uk-UA" sz="2600" dirty="0" smtClean="0"/>
              <a:t>типу даних</a:t>
            </a:r>
            <a:endParaRPr lang="en-US" sz="2600" dirty="0" smtClean="0"/>
          </a:p>
          <a:p>
            <a:pPr marL="914400" lvl="1" indent="-457200" eaLnBrk="1" hangingPunct="1">
              <a:spcBef>
                <a:spcPct val="50000"/>
              </a:spcBef>
            </a:pPr>
            <a:r>
              <a:rPr lang="en-US" sz="2600" dirty="0" smtClean="0"/>
              <a:t> </a:t>
            </a:r>
            <a:r>
              <a:rPr lang="uk-UA" sz="2600" dirty="0" smtClean="0"/>
              <a:t>джерела даних</a:t>
            </a:r>
            <a:endParaRPr lang="en-US" sz="2600" dirty="0" smtClean="0"/>
          </a:p>
          <a:p>
            <a:pPr marL="914400" lvl="1" indent="-457200" eaLnBrk="1" hangingPunct="1">
              <a:spcBef>
                <a:spcPct val="50000"/>
              </a:spcBef>
            </a:pPr>
            <a:r>
              <a:rPr lang="en-US" sz="2600" dirty="0" smtClean="0"/>
              <a:t> </a:t>
            </a:r>
            <a:r>
              <a:rPr lang="uk-UA" sz="2600" dirty="0" smtClean="0"/>
              <a:t>питання дослідження, на яке треба дати відповідь</a:t>
            </a:r>
            <a:endParaRPr lang="en-CA" sz="2600" dirty="0" smtClean="0"/>
          </a:p>
          <a:p>
            <a:pPr marL="457200" indent="-457200" eaLnBrk="1" hangingPunct="1"/>
            <a:endParaRPr lang="en-CA" sz="2600" dirty="0" smtClean="0"/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6732240" y="6237312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15A6961-4FB0-46BA-B3EE-22B1F0480C35}" type="slidenum">
              <a:rPr lang="uk-UA" altLang="en-US" sz="1000" b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pPr algn="r">
                <a:defRPr/>
              </a:pPr>
              <a:t>6</a:t>
            </a:fld>
            <a:endParaRPr lang="uk-UA" altLang="en-US" sz="1000" b="1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3"/>
          <p:cNvSpPr txBox="1">
            <a:spLocks noChangeArrowheads="1"/>
          </p:cNvSpPr>
          <p:nvPr/>
        </p:nvSpPr>
        <p:spPr bwMode="auto">
          <a:xfrm>
            <a:off x="914400" y="1905000"/>
            <a:ext cx="662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 </a:t>
            </a:r>
            <a:endParaRPr lang="en-CA">
              <a:solidFill>
                <a:srgbClr val="660033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35" name="Title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500" b="1" dirty="0">
                <a:solidFill>
                  <a:srgbClr val="990000"/>
                </a:solidFill>
              </a:rPr>
              <a:t>3) </a:t>
            </a:r>
            <a:r>
              <a:rPr lang="uk-UA" sz="2500" b="1" dirty="0">
                <a:solidFill>
                  <a:srgbClr val="990000"/>
                </a:solidFill>
              </a:rPr>
              <a:t>Визначити </a:t>
            </a:r>
            <a:r>
              <a:rPr lang="uk-UA" sz="2500" b="1" dirty="0" smtClean="0">
                <a:solidFill>
                  <a:srgbClr val="990000"/>
                </a:solidFill>
              </a:rPr>
              <a:t>дані</a:t>
            </a:r>
            <a:r>
              <a:rPr lang="en-US" sz="2500" b="1" dirty="0" smtClean="0">
                <a:solidFill>
                  <a:srgbClr val="990000"/>
                </a:solidFill>
              </a:rPr>
              <a:t>/</a:t>
            </a:r>
            <a:r>
              <a:rPr lang="uk-UA" sz="2500" b="1" dirty="0" smtClean="0">
                <a:solidFill>
                  <a:srgbClr val="990000"/>
                </a:solidFill>
              </a:rPr>
              <a:t>інформацію необхідні для відповіді на питання</a:t>
            </a:r>
            <a:r>
              <a:rPr lang="en-US" sz="2500" b="1" dirty="0" smtClean="0">
                <a:solidFill>
                  <a:srgbClr val="990000"/>
                </a:solidFill>
              </a:rPr>
              <a:t>/</a:t>
            </a:r>
            <a:r>
              <a:rPr lang="uk-UA" sz="2500" b="1" dirty="0" smtClean="0">
                <a:solidFill>
                  <a:srgbClr val="990000"/>
                </a:solidFill>
              </a:rPr>
              <a:t>вирішення проблеми </a:t>
            </a:r>
            <a:r>
              <a:rPr lang="en-US" sz="2500" b="1" dirty="0" smtClean="0">
                <a:solidFill>
                  <a:srgbClr val="990000"/>
                </a:solidFill>
              </a:rPr>
              <a:t>(</a:t>
            </a:r>
            <a:r>
              <a:rPr lang="uk-UA" sz="2500" b="1" dirty="0" smtClean="0">
                <a:solidFill>
                  <a:srgbClr val="990000"/>
                </a:solidFill>
              </a:rPr>
              <a:t>тобто проект дослідження</a:t>
            </a:r>
            <a:r>
              <a:rPr lang="en-US" sz="2500" b="1" dirty="0" smtClean="0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6144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z="2800" b="1" dirty="0" smtClean="0">
                <a:solidFill>
                  <a:srgbClr val="C00000"/>
                </a:solidFill>
              </a:rPr>
              <a:t>Хто   Який 	Де		Коли 		Як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uk-UA" sz="2800" dirty="0" smtClean="0"/>
              <a:t>Що мої громадяни говорять про моє місто</a:t>
            </a:r>
            <a:r>
              <a:rPr lang="en-US" sz="2800" dirty="0" smtClean="0"/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uk-UA" sz="2800" dirty="0" smtClean="0"/>
              <a:t>Який профіль цільового ринку</a:t>
            </a:r>
            <a:r>
              <a:rPr lang="en-US" sz="2800" dirty="0" smtClean="0"/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uk-UA" sz="2800" dirty="0" smtClean="0"/>
              <a:t>Як цільова аудиторія сприймає моє місто</a:t>
            </a:r>
            <a:r>
              <a:rPr lang="en-US" sz="2800" dirty="0" smtClean="0"/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uk-UA" sz="2800" dirty="0" smtClean="0"/>
              <a:t>Як мені слід говорити про своє місто</a:t>
            </a:r>
            <a:r>
              <a:rPr lang="en-US" sz="2800" dirty="0" smtClean="0"/>
              <a:t>?</a:t>
            </a:r>
          </a:p>
          <a:p>
            <a:pPr eaLnBrk="1" hangingPunct="1">
              <a:buFontTx/>
              <a:buNone/>
            </a:pPr>
            <a:endParaRPr lang="en-CA" dirty="0" smtClean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732240" y="6237312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15A6961-4FB0-46BA-B3EE-22B1F0480C35}" type="slidenum">
              <a:rPr lang="uk-UA" altLang="en-US" sz="1000" b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pPr algn="r">
                <a:defRPr/>
              </a:pPr>
              <a:t>7</a:t>
            </a:fld>
            <a:endParaRPr lang="uk-UA" altLang="en-US" sz="1000" b="1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uk-UA" sz="4000" b="1" dirty="0" smtClean="0">
                <a:solidFill>
                  <a:srgbClr val="990000"/>
                </a:solidFill>
              </a:rPr>
              <a:t>Види досліджень</a:t>
            </a:r>
            <a:endParaRPr lang="en-US" sz="4000" b="1" dirty="0" smtClean="0">
              <a:solidFill>
                <a:srgbClr val="990000"/>
              </a:solidFill>
            </a:endParaRPr>
          </a:p>
        </p:txBody>
      </p:sp>
      <p:sp>
        <p:nvSpPr>
          <p:cNvPr id="34819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0033"/>
              </a:buClr>
              <a:buFont typeface="Arial" pitchFamily="34" charset="0"/>
              <a:buNone/>
              <a:defRPr/>
            </a:pPr>
            <a:r>
              <a:rPr lang="uk-UA" sz="2400" dirty="0" smtClean="0"/>
              <a:t>1. </a:t>
            </a:r>
            <a:r>
              <a:rPr lang="uk-UA" sz="2400" b="1" dirty="0" smtClean="0"/>
              <a:t>Пошукове </a:t>
            </a:r>
            <a:r>
              <a:rPr lang="en-US" sz="2400" b="1" dirty="0" smtClean="0"/>
              <a:t>(</a:t>
            </a:r>
            <a:r>
              <a:rPr lang="uk-UA" sz="2400" b="1" dirty="0" smtClean="0"/>
              <a:t>якісне) </a:t>
            </a:r>
            <a:r>
              <a:rPr lang="uk-UA" sz="2400" dirty="0"/>
              <a:t>- Гарний перший крок</a:t>
            </a:r>
            <a:r>
              <a:rPr lang="en-US" sz="2400" dirty="0"/>
              <a:t>. </a:t>
            </a:r>
            <a:r>
              <a:rPr lang="uk-UA" sz="2400" dirty="0"/>
              <a:t>Часто використовуються запитання, які допускають необмежену кількість відповідей (відкриті), для отримання загального бачення</a:t>
            </a:r>
            <a:r>
              <a:rPr lang="en-US" sz="2400" dirty="0"/>
              <a:t>.  </a:t>
            </a:r>
            <a:r>
              <a:rPr lang="uk-UA" sz="2400" dirty="0"/>
              <a:t>Як метод дослідження</a:t>
            </a:r>
            <a:r>
              <a:rPr lang="en-US" sz="2400" dirty="0" smtClean="0"/>
              <a:t>:</a:t>
            </a:r>
            <a:r>
              <a:rPr lang="uk-UA" sz="2400" dirty="0" smtClean="0"/>
              <a:t> гнучкий. Якісний, звузить </a:t>
            </a:r>
            <a:r>
              <a:rPr lang="uk-UA" sz="2400" dirty="0"/>
              <a:t>напрям питання </a:t>
            </a:r>
            <a:r>
              <a:rPr lang="uk-UA" sz="2400" dirty="0" smtClean="0"/>
              <a:t>дослідження)</a:t>
            </a:r>
            <a:r>
              <a:rPr lang="en-US" sz="2400" dirty="0" smtClean="0"/>
              <a:t> </a:t>
            </a:r>
            <a:endParaRPr lang="en-US" sz="2400" dirty="0"/>
          </a:p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uk-UA" sz="2400" dirty="0" smtClean="0"/>
              <a:t>2</a:t>
            </a:r>
            <a:r>
              <a:rPr lang="uk-UA" sz="2400" b="1" dirty="0" smtClean="0"/>
              <a:t>. Описове </a:t>
            </a:r>
            <a:r>
              <a:rPr lang="en-US" sz="2400" b="1" dirty="0" smtClean="0"/>
              <a:t>(</a:t>
            </a:r>
            <a:r>
              <a:rPr lang="uk-UA" sz="2400" b="1" dirty="0" smtClean="0"/>
              <a:t>кількісне</a:t>
            </a:r>
            <a:r>
              <a:rPr lang="en-US" sz="2400" b="1" dirty="0" smtClean="0"/>
              <a:t>) </a:t>
            </a:r>
            <a:r>
              <a:rPr lang="uk-UA" sz="2400" dirty="0"/>
              <a:t>- Дослідження розроблене для опису характеристик </a:t>
            </a:r>
            <a:r>
              <a:rPr lang="uk-UA" sz="2400" b="1" u="sng" dirty="0"/>
              <a:t>населення або </a:t>
            </a:r>
            <a:r>
              <a:rPr lang="uk-UA" sz="2400" b="1" u="sng" dirty="0" smtClean="0"/>
              <a:t>явища. </a:t>
            </a:r>
            <a:r>
              <a:rPr lang="uk-UA" sz="2400" dirty="0" smtClean="0"/>
              <a:t>Забезпечує </a:t>
            </a:r>
            <a:r>
              <a:rPr lang="uk-UA" sz="2400" dirty="0"/>
              <a:t>точний знімок певних сторін </a:t>
            </a:r>
            <a:r>
              <a:rPr lang="uk-UA" sz="2400" dirty="0" err="1"/>
              <a:t>маркетинового</a:t>
            </a:r>
            <a:r>
              <a:rPr lang="uk-UA" sz="2400" dirty="0"/>
              <a:t> </a:t>
            </a:r>
            <a:r>
              <a:rPr lang="uk-UA" sz="2400" dirty="0" smtClean="0"/>
              <a:t>середовища. Має </a:t>
            </a:r>
            <a:r>
              <a:rPr lang="uk-UA" sz="2400" dirty="0"/>
              <a:t>на меті дати відповідь на питання хто, який, де, коли і як </a:t>
            </a:r>
            <a:r>
              <a:rPr lang="en-US" sz="2400" dirty="0"/>
              <a:t>– </a:t>
            </a:r>
            <a:r>
              <a:rPr lang="uk-UA" sz="2400" dirty="0"/>
              <a:t>але </a:t>
            </a:r>
            <a:r>
              <a:rPr lang="uk-UA" sz="2400" u="sng" dirty="0"/>
              <a:t>не дає </a:t>
            </a:r>
            <a:r>
              <a:rPr lang="uk-UA" sz="2400" dirty="0"/>
              <a:t>відповідь чому</a:t>
            </a:r>
            <a:endParaRPr lang="en-US" sz="2400" dirty="0"/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Tx/>
              <a:buNone/>
              <a:defRPr/>
            </a:pPr>
            <a:r>
              <a:rPr lang="uk-UA" sz="2400" dirty="0" smtClean="0"/>
              <a:t>3. Каузальне (причинно-наслідкове)</a:t>
            </a:r>
            <a:endParaRPr lang="en-US" sz="2400" dirty="0" smtClean="0"/>
          </a:p>
          <a:p>
            <a:pPr marL="857250" lvl="1" indent="-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uk-UA" sz="2400" dirty="0" smtClean="0"/>
              <a:t>Може відрізнятися</a:t>
            </a:r>
            <a:r>
              <a:rPr lang="en-US" sz="2400" dirty="0" smtClean="0"/>
              <a:t>:</a:t>
            </a:r>
          </a:p>
          <a:p>
            <a:pPr marL="857250" lvl="1" indent="-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 smtClean="0"/>
              <a:t> </a:t>
            </a:r>
            <a:r>
              <a:rPr lang="uk-UA" sz="2400" dirty="0" smtClean="0"/>
              <a:t>метою дослідження</a:t>
            </a:r>
            <a:endParaRPr lang="en-US" sz="2400" dirty="0" smtClean="0"/>
          </a:p>
          <a:p>
            <a:pPr marL="857250" lvl="1" indent="-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 smtClean="0"/>
              <a:t> </a:t>
            </a:r>
            <a:r>
              <a:rPr lang="uk-UA" sz="2400" dirty="0" smtClean="0"/>
              <a:t>способом збору даних</a:t>
            </a:r>
            <a:endParaRPr lang="en-US" sz="2400" dirty="0" smtClean="0"/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en-CA" dirty="0" smtClean="0"/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6732240" y="6237312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15A6961-4FB0-46BA-B3EE-22B1F0480C35}" type="slidenum">
              <a:rPr lang="uk-UA" altLang="en-US" sz="1000" b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pPr algn="r">
                <a:defRPr/>
              </a:pPr>
              <a:t>8</a:t>
            </a:fld>
            <a:endParaRPr lang="uk-UA" altLang="en-US" sz="1000" b="1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990000"/>
                </a:solidFill>
              </a:rPr>
              <a:t>Підходи:</a:t>
            </a:r>
            <a:endParaRPr lang="en-US" sz="4000" b="1" dirty="0" smtClean="0">
              <a:solidFill>
                <a:srgbClr val="990000"/>
              </a:solidFill>
            </a:endParaRP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uk-UA" sz="2800" b="1" dirty="0" smtClean="0"/>
              <a:t>Напишіть пошукове питання, що може допомогти зрозуміти, як досягнути одну із вказаних цілей: </a:t>
            </a:r>
          </a:p>
          <a:p>
            <a:pPr eaLnBrk="1" hangingPunct="1">
              <a:spcBef>
                <a:spcPts val="1800"/>
              </a:spcBef>
              <a:buFont typeface="Arial" charset="0"/>
              <a:buAutoNum type="arabicParenR"/>
            </a:pPr>
            <a:r>
              <a:rPr lang="uk-UA" sz="2800" dirty="0" smtClean="0"/>
              <a:t>Подолати існуючі стереотипи</a:t>
            </a:r>
            <a:endParaRPr lang="en-US" sz="2800" dirty="0" smtClean="0"/>
          </a:p>
          <a:p>
            <a:pPr eaLnBrk="1" hangingPunct="1">
              <a:spcBef>
                <a:spcPts val="1800"/>
              </a:spcBef>
              <a:buFont typeface="Arial" charset="0"/>
              <a:buAutoNum type="arabicParenR"/>
            </a:pPr>
            <a:r>
              <a:rPr lang="uk-UA" sz="2800" dirty="0" smtClean="0"/>
              <a:t>Привабити жителів з потрібними спеціальностями</a:t>
            </a:r>
            <a:endParaRPr lang="en-US" sz="2800" dirty="0" smtClean="0"/>
          </a:p>
          <a:p>
            <a:pPr eaLnBrk="1" hangingPunct="1">
              <a:spcBef>
                <a:spcPts val="1800"/>
              </a:spcBef>
              <a:buFont typeface="Arial" charset="0"/>
              <a:buAutoNum type="arabicParenR"/>
            </a:pPr>
            <a:r>
              <a:rPr lang="uk-UA" sz="2800" dirty="0" smtClean="0"/>
              <a:t>Залучити інвестиції у бізнес</a:t>
            </a:r>
            <a:endParaRPr lang="en-US" sz="2800" dirty="0" smtClean="0"/>
          </a:p>
          <a:p>
            <a:pPr eaLnBrk="1" hangingPunct="1">
              <a:spcBef>
                <a:spcPts val="1800"/>
              </a:spcBef>
              <a:buFont typeface="Arial" charset="0"/>
              <a:buAutoNum type="arabicParenR"/>
            </a:pPr>
            <a:r>
              <a:rPr lang="uk-UA" sz="2800" dirty="0" smtClean="0"/>
              <a:t>Пропагувати культурний туризм</a:t>
            </a:r>
            <a:endParaRPr lang="en-US" sz="2800" dirty="0" smtClean="0"/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6732240" y="6237312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15A6961-4FB0-46BA-B3EE-22B1F0480C35}" type="slidenum">
              <a:rPr lang="uk-UA" altLang="en-US" sz="1000" b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pPr algn="r">
                <a:defRPr/>
              </a:pPr>
              <a:t>9</a:t>
            </a:fld>
            <a:endParaRPr lang="uk-UA" altLang="en-US" sz="1000" b="1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1_Тема Office 1">
      <a:dk1>
        <a:srgbClr val="3B3B3B"/>
      </a:dk1>
      <a:lt1>
        <a:srgbClr val="FFFFFF"/>
      </a:lt1>
      <a:dk2>
        <a:srgbClr val="3B3B3B"/>
      </a:dk2>
      <a:lt2>
        <a:srgbClr val="EEECE1"/>
      </a:lt2>
      <a:accent1>
        <a:srgbClr val="46BCC2"/>
      </a:accent1>
      <a:accent2>
        <a:srgbClr val="C0E8EA"/>
      </a:accent2>
      <a:accent3>
        <a:srgbClr val="FFFFFF"/>
      </a:accent3>
      <a:accent4>
        <a:srgbClr val="313131"/>
      </a:accent4>
      <a:accent5>
        <a:srgbClr val="B0DADD"/>
      </a:accent5>
      <a:accent6>
        <a:srgbClr val="AED2D4"/>
      </a:accent6>
      <a:hlink>
        <a:srgbClr val="658C91"/>
      </a:hlink>
      <a:folHlink>
        <a:srgbClr val="548DD4"/>
      </a:folHlink>
    </a:clrScheme>
    <a:fontScheme name="1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3B3B3B"/>
        </a:dk1>
        <a:lt1>
          <a:srgbClr val="FFFFFF"/>
        </a:lt1>
        <a:dk2>
          <a:srgbClr val="3B3B3B"/>
        </a:dk2>
        <a:lt2>
          <a:srgbClr val="EEECE1"/>
        </a:lt2>
        <a:accent1>
          <a:srgbClr val="46BCC2"/>
        </a:accent1>
        <a:accent2>
          <a:srgbClr val="C0E8EA"/>
        </a:accent2>
        <a:accent3>
          <a:srgbClr val="FFFFFF"/>
        </a:accent3>
        <a:accent4>
          <a:srgbClr val="313131"/>
        </a:accent4>
        <a:accent5>
          <a:srgbClr val="B0DADD"/>
        </a:accent5>
        <a:accent6>
          <a:srgbClr val="AED2D4"/>
        </a:accent6>
        <a:hlink>
          <a:srgbClr val="658C91"/>
        </a:hlink>
        <a:folHlink>
          <a:srgbClr val="548D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рай">
  <a:themeElements>
    <a:clrScheme name="Край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Край">
  <a:themeElements>
    <a:clrScheme name="Край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3156</TotalTime>
  <Words>652</Words>
  <Application>Microsoft Office PowerPoint</Application>
  <PresentationFormat>Экран (4:3)</PresentationFormat>
  <Paragraphs>115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2_Тема Office</vt:lpstr>
      <vt:lpstr>Край</vt:lpstr>
      <vt:lpstr>1_Край</vt:lpstr>
      <vt:lpstr>Презентация PowerPoint</vt:lpstr>
      <vt:lpstr>Маркетингові дослідження ринку - Визначення</vt:lpstr>
      <vt:lpstr>Процес маркетингового дослідження</vt:lpstr>
      <vt:lpstr>1) Встановлення і визначення проблеми</vt:lpstr>
      <vt:lpstr>2) Планування підходу</vt:lpstr>
      <vt:lpstr>Визначення цілей дослідження</vt:lpstr>
      <vt:lpstr>3) Визначити дані/інформацію необхідні для відповіді на питання/вирішення проблеми (тобто проект дослідження)</vt:lpstr>
      <vt:lpstr>Види досліджень</vt:lpstr>
      <vt:lpstr>Підходи:</vt:lpstr>
      <vt:lpstr>Приклад:</vt:lpstr>
      <vt:lpstr>Методи збору</vt:lpstr>
      <vt:lpstr>Що, на вашу думку, спрацює краще?</vt:lpstr>
      <vt:lpstr>Презентация PowerPoint</vt:lpstr>
      <vt:lpstr>ІНФОРМАЦІЯ маркетингових ДОСЛІДЖЕНЬ</vt:lpstr>
      <vt:lpstr>ФОРМА ПРЕДСТАВЛЕННЯ РЕЗУЛЬТАТІВ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ПІДТРИМКА РОЗВИТКУ МІСЦЕВОГО БІЗНЕСУ (ПІДПРИЄМНИЦТВА)</dc:title>
  <dc:creator>test</dc:creator>
  <cp:lastModifiedBy>Владелец</cp:lastModifiedBy>
  <cp:revision>327</cp:revision>
  <cp:lastPrinted>2016-01-13T15:18:41Z</cp:lastPrinted>
  <dcterms:created xsi:type="dcterms:W3CDTF">2013-10-27T07:38:19Z</dcterms:created>
  <dcterms:modified xsi:type="dcterms:W3CDTF">2022-01-25T19:34:32Z</dcterms:modified>
</cp:coreProperties>
</file>