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77" r:id="rId9"/>
    <p:sldId id="263" r:id="rId10"/>
    <p:sldId id="264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8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3C6F7-A995-4624-8E18-35F70DD2A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BD82E2-BB65-43CC-A521-038439100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396A6-3041-47DB-8AC7-B379EF18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286-7C6E-41EA-ADEF-4B0CE233E85D}" type="datetimeFigureOut">
              <a:rPr lang="uk-UA" smtClean="0"/>
              <a:t>22.05.2021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102F35-C42F-442F-A450-F7474AB7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7E89AE-2031-483C-87F0-F30ED0CB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3588-FBF9-4AA8-A21C-79DC88F128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219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2F05-BA11-4F35-A6D5-D4334767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FE8571-87D9-4DAC-9571-8722990A9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3D711B-BC50-4F7D-BD51-9304A98C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286-7C6E-41EA-ADEF-4B0CE233E85D}" type="datetimeFigureOut">
              <a:rPr lang="uk-UA" smtClean="0"/>
              <a:t>22.05.2021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8F321-D090-4297-9E2E-F4FC82D1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FAE80-D4BC-42BA-8D34-A510E598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3588-FBF9-4AA8-A21C-79DC88F128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400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B02364-12F8-4D68-8D88-16078A43C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06AB4C-D112-4E81-A6D5-0785F1605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788F8-977D-4C25-9DFC-00513F51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286-7C6E-41EA-ADEF-4B0CE233E85D}" type="datetimeFigureOut">
              <a:rPr lang="uk-UA" smtClean="0"/>
              <a:t>22.05.2021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D91CB-3B6E-473C-BAC4-243EC2A2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1DA51-550B-4A5E-9AA2-DEB2E7C4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3588-FBF9-4AA8-A21C-79DC88F128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58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CEC0-0069-4072-B835-C06C786F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B33392-C141-401E-B1D0-C27CEC6BB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2476E7-38C8-4460-928A-61EDCEF1B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286-7C6E-41EA-ADEF-4B0CE233E85D}" type="datetimeFigureOut">
              <a:rPr lang="uk-UA" smtClean="0"/>
              <a:t>22.05.2021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C16504-0B4E-46BB-8058-7DDFF104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E90F2-B7E5-4741-8E1C-86840535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3588-FBF9-4AA8-A21C-79DC88F128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49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55150-3685-42FC-8637-A3D5CE53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C8AD33-6BE2-492C-9E5D-8C29786F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E2EB8-9FE6-43EB-8758-099CEDCB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286-7C6E-41EA-ADEF-4B0CE233E85D}" type="datetimeFigureOut">
              <a:rPr lang="uk-UA" smtClean="0"/>
              <a:t>22.05.2021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A22F1-0E05-4935-88C1-2DB0694F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6D17-3972-4659-9633-8A11236E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3588-FBF9-4AA8-A21C-79DC88F128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09A44-503B-4D43-AA4D-A5875ED1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7AD896-667F-4D98-90D7-07DDB9CD0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5DD452-3E3A-48A0-86A3-09484E1D0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CE2336-622C-46EB-8A69-13B48511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286-7C6E-41EA-ADEF-4B0CE233E85D}" type="datetimeFigureOut">
              <a:rPr lang="uk-UA" smtClean="0"/>
              <a:t>22.05.2021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B34271-996F-4323-B20E-545D97C4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4194C7-D120-49D2-BE4F-677E5838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3588-FBF9-4AA8-A21C-79DC88F128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40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80E5A-34AC-41B9-84D9-9D477E2F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7C2240-64D4-494A-8B42-00701A12C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01FDD3-434E-49DB-9316-8A798E066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DF2D98-ED00-4CBD-A7AF-90BB83E7E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C74186-1623-4CFE-87A0-C885535B4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006A38-2E51-4FD4-B103-6C3972DE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286-7C6E-41EA-ADEF-4B0CE233E85D}" type="datetimeFigureOut">
              <a:rPr lang="uk-UA" smtClean="0"/>
              <a:t>22.05.2021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259B60-1297-48C2-8A36-9F65F78D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C78792-8838-497A-988C-05BCA63B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3588-FBF9-4AA8-A21C-79DC88F128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470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B0039-69F4-432D-AEE6-C80EEE7C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244B5A-8885-440E-8FF2-C0C89D23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286-7C6E-41EA-ADEF-4B0CE233E85D}" type="datetimeFigureOut">
              <a:rPr lang="uk-UA" smtClean="0"/>
              <a:t>22.05.2021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BE2854-F353-4153-B7B6-2FE24E52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62AB5D-9A7D-4EB6-A7A9-5F28616E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3588-FBF9-4AA8-A21C-79DC88F128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00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96E762-9E1A-4FE5-9193-242231E7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286-7C6E-41EA-ADEF-4B0CE233E85D}" type="datetimeFigureOut">
              <a:rPr lang="uk-UA" smtClean="0"/>
              <a:t>22.05.2021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1EC94A-706A-437C-9C62-9F7FDA3E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DF2009-F283-47F2-AF31-5D3D3C7E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3588-FBF9-4AA8-A21C-79DC88F128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760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D5052-0F6E-451A-BD03-95284510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321141-5DE2-4C91-8EDA-22C7DDAAF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5C5ED1-3A78-40D8-A7A7-A196DB1E2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4802FA-2367-4905-943E-91A12638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286-7C6E-41EA-ADEF-4B0CE233E85D}" type="datetimeFigureOut">
              <a:rPr lang="uk-UA" smtClean="0"/>
              <a:t>22.05.2021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CF0447-CAE4-4A77-BFCD-3AC70A10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78B945-D61D-42F6-8FE8-D715DD2E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3588-FBF9-4AA8-A21C-79DC88F128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68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6966D-8892-4320-8750-10CE27CF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85D3D2-C6E3-4496-B0E9-D819D60D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CFC390-87A4-4678-81D4-3819F9311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5E413B-7BDA-4E3A-80C2-A91E0282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286-7C6E-41EA-ADEF-4B0CE233E85D}" type="datetimeFigureOut">
              <a:rPr lang="uk-UA" smtClean="0"/>
              <a:t>22.05.2021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011778-686A-491B-8A43-78913729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009CC5-3E0B-4A52-A71B-16BF88DD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3588-FBF9-4AA8-A21C-79DC88F128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409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F3B62-3A46-4F8A-912E-22959DB40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43F618-4B17-4A30-8459-6DA50A19D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950EB-3456-405A-A028-6C55257B1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7D286-7C6E-41EA-ADEF-4B0CE233E85D}" type="datetimeFigureOut">
              <a:rPr lang="uk-UA" smtClean="0"/>
              <a:t>22.05.2021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3E5EFA-8BEC-47EB-9AB7-AC24FE468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47670-D8E7-47E0-84EF-C1DBD8C6E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3588-FBF9-4AA8-A21C-79DC88F128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23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38700-3372-4B1D-80AA-4C72C4723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682487"/>
            <a:ext cx="12191998" cy="21137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>
                <a:latin typeface="Century" panose="02040604050505020304" pitchFamily="18" charset="0"/>
              </a:rPr>
              <a:t>ОРІЄНТОВАНІ КОМПОНЕНТИ</a:t>
            </a:r>
            <a:br>
              <a:rPr lang="ru-RU" sz="4800" dirty="0">
                <a:latin typeface="Century" panose="02040604050505020304" pitchFamily="18" charset="0"/>
              </a:rPr>
            </a:br>
            <a:r>
              <a:rPr lang="ru-RU" sz="4800" dirty="0">
                <a:latin typeface="Century" panose="02040604050505020304" pitchFamily="18" charset="0"/>
              </a:rPr>
              <a:t>плану-</a:t>
            </a:r>
            <a:r>
              <a:rPr lang="ru-RU" sz="4800" dirty="0" err="1">
                <a:latin typeface="Century" panose="02040604050505020304" pitchFamily="18" charset="0"/>
              </a:rPr>
              <a:t>коспекту</a:t>
            </a:r>
            <a:r>
              <a:rPr lang="ru-RU" sz="4800" dirty="0">
                <a:latin typeface="Century" panose="02040604050505020304" pitchFamily="18" charset="0"/>
              </a:rPr>
              <a:t> </a:t>
            </a:r>
            <a:r>
              <a:rPr lang="ru-RU" sz="4800" dirty="0" err="1">
                <a:latin typeface="Century" panose="02040604050505020304" pitchFamily="18" charset="0"/>
              </a:rPr>
              <a:t>власної</a:t>
            </a:r>
            <a:r>
              <a:rPr lang="ru-RU" sz="4800" dirty="0">
                <a:latin typeface="Century" panose="02040604050505020304" pitchFamily="18" charset="0"/>
              </a:rPr>
              <a:t> </a:t>
            </a:r>
            <a:r>
              <a:rPr lang="ru-RU" sz="4800" dirty="0" err="1">
                <a:latin typeface="Century" panose="02040604050505020304" pitchFamily="18" charset="0"/>
              </a:rPr>
              <a:t>риторичної</a:t>
            </a:r>
            <a:r>
              <a:rPr lang="ru-RU" sz="4800" dirty="0">
                <a:latin typeface="Century" panose="02040604050505020304" pitchFamily="18" charset="0"/>
              </a:rPr>
              <a:t> практики</a:t>
            </a:r>
            <a:endParaRPr lang="uk-UA" sz="4800" dirty="0">
              <a:latin typeface="Century" panose="020406040505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D63B14-B179-4220-B780-3193E17E4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9112" y="4744278"/>
            <a:ext cx="3882887" cy="21137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>
                <a:latin typeface="Century" panose="02040604050505020304" pitchFamily="18" charset="0"/>
              </a:rPr>
              <a:t>Виконали:</a:t>
            </a:r>
          </a:p>
          <a:p>
            <a:pPr algn="l"/>
            <a:r>
              <a:rPr lang="uk-UA" dirty="0">
                <a:latin typeface="Century" panose="02040604050505020304" pitchFamily="18" charset="0"/>
              </a:rPr>
              <a:t>студентки 2 курсу</a:t>
            </a:r>
          </a:p>
          <a:p>
            <a:pPr algn="l"/>
            <a:r>
              <a:rPr lang="uk-UA" dirty="0">
                <a:latin typeface="Century" panose="02040604050505020304" pitchFamily="18" charset="0"/>
              </a:rPr>
              <a:t>групи 6.0149-у</a:t>
            </a:r>
          </a:p>
          <a:p>
            <a:pPr algn="l"/>
            <a:r>
              <a:rPr lang="uk-UA" dirty="0" err="1">
                <a:latin typeface="Century" panose="02040604050505020304" pitchFamily="18" charset="0"/>
              </a:rPr>
              <a:t>Відменко</a:t>
            </a:r>
            <a:r>
              <a:rPr lang="uk-UA" dirty="0">
                <a:latin typeface="Century" panose="02040604050505020304" pitchFamily="18" charset="0"/>
              </a:rPr>
              <a:t> Анастасія, </a:t>
            </a:r>
            <a:r>
              <a:rPr lang="uk-UA" dirty="0" err="1">
                <a:latin typeface="Century" panose="02040604050505020304" pitchFamily="18" charset="0"/>
              </a:rPr>
              <a:t>Куцевол</a:t>
            </a:r>
            <a:r>
              <a:rPr lang="uk-UA" dirty="0">
                <a:latin typeface="Century" panose="02040604050505020304" pitchFamily="18" charset="0"/>
              </a:rPr>
              <a:t> Марія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E49D7B-5197-45E5-B75D-1FD8EB81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192" y="2945772"/>
            <a:ext cx="3882887" cy="39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1AE77-BD39-45AA-A7AD-AA00F214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2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Century" panose="02040604050505020304" pitchFamily="18" charset="0"/>
              </a:rPr>
              <a:t>ПРИТЧА ПРО ЖОРСТОКІСТЬ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56358-4020-4411-9F02-24A19D24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26536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dirty="0"/>
              <a:t>В одному з монастирів Шаоліню майстер навчав учня. І якось учень поставив майстру запи­тання:</a:t>
            </a:r>
          </a:p>
          <a:p>
            <a:pPr marL="0" indent="0">
              <a:buNone/>
            </a:pPr>
            <a:r>
              <a:rPr lang="uk-UA" dirty="0"/>
              <a:t>- Учителю, а як довідатися, наскільки я жорстокий?</a:t>
            </a:r>
          </a:p>
          <a:p>
            <a:pPr marL="0" indent="0">
              <a:buNone/>
            </a:pPr>
            <a:r>
              <a:rPr lang="uk-UA" dirty="0"/>
              <a:t>- Щоразу, коли ти завдава­тимеш удару своєму ворогу, уяви себе на його місці і відчуй його біль. І якщо один раз ти не від­чуєш болю — знай: жорстокість поглинула тебе. </a:t>
            </a:r>
          </a:p>
        </p:txBody>
      </p:sp>
    </p:spTree>
    <p:extLst>
      <p:ext uri="{BB962C8B-B14F-4D97-AF65-F5344CB8AC3E}">
        <p14:creationId xmlns:p14="http://schemas.microsoft.com/office/powerpoint/2010/main" val="201020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8A6BC4-1CBF-4D9C-BC3A-017CB3435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4390"/>
            <a:ext cx="12192000" cy="230905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dirty="0">
                <a:latin typeface="Century" panose="02040604050505020304" pitchFamily="18" charset="0"/>
              </a:rPr>
              <a:t>Отже, що це таке </a:t>
            </a:r>
            <a:r>
              <a:rPr lang="uk-UA" dirty="0" err="1">
                <a:latin typeface="Century" panose="02040604050505020304" pitchFamily="18" charset="0"/>
              </a:rPr>
              <a:t>булінг</a:t>
            </a:r>
            <a:r>
              <a:rPr lang="uk-UA" dirty="0">
                <a:latin typeface="Century" panose="02040604050505020304" pitchFamily="18" charset="0"/>
              </a:rPr>
              <a:t>?:</a:t>
            </a:r>
          </a:p>
          <a:p>
            <a:pPr marL="0" indent="0">
              <a:buNone/>
            </a:pPr>
            <a:r>
              <a:rPr lang="uk-UA" b="1" dirty="0" err="1">
                <a:latin typeface="Century" panose="02040604050505020304" pitchFamily="18" charset="0"/>
              </a:rPr>
              <a:t>Булінг</a:t>
            </a:r>
            <a:r>
              <a:rPr lang="uk-UA" dirty="0">
                <a:latin typeface="Century" panose="02040604050505020304" pitchFamily="18" charset="0"/>
              </a:rPr>
              <a:t> у перекладі з англійської – хуліганити, грубіянити, визначається, як утиск, цькування, дискримінація. Це тривалий процес свідомого жорстокого ставлення (фізичного і психічного) з боку дитини або групи дітей до іншої дитини або дітей.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1964DD-59DC-475B-872D-E333CE529E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532" y="3101009"/>
            <a:ext cx="6276467" cy="366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8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E2F8B1-17EE-4A0D-BDC7-2DC2FEC79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038225"/>
            <a:ext cx="63817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6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F6E4EC-57E3-4D9D-8A24-A69964830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069" y="526912"/>
            <a:ext cx="7989727" cy="59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7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451C8-9A4E-48E2-8B74-6DCD6B11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>
                <a:latin typeface="Century" panose="02040604050505020304" pitchFamily="18" charset="0"/>
              </a:rPr>
              <a:t>Форми шкільного </a:t>
            </a:r>
            <a:r>
              <a:rPr lang="uk-UA" dirty="0" err="1">
                <a:latin typeface="Century" panose="02040604050505020304" pitchFamily="18" charset="0"/>
              </a:rPr>
              <a:t>булінгу</a:t>
            </a:r>
            <a:r>
              <a:rPr lang="uk-UA" dirty="0">
                <a:latin typeface="Century" panose="02040604050505020304" pitchFamily="18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D8CE8A-F23D-46B2-AD89-6FF4A0C6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7328452" cy="4351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uk-UA" dirty="0">
                <a:latin typeface="Century" panose="02040604050505020304" pitchFamily="18" charset="0"/>
              </a:rPr>
              <a:t>фізичний (умисні штовхання, удари, стусани, побої, нанесення інших тілесних ушкоджень та ін.);</a:t>
            </a:r>
          </a:p>
          <a:p>
            <a:pPr algn="just"/>
            <a:r>
              <a:rPr lang="uk-UA" dirty="0">
                <a:latin typeface="Century" panose="02040604050505020304" pitchFamily="18" charset="0"/>
              </a:rPr>
              <a:t>психологічний (насильство, пов’язане з дією на психіку, що завдає психологічну травму шляхом словесних образ або погроз, переслідування, залякування, якими навмисно заподіюється емоційна невпевненість)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92BD6B-730E-48AD-BC40-2382E3CC3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918" y="1949726"/>
            <a:ext cx="4079737" cy="34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1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56313-9C41-40DD-B300-7271E754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>
                <a:latin typeface="Century" panose="02040604050505020304" pitchFamily="18" charset="0"/>
              </a:rPr>
              <a:t>Соціальна структура </a:t>
            </a:r>
            <a:r>
              <a:rPr lang="uk-UA" dirty="0" err="1">
                <a:latin typeface="Century" panose="02040604050505020304" pitchFamily="18" charset="0"/>
              </a:rPr>
              <a:t>булінгу</a:t>
            </a:r>
            <a:r>
              <a:rPr lang="uk-UA" dirty="0">
                <a:latin typeface="Century" panose="02040604050505020304" pitchFamily="18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FF798-74CD-480F-B776-97E95AFAE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6387548" cy="1603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/>
              <a:t>переслідувач</a:t>
            </a:r>
            <a:r>
              <a:rPr lang="ru-RU" dirty="0"/>
              <a:t> (</a:t>
            </a:r>
            <a:r>
              <a:rPr lang="ru-RU" dirty="0" err="1"/>
              <a:t>кривдник</a:t>
            </a:r>
            <a:r>
              <a:rPr lang="ru-RU" dirty="0"/>
              <a:t>, </a:t>
            </a:r>
            <a:r>
              <a:rPr lang="ru-RU" dirty="0" err="1"/>
              <a:t>агресор</a:t>
            </a:r>
            <a:r>
              <a:rPr lang="ru-RU" dirty="0"/>
              <a:t>)</a:t>
            </a:r>
          </a:p>
          <a:p>
            <a:pPr algn="just"/>
            <a:r>
              <a:rPr lang="ru-RU" dirty="0" err="1"/>
              <a:t>постраждала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(жертва)</a:t>
            </a:r>
          </a:p>
          <a:p>
            <a:pPr algn="just"/>
            <a:r>
              <a:rPr lang="ru-RU" dirty="0" err="1"/>
              <a:t>спостерігач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001016-4845-41AF-B42F-B31D38A281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612" y="2358886"/>
            <a:ext cx="4899992" cy="32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1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C5621-EE86-41D8-8F03-A9FF64B1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56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>
                <a:latin typeface="Century" panose="02040604050505020304" pitchFamily="18" charset="0"/>
              </a:rPr>
              <a:t>Як розпізнати жертву: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6720DC-1C87-4E2D-BB16-249D35EF8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6891130" cy="5032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uk-UA" dirty="0">
                <a:latin typeface="Century" panose="02040604050505020304" pitchFamily="18" charset="0"/>
              </a:rPr>
              <a:t>діти, які не можуть захистити себе, фізично слабші за своїх однолітків;</a:t>
            </a:r>
          </a:p>
          <a:p>
            <a:pPr algn="just"/>
            <a:r>
              <a:rPr lang="uk-UA" dirty="0">
                <a:latin typeface="Century" panose="02040604050505020304" pitchFamily="18" charset="0"/>
              </a:rPr>
              <a:t>невпевнені в собі діти, замкнуті, мовчазні;</a:t>
            </a:r>
          </a:p>
          <a:p>
            <a:pPr algn="just"/>
            <a:r>
              <a:rPr lang="uk-UA" dirty="0">
                <a:latin typeface="Century" panose="02040604050505020304" pitchFamily="18" charset="0"/>
              </a:rPr>
              <a:t>діти, які мають руде волосся, повні чи худі;</a:t>
            </a:r>
          </a:p>
          <a:p>
            <a:pPr algn="just"/>
            <a:r>
              <a:rPr lang="uk-UA" dirty="0">
                <a:latin typeface="Century" panose="02040604050505020304" pitchFamily="18" charset="0"/>
              </a:rPr>
              <a:t>діти, які уникають певних місць у школі (наприклад, на перерві сидять у класі);</a:t>
            </a:r>
          </a:p>
          <a:p>
            <a:pPr algn="just"/>
            <a:r>
              <a:rPr lang="uk-UA" dirty="0">
                <a:latin typeface="Century" panose="02040604050505020304" pitchFamily="18" charset="0"/>
              </a:rPr>
              <a:t>діти, які часто не мають ні одного близького друга, краще спілкуються з дорослими ніж з однолітками.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3AD508-5C4D-40F0-875A-C2E5388F1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182" y="2329690"/>
            <a:ext cx="48768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8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38679-7FC5-4260-8FFD-2D035602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>
                <a:latin typeface="Century" panose="02040604050505020304" pitchFamily="18" charset="0"/>
              </a:rPr>
              <a:t>Як розпізнати агресора: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581EE9-EBAB-4248-92AB-70ECB750A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7063409" cy="380654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Century" panose="02040604050505020304" pitchFamily="18" charset="0"/>
              </a:rPr>
              <a:t>якщо це хлопчики, вони зазвичай фізично сильніші за інших;</a:t>
            </a:r>
          </a:p>
          <a:p>
            <a:pPr algn="just"/>
            <a:r>
              <a:rPr lang="uk-UA" dirty="0">
                <a:latin typeface="Century" panose="02040604050505020304" pitchFamily="18" charset="0"/>
              </a:rPr>
              <a:t>виділяються зовнішністю, манерою поведінки, одягом;</a:t>
            </a:r>
          </a:p>
          <a:p>
            <a:pPr algn="just"/>
            <a:r>
              <a:rPr lang="uk-UA" dirty="0">
                <a:latin typeface="Century" panose="02040604050505020304" pitchFamily="18" charset="0"/>
              </a:rPr>
              <a:t>вони часто зухвалі та агресивні в ставленні до дітей та дорослих;</a:t>
            </a:r>
          </a:p>
          <a:p>
            <a:pPr algn="just"/>
            <a:r>
              <a:rPr lang="uk-UA" dirty="0">
                <a:latin typeface="Century" panose="02040604050505020304" pitchFamily="18" charset="0"/>
              </a:rPr>
              <a:t>не дуже гарно </a:t>
            </a:r>
            <a:r>
              <a:rPr lang="uk-UA" dirty="0" err="1">
                <a:latin typeface="Century" panose="02040604050505020304" pitchFamily="18" charset="0"/>
              </a:rPr>
              <a:t>вчаться</a:t>
            </a:r>
            <a:r>
              <a:rPr lang="uk-UA" dirty="0">
                <a:latin typeface="Century" panose="02040604050505020304" pitchFamily="18" charset="0"/>
              </a:rPr>
              <a:t>;</a:t>
            </a:r>
          </a:p>
          <a:p>
            <a:pPr algn="just"/>
            <a:r>
              <a:rPr lang="uk-UA" dirty="0">
                <a:latin typeface="Century" panose="02040604050505020304" pitchFamily="18" charset="0"/>
              </a:rPr>
              <a:t>мають досить велике коло друзів або однодумців та ін.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357F7A-B597-46DE-A2A2-F3C293B3A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687" y="1653346"/>
            <a:ext cx="4865469" cy="35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8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6346E-7B63-4192-A66E-7A4A8947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latin typeface="Century" panose="02040604050505020304" pitchFamily="18" charset="0"/>
              </a:rPr>
              <a:t>Як розпізнати спостерігача: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C5AA0D-1C6A-49CF-9DF9-FA5394ABE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4094922" cy="22427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/>
              <a:t>діти</a:t>
            </a:r>
            <a:r>
              <a:rPr lang="ru-RU" dirty="0"/>
              <a:t> з кола </a:t>
            </a:r>
            <a:r>
              <a:rPr lang="ru-RU" dirty="0" err="1"/>
              <a:t>кривдника</a:t>
            </a:r>
            <a:endParaRPr lang="ru-RU" dirty="0"/>
          </a:p>
          <a:p>
            <a:pPr algn="just"/>
            <a:r>
              <a:rPr lang="ru-RU" dirty="0" err="1"/>
              <a:t>однокласники</a:t>
            </a:r>
            <a:endParaRPr lang="ru-RU" dirty="0"/>
          </a:p>
          <a:p>
            <a:pPr algn="just"/>
            <a:r>
              <a:rPr lang="ru-RU" dirty="0" err="1"/>
              <a:t>випадкові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9E6B7-68D2-4E61-9AE6-180792F4E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215" y="1825625"/>
            <a:ext cx="5275730" cy="41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8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C5CA85-75B4-43CE-8D3B-CEBBD6D6B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356"/>
            <a:ext cx="10515600" cy="4351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uk-UA" dirty="0">
                <a:latin typeface="Century" panose="02040604050505020304" pitchFamily="18" charset="0"/>
              </a:rPr>
              <a:t>Наслідки </a:t>
            </a:r>
            <a:r>
              <a:rPr lang="uk-UA" dirty="0" err="1">
                <a:latin typeface="Century" panose="02040604050505020304" pitchFamily="18" charset="0"/>
              </a:rPr>
              <a:t>булінгу</a:t>
            </a:r>
            <a:r>
              <a:rPr lang="uk-UA" dirty="0">
                <a:latin typeface="Century" panose="02040604050505020304" pitchFamily="18" charset="0"/>
              </a:rPr>
              <a:t> можуть бути різноманітні. Їх жертви зазнають чимало страждань. Це і зниження самооцінки, поганий сон та апетит, тривожність, вживання алкоголю, паління, думки про самогубство та інші.</a:t>
            </a:r>
          </a:p>
          <a:p>
            <a:pPr algn="just"/>
            <a:endParaRPr lang="uk-UA" dirty="0">
              <a:latin typeface="Century" panose="02040604050505020304" pitchFamily="18" charset="0"/>
            </a:endParaRPr>
          </a:p>
          <a:p>
            <a:pPr algn="just"/>
            <a:r>
              <a:rPr lang="uk-UA" dirty="0">
                <a:latin typeface="Century" panose="02040604050505020304" pitchFamily="18" charset="0"/>
              </a:rPr>
              <a:t>Отже, як бачимо явище </a:t>
            </a:r>
            <a:r>
              <a:rPr lang="uk-UA" dirty="0" err="1">
                <a:latin typeface="Century" panose="02040604050505020304" pitchFamily="18" charset="0"/>
              </a:rPr>
              <a:t>булінгу</a:t>
            </a:r>
            <a:r>
              <a:rPr lang="uk-UA" dirty="0">
                <a:latin typeface="Century" panose="02040604050505020304" pitchFamily="18" charset="0"/>
              </a:rPr>
              <a:t> є поширеним, але в наших силах його зупинити і не лишатися осторонь. Адже слід пам’ятати, що сьогодні ти – спостерігач, а завтра — жертва.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31CCFD-C28D-4BEF-8D5B-BB6297496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44" y="4533694"/>
            <a:ext cx="5085522" cy="22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1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0D58B-89A1-4552-925D-762AB01748D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Century" panose="02040604050505020304" pitchFamily="18" charset="0"/>
              </a:rPr>
              <a:t>Тренінг</a:t>
            </a:r>
            <a:r>
              <a:rPr lang="ru-RU" b="1" dirty="0">
                <a:latin typeface="Century" panose="02040604050505020304" pitchFamily="18" charset="0"/>
              </a:rPr>
              <a:t>: «</a:t>
            </a:r>
            <a:r>
              <a:rPr lang="ru-RU" b="1" dirty="0" err="1">
                <a:latin typeface="Century" panose="02040604050505020304" pitchFamily="18" charset="0"/>
              </a:rPr>
              <a:t>Що</a:t>
            </a:r>
            <a:r>
              <a:rPr lang="ru-RU" b="1" dirty="0">
                <a:latin typeface="Century" panose="02040604050505020304" pitchFamily="18" charset="0"/>
              </a:rPr>
              <a:t> </a:t>
            </a:r>
            <a:r>
              <a:rPr lang="ru-RU" b="1" dirty="0" err="1">
                <a:latin typeface="Century" panose="02040604050505020304" pitchFamily="18" charset="0"/>
              </a:rPr>
              <a:t>таке</a:t>
            </a:r>
            <a:r>
              <a:rPr lang="ru-RU" b="1" dirty="0">
                <a:latin typeface="Century" panose="02040604050505020304" pitchFamily="18" charset="0"/>
              </a:rPr>
              <a:t> </a:t>
            </a:r>
            <a:r>
              <a:rPr lang="ru-RU" b="1" dirty="0" err="1">
                <a:latin typeface="Century" panose="02040604050505020304" pitchFamily="18" charset="0"/>
              </a:rPr>
              <a:t>булінг</a:t>
            </a:r>
            <a:r>
              <a:rPr lang="ru-RU" b="1" dirty="0">
                <a:latin typeface="Century" panose="02040604050505020304" pitchFamily="18" charset="0"/>
              </a:rPr>
              <a:t>? </a:t>
            </a:r>
            <a:r>
              <a:rPr lang="ru-RU" b="1" dirty="0" err="1">
                <a:latin typeface="Century" panose="02040604050505020304" pitchFamily="18" charset="0"/>
              </a:rPr>
              <a:t>Профілактика</a:t>
            </a:r>
            <a:r>
              <a:rPr lang="ru-RU" b="1" dirty="0">
                <a:latin typeface="Century" panose="02040604050505020304" pitchFamily="18" charset="0"/>
              </a:rPr>
              <a:t> </a:t>
            </a:r>
            <a:r>
              <a:rPr lang="ru-RU" b="1" dirty="0" err="1">
                <a:latin typeface="Century" panose="02040604050505020304" pitchFamily="18" charset="0"/>
              </a:rPr>
              <a:t>булінгу</a:t>
            </a:r>
            <a:r>
              <a:rPr lang="ru-RU" b="1" dirty="0">
                <a:latin typeface="Century" panose="02040604050505020304" pitchFamily="18" charset="0"/>
              </a:rPr>
              <a:t> в </a:t>
            </a:r>
            <a:r>
              <a:rPr lang="ru-RU" b="1" dirty="0" err="1">
                <a:latin typeface="Century" panose="02040604050505020304" pitchFamily="18" charset="0"/>
              </a:rPr>
              <a:t>учнівському</a:t>
            </a:r>
            <a:r>
              <a:rPr lang="ru-RU" b="1" dirty="0">
                <a:latin typeface="Century" panose="02040604050505020304" pitchFamily="18" charset="0"/>
              </a:rPr>
              <a:t> </a:t>
            </a:r>
            <a:r>
              <a:rPr lang="ru-RU" b="1" dirty="0" err="1">
                <a:latin typeface="Century" panose="02040604050505020304" pitchFamily="18" charset="0"/>
              </a:rPr>
              <a:t>середовищі</a:t>
            </a:r>
            <a:r>
              <a:rPr lang="ru-RU" b="1" dirty="0">
                <a:latin typeface="Century" panose="02040604050505020304" pitchFamily="18" charset="0"/>
              </a:rPr>
              <a:t> »</a:t>
            </a:r>
            <a:endParaRPr lang="uk-UA" b="1" dirty="0">
              <a:latin typeface="Century" panose="020406040505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79500F5-8057-44EA-B5F5-F0C5149A9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852" y="2141537"/>
            <a:ext cx="8404114" cy="47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7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43DC3-B8C8-48BD-B13F-4E190782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843"/>
            <a:ext cx="10515600" cy="6967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latin typeface="Century" panose="02040604050505020304" pitchFamily="18" charset="0"/>
              </a:rPr>
              <a:t>Поради, як уникнути </a:t>
            </a:r>
            <a:r>
              <a:rPr lang="uk-UA" dirty="0" err="1">
                <a:latin typeface="Century" panose="02040604050505020304" pitchFamily="18" charset="0"/>
              </a:rPr>
              <a:t>булінгу</a:t>
            </a:r>
            <a:endParaRPr lang="uk-UA" dirty="0">
              <a:latin typeface="Century" panose="020406040505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D48EB-9266-49D6-8C96-5B0624A21FC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dirty="0" err="1">
                <a:latin typeface="Century" panose="02040604050505020304" pitchFamily="18" charset="0"/>
              </a:rPr>
              <a:t>Упевнися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що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ти</a:t>
            </a:r>
            <a:r>
              <a:rPr lang="ru-RU" dirty="0">
                <a:latin typeface="Century" panose="02040604050505020304" pitchFamily="18" charset="0"/>
              </a:rPr>
              <a:t> не є </a:t>
            </a:r>
            <a:r>
              <a:rPr lang="ru-RU" dirty="0" err="1">
                <a:latin typeface="Century" panose="02040604050505020304" pitchFamily="18" charset="0"/>
              </a:rPr>
              <a:t>кривдником</a:t>
            </a:r>
            <a:r>
              <a:rPr lang="ru-RU" dirty="0">
                <a:latin typeface="Century" panose="02040604050505020304" pitchFamily="18" charset="0"/>
              </a:rPr>
              <a:t>/</a:t>
            </a:r>
            <a:r>
              <a:rPr lang="ru-RU" dirty="0" err="1">
                <a:latin typeface="Century" panose="02040604050505020304" pitchFamily="18" charset="0"/>
              </a:rPr>
              <a:t>кривдницею</a:t>
            </a:r>
            <a:r>
              <a:rPr lang="ru-RU" dirty="0">
                <a:latin typeface="Century" panose="02040604050505020304" pitchFamily="18" charset="0"/>
              </a:rPr>
              <a:t> по </a:t>
            </a:r>
            <a:r>
              <a:rPr lang="ru-RU" dirty="0" err="1">
                <a:latin typeface="Century" panose="02040604050505020304" pitchFamily="18" charset="0"/>
              </a:rPr>
              <a:t>відношенню</a:t>
            </a:r>
            <a:r>
              <a:rPr lang="ru-RU" dirty="0">
                <a:latin typeface="Century" panose="02040604050505020304" pitchFamily="18" charset="0"/>
              </a:rPr>
              <a:t> до </a:t>
            </a:r>
            <a:r>
              <a:rPr lang="ru-RU" dirty="0" err="1">
                <a:latin typeface="Century" panose="02040604050505020304" pitchFamily="18" charset="0"/>
              </a:rPr>
              <a:t>інших</a:t>
            </a:r>
            <a:r>
              <a:rPr lang="ru-RU" dirty="0">
                <a:latin typeface="Century" panose="02040604050505020304" pitchFamily="18" charset="0"/>
              </a:rPr>
              <a:t>.</a:t>
            </a:r>
          </a:p>
          <a:p>
            <a:pPr algn="just"/>
            <a:r>
              <a:rPr lang="ru-RU" dirty="0">
                <a:latin typeface="Century" panose="02040604050505020304" pitchFamily="18" charset="0"/>
              </a:rPr>
              <a:t>Заступайся за тих, кого </a:t>
            </a:r>
            <a:r>
              <a:rPr lang="ru-RU" dirty="0" err="1">
                <a:latin typeface="Century" panose="02040604050505020304" pitchFamily="18" charset="0"/>
              </a:rPr>
              <a:t>ображають</a:t>
            </a:r>
            <a:endParaRPr lang="ru-RU" dirty="0">
              <a:latin typeface="Century" panose="02040604050505020304" pitchFamily="18" charset="0"/>
            </a:endParaRPr>
          </a:p>
          <a:p>
            <a:pPr algn="just"/>
            <a:r>
              <a:rPr lang="ru-RU" dirty="0" err="1">
                <a:latin typeface="Century" panose="02040604050505020304" pitchFamily="18" charset="0"/>
              </a:rPr>
              <a:t>Якщо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ти</a:t>
            </a:r>
            <a:r>
              <a:rPr lang="ru-RU" dirty="0">
                <a:latin typeface="Century" panose="02040604050505020304" pitchFamily="18" charset="0"/>
              </a:rPr>
              <a:t> став/стала жертвою </a:t>
            </a:r>
            <a:r>
              <a:rPr lang="ru-RU" dirty="0" err="1">
                <a:latin typeface="Century" panose="02040604050505020304" pitchFamily="18" charset="0"/>
              </a:rPr>
              <a:t>булінгу</a:t>
            </a:r>
            <a:r>
              <a:rPr lang="ru-RU" dirty="0">
                <a:latin typeface="Century" panose="02040604050505020304" pitchFamily="18" charset="0"/>
              </a:rPr>
              <a:t> – </a:t>
            </a:r>
            <a:r>
              <a:rPr lang="ru-RU" dirty="0" err="1">
                <a:latin typeface="Century" panose="02040604050505020304" pitchFamily="18" charset="0"/>
              </a:rPr>
              <a:t>розкажи</a:t>
            </a:r>
            <a:r>
              <a:rPr lang="ru-RU" dirty="0">
                <a:latin typeface="Century" panose="02040604050505020304" pitchFamily="18" charset="0"/>
              </a:rPr>
              <a:t> про </a:t>
            </a:r>
            <a:r>
              <a:rPr lang="ru-RU" dirty="0" err="1">
                <a:latin typeface="Century" panose="02040604050505020304" pitchFamily="18" charset="0"/>
              </a:rPr>
              <a:t>це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дорослим</a:t>
            </a:r>
            <a:r>
              <a:rPr lang="ru-RU" dirty="0">
                <a:latin typeface="Century" panose="02040604050505020304" pitchFamily="18" charset="0"/>
              </a:rPr>
              <a:t> ( батькам </a:t>
            </a:r>
            <a:r>
              <a:rPr lang="ru-RU" dirty="0" err="1">
                <a:latin typeface="Century" panose="02040604050505020304" pitchFamily="18" charset="0"/>
              </a:rPr>
              <a:t>або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вчителю</a:t>
            </a:r>
            <a:r>
              <a:rPr lang="ru-RU" dirty="0">
                <a:latin typeface="Century" panose="02040604050505020304" pitchFamily="18" charset="0"/>
              </a:rPr>
              <a:t>)</a:t>
            </a:r>
          </a:p>
          <a:p>
            <a:pPr algn="just"/>
            <a:r>
              <a:rPr lang="ru-RU" dirty="0" err="1">
                <a:latin typeface="Century" panose="02040604050505020304" pitchFamily="18" charset="0"/>
              </a:rPr>
              <a:t>Якщо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ти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побачив</a:t>
            </a:r>
            <a:r>
              <a:rPr lang="ru-RU" dirty="0">
                <a:latin typeface="Century" panose="02040604050505020304" pitchFamily="18" charset="0"/>
              </a:rPr>
              <a:t>/</a:t>
            </a:r>
            <a:r>
              <a:rPr lang="ru-RU" dirty="0" err="1">
                <a:latin typeface="Century" panose="02040604050505020304" pitchFamily="18" charset="0"/>
              </a:rPr>
              <a:t>побачила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що</a:t>
            </a:r>
            <a:r>
              <a:rPr lang="ru-RU" dirty="0">
                <a:latin typeface="Century" panose="02040604050505020304" pitchFamily="18" charset="0"/>
              </a:rPr>
              <a:t> над </a:t>
            </a:r>
            <a:r>
              <a:rPr lang="ru-RU" dirty="0" err="1">
                <a:latin typeface="Century" panose="02040604050505020304" pitchFamily="18" charset="0"/>
              </a:rPr>
              <a:t>кимось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знущаються</a:t>
            </a:r>
            <a:r>
              <a:rPr lang="ru-RU" dirty="0">
                <a:latin typeface="Century" panose="02040604050505020304" pitchFamily="18" charset="0"/>
              </a:rPr>
              <a:t>, – </a:t>
            </a:r>
            <a:r>
              <a:rPr lang="ru-RU" dirty="0" err="1">
                <a:latin typeface="Century" panose="02040604050505020304" pitchFamily="18" charset="0"/>
              </a:rPr>
              <a:t>кклич</a:t>
            </a:r>
            <a:r>
              <a:rPr lang="ru-RU" dirty="0">
                <a:latin typeface="Century" panose="02040604050505020304" pitchFamily="18" charset="0"/>
              </a:rPr>
              <a:t> на </a:t>
            </a:r>
            <a:r>
              <a:rPr lang="ru-RU" dirty="0" err="1">
                <a:latin typeface="Century" panose="02040604050505020304" pitchFamily="18" charset="0"/>
              </a:rPr>
              <a:t>допомогу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привертай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увагу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дорослих</a:t>
            </a:r>
            <a:r>
              <a:rPr lang="ru-RU" dirty="0">
                <a:latin typeface="Century" panose="020406040505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Century" panose="02040604050505020304" pitchFamily="18" charset="0"/>
              </a:rPr>
              <a:t>Стався</a:t>
            </a:r>
            <a:r>
              <a:rPr lang="ru-RU" dirty="0">
                <a:latin typeface="Century" panose="02040604050505020304" pitchFamily="18" charset="0"/>
              </a:rPr>
              <a:t> до </a:t>
            </a:r>
            <a:r>
              <a:rPr lang="ru-RU" dirty="0" err="1">
                <a:latin typeface="Century" panose="02040604050505020304" pitchFamily="18" charset="0"/>
              </a:rPr>
              <a:t>інших</a:t>
            </a:r>
            <a:r>
              <a:rPr lang="ru-RU" dirty="0">
                <a:latin typeface="Century" panose="02040604050505020304" pitchFamily="18" charset="0"/>
              </a:rPr>
              <a:t> так, як </a:t>
            </a:r>
            <a:r>
              <a:rPr lang="ru-RU" dirty="0" err="1">
                <a:latin typeface="Century" panose="02040604050505020304" pitchFamily="18" charset="0"/>
              </a:rPr>
              <a:t>хочеш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щоб</a:t>
            </a:r>
            <a:r>
              <a:rPr lang="ru-RU" dirty="0">
                <a:latin typeface="Century" panose="02040604050505020304" pitchFamily="18" charset="0"/>
              </a:rPr>
              <a:t> вони </a:t>
            </a:r>
            <a:r>
              <a:rPr lang="ru-RU" dirty="0" err="1">
                <a:latin typeface="Century" panose="02040604050505020304" pitchFamily="18" charset="0"/>
              </a:rPr>
              <a:t>ставилися</a:t>
            </a:r>
            <a:r>
              <a:rPr lang="ru-RU" dirty="0">
                <a:latin typeface="Century" panose="02040604050505020304" pitchFamily="18" charset="0"/>
              </a:rPr>
              <a:t> до тебе.</a:t>
            </a:r>
          </a:p>
          <a:p>
            <a:pPr algn="just"/>
            <a:r>
              <a:rPr lang="ru-RU" dirty="0">
                <a:latin typeface="Century" panose="02040604050505020304" pitchFamily="18" charset="0"/>
              </a:rPr>
              <a:t>Є </a:t>
            </a:r>
            <a:r>
              <a:rPr lang="ru-RU" dirty="0" err="1">
                <a:latin typeface="Century" panose="02040604050505020304" pitchFamily="18" charset="0"/>
              </a:rPr>
              <a:t>питання</a:t>
            </a:r>
            <a:r>
              <a:rPr lang="ru-RU" dirty="0">
                <a:latin typeface="Century" panose="02040604050505020304" pitchFamily="18" charset="0"/>
              </a:rPr>
              <a:t> – </a:t>
            </a:r>
            <a:r>
              <a:rPr lang="ru-RU" dirty="0" err="1">
                <a:latin typeface="Century" panose="02040604050505020304" pitchFamily="18" charset="0"/>
              </a:rPr>
              <a:t>телефонуй</a:t>
            </a:r>
            <a:r>
              <a:rPr lang="ru-RU" dirty="0">
                <a:latin typeface="Century" panose="02040604050505020304" pitchFamily="18" charset="0"/>
              </a:rPr>
              <a:t> на </a:t>
            </a:r>
            <a:r>
              <a:rPr lang="ru-RU" dirty="0" err="1">
                <a:latin typeface="Century" panose="02040604050505020304" pitchFamily="18" charset="0"/>
              </a:rPr>
              <a:t>Національну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дитячу</a:t>
            </a:r>
            <a:r>
              <a:rPr lang="ru-RU" dirty="0">
                <a:latin typeface="Century" panose="02040604050505020304" pitchFamily="18" charset="0"/>
              </a:rPr>
              <a:t> «</a:t>
            </a:r>
            <a:r>
              <a:rPr lang="ru-RU" dirty="0" err="1">
                <a:latin typeface="Century" panose="02040604050505020304" pitchFamily="18" charset="0"/>
              </a:rPr>
              <a:t>гарячу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лінію</a:t>
            </a:r>
            <a:r>
              <a:rPr lang="ru-RU" dirty="0">
                <a:latin typeface="Century" panose="02040604050505020304" pitchFamily="18" charset="0"/>
              </a:rPr>
              <a:t>» : 0 800 500 225 </a:t>
            </a:r>
            <a:r>
              <a:rPr lang="ru-RU" dirty="0" err="1">
                <a:latin typeface="Century" panose="02040604050505020304" pitchFamily="18" charset="0"/>
              </a:rPr>
              <a:t>або</a:t>
            </a:r>
            <a:r>
              <a:rPr lang="ru-RU" dirty="0">
                <a:latin typeface="Century" panose="02040604050505020304" pitchFamily="18" charset="0"/>
              </a:rPr>
              <a:t> 772.</a:t>
            </a:r>
            <a:endParaRPr lang="uk-UA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1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5A68B-FBFF-4F8E-9B2E-CD5D7D8C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6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Century" panose="02040604050505020304" pitchFamily="18" charset="0"/>
              </a:rPr>
              <a:t>Мультфільми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які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допоможуть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запобігти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булінгу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серед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дітей</a:t>
            </a:r>
            <a:endParaRPr lang="uk-UA" dirty="0">
              <a:latin typeface="Century" panose="020406040505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BB8DDB-ABD5-4BF5-937C-B9EDC56FA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7792278" cy="26933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/>
              <a:t>Мультфільм</a:t>
            </a:r>
            <a:r>
              <a:rPr lang="ru-RU" dirty="0"/>
              <a:t> «Жив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кіт</a:t>
            </a:r>
            <a:r>
              <a:rPr lang="ru-RU" dirty="0"/>
              <a:t>»</a:t>
            </a:r>
          </a:p>
          <a:p>
            <a:pPr algn="just"/>
            <a:r>
              <a:rPr lang="ru-RU" dirty="0" err="1"/>
              <a:t>Мультфільм</a:t>
            </a:r>
            <a:r>
              <a:rPr lang="ru-RU" dirty="0"/>
              <a:t> «Про </a:t>
            </a:r>
            <a:r>
              <a:rPr lang="ru-RU" dirty="0" err="1"/>
              <a:t>пташок</a:t>
            </a:r>
            <a:r>
              <a:rPr lang="ru-RU" dirty="0"/>
              <a:t>»</a:t>
            </a:r>
          </a:p>
          <a:p>
            <a:pPr algn="just"/>
            <a:r>
              <a:rPr lang="ru-RU" dirty="0" err="1"/>
              <a:t>Мультфільм</a:t>
            </a:r>
            <a:r>
              <a:rPr lang="ru-RU" dirty="0"/>
              <a:t> «</a:t>
            </a:r>
            <a:r>
              <a:rPr lang="ru-RU" dirty="0" err="1"/>
              <a:t>Вірте</a:t>
            </a:r>
            <a:r>
              <a:rPr lang="ru-RU" dirty="0"/>
              <a:t> у </a:t>
            </a:r>
            <a:r>
              <a:rPr lang="ru-RU" dirty="0" err="1"/>
              <a:t>любов</a:t>
            </a:r>
            <a:r>
              <a:rPr lang="ru-RU" dirty="0"/>
              <a:t>, </a:t>
            </a:r>
            <a:r>
              <a:rPr lang="ru-RU" dirty="0" err="1"/>
              <a:t>вірте</a:t>
            </a:r>
            <a:r>
              <a:rPr lang="ru-RU" dirty="0"/>
              <a:t> у </a:t>
            </a:r>
            <a:r>
              <a:rPr lang="ru-RU" dirty="0" err="1"/>
              <a:t>Різдво</a:t>
            </a:r>
            <a:r>
              <a:rPr lang="ru-RU" dirty="0"/>
              <a:t>»</a:t>
            </a:r>
          </a:p>
          <a:p>
            <a:pPr algn="just"/>
            <a:r>
              <a:rPr lang="ru-RU" dirty="0" err="1"/>
              <a:t>Мультфільм</a:t>
            </a:r>
            <a:r>
              <a:rPr lang="ru-RU" dirty="0"/>
              <a:t> «Курка, яка несла </a:t>
            </a:r>
            <a:r>
              <a:rPr lang="ru-RU" dirty="0" err="1"/>
              <a:t>всяку</a:t>
            </a:r>
            <a:r>
              <a:rPr lang="ru-RU" dirty="0"/>
              <a:t> всячину»</a:t>
            </a:r>
          </a:p>
          <a:p>
            <a:pPr algn="just"/>
            <a:r>
              <a:rPr lang="ru-RU" dirty="0" err="1"/>
              <a:t>Мультфільм-казка</a:t>
            </a:r>
            <a:r>
              <a:rPr lang="ru-RU" dirty="0"/>
              <a:t> «</a:t>
            </a:r>
            <a:r>
              <a:rPr lang="ru-RU" dirty="0" err="1"/>
              <a:t>Гидке</a:t>
            </a:r>
            <a:r>
              <a:rPr lang="ru-RU" dirty="0"/>
              <a:t> </a:t>
            </a:r>
            <a:r>
              <a:rPr lang="ru-RU" dirty="0" err="1"/>
              <a:t>каченя</a:t>
            </a:r>
            <a:r>
              <a:rPr lang="ru-RU" dirty="0"/>
              <a:t>»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ECA127-61D0-48D9-B746-FC3765F75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6346" y="1690688"/>
            <a:ext cx="3918160" cy="20010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75FF93-3D49-4D39-9230-5CC284457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762" y="4518990"/>
            <a:ext cx="4158238" cy="23390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D8FA85-BD26-4885-B5FD-90DF2A3FE6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12491"/>
            <a:ext cx="3277063" cy="24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7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ED68D71-67A1-487E-98F7-7E4259D09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0651"/>
            <a:ext cx="11940208" cy="2746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Century" panose="02040604050505020304" pitchFamily="18" charset="0"/>
              </a:rPr>
              <a:t>Ми обрали цю тему не просто так, а тому що це</a:t>
            </a:r>
            <a:r>
              <a:rPr lang="ru-RU" dirty="0">
                <a:latin typeface="Century" panose="02040604050505020304" pitchFamily="18" charset="0"/>
              </a:rPr>
              <a:t> одна з проблем, яка стала </a:t>
            </a:r>
            <a:r>
              <a:rPr lang="ru-RU" dirty="0" err="1">
                <a:latin typeface="Century" panose="02040604050505020304" pitchFamily="18" charset="0"/>
              </a:rPr>
              <a:t>дуже</a:t>
            </a:r>
            <a:r>
              <a:rPr lang="ru-RU" dirty="0">
                <a:latin typeface="Century" panose="02040604050505020304" pitchFamily="18" charset="0"/>
              </a:rPr>
              <a:t> актуальною і не </a:t>
            </a:r>
            <a:r>
              <a:rPr lang="ru-RU" dirty="0" err="1">
                <a:latin typeface="Century" panose="02040604050505020304" pitchFamily="18" charset="0"/>
              </a:rPr>
              <a:t>припине</a:t>
            </a:r>
            <a:r>
              <a:rPr lang="ru-RU" dirty="0">
                <a:latin typeface="Century" panose="02040604050505020304" pitchFamily="18" charset="0"/>
              </a:rPr>
              <a:t> свою </a:t>
            </a:r>
            <a:r>
              <a:rPr lang="ru-RU" dirty="0" err="1">
                <a:latin typeface="Century" panose="02040604050505020304" pitchFamily="18" charset="0"/>
              </a:rPr>
              <a:t>актуальність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ще</a:t>
            </a:r>
            <a:r>
              <a:rPr lang="ru-RU" dirty="0">
                <a:latin typeface="Century" panose="02040604050505020304" pitchFamily="18" charset="0"/>
              </a:rPr>
              <a:t>  </a:t>
            </a:r>
            <a:r>
              <a:rPr lang="ru-RU" dirty="0" err="1">
                <a:latin typeface="Century" panose="02040604050505020304" pitchFamily="18" charset="0"/>
              </a:rPr>
              <a:t>довго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бо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діти</a:t>
            </a:r>
            <a:r>
              <a:rPr lang="ru-RU" dirty="0">
                <a:latin typeface="Century" panose="02040604050505020304" pitchFamily="18" charset="0"/>
              </a:rPr>
              <a:t> нового </a:t>
            </a:r>
            <a:r>
              <a:rPr lang="ru-RU" dirty="0" err="1">
                <a:latin typeface="Century" panose="02040604050505020304" pitchFamily="18" charset="0"/>
              </a:rPr>
              <a:t>покоління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дуже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жорстокі</a:t>
            </a:r>
            <a:r>
              <a:rPr lang="ru-RU" dirty="0">
                <a:latin typeface="Century" panose="020406040505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err="1">
                <a:latin typeface="Century" panose="02040604050505020304" pitchFamily="18" charset="0"/>
              </a:rPr>
              <a:t>Це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ситуації</a:t>
            </a:r>
            <a:r>
              <a:rPr lang="ru-RU" dirty="0">
                <a:latin typeface="Century" panose="02040604050505020304" pitchFamily="18" charset="0"/>
              </a:rPr>
              <a:t>, коли одна </a:t>
            </a:r>
            <a:r>
              <a:rPr lang="ru-RU" dirty="0" err="1">
                <a:latin typeface="Century" panose="02040604050505020304" pitchFamily="18" charset="0"/>
              </a:rPr>
              <a:t>дитина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чи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група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дітей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ображають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цькують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б'ють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іншу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дитину</a:t>
            </a:r>
            <a:r>
              <a:rPr lang="ru-RU" dirty="0">
                <a:latin typeface="Century" panose="02040604050505020304" pitchFamily="18" charset="0"/>
              </a:rPr>
              <a:t>. Причин </a:t>
            </a:r>
            <a:r>
              <a:rPr lang="ru-RU" dirty="0" err="1">
                <a:latin typeface="Century" panose="02040604050505020304" pitchFamily="18" charset="0"/>
              </a:rPr>
              <a:t>цих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ситуацій</a:t>
            </a:r>
            <a:r>
              <a:rPr lang="ru-RU" dirty="0">
                <a:latin typeface="Century" panose="02040604050505020304" pitchFamily="18" charset="0"/>
              </a:rPr>
              <a:t>— </a:t>
            </a:r>
            <a:r>
              <a:rPr lang="ru-RU" dirty="0" err="1">
                <a:latin typeface="Century" panose="02040604050505020304" pitchFamily="18" charset="0"/>
              </a:rPr>
              <a:t>безліч</a:t>
            </a:r>
            <a:r>
              <a:rPr lang="ru-RU" dirty="0">
                <a:latin typeface="Century" panose="02040604050505020304" pitchFamily="18" charset="0"/>
              </a:rPr>
              <a:t>, а жертвою </a:t>
            </a:r>
            <a:r>
              <a:rPr lang="ru-RU" dirty="0" err="1">
                <a:latin typeface="Century" panose="02040604050505020304" pitchFamily="18" charset="0"/>
              </a:rPr>
              <a:t>може</a:t>
            </a:r>
            <a:r>
              <a:rPr lang="ru-RU" dirty="0">
                <a:latin typeface="Century" panose="02040604050505020304" pitchFamily="18" charset="0"/>
              </a:rPr>
              <a:t> стати </a:t>
            </a:r>
            <a:r>
              <a:rPr lang="ru-RU" dirty="0" err="1">
                <a:latin typeface="Century" panose="02040604050505020304" pitchFamily="18" charset="0"/>
              </a:rPr>
              <a:t>кожен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хто</a:t>
            </a:r>
            <a:r>
              <a:rPr lang="ru-RU" dirty="0">
                <a:latin typeface="Century" panose="02040604050505020304" pitchFamily="18" charset="0"/>
              </a:rPr>
              <a:t> не </a:t>
            </a:r>
            <a:r>
              <a:rPr lang="ru-RU" dirty="0" err="1">
                <a:latin typeface="Century" panose="02040604050505020304" pitchFamily="18" charset="0"/>
              </a:rPr>
              <a:t>вписався</a:t>
            </a:r>
            <a:r>
              <a:rPr lang="ru-RU" dirty="0">
                <a:latin typeface="Century" panose="02040604050505020304" pitchFamily="18" charset="0"/>
              </a:rPr>
              <a:t> у рамки того </a:t>
            </a:r>
            <a:r>
              <a:rPr lang="ru-RU" dirty="0" err="1">
                <a:latin typeface="Century" panose="02040604050505020304" pitchFamily="18" charset="0"/>
              </a:rPr>
              <a:t>чи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іншого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колективу</a:t>
            </a:r>
            <a:r>
              <a:rPr lang="ru-RU" dirty="0">
                <a:latin typeface="Century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entury" panose="02040604050505020304" pitchFamily="18" charset="0"/>
              </a:rPr>
              <a:t>І нам, як </a:t>
            </a:r>
            <a:r>
              <a:rPr lang="ru-RU" dirty="0" err="1">
                <a:latin typeface="Century" panose="02040604050505020304" pitchFamily="18" charset="0"/>
              </a:rPr>
              <a:t>майбутнім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вчителям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ця</a:t>
            </a:r>
            <a:r>
              <a:rPr lang="ru-RU" dirty="0">
                <a:latin typeface="Century" panose="02040604050505020304" pitchFamily="18" charset="0"/>
              </a:rPr>
              <a:t> тема </a:t>
            </a:r>
            <a:r>
              <a:rPr lang="ru-RU" dirty="0" err="1">
                <a:latin typeface="Century" panose="02040604050505020304" pitchFamily="18" charset="0"/>
              </a:rPr>
              <a:t>дуже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корисна</a:t>
            </a:r>
            <a:r>
              <a:rPr lang="ru-RU" dirty="0">
                <a:latin typeface="Century" panose="02040604050505020304" pitchFamily="18" charset="0"/>
              </a:rPr>
              <a:t> і </a:t>
            </a:r>
            <a:r>
              <a:rPr lang="ru-RU" dirty="0" err="1">
                <a:latin typeface="Century" panose="02040604050505020304" pitchFamily="18" charset="0"/>
              </a:rPr>
              <a:t>важлива</a:t>
            </a:r>
            <a:r>
              <a:rPr lang="ru-RU" dirty="0">
                <a:latin typeface="Century" panose="02040604050505020304" pitchFamily="18" charset="0"/>
              </a:rPr>
              <a:t>!</a:t>
            </a:r>
            <a:endParaRPr lang="uk-UA" dirty="0">
              <a:latin typeface="Century" panose="020406040505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C8C639-8723-4B94-B046-7C834DD45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661" y="3266661"/>
            <a:ext cx="3591339" cy="35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3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617E7-7FB5-41C4-AD50-01C4E0B6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9984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err="1">
                <a:latin typeface="Century" panose="02040604050505020304" pitchFamily="18" charset="0"/>
              </a:rPr>
              <a:t>Аудиторія,на</a:t>
            </a:r>
            <a:r>
              <a:rPr lang="uk-UA" dirty="0">
                <a:latin typeface="Century" panose="02040604050505020304" pitchFamily="18" charset="0"/>
              </a:rPr>
              <a:t> яку </a:t>
            </a:r>
            <a:r>
              <a:rPr lang="uk-UA" dirty="0" err="1">
                <a:latin typeface="Century" panose="02040604050505020304" pitchFamily="18" charset="0"/>
              </a:rPr>
              <a:t>розрахован</a:t>
            </a:r>
            <a:r>
              <a:rPr lang="uk-UA" dirty="0">
                <a:latin typeface="Century" panose="02040604050505020304" pitchFamily="18" charset="0"/>
              </a:rPr>
              <a:t> тренінг:</a:t>
            </a:r>
            <a:endParaRPr lang="uk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D73E9D-541B-44BA-8663-9123737E1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80591"/>
            <a:ext cx="5157787" cy="4244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>
                <a:latin typeface="Century" panose="02040604050505020304" pitchFamily="18" charset="0"/>
              </a:rPr>
              <a:t>Учні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74C8D73-A473-4048-80F0-468B4620D2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2607608"/>
            <a:ext cx="5020469" cy="3118182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C2A90E56-891F-420A-A043-785907C19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80589"/>
            <a:ext cx="5183188" cy="4244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>
                <a:latin typeface="Century" panose="02040604050505020304" pitchFamily="18" charset="0"/>
              </a:rPr>
              <a:t>Вчителі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4659534-0C00-4B8D-AFC2-8719A5B3C4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763969"/>
            <a:ext cx="5183188" cy="296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3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FC64C-B4A8-40F4-B524-DF8DF2F5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>
                <a:latin typeface="Century" panose="02040604050505020304" pitchFamily="18" charset="0"/>
              </a:rPr>
              <a:t>Обладнання, дидактичний матеріал: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B6997-757F-4794-844F-9CF62D0C8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758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Century" panose="02040604050505020304" pitchFamily="18" charset="0"/>
              </a:rPr>
              <a:t>Ноутбук, мультимедійна дошка, проектор, класна дошка, крейда, маркери, </a:t>
            </a:r>
            <a:r>
              <a:rPr lang="uk-UA" dirty="0" err="1">
                <a:latin typeface="Century" panose="02040604050505020304" pitchFamily="18" charset="0"/>
              </a:rPr>
              <a:t>аркуши</a:t>
            </a:r>
            <a:r>
              <a:rPr lang="uk-UA" dirty="0">
                <a:latin typeface="Century" panose="02040604050505020304" pitchFamily="18" charset="0"/>
              </a:rPr>
              <a:t> паперу, картки з візуалізацією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B730D4-1CF1-4E0E-A7CA-FAF3166794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068" y="3429000"/>
            <a:ext cx="2748932" cy="17664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1FA7A5-8725-4539-8F9D-F94A904AFA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08" y="3190600"/>
            <a:ext cx="3535017" cy="35350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5ED006-6BD1-46D5-985C-57229C3D0B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461" y="2978150"/>
            <a:ext cx="1979958" cy="19799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7B80D1-CA7E-4202-9F60-091C65B885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737" y="4935743"/>
            <a:ext cx="2689013" cy="17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1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BBF95-5882-4CF6-A8CB-CD78C4527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847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Century" panose="02040604050505020304" pitchFamily="18" charset="0"/>
              </a:rPr>
              <a:t>Мета: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31984-9F28-457D-B8A3-7DB4D737C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7905750" cy="50220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-</a:t>
            </a:r>
            <a:r>
              <a:rPr lang="uk-UA" dirty="0">
                <a:latin typeface="Century" panose="02040604050505020304" pitchFamily="18" charset="0"/>
              </a:rPr>
              <a:t>ознайомити учнів та педагогів з поняттям, формами і структурою </a:t>
            </a:r>
            <a:r>
              <a:rPr lang="uk-UA" dirty="0" err="1">
                <a:latin typeface="Century" panose="02040604050505020304" pitchFamily="18" charset="0"/>
              </a:rPr>
              <a:t>булінгу</a:t>
            </a:r>
            <a:endParaRPr lang="uk-UA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Century" panose="02040604050505020304" pitchFamily="18" charset="0"/>
              </a:rPr>
              <a:t>-виховувати переживання до дитини, яка зазнала насильства</a:t>
            </a:r>
          </a:p>
          <a:p>
            <a:pPr marL="0" indent="0">
              <a:buNone/>
            </a:pPr>
            <a:r>
              <a:rPr lang="uk-UA" dirty="0">
                <a:latin typeface="Century" panose="02040604050505020304" pitchFamily="18" charset="0"/>
              </a:rPr>
              <a:t>-розвити вміння пошуку шляхів виходу із складної ситуації</a:t>
            </a:r>
          </a:p>
          <a:p>
            <a:pPr marL="0" indent="0">
              <a:buNone/>
            </a:pPr>
            <a:r>
              <a:rPr lang="uk-UA" dirty="0">
                <a:latin typeface="Century" panose="02040604050505020304" pitchFamily="18" charset="0"/>
              </a:rPr>
              <a:t>-формувати навики відповідальної та безпечної поведінки, профілактику насилля у шкільному середовищі</a:t>
            </a:r>
            <a:endParaRPr lang="uk-UA" dirty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err="1">
                <a:latin typeface="Century" panose="02040604050505020304" pitchFamily="18" charset="0"/>
              </a:rPr>
              <a:t>сформувати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уявлення</a:t>
            </a:r>
            <a:r>
              <a:rPr lang="ru-RU" dirty="0">
                <a:latin typeface="Century" panose="02040604050505020304" pitchFamily="18" charset="0"/>
              </a:rPr>
              <a:t> про проблему </a:t>
            </a:r>
            <a:r>
              <a:rPr lang="ru-RU" dirty="0" err="1">
                <a:latin typeface="Century" panose="02040604050505020304" pitchFamily="18" charset="0"/>
              </a:rPr>
              <a:t>насилля</a:t>
            </a:r>
            <a:r>
              <a:rPr lang="ru-RU" dirty="0">
                <a:latin typeface="Century" panose="02040604050505020304" pitchFamily="18" charset="0"/>
              </a:rPr>
              <a:t> й </a:t>
            </a:r>
            <a:r>
              <a:rPr lang="ru-RU" dirty="0" err="1">
                <a:latin typeface="Century" panose="02040604050505020304" pitchFamily="18" charset="0"/>
              </a:rPr>
              <a:t>жорстокості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їх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наслідки</a:t>
            </a:r>
            <a:r>
              <a:rPr lang="ru-RU" dirty="0">
                <a:latin typeface="Century" panose="02040604050505020304" pitchFamily="18" charset="0"/>
              </a:rPr>
              <a:t> для </a:t>
            </a:r>
            <a:r>
              <a:rPr lang="ru-RU" dirty="0" err="1">
                <a:latin typeface="Century" panose="02040604050505020304" pitchFamily="18" charset="0"/>
              </a:rPr>
              <a:t>підлітків</a:t>
            </a:r>
            <a:endParaRPr lang="uk-UA" dirty="0">
              <a:latin typeface="Century" panose="020406040505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1408C1-97A7-41C2-8745-729BE3A7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2561397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1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1E930-713D-46C9-847A-4229AB14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/>
              <a:t>Завдання: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299F97-523E-46F9-9C74-55A41249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151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err="1">
                <a:latin typeface="Century" panose="02040604050505020304" pitchFamily="18" charset="0"/>
              </a:rPr>
              <a:t>ознайомлення</a:t>
            </a:r>
            <a:r>
              <a:rPr lang="ru-RU" dirty="0">
                <a:latin typeface="Century" panose="02040604050505020304" pitchFamily="18" charset="0"/>
              </a:rPr>
              <a:t> з </a:t>
            </a:r>
            <a:r>
              <a:rPr lang="ru-RU" dirty="0" err="1">
                <a:latin typeface="Century" panose="02040604050505020304" pitchFamily="18" charset="0"/>
              </a:rPr>
              <a:t>поняттям</a:t>
            </a:r>
            <a:r>
              <a:rPr lang="ru-RU" dirty="0">
                <a:latin typeface="Century" panose="02040604050505020304" pitchFamily="18" charset="0"/>
              </a:rPr>
              <a:t>, формами і структурою </a:t>
            </a:r>
            <a:r>
              <a:rPr lang="ru-RU" dirty="0" err="1">
                <a:latin typeface="Century" panose="02040604050505020304" pitchFamily="18" charset="0"/>
              </a:rPr>
              <a:t>булінгу</a:t>
            </a:r>
            <a:endParaRPr lang="ru-RU" dirty="0">
              <a:latin typeface="Century" panose="02040604050505020304" pitchFamily="18" charset="0"/>
            </a:endParaRPr>
          </a:p>
          <a:p>
            <a:r>
              <a:rPr lang="ru-RU" dirty="0" err="1">
                <a:latin typeface="Century" panose="02040604050505020304" pitchFamily="18" charset="0"/>
              </a:rPr>
              <a:t>формування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уявлення</a:t>
            </a:r>
            <a:r>
              <a:rPr lang="ru-RU" dirty="0">
                <a:latin typeface="Century" panose="02040604050505020304" pitchFamily="18" charset="0"/>
              </a:rPr>
              <a:t> про проблему </a:t>
            </a:r>
            <a:r>
              <a:rPr lang="ru-RU" dirty="0" err="1">
                <a:latin typeface="Century" panose="02040604050505020304" pitchFamily="18" charset="0"/>
              </a:rPr>
              <a:t>насилля</a:t>
            </a:r>
            <a:r>
              <a:rPr lang="ru-RU" dirty="0">
                <a:latin typeface="Century" panose="02040604050505020304" pitchFamily="18" charset="0"/>
              </a:rPr>
              <a:t> й </a:t>
            </a:r>
            <a:r>
              <a:rPr lang="ru-RU" dirty="0" err="1">
                <a:latin typeface="Century" panose="02040604050505020304" pitchFamily="18" charset="0"/>
              </a:rPr>
              <a:t>жорстокості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їх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наслідки</a:t>
            </a:r>
            <a:r>
              <a:rPr lang="ru-RU" dirty="0">
                <a:latin typeface="Century" panose="02040604050505020304" pitchFamily="18" charset="0"/>
              </a:rPr>
              <a:t> для </a:t>
            </a:r>
            <a:r>
              <a:rPr lang="ru-RU" dirty="0" err="1">
                <a:latin typeface="Century" panose="02040604050505020304" pitchFamily="18" charset="0"/>
              </a:rPr>
              <a:t>підлітків</a:t>
            </a:r>
            <a:endParaRPr lang="uk-UA" dirty="0">
              <a:latin typeface="Century" panose="020406040505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5E140B-5C69-4B0D-BA89-5134510B9B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878" y="3429000"/>
            <a:ext cx="3326296" cy="32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178ADE-309D-46D8-ADDF-5C23E0AEC68A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i="1" dirty="0">
                <a:latin typeface="Century" panose="02040604050505020304" pitchFamily="18" charset="0"/>
              </a:rPr>
              <a:t>Запитання для обговорення:</a:t>
            </a:r>
          </a:p>
          <a:p>
            <a:pPr marL="0" indent="0" algn="just">
              <a:buNone/>
            </a:pPr>
            <a:r>
              <a:rPr lang="uk-UA" dirty="0">
                <a:latin typeface="Century" panose="02040604050505020304" pitchFamily="18" charset="0"/>
              </a:rPr>
              <a:t>-Чи спостерігали ви таку ситуацію, коли в дитячому колективі «обирають» дитину (так звану «білу ворону»), яка відрізняється від інших або зовнішнім виглядом, або розумовими здібностями, або поведінкою і цю дитину постійно зневажають та застосовують до неї прізвиська, штовхають, чіпляються , псують особисті речі та інше? </a:t>
            </a:r>
          </a:p>
          <a:p>
            <a:pPr marL="0" indent="0" algn="just">
              <a:buNone/>
            </a:pPr>
            <a:r>
              <a:rPr lang="uk-UA" dirty="0">
                <a:latin typeface="Century" panose="02040604050505020304" pitchFamily="18" charset="0"/>
              </a:rPr>
              <a:t>-</a:t>
            </a:r>
            <a:r>
              <a:rPr lang="ru-RU" dirty="0" err="1">
                <a:latin typeface="Century" panose="02040604050505020304" pitchFamily="18" charset="0"/>
              </a:rPr>
              <a:t>Які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відчуття</a:t>
            </a:r>
            <a:r>
              <a:rPr lang="ru-RU" dirty="0">
                <a:latin typeface="Century" panose="02040604050505020304" pitchFamily="18" charset="0"/>
              </a:rPr>
              <a:t> у вас </a:t>
            </a:r>
            <a:r>
              <a:rPr lang="ru-RU" dirty="0" err="1">
                <a:latin typeface="Century" panose="02040604050505020304" pitchFamily="18" charset="0"/>
              </a:rPr>
              <a:t>викликає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така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ситуація</a:t>
            </a:r>
            <a:r>
              <a:rPr lang="ru-RU" dirty="0">
                <a:latin typeface="Century" panose="02040604050505020304" pitchFamily="18" charset="0"/>
              </a:rPr>
              <a:t>?</a:t>
            </a:r>
            <a:endParaRPr lang="uk-UA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4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41828-1701-4BFF-AC3F-A3EC9F07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>
                <a:latin typeface="Century" panose="02040604050505020304" pitchFamily="18" charset="0"/>
              </a:rPr>
              <a:t>Очікувані результати: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30C1D-9636-4772-A6D0-EFB98665C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7633252" cy="5032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600" dirty="0">
                <a:latin typeface="Century" panose="02040604050505020304" pitchFamily="18" charset="0"/>
              </a:rPr>
              <a:t>Після закінчення тренінгу учасники повинні з легкістю відповісти на ці запитання:</a:t>
            </a:r>
          </a:p>
          <a:p>
            <a:r>
              <a:rPr lang="uk-UA" sz="1600" dirty="0">
                <a:latin typeface="Century" panose="02040604050505020304" pitchFamily="18" charset="0"/>
              </a:rPr>
              <a:t>Що таке </a:t>
            </a:r>
            <a:r>
              <a:rPr lang="uk-UA" sz="1600" dirty="0" err="1">
                <a:latin typeface="Century" panose="02040604050505020304" pitchFamily="18" charset="0"/>
              </a:rPr>
              <a:t>булінг</a:t>
            </a:r>
            <a:r>
              <a:rPr lang="uk-UA" sz="1600" dirty="0">
                <a:latin typeface="Century" panose="02040604050505020304" pitchFamily="18" charset="0"/>
              </a:rPr>
              <a:t>?</a:t>
            </a:r>
          </a:p>
          <a:p>
            <a:r>
              <a:rPr lang="uk-UA" sz="1600" dirty="0">
                <a:latin typeface="Century" panose="02040604050505020304" pitchFamily="18" charset="0"/>
              </a:rPr>
              <a:t>Хто може страждати від </a:t>
            </a:r>
            <a:r>
              <a:rPr lang="uk-UA" sz="1600" dirty="0" err="1">
                <a:latin typeface="Century" panose="02040604050505020304" pitchFamily="18" charset="0"/>
              </a:rPr>
              <a:t>булінгу</a:t>
            </a:r>
            <a:r>
              <a:rPr lang="uk-UA" sz="1600" dirty="0">
                <a:latin typeface="Century" panose="02040604050505020304" pitchFamily="18" charset="0"/>
              </a:rPr>
              <a:t>?</a:t>
            </a:r>
          </a:p>
          <a:p>
            <a:r>
              <a:rPr lang="uk-UA" sz="1600" dirty="0">
                <a:latin typeface="Century" panose="02040604050505020304" pitchFamily="18" charset="0"/>
              </a:rPr>
              <a:t>Які є види </a:t>
            </a:r>
            <a:r>
              <a:rPr lang="uk-UA" sz="1600" dirty="0" err="1">
                <a:latin typeface="Century" panose="02040604050505020304" pitchFamily="18" charset="0"/>
              </a:rPr>
              <a:t>булінгу</a:t>
            </a:r>
            <a:r>
              <a:rPr lang="uk-UA" sz="1600" dirty="0">
                <a:latin typeface="Century" panose="02040604050505020304" pitchFamily="18" charset="0"/>
              </a:rPr>
              <a:t>?</a:t>
            </a:r>
          </a:p>
          <a:p>
            <a:r>
              <a:rPr lang="uk-UA" sz="1600" dirty="0">
                <a:latin typeface="Century" panose="02040604050505020304" pitchFamily="18" charset="0"/>
              </a:rPr>
              <a:t>Що таке економічний </a:t>
            </a:r>
            <a:r>
              <a:rPr lang="uk-UA" sz="1600" dirty="0" err="1">
                <a:latin typeface="Century" panose="02040604050505020304" pitchFamily="18" charset="0"/>
              </a:rPr>
              <a:t>булінг</a:t>
            </a:r>
            <a:r>
              <a:rPr lang="uk-UA" sz="1600" dirty="0">
                <a:latin typeface="Century" panose="02040604050505020304" pitchFamily="18" charset="0"/>
              </a:rPr>
              <a:t>?</a:t>
            </a:r>
          </a:p>
          <a:p>
            <a:r>
              <a:rPr lang="uk-UA" sz="1600" dirty="0">
                <a:latin typeface="Century" panose="02040604050505020304" pitchFamily="18" charset="0"/>
              </a:rPr>
              <a:t>Що таке фізичний </a:t>
            </a:r>
            <a:r>
              <a:rPr lang="uk-UA" sz="1600" dirty="0" err="1">
                <a:latin typeface="Century" panose="02040604050505020304" pitchFamily="18" charset="0"/>
              </a:rPr>
              <a:t>булінг</a:t>
            </a:r>
            <a:r>
              <a:rPr lang="uk-UA" sz="1600" dirty="0">
                <a:latin typeface="Century" panose="02040604050505020304" pitchFamily="18" charset="0"/>
              </a:rPr>
              <a:t>?</a:t>
            </a:r>
          </a:p>
          <a:p>
            <a:r>
              <a:rPr lang="uk-UA" sz="1600" dirty="0">
                <a:latin typeface="Century" panose="02040604050505020304" pitchFamily="18" charset="0"/>
              </a:rPr>
              <a:t>Що таке психологічний </a:t>
            </a:r>
            <a:r>
              <a:rPr lang="uk-UA" sz="1600" dirty="0" err="1">
                <a:latin typeface="Century" panose="02040604050505020304" pitchFamily="18" charset="0"/>
              </a:rPr>
              <a:t>булінг</a:t>
            </a:r>
            <a:r>
              <a:rPr lang="uk-UA" sz="1600" dirty="0">
                <a:latin typeface="Century" panose="02040604050505020304" pitchFamily="18" charset="0"/>
              </a:rPr>
              <a:t>?</a:t>
            </a:r>
          </a:p>
          <a:p>
            <a:r>
              <a:rPr lang="uk-UA" sz="1600" dirty="0">
                <a:latin typeface="Century" panose="02040604050505020304" pitchFamily="18" charset="0"/>
              </a:rPr>
              <a:t>Що таке </a:t>
            </a:r>
            <a:r>
              <a:rPr lang="uk-UA" sz="1600" dirty="0" err="1">
                <a:latin typeface="Century" panose="02040604050505020304" pitchFamily="18" charset="0"/>
              </a:rPr>
              <a:t>кібербулінг</a:t>
            </a:r>
            <a:r>
              <a:rPr lang="uk-UA" sz="1600" dirty="0">
                <a:latin typeface="Century" panose="02040604050505020304" pitchFamily="18" charset="0"/>
              </a:rPr>
              <a:t>?</a:t>
            </a:r>
          </a:p>
          <a:p>
            <a:r>
              <a:rPr lang="uk-UA" sz="1600" dirty="0">
                <a:latin typeface="Century" panose="02040604050505020304" pitchFamily="18" charset="0"/>
              </a:rPr>
              <a:t>Хто такий </a:t>
            </a:r>
            <a:r>
              <a:rPr lang="uk-UA" sz="1600" dirty="0" err="1">
                <a:latin typeface="Century" panose="02040604050505020304" pitchFamily="18" charset="0"/>
              </a:rPr>
              <a:t>булер</a:t>
            </a:r>
            <a:r>
              <a:rPr lang="uk-UA" sz="1600" dirty="0">
                <a:latin typeface="Century" panose="02040604050505020304" pitchFamily="18" charset="0"/>
              </a:rPr>
              <a:t>/булі?</a:t>
            </a:r>
          </a:p>
          <a:p>
            <a:r>
              <a:rPr lang="uk-UA" sz="1600" dirty="0">
                <a:latin typeface="Century" panose="02040604050505020304" pitchFamily="18" charset="0"/>
              </a:rPr>
              <a:t>До кого звернутися в ситуації </a:t>
            </a:r>
            <a:r>
              <a:rPr lang="uk-UA" sz="1600" dirty="0" err="1">
                <a:latin typeface="Century" panose="02040604050505020304" pitchFamily="18" charset="0"/>
              </a:rPr>
              <a:t>булінгу</a:t>
            </a:r>
            <a:r>
              <a:rPr lang="uk-UA" sz="1600" dirty="0">
                <a:latin typeface="Century" panose="02040604050505020304" pitchFamily="18" charset="0"/>
              </a:rPr>
              <a:t>?</a:t>
            </a:r>
          </a:p>
          <a:p>
            <a:r>
              <a:rPr lang="uk-UA" sz="1600" dirty="0">
                <a:latin typeface="Century" panose="02040604050505020304" pitchFamily="18" charset="0"/>
              </a:rPr>
              <a:t>Який номер </a:t>
            </a:r>
            <a:r>
              <a:rPr lang="uk-UA" sz="1600" dirty="0" err="1">
                <a:latin typeface="Century" panose="02040604050505020304" pitchFamily="18" charset="0"/>
              </a:rPr>
              <a:t>елефону</a:t>
            </a:r>
            <a:r>
              <a:rPr lang="uk-UA" sz="1600" dirty="0">
                <a:latin typeface="Century" panose="02040604050505020304" pitchFamily="18" charset="0"/>
              </a:rPr>
              <a:t> Національної дитячої «гарячої лінії»?</a:t>
            </a:r>
          </a:p>
          <a:p>
            <a:r>
              <a:rPr lang="uk-UA" sz="1600" dirty="0">
                <a:latin typeface="Century" panose="02040604050505020304" pitchFamily="18" charset="0"/>
              </a:rPr>
              <a:t>Які ви можете дати поради як справитися з </a:t>
            </a:r>
            <a:r>
              <a:rPr lang="uk-UA" sz="1600" dirty="0" err="1">
                <a:latin typeface="Century" panose="02040604050505020304" pitchFamily="18" charset="0"/>
              </a:rPr>
              <a:t>булінгом</a:t>
            </a:r>
            <a:r>
              <a:rPr lang="uk-UA" sz="1600" dirty="0">
                <a:latin typeface="Century" panose="02040604050505020304" pitchFamily="18" charset="0"/>
              </a:rPr>
              <a:t>?</a:t>
            </a:r>
          </a:p>
          <a:p>
            <a:r>
              <a:rPr lang="uk-UA" sz="1600" dirty="0">
                <a:latin typeface="Century" panose="02040604050505020304" pitchFamily="18" charset="0"/>
              </a:rPr>
              <a:t>Які ви можете дати поради як уникнути </a:t>
            </a:r>
            <a:r>
              <a:rPr lang="uk-UA" sz="1600" dirty="0" err="1">
                <a:latin typeface="Century" panose="02040604050505020304" pitchFamily="18" charset="0"/>
              </a:rPr>
              <a:t>булінгу</a:t>
            </a:r>
            <a:r>
              <a:rPr lang="uk-UA" sz="1600" dirty="0">
                <a:latin typeface="Century" panose="02040604050505020304" pitchFamily="18" charset="0"/>
              </a:rPr>
              <a:t>?</a:t>
            </a:r>
          </a:p>
          <a:p>
            <a:r>
              <a:rPr lang="uk-UA" sz="1600" dirty="0">
                <a:latin typeface="Century" panose="02040604050505020304" pitchFamily="18" charset="0"/>
              </a:rPr>
              <a:t>Що таке насильство?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CA6C0C-4414-4FC7-93F9-D07EB0D128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417" y="2531166"/>
            <a:ext cx="3531637" cy="312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C8473-AD20-4A17-B4EB-9D690D7B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Фрагмент риторично</a:t>
            </a:r>
            <a:r>
              <a:rPr lang="uk-UA" dirty="0">
                <a:latin typeface="Century" panose="02040604050505020304" pitchFamily="18" charset="0"/>
              </a:rPr>
              <a:t>ї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914144-9518-41A0-8067-F3EA63473556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Тренер: Доброго дня, </a:t>
            </a:r>
            <a:r>
              <a:rPr lang="ru-RU" dirty="0" err="1"/>
              <a:t>шановні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тренінгу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 ми з вами тут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обговорити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тему – тему </a:t>
            </a:r>
            <a:r>
              <a:rPr lang="ru-RU" dirty="0" err="1"/>
              <a:t>насильства</a:t>
            </a:r>
            <a:r>
              <a:rPr lang="ru-RU" dirty="0"/>
              <a:t> та </a:t>
            </a:r>
            <a:r>
              <a:rPr lang="ru-RU" dirty="0" err="1"/>
              <a:t>жорстокості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Кожному з нас, </a:t>
            </a:r>
            <a:r>
              <a:rPr lang="ru-RU" dirty="0" err="1"/>
              <a:t>хоча</a:t>
            </a:r>
            <a:r>
              <a:rPr lang="ru-RU" dirty="0"/>
              <a:t> б раз 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доводилося</a:t>
            </a:r>
            <a:r>
              <a:rPr lang="ru-RU" dirty="0"/>
              <a:t> </a:t>
            </a:r>
            <a:r>
              <a:rPr lang="ru-RU" dirty="0" err="1"/>
              <a:t>зіткнутися</a:t>
            </a:r>
            <a:r>
              <a:rPr lang="ru-RU" dirty="0"/>
              <a:t> з </a:t>
            </a:r>
            <a:r>
              <a:rPr lang="ru-RU" dirty="0" err="1"/>
              <a:t>насильством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могло </a:t>
            </a:r>
            <a:r>
              <a:rPr lang="ru-RU" dirty="0" err="1"/>
              <a:t>застосовуватися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вас самих, </a:t>
            </a:r>
            <a:r>
              <a:rPr lang="ru-RU" dirty="0" err="1"/>
              <a:t>ви</a:t>
            </a:r>
            <a:r>
              <a:rPr lang="ru-RU" dirty="0"/>
              <a:t> могли бути </a:t>
            </a:r>
            <a:r>
              <a:rPr lang="ru-RU" dirty="0" err="1"/>
              <a:t>свідком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ставали </a:t>
            </a:r>
            <a:r>
              <a:rPr lang="ru-RU" dirty="0" err="1"/>
              <a:t>тими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ображає</a:t>
            </a:r>
            <a:r>
              <a:rPr lang="ru-RU" dirty="0"/>
              <a:t>. Ми </a:t>
            </a:r>
            <a:r>
              <a:rPr lang="ru-RU" dirty="0" err="1"/>
              <a:t>поговоримо</a:t>
            </a:r>
            <a:r>
              <a:rPr lang="ru-RU" dirty="0"/>
              <a:t> про </a:t>
            </a:r>
            <a:r>
              <a:rPr lang="ru-RU" dirty="0" err="1"/>
              <a:t>насильство</a:t>
            </a:r>
            <a:r>
              <a:rPr lang="ru-RU" dirty="0"/>
              <a:t> та </a:t>
            </a:r>
            <a:r>
              <a:rPr lang="ru-RU" dirty="0" err="1"/>
              <a:t>жорстокість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направлена на одну </a:t>
            </a:r>
            <a:r>
              <a:rPr lang="ru-RU" dirty="0" err="1"/>
              <a:t>дитину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булінгом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 ми </a:t>
            </a:r>
            <a:r>
              <a:rPr lang="ru-RU" dirty="0" err="1"/>
              <a:t>спробуємо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жертви</a:t>
            </a:r>
            <a:r>
              <a:rPr lang="ru-RU" dirty="0"/>
              <a:t> </a:t>
            </a:r>
            <a:r>
              <a:rPr lang="ru-RU" dirty="0" err="1"/>
              <a:t>булінгу</a:t>
            </a:r>
            <a:r>
              <a:rPr lang="ru-RU" dirty="0"/>
              <a:t>, та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агресора</a:t>
            </a:r>
            <a:r>
              <a:rPr lang="ru-RU" dirty="0"/>
              <a:t>. І </a:t>
            </a:r>
            <a:r>
              <a:rPr lang="ru-RU" dirty="0" err="1"/>
              <a:t>найголовніше</a:t>
            </a:r>
            <a:r>
              <a:rPr lang="ru-RU" dirty="0"/>
              <a:t>, разом </a:t>
            </a:r>
            <a:r>
              <a:rPr lang="ru-RU" dirty="0" err="1"/>
              <a:t>знайдемо</a:t>
            </a:r>
            <a:r>
              <a:rPr lang="ru-RU" dirty="0"/>
              <a:t> шляхи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постраждалій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та </a:t>
            </a:r>
            <a:r>
              <a:rPr lang="ru-RU" dirty="0" err="1"/>
              <a:t>спробуємо</a:t>
            </a:r>
            <a:r>
              <a:rPr lang="ru-RU" dirty="0"/>
              <a:t> </a:t>
            </a:r>
            <a:r>
              <a:rPr lang="ru-RU" dirty="0" err="1"/>
              <a:t>убезпечити</a:t>
            </a:r>
            <a:r>
              <a:rPr lang="ru-RU" dirty="0"/>
              <a:t> себе,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зіграти</a:t>
            </a:r>
            <a:r>
              <a:rPr lang="ru-RU" dirty="0"/>
              <a:t> одну з ролей у </a:t>
            </a:r>
            <a:r>
              <a:rPr lang="ru-RU" dirty="0" err="1"/>
              <a:t>булінгу</a:t>
            </a:r>
            <a:r>
              <a:rPr lang="ru-RU" dirty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err="1"/>
              <a:t>Сподіваюся</a:t>
            </a:r>
            <a:r>
              <a:rPr lang="ru-RU" dirty="0"/>
              <a:t>, вам буде </a:t>
            </a:r>
            <a:r>
              <a:rPr lang="ru-RU" dirty="0" err="1"/>
              <a:t>цікаво</a:t>
            </a:r>
            <a:r>
              <a:rPr lang="ru-RU" dirty="0"/>
              <a:t> та </a:t>
            </a:r>
            <a:r>
              <a:rPr lang="ru-RU" dirty="0" err="1"/>
              <a:t>пізнавально</a:t>
            </a:r>
            <a:r>
              <a:rPr lang="ru-RU" dirty="0"/>
              <a:t> і </a:t>
            </a:r>
            <a:r>
              <a:rPr lang="ru-RU" dirty="0" err="1"/>
              <a:t>ви</a:t>
            </a:r>
            <a:r>
              <a:rPr lang="ru-RU" dirty="0"/>
              <a:t> з </a:t>
            </a:r>
            <a:r>
              <a:rPr lang="ru-RU" dirty="0" err="1"/>
              <a:t>користю</a:t>
            </a:r>
            <a:r>
              <a:rPr lang="ru-RU" dirty="0"/>
              <a:t> проведете час.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047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1067</Words>
  <Application>Microsoft Office PowerPoint</Application>
  <PresentationFormat>Широкоэкранный</PresentationFormat>
  <Paragraphs>93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</vt:lpstr>
      <vt:lpstr>Тема Office</vt:lpstr>
      <vt:lpstr>ОРІЄНТОВАНІ КОМПОНЕНТИ плану-коспекту власної риторичної практики</vt:lpstr>
      <vt:lpstr>Тренінг: «Що таке булінг? Профілактика булінгу в учнівському середовищі »</vt:lpstr>
      <vt:lpstr>Аудиторія,на яку розрахован тренінг:</vt:lpstr>
      <vt:lpstr>Обладнання, дидактичний матеріал:</vt:lpstr>
      <vt:lpstr>Мета:</vt:lpstr>
      <vt:lpstr>Завдання:</vt:lpstr>
      <vt:lpstr>Презентация PowerPoint</vt:lpstr>
      <vt:lpstr>Очікувані результати:</vt:lpstr>
      <vt:lpstr>Фрагмент риторичної практики</vt:lpstr>
      <vt:lpstr>ПРИТЧА ПРО ЖОРСТОКІСТЬ</vt:lpstr>
      <vt:lpstr>Презентация PowerPoint</vt:lpstr>
      <vt:lpstr>Презентация PowerPoint</vt:lpstr>
      <vt:lpstr>Презентация PowerPoint</vt:lpstr>
      <vt:lpstr>Форми шкільного булінгу:</vt:lpstr>
      <vt:lpstr>Соціальна структура булінгу:</vt:lpstr>
      <vt:lpstr>Як розпізнати жертву:</vt:lpstr>
      <vt:lpstr>Як розпізнати агресора:</vt:lpstr>
      <vt:lpstr>Як розпізнати спостерігача:</vt:lpstr>
      <vt:lpstr>Презентация PowerPoint</vt:lpstr>
      <vt:lpstr>Поради, як уникнути булінгу</vt:lpstr>
      <vt:lpstr>Мультфільми, які допоможуть запобігти булінгу серед дітей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ОРІЄНТОВАНІ КОМПОНЕНТИ плану-проспекту власної риторичної практики</dc:title>
  <dc:creator>vidmenko200@gmail.com</dc:creator>
  <cp:lastModifiedBy>vidmenko200@gmail.com</cp:lastModifiedBy>
  <cp:revision>11</cp:revision>
  <dcterms:created xsi:type="dcterms:W3CDTF">2021-05-22T11:53:01Z</dcterms:created>
  <dcterms:modified xsi:type="dcterms:W3CDTF">2021-05-22T14:30:26Z</dcterms:modified>
</cp:coreProperties>
</file>