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3"/>
  </p:notesMasterIdLst>
  <p:sldIdLst>
    <p:sldId id="258" r:id="rId2"/>
    <p:sldId id="259" r:id="rId3"/>
    <p:sldId id="273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1" r:id="rId13"/>
    <p:sldId id="272" r:id="rId14"/>
    <p:sldId id="268" r:id="rId15"/>
    <p:sldId id="269" r:id="rId16"/>
    <p:sldId id="270" r:id="rId17"/>
    <p:sldId id="274" r:id="rId18"/>
    <p:sldId id="275" r:id="rId19"/>
    <p:sldId id="276" r:id="rId20"/>
    <p:sldId id="280" r:id="rId21"/>
    <p:sldId id="287" r:id="rId22"/>
    <p:sldId id="288" r:id="rId23"/>
    <p:sldId id="289" r:id="rId24"/>
    <p:sldId id="277" r:id="rId25"/>
    <p:sldId id="278" r:id="rId26"/>
    <p:sldId id="281" r:id="rId27"/>
    <p:sldId id="282" r:id="rId28"/>
    <p:sldId id="283" r:id="rId29"/>
    <p:sldId id="284" r:id="rId30"/>
    <p:sldId id="279" r:id="rId31"/>
    <p:sldId id="285" r:id="rId32"/>
    <p:sldId id="286" r:id="rId33"/>
    <p:sldId id="290" r:id="rId34"/>
    <p:sldId id="291" r:id="rId35"/>
    <p:sldId id="292" r:id="rId36"/>
    <p:sldId id="293" r:id="rId37"/>
    <p:sldId id="297" r:id="rId38"/>
    <p:sldId id="298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24" autoAdjust="0"/>
    <p:restoredTop sz="94598" autoAdjust="0"/>
  </p:normalViewPr>
  <p:slideViewPr>
    <p:cSldViewPr>
      <p:cViewPr>
        <p:scale>
          <a:sx n="100" d="100"/>
          <a:sy n="100" d="100"/>
        </p:scale>
        <p:origin x="-462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15.02.2021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15.02.2021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15.02.2021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15.02.2021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15.02.2021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15.02.2021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15.02.2021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15.02.2021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15.02.2021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15.02.2021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15.02.2021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15.02.2021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15.02.2021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2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1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oleObject" Target="../embeddings/oleObject37.bin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38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39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42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</a:t>
            </a:r>
            <a:r>
              <a:rPr lang="ru-RU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П’ЮТЕРН</a:t>
            </a:r>
            <a:r>
              <a:rPr lang="uk-UA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ГРАФІКА</a:t>
            </a:r>
            <a:endParaRPr lang="uk-UA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4" name="Rectangle 67"/>
          <p:cNvSpPr>
            <a:spLocks noChangeArrowheads="1"/>
          </p:cNvSpPr>
          <p:nvPr/>
        </p:nvSpPr>
        <p:spPr bwMode="auto">
          <a:xfrm>
            <a:off x="4223988" y="465237"/>
            <a:ext cx="69602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9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1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1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" name="Rectangle 1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1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9" name="Rectangle 1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18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5" name="Rectangle 18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" name="Rectangle 20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9" name="Rectangle 20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1" name="Rectangle 2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3" name="Rectangle 2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8" name="Rectangle 2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0" name="Rectangle 2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2" name="Rectangle 2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4" name="Rectangle 2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6" name="Rectangle 262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Rectangle 2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9" name="Rectangle 2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1" name="Rectangle 28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3" name="Rectangle 29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5" name="Rectangle 29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7" name="Rectangle 3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9" name="Rectangle 3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1" name="Rectangle 3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4" name="Rectangle 3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Брезенхема растрової</a:t>
            </a:r>
            <a:b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розгортки кола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Введемо допоміжну величину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врахувати, що для від’ємного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числа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 </a:t>
            </a: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маємо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7864775"/>
              </p:ext>
            </p:extLst>
          </p:nvPr>
        </p:nvGraphicFramePr>
        <p:xfrm>
          <a:off x="1331640" y="2276872"/>
          <a:ext cx="5328592" cy="8035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7" name="Формула" r:id="rId3" imgW="3657600" imgH="368300" progId="Equation.3">
                  <p:embed/>
                </p:oleObj>
              </mc:Choice>
              <mc:Fallback>
                <p:oleObj name="Формула" r:id="rId3" imgW="3657600" imgH="368300" progId="Equation.3">
                  <p:embed/>
                  <p:pic>
                    <p:nvPicPr>
                      <p:cNvPr id="0" name="Объект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2276872"/>
                        <a:ext cx="5328592" cy="8035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6207107"/>
              </p:ext>
            </p:extLst>
          </p:nvPr>
        </p:nvGraphicFramePr>
        <p:xfrm>
          <a:off x="7308304" y="3356992"/>
          <a:ext cx="1296144" cy="482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8" name="Формула" r:id="rId5" imgW="558720" imgH="266400" progId="Equation.3">
                  <p:embed/>
                </p:oleObj>
              </mc:Choice>
              <mc:Fallback>
                <p:oleObj name="Формула" r:id="rId5" imgW="558720" imgH="266400" progId="Equation.3">
                  <p:embed/>
                  <p:pic>
                    <p:nvPicPr>
                      <p:cNvPr id="0" name="Объект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304" y="3356992"/>
                        <a:ext cx="1296144" cy="4827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3665622"/>
              </p:ext>
            </p:extLst>
          </p:nvPr>
        </p:nvGraphicFramePr>
        <p:xfrm>
          <a:off x="2771800" y="5373216"/>
          <a:ext cx="2088231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9" name="Формула" r:id="rId7" imgW="1231560" imgH="241200" progId="Equation.3">
                  <p:embed/>
                </p:oleObj>
              </mc:Choice>
              <mc:Fallback>
                <p:oleObj name="Формула" r:id="rId7" imgW="1231560" imgH="241200" progId="Equation.3">
                  <p:embed/>
                  <p:pic>
                    <p:nvPicPr>
                      <p:cNvPr id="0" name="Объект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5373216"/>
                        <a:ext cx="2088231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3580151"/>
              </p:ext>
            </p:extLst>
          </p:nvPr>
        </p:nvGraphicFramePr>
        <p:xfrm>
          <a:off x="1547664" y="4005064"/>
          <a:ext cx="4464496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0" name="Формула" r:id="rId9" imgW="3340100" imgH="292100" progId="Equation.3">
                  <p:embed/>
                </p:oleObj>
              </mc:Choice>
              <mc:Fallback>
                <p:oleObj name="Формула" r:id="rId9" imgW="3340100" imgH="292100" progId="Equation.3">
                  <p:embed/>
                  <p:pic>
                    <p:nvPicPr>
                      <p:cNvPr id="0" name="Объект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4005064"/>
                        <a:ext cx="4464496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7625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Брезенхема растрової</a:t>
            </a:r>
            <a:b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розгортки кола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 як  </a:t>
            </a: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легко бачити, що 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             </a:t>
            </a:r>
            <a:r>
              <a:rPr lang="uk-UA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горизонтальний піксель </a:t>
            </a:r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знаходиться ближче до  кола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ніж діагональний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підлягає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візуалізації.</a:t>
            </a: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навпаки,  при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-  </a:t>
            </a:r>
            <a:r>
              <a:rPr lang="uk-UA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вибираємо </a:t>
            </a:r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діагональний </a:t>
            </a:r>
            <a:r>
              <a:rPr lang="uk-UA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піксель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Відмітимо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що при вибраному порядку побудови для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першого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октанту перевірка ситуації, коли 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зайвою і наступним пік селом може бути тільки горизонтальний або діагональний..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6983739"/>
              </p:ext>
            </p:extLst>
          </p:nvPr>
        </p:nvGraphicFramePr>
        <p:xfrm>
          <a:off x="1979712" y="1628800"/>
          <a:ext cx="1440160" cy="4107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9" name="Формула" r:id="rId3" imgW="1104421" imgH="266584" progId="Equation.3">
                  <p:embed/>
                </p:oleObj>
              </mc:Choice>
              <mc:Fallback>
                <p:oleObj name="Формула" r:id="rId3" imgW="1104421" imgH="266584" progId="Equation.3">
                  <p:embed/>
                  <p:pic>
                    <p:nvPicPr>
                      <p:cNvPr id="0" name="Объект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1628800"/>
                        <a:ext cx="1440160" cy="4107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0888138"/>
              </p:ext>
            </p:extLst>
          </p:nvPr>
        </p:nvGraphicFramePr>
        <p:xfrm>
          <a:off x="4716016" y="4581128"/>
          <a:ext cx="792088" cy="334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0" name="Формула" r:id="rId5" imgW="419040" imgH="190440" progId="Equation.3">
                  <p:embed/>
                </p:oleObj>
              </mc:Choice>
              <mc:Fallback>
                <p:oleObj name="Формула" r:id="rId5" imgW="419040" imgH="190440" progId="Equation.3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4581128"/>
                        <a:ext cx="792088" cy="3345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8294124"/>
              </p:ext>
            </p:extLst>
          </p:nvPr>
        </p:nvGraphicFramePr>
        <p:xfrm>
          <a:off x="2699792" y="3717032"/>
          <a:ext cx="648072" cy="2625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1" name="Формула" r:id="rId7" imgW="419100" imgH="190500" progId="Equation.3">
                  <p:embed/>
                </p:oleObj>
              </mc:Choice>
              <mc:Fallback>
                <p:oleObj name="Формула" r:id="rId7" imgW="419100" imgH="1905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3717032"/>
                        <a:ext cx="648072" cy="2625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1771550"/>
              </p:ext>
            </p:extLst>
          </p:nvPr>
        </p:nvGraphicFramePr>
        <p:xfrm>
          <a:off x="1403648" y="2564904"/>
          <a:ext cx="627062" cy="26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2" name="Формула" r:id="rId9" imgW="406080" imgH="190440" progId="Equation.3">
                  <p:embed/>
                </p:oleObj>
              </mc:Choice>
              <mc:Fallback>
                <p:oleObj name="Формула" r:id="rId9" imgW="406080" imgH="19044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564904"/>
                        <a:ext cx="627062" cy="261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2777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Брезенхема растрової</a:t>
            </a:r>
            <a:b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розгортки кола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формули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випливають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прості рекурентні формули для обчислення величини  на сусідніх кроках алгоритму. Так при виборі горизонтального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пікселя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маємо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діагонального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4834467"/>
              </p:ext>
            </p:extLst>
          </p:nvPr>
        </p:nvGraphicFramePr>
        <p:xfrm>
          <a:off x="3779912" y="4149080"/>
          <a:ext cx="2232248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1" name="Формула" r:id="rId3" imgW="1866900" imgH="241300" progId="Equation.3">
                  <p:embed/>
                </p:oleObj>
              </mc:Choice>
              <mc:Fallback>
                <p:oleObj name="Формула" r:id="rId3" imgW="1866900" imgH="241300" progId="Equation.3">
                  <p:embed/>
                  <p:pic>
                    <p:nvPicPr>
                      <p:cNvPr id="0" name="Объект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4149080"/>
                        <a:ext cx="2232248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337491"/>
              </p:ext>
            </p:extLst>
          </p:nvPr>
        </p:nvGraphicFramePr>
        <p:xfrm>
          <a:off x="6516216" y="2780928"/>
          <a:ext cx="2016224" cy="454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2" name="Формула" r:id="rId5" imgW="1587240" imgH="241200" progId="Equation.3">
                  <p:embed/>
                </p:oleObj>
              </mc:Choice>
              <mc:Fallback>
                <p:oleObj name="Формула" r:id="rId5" imgW="1587240" imgH="241200" progId="Equation.3">
                  <p:embed/>
                  <p:pic>
                    <p:nvPicPr>
                      <p:cNvPr id="0" name="Объект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6" y="2780928"/>
                        <a:ext cx="2016224" cy="4541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3327919"/>
              </p:ext>
            </p:extLst>
          </p:nvPr>
        </p:nvGraphicFramePr>
        <p:xfrm>
          <a:off x="2915816" y="3501008"/>
          <a:ext cx="2088232" cy="382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3" name="Формула" r:id="rId7" imgW="1434960" imgH="241200" progId="Equation.3">
                  <p:embed/>
                </p:oleObj>
              </mc:Choice>
              <mc:Fallback>
                <p:oleObj name="Формула" r:id="rId7" imgW="1434960" imgH="241200" progId="Equation.3">
                  <p:embed/>
                  <p:pic>
                    <p:nvPicPr>
                      <p:cNvPr id="0" name="Объект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3501008"/>
                        <a:ext cx="2088232" cy="3821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7686030"/>
              </p:ext>
            </p:extLst>
          </p:nvPr>
        </p:nvGraphicFramePr>
        <p:xfrm>
          <a:off x="2555776" y="5301208"/>
          <a:ext cx="2547739" cy="381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4" name="Формула" r:id="rId9" imgW="1993680" imgH="241200" progId="Equation.3">
                  <p:embed/>
                </p:oleObj>
              </mc:Choice>
              <mc:Fallback>
                <p:oleObj name="Формула" r:id="rId9" imgW="1993680" imgH="241200" progId="Equation.3">
                  <p:embed/>
                  <p:pic>
                    <p:nvPicPr>
                      <p:cNvPr id="0" name="Объект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5301208"/>
                        <a:ext cx="2547739" cy="3817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367122"/>
              </p:ext>
            </p:extLst>
          </p:nvPr>
        </p:nvGraphicFramePr>
        <p:xfrm>
          <a:off x="2483768" y="1556792"/>
          <a:ext cx="2897187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5" name="Формула" r:id="rId11" imgW="2019240" imgH="291960" progId="Equation.3">
                  <p:embed/>
                </p:oleObj>
              </mc:Choice>
              <mc:Fallback>
                <p:oleObj name="Формула" r:id="rId11" imgW="2019240" imgH="291960" progId="Equation.3">
                  <p:embed/>
                  <p:pic>
                    <p:nvPicPr>
                      <p:cNvPr id="0" name="Объект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1556792"/>
                        <a:ext cx="2897187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2441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Брезенхема растрової</a:t>
            </a:r>
            <a:b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розгортки кола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цієї ж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формули,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 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отримуємо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стартове значення для обчислення оцінки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є оптимальним як по обсягу обчислень, так як  потребує тільки арифметичних дій над цілими числами, так і по якості одержаного зображення.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1450544"/>
              </p:ext>
            </p:extLst>
          </p:nvPr>
        </p:nvGraphicFramePr>
        <p:xfrm>
          <a:off x="3131840" y="3140968"/>
          <a:ext cx="1368152" cy="454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2" name="Формула" r:id="rId3" imgW="977900" imgH="241300" progId="Equation.3">
                  <p:embed/>
                </p:oleObj>
              </mc:Choice>
              <mc:Fallback>
                <p:oleObj name="Формула" r:id="rId3" imgW="977900" imgH="241300" progId="Equation.3">
                  <p:embed/>
                  <p:pic>
                    <p:nvPicPr>
                      <p:cNvPr id="0" name="Объект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3140968"/>
                        <a:ext cx="1368152" cy="4541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3246905"/>
              </p:ext>
            </p:extLst>
          </p:nvPr>
        </p:nvGraphicFramePr>
        <p:xfrm>
          <a:off x="4211960" y="2060848"/>
          <a:ext cx="1440160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3" name="Формула" r:id="rId5" imgW="1104840" imgH="241200" progId="Equation.3">
                  <p:embed/>
                </p:oleObj>
              </mc:Choice>
              <mc:Fallback>
                <p:oleObj name="Формула" r:id="rId5" imgW="1104840" imgH="241200" progId="Equation.3">
                  <p:embed/>
                  <p:pic>
                    <p:nvPicPr>
                      <p:cNvPr id="0" name="Объект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2060848"/>
                        <a:ext cx="1440160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1803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Згладжуючі сплайни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силу практичного значення розглянутого підходу, щоб кожний раз не повторювати одні й ті самі обчислення для зручності отримані явні формули для побудови кривої, які називають </a:t>
            </a:r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сплайни, що згладжують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У цьому випадку робоча формула для наближення по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координатам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x,y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 вигляд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185789"/>
              </p:ext>
            </p:extLst>
          </p:nvPr>
        </p:nvGraphicFramePr>
        <p:xfrm>
          <a:off x="2195736" y="4437112"/>
          <a:ext cx="3888432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0" name="Формула" r:id="rId3" imgW="2095500" imgH="241300" progId="Equation.3">
                  <p:embed/>
                </p:oleObj>
              </mc:Choice>
              <mc:Fallback>
                <p:oleObj name="Формула" r:id="rId3" imgW="2095500" imgH="241300" progId="Equation.3">
                  <p:embed/>
                  <p:pic>
                    <p:nvPicPr>
                      <p:cNvPr id="0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4437112"/>
                        <a:ext cx="3888432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901701"/>
              </p:ext>
            </p:extLst>
          </p:nvPr>
        </p:nvGraphicFramePr>
        <p:xfrm>
          <a:off x="2267744" y="5301208"/>
          <a:ext cx="3744416" cy="5261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1" name="Формула" r:id="rId5" imgW="2057400" imgH="241300" progId="Equation.3">
                  <p:embed/>
                </p:oleObj>
              </mc:Choice>
              <mc:Fallback>
                <p:oleObj name="Формула" r:id="rId5" imgW="2057400" imgH="241300" progId="Equation.3">
                  <p:embed/>
                  <p:pic>
                    <p:nvPicPr>
                      <p:cNvPr id="0" name="Объект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5301208"/>
                        <a:ext cx="3744416" cy="5261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6034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Згладжуючі сплайни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коефіцієнти визначаються співвідношеннями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4903653"/>
              </p:ext>
            </p:extLst>
          </p:nvPr>
        </p:nvGraphicFramePr>
        <p:xfrm>
          <a:off x="2051720" y="2420888"/>
          <a:ext cx="3960440" cy="2609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5" name="Формула" r:id="rId3" imgW="2425680" imgH="1892160" progId="Equation.3">
                  <p:embed/>
                </p:oleObj>
              </mc:Choice>
              <mc:Fallback>
                <p:oleObj name="Формула" r:id="rId3" imgW="2425680" imgH="189216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420888"/>
                        <a:ext cx="3960440" cy="26092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32985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Згладжуючі сплайни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сплайнів, що згладжують зберігається неперервність функції і її перших двох похідних, але графік отриманого наближення </a:t>
            </a:r>
            <a:r>
              <a:rPr lang="uk-UA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проходить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через вузол інтерполяції. 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Зі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структури приведених формул випливає, що вони не можуть бути застосовані для першого і останнього інтервалів.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39963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Заповнення двомірних областей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втрати спільності будемо вважати, що будь-яка двовимірна область може бути представлена у виді багатокутника, і тоді його ребра можна задати в аналітичній формі. Методи рішення цієї задачі поділяється на дві групи: алгоритми сканування і алгоритми запалу. В обох підходах істотним моментом є задача визначення належності пробної точки до даної області.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42073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ПРОМЕНЕВИЙ ТЕСТ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Найпростішим методом для відповіді на це питання є променевий критерій, суть якого складається в підрахунку кількості точок перетину  променя, що сканує з границею області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пробної точки у довільному напрямку проводиться промінь.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кількість перетинів променя з границею багатокутника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непарне, то точка є внутрішньої, інакше - зовнішньою.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28223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ПРОМЕНЕВИЙ ТЕСТ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реалізації цього методу необхідна наступна класифікація точок перетину прямій з границею багатокутника. Точка називається простою, якщо вона не є вершиною, або ця точки не є точкою локального екстремуму по координаті суміжній з координатою сканування. </a:t>
            </a:r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точка границі є особою, то перетинання з нею вважається як два, а якщо простою - як одне.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9630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Брезенхема растрової</a:t>
            </a:r>
            <a:b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розгортки кола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Згладжуючі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сплайни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Заповнення двомірних областей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ПРОМЕНЕВИЙ ТЕСТ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276872"/>
            <a:ext cx="5184576" cy="249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377876" y="3244334"/>
            <a:ext cx="388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А)</a:t>
            </a:r>
          </a:p>
        </p:txBody>
      </p:sp>
    </p:spTree>
    <p:extLst>
      <p:ext uri="{BB962C8B-B14F-4D97-AF65-F5344CB8AC3E}">
        <p14:creationId xmlns:p14="http://schemas.microsoft.com/office/powerpoint/2010/main" val="28968448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ПРОМЕНЕВИЙ ТЕСТ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 при скануванні в напрямку осі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особливими, а точка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простою(рис. зліва ).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Аналогічна класифікації має місце при скануванні в напрямку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координати (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рис.справа)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78090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Заповнення двомірних областей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Найпростіший алгоритм заповнення може бути побудований у такий спосіб. Якщо поточний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піксель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внутрішньою точкою цієї області, і він не зафарбований, то  його необхідно зафарбувати. Природною модифікацією даного підходу є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сканування з прапором</a:t>
            </a:r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Довільно вибирається стартова точка і у залежності від того чи є вона внутрішньою чи зовнішньою, атрибутам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пікселя(колір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фону або колір області) і значенню прапора привласнюються відповідні значення.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70046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Заповнення двомірних областей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Відбувається перехід до наступної точки в напрямку сканування. Якщо ця точка є простою (гранична або вершина), атрибути пікселя і значення прапора змінюються на протилежні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2800" b="1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Зауваження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На перший погляд цей алгоритм в </a:t>
            </a:r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плані програмної реалізації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здається майже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ідеальним.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Але його слабким місцем є вершини, в яких ребра перетинаються під дуже гострим кутом. У них, як правило, алгоритм „не встигає” поміняти значень атрибутів і прапора.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2234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</a:t>
            </a:r>
            <a:r>
              <a:rPr lang="uk-UA" b="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ЗАПОВНЕННЯ ПО ІНТЕРВАЛАМ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Цей  алгоритм побудований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основі  властивості просторової когерентності геометричних фігур: якщо є множина точок, що належать до одного околу, то з великим ступенем імовірності можна стверджувати, що властивості цих точок будуть однакові. Це дає можливість не перевіряти щораз наступну точку, а розбити промінь, що сканує на інтервали, утворені точками його перетину з ребрами багатокутника.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55997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</a:rPr>
              <a:t>КОРЕКТНІСТЬ ПЕРЕТИНУ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Рівняння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прямої           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 несе відрізок , заданий початковою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кінцевою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точкою       має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вигляд	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(*)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граничних значеннях параметру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(*)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маємо кінцеві точки відрізка, а значенням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відповідають точки, що належать відрізку.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1507442"/>
              </p:ext>
            </p:extLst>
          </p:nvPr>
        </p:nvGraphicFramePr>
        <p:xfrm>
          <a:off x="3347864" y="1700808"/>
          <a:ext cx="53657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9" name="Формула" r:id="rId3" imgW="342720" imgH="241200" progId="Equation.3">
                  <p:embed/>
                </p:oleObj>
              </mc:Choice>
              <mc:Fallback>
                <p:oleObj name="Формула" r:id="rId3" imgW="342720" imgH="241200" progId="Equation.3">
                  <p:embed/>
                  <p:pic>
                    <p:nvPicPr>
                      <p:cNvPr id="0" name="Объект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1700808"/>
                        <a:ext cx="536575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5185394"/>
              </p:ext>
            </p:extLst>
          </p:nvPr>
        </p:nvGraphicFramePr>
        <p:xfrm>
          <a:off x="2483768" y="1988840"/>
          <a:ext cx="360040" cy="382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0" name="Формула" r:id="rId5" imgW="203112" imgH="241195" progId="Equation.3">
                  <p:embed/>
                </p:oleObj>
              </mc:Choice>
              <mc:Fallback>
                <p:oleObj name="Формула" r:id="rId5" imgW="203112" imgH="241195" progId="Equation.3">
                  <p:embed/>
                  <p:pic>
                    <p:nvPicPr>
                      <p:cNvPr id="0" name="Объект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1988840"/>
                        <a:ext cx="360040" cy="3821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8714330"/>
              </p:ext>
            </p:extLst>
          </p:nvPr>
        </p:nvGraphicFramePr>
        <p:xfrm>
          <a:off x="5436096" y="2060848"/>
          <a:ext cx="331341" cy="381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1" name="Формула" r:id="rId7" imgW="190440" imgH="241200" progId="Equation.3">
                  <p:embed/>
                </p:oleObj>
              </mc:Choice>
              <mc:Fallback>
                <p:oleObj name="Формула" r:id="rId7" imgW="190440" imgH="2412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2060848"/>
                        <a:ext cx="331341" cy="3816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936842"/>
              </p:ext>
            </p:extLst>
          </p:nvPr>
        </p:nvGraphicFramePr>
        <p:xfrm>
          <a:off x="6156176" y="2852936"/>
          <a:ext cx="1080120" cy="435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2" name="Формула" r:id="rId9" imgW="723586" imgH="215806" progId="Equation.3">
                  <p:embed/>
                </p:oleObj>
              </mc:Choice>
              <mc:Fallback>
                <p:oleObj name="Формула" r:id="rId9" imgW="723586" imgH="215806" progId="Equation.3">
                  <p:embed/>
                  <p:pic>
                    <p:nvPicPr>
                      <p:cNvPr id="0" name="Объект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2852936"/>
                        <a:ext cx="1080120" cy="4350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853235"/>
              </p:ext>
            </p:extLst>
          </p:nvPr>
        </p:nvGraphicFramePr>
        <p:xfrm>
          <a:off x="2267744" y="2492896"/>
          <a:ext cx="1872208" cy="382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3" name="Формула" r:id="rId11" imgW="1384300" imgH="241300" progId="Equation.3">
                  <p:embed/>
                </p:oleObj>
              </mc:Choice>
              <mc:Fallback>
                <p:oleObj name="Формула" r:id="rId11" imgW="1384300" imgH="241300" progId="Equation.3">
                  <p:embed/>
                  <p:pic>
                    <p:nvPicPr>
                      <p:cNvPr id="0" name="Объект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492896"/>
                        <a:ext cx="1872208" cy="3821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578616"/>
              </p:ext>
            </p:extLst>
          </p:nvPr>
        </p:nvGraphicFramePr>
        <p:xfrm>
          <a:off x="3419872" y="4005064"/>
          <a:ext cx="1152128" cy="406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4" name="Формула" r:id="rId13" imgW="583947" imgH="190417" progId="Equation.3">
                  <p:embed/>
                </p:oleObj>
              </mc:Choice>
              <mc:Fallback>
                <p:oleObj name="Формула" r:id="rId13" imgW="583947" imgH="190417" progId="Equation.3">
                  <p:embed/>
                  <p:pic>
                    <p:nvPicPr>
                      <p:cNvPr id="0" name="Объект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4005064"/>
                        <a:ext cx="1152128" cy="4065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16631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КОРЕКТНІСТЬ ПЕРЕТИНУ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рівняння рядка, що сканує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з умови перетину його з ребром маємо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значення параметра, що відповідає точці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перетину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визначиться як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8442139"/>
              </p:ext>
            </p:extLst>
          </p:nvPr>
        </p:nvGraphicFramePr>
        <p:xfrm>
          <a:off x="5580112" y="1628800"/>
          <a:ext cx="495300" cy="382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0" name="Формула" r:id="rId3" imgW="495085" imgH="241195" progId="Equation.3">
                  <p:embed/>
                </p:oleObj>
              </mc:Choice>
              <mc:Fallback>
                <p:oleObj name="Формула" r:id="rId3" imgW="495085" imgH="241195" progId="Equation.3">
                  <p:embed/>
                  <p:pic>
                    <p:nvPicPr>
                      <p:cNvPr id="0" name="Объект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1628800"/>
                        <a:ext cx="495300" cy="3821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1932151"/>
              </p:ext>
            </p:extLst>
          </p:nvPr>
        </p:nvGraphicFramePr>
        <p:xfrm>
          <a:off x="2915816" y="2636912"/>
          <a:ext cx="2520280" cy="564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1" name="Формула" r:id="rId5" imgW="1562100" imgH="279400" progId="Equation.3">
                  <p:embed/>
                </p:oleObj>
              </mc:Choice>
              <mc:Fallback>
                <p:oleObj name="Формула" r:id="rId5" imgW="1562100" imgH="279400" progId="Equation.3">
                  <p:embed/>
                  <p:pic>
                    <p:nvPicPr>
                      <p:cNvPr id="0" name="Объект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636912"/>
                        <a:ext cx="2520280" cy="5642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9394054"/>
              </p:ext>
            </p:extLst>
          </p:nvPr>
        </p:nvGraphicFramePr>
        <p:xfrm>
          <a:off x="3131840" y="4509120"/>
          <a:ext cx="1800200" cy="999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2" name="Формула" r:id="rId7" imgW="926698" imgH="495085" progId="Equation.3">
                  <p:embed/>
                </p:oleObj>
              </mc:Choice>
              <mc:Fallback>
                <p:oleObj name="Формула" r:id="rId7" imgW="926698" imgH="495085" progId="Equation.3">
                  <p:embed/>
                  <p:pic>
                    <p:nvPicPr>
                      <p:cNvPr id="0" name="Объект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4509120"/>
                        <a:ext cx="1800200" cy="9993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64365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КОРЕКТНІСТЬ ПЕРЕТИНУ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Зауваження</a:t>
            </a:r>
            <a:r>
              <a:rPr lang="uk-UA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Треба мати на увазі, що співвідношення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(*)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є рівнянням відрізка(ребра багатокутника), а рівнянням прямої до якої він належить.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загальному випадку рядок, що сканує перетинає всі ребра(окрім паралельних йому), але коректними будуть тільки ті, для яких перетин знаходиться у межах ребра, тобто для яких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6763346"/>
              </p:ext>
            </p:extLst>
          </p:nvPr>
        </p:nvGraphicFramePr>
        <p:xfrm>
          <a:off x="3779912" y="5013176"/>
          <a:ext cx="1382712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3" name="Формула" r:id="rId3" imgW="609480" imgH="266400" progId="Equation.3">
                  <p:embed/>
                </p:oleObj>
              </mc:Choice>
              <mc:Fallback>
                <p:oleObj name="Формула" r:id="rId3" imgW="609480" imgH="266400" progId="Equation.3">
                  <p:embed/>
                  <p:pic>
                    <p:nvPicPr>
                      <p:cNvPr id="0" name="Объект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5013176"/>
                        <a:ext cx="1382712" cy="55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25425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ІНТЕРВАЛЬНИЙ АЛГОРИТМ ЗІ СПИСКОМ АКТИВНИХ РЕБЕР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Цей алгоритм</a:t>
            </a:r>
            <a:r>
              <a:rPr lang="uk-UA" sz="28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дозволяє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істотно скоротити обсяг обчислень обумовлений визначення точок перетину рядка, що сканує з ребрами багатокутника і перевіркою коректності перетинань. 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Кожний рядок, що сканує може перетнути коректно тільки кілька ребер, що називаються </a:t>
            </a:r>
            <a:r>
              <a:rPr lang="uk-UA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активними.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48729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ІНТЕРВАЛЬНИЙ АЛГОРИТМ ЗІ СПИСКОМ АКТИВНИХ РЕБЕР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Упорядкуємо ребра багатокутника в порядку зростання - координат кінців ребер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рядок, що сканує не проходить через вершину, то порядок проходження видимих і невидимих інтервалів не змінюється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9183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Брезенхема растрової</a:t>
            </a:r>
            <a:b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розгортки кола 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багатьох додатках, таких як системи автоматизованого проектування в машинобудуванні, природними графічними примітивами, окрім відрізків прямих і рядків текстів, є конічні перетини, тобто кола, еліпси, параболи і гіперболи. Одним з найпростіших і ефективних алгоритмів рішення цієї задачі є підхід Брезенхема, розширений на випадок растрового розгорнення кривих другого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поряд.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Нижче така побудова проводиться для випадку кола, як найбільш поширеного примітива.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18033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ІНТЕРВАЛЬНИЙ АЛГОРИТМ ЗІ СПИСКОМ АКТИВНИХ РЕБЕР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30</a:t>
            </a:fld>
            <a:endParaRPr lang="ru-RU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060848"/>
            <a:ext cx="4816677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83541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ІНТЕРВАЛЬНИЙ АЛГОРИТМ ЗІ СПИСКОМ АКТИВНИХ РЕБЕР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рядок, що сканує проходить через вершину, і вона є точкою локального мінімуму по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координаті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то ребра, що сходиться в ній виключаються зі списку. На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лівому рисунку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точка В-локальний мінімум, тому  ребра AB і BC повинні бути виключені зі списку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ситуації показаної на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правому рисунку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ребра DC і CB повинні бути включені в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список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активних ребер, тому що точка C є локальним максимумом.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16555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ІНТЕРВАЛЬНИЙ АЛГОРИТМ ЗІ СПИСКОМ АКТИВНИХ РЕБЕР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заповнення за допомогою списку активних ребер не потребує обробки ніяких особливих ситуацій і є оптимальним для задач розглянутого класу.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26715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АЛГОРИТМИ ТИПУ ЗАПАЛУ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Іншим підходом до рішення задач заповнення є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алгоритми типу запалу</a:t>
            </a:r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Заповнення запалом застосовується в основному для роботи в інтерактивному режимі і вважається, що робоча область екрану має вже якийсь визначений колір.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задачі, що розглядається суттєвим є спосіб завдання області. Якщо область завдана своєю границею вона називається гранично визначеною і саме для таких областей призначені алгоритми сканування.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11486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АЛГОРИТМИ ТИПУ ЗАПАЛУ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Але область може бути задана як двовимірний масив, якась частина сусідніх елементів якого має певні атрибути кольору, і колір цих елементів необхідно замінити на інший. Такі області називаються внутрішньо визначеним і очевидно алгоритми їх перефарбування будуть мати в своїй основі перевірку сусідніх пікселів.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52344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АЛГОРИТМИ ТИПУ ЗАПАЛУ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 цього напрямку можна розділити на орієнтовані для 4-х зв'язних областей і для 8-ми зв'язних. </a:t>
            </a:r>
            <a:endParaRPr lang="uk-UA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Область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називається 4-х зв’язною, якщо в будь-яку точку цієї області з даного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пікселя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 можемо потрапити шляхом руху в наступних 4-х напрямках: праворуч, ліворуч, вверх і вниз. Якщо для цієї мети потрібні ще рухи по діагоналі, то маємо 8-ми зв'язну область.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97949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АЛГОРИТМИ ТИПУ ЗАПАЛУ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Таке ділення методів по зв’язності породжує алгоритми, розрізняються тільки в деталях реалізації, тому  то для простоти будемо розглядати гранично визначений алгоритм запалу для 4-х зв'язних областей. При цьому умовно будити називати границю,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пікселі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 не належать до робочої області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5987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АЛГОРИТМИ ТИПУ ЗАПАЛУ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Найпростіший варіант такого алгоритму зводиться до наступної послідовності дій: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знайти внутрішній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піксель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області і помістити його в стек.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витягти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піксель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зі стека і зафарбувати його в колір області.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кожний із сусідніх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пікселів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орієнтованих зазначеним образом, якщо вони ще не зафарбовані і не належать до границі, помістити в стек.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закінчує роботі, коли стек виявиться порожнім.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194751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АЛГОРИТМИ ТИПУ ЗАПАЛУ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Процедура заповнення областей, описана вище, має два недоліки: велика кількість обчислень дублюється і потрібен стек великого обсягу. </a:t>
            </a:r>
            <a:endParaRPr lang="uk-UA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Однак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 проблеми легко усунути, якщо поміняти місцями операції поміщення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пікселів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стек і їх зафарбування.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59651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АЛГОРИТМИ ТИПУ ЗАПАЛУ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Розглянемо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версію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одного з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найпопулярніших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алгоритмів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зафарбовування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запалом. </a:t>
            </a: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Ідея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цього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алгоритму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полягає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тому,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заданої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точки (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з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визначається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заповнюється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максимальний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відрізок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xl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],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лежить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усередині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містить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цю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точку. 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Після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цього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перевіряються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відрізки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лежать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вище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нижче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знайденого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відрізка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пікселі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знаходяться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то рекурсивно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викликається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обробки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1917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Брезенхема растрової</a:t>
            </a:r>
            <a:b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розгортки кола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побудові зображення кола по його параметричному завданні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безпосередньо по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формулі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крім недоліків візуалізації існують труднощі чисто обчислювального плану, обумовлені застосуванням вбудованих функцій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Ідея методу полягає у визначенні одного з трьох пікселів для візуалізації: </a:t>
            </a:r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горизонтального</a:t>
            </a: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(H)</a:t>
            </a:r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діагонального</a:t>
            </a: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(D)</a:t>
            </a:r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 </a:t>
            </a:r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вертикального</a:t>
            </a: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(V)</a:t>
            </a:r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для якого відстань до дуги кола буде найменшою.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3123003"/>
              </p:ext>
            </p:extLst>
          </p:nvPr>
        </p:nvGraphicFramePr>
        <p:xfrm>
          <a:off x="5292080" y="2780928"/>
          <a:ext cx="1368152" cy="461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9" name="Формула" r:id="rId3" imgW="1002960" imgH="317160" progId="Equation.3">
                  <p:embed/>
                </p:oleObj>
              </mc:Choice>
              <mc:Fallback>
                <p:oleObj name="Формула" r:id="rId3" imgW="1002960" imgH="31716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2780928"/>
                        <a:ext cx="1368152" cy="4615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7941426"/>
              </p:ext>
            </p:extLst>
          </p:nvPr>
        </p:nvGraphicFramePr>
        <p:xfrm>
          <a:off x="1043608" y="2492896"/>
          <a:ext cx="1152128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0" name="Формула" r:id="rId5" imgW="812447" imgH="215806" progId="Equation.3">
                  <p:embed/>
                </p:oleObj>
              </mc:Choice>
              <mc:Fallback>
                <p:oleObj name="Формула" r:id="rId5" imgW="812447" imgH="215806" progId="Equation.3">
                  <p:embed/>
                  <p:pic>
                    <p:nvPicPr>
                      <p:cNvPr id="0" name="Объект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2492896"/>
                        <a:ext cx="1152128" cy="36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0356694"/>
              </p:ext>
            </p:extLst>
          </p:nvPr>
        </p:nvGraphicFramePr>
        <p:xfrm>
          <a:off x="2627784" y="2492896"/>
          <a:ext cx="1152128" cy="372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1" name="Формула" r:id="rId7" imgW="800100" imgH="228600" progId="Equation.3">
                  <p:embed/>
                </p:oleObj>
              </mc:Choice>
              <mc:Fallback>
                <p:oleObj name="Формула" r:id="rId7" imgW="800100" imgH="228600" progId="Equation.3">
                  <p:embed/>
                  <p:pic>
                    <p:nvPicPr>
                      <p:cNvPr id="0" name="Объект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2492896"/>
                        <a:ext cx="1152128" cy="3726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923601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АЛГОРИТМИ ТИПУ ЗАПАЛУ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Розглянемо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більш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детально.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кожній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горизонталі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пікселі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потрібно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зафарбувати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складають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горизонтальні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інтервали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лежать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усередині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області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інтервали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відокремлені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одного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інтервалами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пікселів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належать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границі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зовнішності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області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02831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АЛГОРИТМИ ТИПУ ЗАПАЛУ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набір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пікселів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утворює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зв’язний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інтервал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лежить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всередині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області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то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пікселі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над і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цим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інтервалом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є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граничним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лежать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усередині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області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Останні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можуть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служити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затравочними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пікселями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рядків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лежать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вище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нижче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активного рядка.</a:t>
            </a:r>
            <a:b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dirty="0"/>
          </a:p>
          <a:p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9719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Брезенхема растрової</a:t>
            </a:r>
            <a:b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розгортки кола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Більш зручно обчислювати не саму цю відстань, а різницю між її квадратом і квадратом радіуса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кола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4031058"/>
              </p:ext>
            </p:extLst>
          </p:nvPr>
        </p:nvGraphicFramePr>
        <p:xfrm>
          <a:off x="2627784" y="2924944"/>
          <a:ext cx="2160240" cy="4392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7" name="Формула" r:id="rId3" imgW="1828800" imgH="292100" progId="Equation.3">
                  <p:embed/>
                </p:oleObj>
              </mc:Choice>
              <mc:Fallback>
                <p:oleObj name="Формула" r:id="rId3" imgW="1828800" imgH="2921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2924944"/>
                        <a:ext cx="2160240" cy="4392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0751728"/>
              </p:ext>
            </p:extLst>
          </p:nvPr>
        </p:nvGraphicFramePr>
        <p:xfrm>
          <a:off x="2627784" y="3717032"/>
          <a:ext cx="2448272" cy="4392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8" name="Формула" r:id="rId5" imgW="2171700" imgH="292100" progId="Equation.3">
                  <p:embed/>
                </p:oleObj>
              </mc:Choice>
              <mc:Fallback>
                <p:oleObj name="Формула" r:id="rId5" imgW="2171700" imgH="2921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3717032"/>
                        <a:ext cx="2448272" cy="4392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6216235"/>
              </p:ext>
            </p:extLst>
          </p:nvPr>
        </p:nvGraphicFramePr>
        <p:xfrm>
          <a:off x="2699792" y="4509120"/>
          <a:ext cx="2232248" cy="477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9" name="Формула" r:id="rId7" imgW="1854200" imgH="330200" progId="Equation.3">
                  <p:embed/>
                </p:oleObj>
              </mc:Choice>
              <mc:Fallback>
                <p:oleObj name="Формула" r:id="rId7" imgW="1854200" imgH="330200" progId="Equation.3">
                  <p:embed/>
                  <p:pic>
                    <p:nvPicPr>
                      <p:cNvPr id="0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4509120"/>
                        <a:ext cx="2232248" cy="4773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7148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Брезенхема растрової</a:t>
            </a:r>
            <a:b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розгортки кола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Далі алгоритм викладається в припущенні, що побудова зображення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відбувається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обході кола по напрямку годинної стрілки, і для рішення даної задачі досить побудувати коло тільки в одному першому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октанті. </a:t>
            </a:r>
          </a:p>
          <a:p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Після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чого повне зображення будується шляхом послідовних відображень: 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4617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Брезенхема растрової</a:t>
            </a:r>
            <a:b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розгортки кола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II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I, II)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IV, III),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II, III, IV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(VIII,VII,VI,V)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6961636"/>
              </p:ext>
            </p:extLst>
          </p:nvPr>
        </p:nvGraphicFramePr>
        <p:xfrm>
          <a:off x="971600" y="1700808"/>
          <a:ext cx="291083" cy="233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4" name="Формула" r:id="rId3" imgW="215619" imgH="164885" progId="Equation.3">
                  <p:embed/>
                </p:oleObj>
              </mc:Choice>
              <mc:Fallback>
                <p:oleObj name="Формула" r:id="rId3" imgW="215619" imgH="164885" progId="Equation.3">
                  <p:embed/>
                  <p:pic>
                    <p:nvPicPr>
                      <p:cNvPr id="0" name="Объект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700808"/>
                        <a:ext cx="291083" cy="2339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987558"/>
              </p:ext>
            </p:extLst>
          </p:nvPr>
        </p:nvGraphicFramePr>
        <p:xfrm>
          <a:off x="5436096" y="1772816"/>
          <a:ext cx="288032" cy="198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5" name="Формула" r:id="rId5" imgW="215619" imgH="164885" progId="Equation.3">
                  <p:embed/>
                </p:oleObj>
              </mc:Choice>
              <mc:Fallback>
                <p:oleObj name="Формула" r:id="rId5" imgW="215619" imgH="164885" progId="Equation.3">
                  <p:embed/>
                  <p:pic>
                    <p:nvPicPr>
                      <p:cNvPr id="0" name="Объект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1772816"/>
                        <a:ext cx="288032" cy="1981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4949125"/>
              </p:ext>
            </p:extLst>
          </p:nvPr>
        </p:nvGraphicFramePr>
        <p:xfrm>
          <a:off x="2411760" y="1772816"/>
          <a:ext cx="360362" cy="23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6" name="Формула" r:id="rId6" imgW="215619" imgH="164885" progId="Equation.3">
                  <p:embed/>
                </p:oleObj>
              </mc:Choice>
              <mc:Fallback>
                <p:oleObj name="Формула" r:id="rId6" imgW="215619" imgH="164885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1772816"/>
                        <a:ext cx="360362" cy="233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33" name="Picture 13" descr="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7" y="2708920"/>
            <a:ext cx="2736305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9585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Брезенхема растрової</a:t>
            </a:r>
            <a:b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розгортки кола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 відомо, при  виконанні нерівності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точка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розташована всередині кола. Тоді з аналізу знаку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величини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ближче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кола можуть бути розташовані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258473"/>
              </p:ext>
            </p:extLst>
          </p:nvPr>
        </p:nvGraphicFramePr>
        <p:xfrm>
          <a:off x="2915816" y="2204864"/>
          <a:ext cx="1440160" cy="477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4" name="Формула" r:id="rId3" imgW="1308100" imgH="330200" progId="Equation.3">
                  <p:embed/>
                </p:oleObj>
              </mc:Choice>
              <mc:Fallback>
                <p:oleObj name="Формула" r:id="rId3" imgW="1308100" imgH="330200" progId="Equation.3">
                  <p:embed/>
                  <p:pic>
                    <p:nvPicPr>
                      <p:cNvPr id="0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204864"/>
                        <a:ext cx="1440160" cy="4773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0515076"/>
              </p:ext>
            </p:extLst>
          </p:nvPr>
        </p:nvGraphicFramePr>
        <p:xfrm>
          <a:off x="1691680" y="2996952"/>
          <a:ext cx="648072" cy="382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5" name="Формула" r:id="rId5" imgW="482391" imgH="241195" progId="Equation.3">
                  <p:embed/>
                </p:oleObj>
              </mc:Choice>
              <mc:Fallback>
                <p:oleObj name="Формула" r:id="rId5" imgW="482391" imgH="241195" progId="Equation.3">
                  <p:embed/>
                  <p:pic>
                    <p:nvPicPr>
                      <p:cNvPr id="0" name="Объект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2996952"/>
                        <a:ext cx="648072" cy="3821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2095476"/>
              </p:ext>
            </p:extLst>
          </p:nvPr>
        </p:nvGraphicFramePr>
        <p:xfrm>
          <a:off x="1835696" y="4005064"/>
          <a:ext cx="3096344" cy="4392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6" name="Формула" r:id="rId7" imgW="2527300" imgH="292100" progId="Equation.3">
                  <p:embed/>
                </p:oleObj>
              </mc:Choice>
              <mc:Fallback>
                <p:oleObj name="Формула" r:id="rId7" imgW="2527300" imgH="292100" progId="Equation.3">
                  <p:embed/>
                  <p:pic>
                    <p:nvPicPr>
                      <p:cNvPr id="0" name="Объект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4005064"/>
                        <a:ext cx="3096344" cy="4392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1169338"/>
              </p:ext>
            </p:extLst>
          </p:nvPr>
        </p:nvGraphicFramePr>
        <p:xfrm>
          <a:off x="1403648" y="4653136"/>
          <a:ext cx="648072" cy="382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7" name="Формула" r:id="rId9" imgW="495085" imgH="241195" progId="Equation.3">
                  <p:embed/>
                </p:oleObj>
              </mc:Choice>
              <mc:Fallback>
                <p:oleObj name="Формула" r:id="rId9" imgW="495085" imgH="241195" progId="Equation.3">
                  <p:embed/>
                  <p:pic>
                    <p:nvPicPr>
                      <p:cNvPr id="0" name="Объект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4653136"/>
                        <a:ext cx="648072" cy="3821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4283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Брезенхема растрової</a:t>
            </a:r>
            <a:b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розгортки кола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горизонтальний, або діагональний піксели (положення дуги кола 1-3)і діагональний або вертикальний в противному випадку (положення дуги кола 5-7).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988840"/>
            <a:ext cx="4237261" cy="2468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0205620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2518</TotalTime>
  <Words>1821</Words>
  <Application>Microsoft Office PowerPoint</Application>
  <PresentationFormat>Экран (4:3)</PresentationFormat>
  <Paragraphs>201</Paragraphs>
  <Slides>41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3" baseType="lpstr">
      <vt:lpstr>Паркет</vt:lpstr>
      <vt:lpstr>Формула</vt:lpstr>
      <vt:lpstr>КОМП’ЮТЕРНА ГРАФІКА</vt:lpstr>
      <vt:lpstr>ЛЕКЦІЯ 2</vt:lpstr>
      <vt:lpstr>Алгоритм Брезенхема растрової розгортки кола </vt:lpstr>
      <vt:lpstr>Алгоритм Брезенхема растрової розгортки кола </vt:lpstr>
      <vt:lpstr>Алгоритм Брезенхема растрової розгортки кола </vt:lpstr>
      <vt:lpstr>Алгоритм Брезенхема растрової розгортки кола </vt:lpstr>
      <vt:lpstr>Алгоритм Брезенхема растрової розгортки кола </vt:lpstr>
      <vt:lpstr>Алгоритм Брезенхема растрової розгортки кола </vt:lpstr>
      <vt:lpstr>Алгоритм Брезенхема растрової розгортки кола </vt:lpstr>
      <vt:lpstr>Алгоритм Брезенхема растрової розгортки кола </vt:lpstr>
      <vt:lpstr>Алгоритм Брезенхема растрової розгортки кола </vt:lpstr>
      <vt:lpstr>Алгоритм Брезенхема растрової розгортки кола </vt:lpstr>
      <vt:lpstr>Алгоритм Брезенхема растрової розгортки кола </vt:lpstr>
      <vt:lpstr>Згладжуючі сплайни</vt:lpstr>
      <vt:lpstr>Згладжуючі сплайни</vt:lpstr>
      <vt:lpstr>Згладжуючі сплайни</vt:lpstr>
      <vt:lpstr>Заповнення двомірних областей</vt:lpstr>
      <vt:lpstr>ПРОМЕНЕВИЙ ТЕСТ</vt:lpstr>
      <vt:lpstr>ПРОМЕНЕВИЙ ТЕСТ</vt:lpstr>
      <vt:lpstr>ПРОМЕНЕВИЙ ТЕСТ</vt:lpstr>
      <vt:lpstr>ПРОМЕНЕВИЙ ТЕСТ</vt:lpstr>
      <vt:lpstr>Заповнення двомірних областей</vt:lpstr>
      <vt:lpstr>Заповнення двомірних областей</vt:lpstr>
      <vt:lpstr>АЛГОРИТМ ЗАПОВНЕННЯ ПО ІНТЕРВАЛАМ</vt:lpstr>
      <vt:lpstr>КОРЕКТНІСТЬ ПЕРЕТИНУ</vt:lpstr>
      <vt:lpstr>КОРЕКТНІСТЬ ПЕРЕТИНУ</vt:lpstr>
      <vt:lpstr>КОРЕКТНІСТЬ ПЕРЕТИНУ</vt:lpstr>
      <vt:lpstr>ІНТЕРВАЛЬНИЙ АЛГОРИТМ ЗІ СПИСКОМ АКТИВНИХ РЕБЕР</vt:lpstr>
      <vt:lpstr>ІНТЕРВАЛЬНИЙ АЛГОРИТМ ЗІ СПИСКОМ АКТИВНИХ РЕБЕР</vt:lpstr>
      <vt:lpstr>ІНТЕРВАЛЬНИЙ АЛГОРИТМ ЗІ СПИСКОМ АКТИВНИХ РЕБЕР</vt:lpstr>
      <vt:lpstr>ІНТЕРВАЛЬНИЙ АЛГОРИТМ ЗІ СПИСКОМ АКТИВНИХ РЕБЕР</vt:lpstr>
      <vt:lpstr>ІНТЕРВАЛЬНИЙ АЛГОРИТМ ЗІ СПИСКОМ АКТИВНИХ РЕБЕР</vt:lpstr>
      <vt:lpstr>АЛГОРИТМИ ТИПУ ЗАПАЛУ</vt:lpstr>
      <vt:lpstr>АЛГОРИТМИ ТИПУ ЗАПАЛУ</vt:lpstr>
      <vt:lpstr>АЛГОРИТМИ ТИПУ ЗАПАЛУ</vt:lpstr>
      <vt:lpstr>АЛГОРИТМИ ТИПУ ЗАПАЛУ</vt:lpstr>
      <vt:lpstr>АЛГОРИТМИ ТИПУ ЗАПАЛУ</vt:lpstr>
      <vt:lpstr>АЛГОРИТМИ ТИПУ ЗАПАЛУ</vt:lpstr>
      <vt:lpstr>АЛГОРИТМИ ТИПУ ЗАПАЛУ</vt:lpstr>
      <vt:lpstr>АЛГОРИТМИ ТИПУ ЗАПАЛУ</vt:lpstr>
      <vt:lpstr>АЛГОРИТМИ ТИПУ ЗАПАЛУ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 </dc:title>
  <dc:creator>Валерий И. Заяц</dc:creator>
  <cp:lastModifiedBy>Владелец</cp:lastModifiedBy>
  <cp:revision>194</cp:revision>
  <dcterms:created xsi:type="dcterms:W3CDTF">2018-09-10T07:12:08Z</dcterms:created>
  <dcterms:modified xsi:type="dcterms:W3CDTF">2021-02-15T16:45:00Z</dcterms:modified>
</cp:coreProperties>
</file>