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BE5-A9DD-4C18-B1AD-6D55E4102E40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781-20B5-4506-8A67-0FF0C66621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418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BE5-A9DD-4C18-B1AD-6D55E4102E40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781-20B5-4506-8A67-0FF0C6662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7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BE5-A9DD-4C18-B1AD-6D55E4102E40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781-20B5-4506-8A67-0FF0C6662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84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BE5-A9DD-4C18-B1AD-6D55E4102E40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781-20B5-4506-8A67-0FF0C6662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71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BE5-A9DD-4C18-B1AD-6D55E4102E40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781-20B5-4506-8A67-0FF0C66621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294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BE5-A9DD-4C18-B1AD-6D55E4102E40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781-20B5-4506-8A67-0FF0C6662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878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BE5-A9DD-4C18-B1AD-6D55E4102E40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781-20B5-4506-8A67-0FF0C6662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0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BE5-A9DD-4C18-B1AD-6D55E4102E40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781-20B5-4506-8A67-0FF0C6662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702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BE5-A9DD-4C18-B1AD-6D55E4102E40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781-20B5-4506-8A67-0FF0C6662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482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43FBE5-A9DD-4C18-B1AD-6D55E4102E40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13A781-20B5-4506-8A67-0FF0C6662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79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BE5-A9DD-4C18-B1AD-6D55E4102E40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781-20B5-4506-8A67-0FF0C6662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481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43FBE5-A9DD-4C18-B1AD-6D55E4102E40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13A781-20B5-4506-8A67-0FF0C66621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894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800" b="1" dirty="0"/>
              <a:t>Ринок векселів</a:t>
            </a:r>
            <a:endParaRPr lang="en-US" sz="8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08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1668087"/>
            <a:ext cx="7606145" cy="4023360"/>
          </a:xfrm>
        </p:spPr>
        <p:txBody>
          <a:bodyPr/>
          <a:lstStyle/>
          <a:p>
            <a:r>
              <a:rPr lang="ru-RU" b="1" dirty="0" err="1"/>
              <a:t>Доміциляцією</a:t>
            </a:r>
            <a:r>
              <a:rPr lang="ru-RU" b="1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банком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поручителя векселя до платежу і </a:t>
            </a:r>
            <a:r>
              <a:rPr lang="ru-RU" dirty="0" err="1"/>
              <a:t>його</a:t>
            </a:r>
            <a:r>
              <a:rPr lang="ru-RU" dirty="0"/>
              <a:t> оплата за </a:t>
            </a:r>
            <a:r>
              <a:rPr lang="ru-RU" dirty="0" err="1"/>
              <a:t>рахунок</a:t>
            </a:r>
            <a:r>
              <a:rPr lang="ru-RU" dirty="0"/>
              <a:t> поручителя,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векселедавцем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акцептантом векселя. </a:t>
            </a:r>
            <a:endParaRPr lang="en-US" dirty="0"/>
          </a:p>
          <a:p>
            <a:r>
              <a:rPr lang="ru-RU" u="sng" dirty="0"/>
              <a:t>Мета </a:t>
            </a:r>
            <a:r>
              <a:rPr lang="ru-RU" u="sng" dirty="0" err="1"/>
              <a:t>доміциляції</a:t>
            </a:r>
            <a:r>
              <a:rPr lang="ru-RU" dirty="0"/>
              <a:t> – </a:t>
            </a:r>
            <a:r>
              <a:rPr lang="ru-RU" dirty="0" err="1"/>
              <a:t>одержання</a:t>
            </a:r>
            <a:r>
              <a:rPr lang="ru-RU" dirty="0"/>
              <a:t> банком доходу у </a:t>
            </a:r>
            <a:r>
              <a:rPr lang="ru-RU" dirty="0" err="1"/>
              <a:t>виді</a:t>
            </a:r>
            <a:r>
              <a:rPr lang="ru-RU" dirty="0"/>
              <a:t> </a:t>
            </a:r>
            <a:r>
              <a:rPr lang="ru-RU" dirty="0" err="1"/>
              <a:t>комісійної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 за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клієнтам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 </a:t>
            </a:r>
            <a:endParaRPr lang="en-US" dirty="0"/>
          </a:p>
          <a:p>
            <a:r>
              <a:rPr lang="ru-RU" dirty="0"/>
              <a:t>Банк </a:t>
            </a:r>
            <a:r>
              <a:rPr lang="ru-RU" dirty="0" err="1"/>
              <a:t>погоджується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вексель на </a:t>
            </a:r>
            <a:r>
              <a:rPr lang="ru-RU" dirty="0" err="1"/>
              <a:t>доміциляцію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тому </a:t>
            </a:r>
            <a:r>
              <a:rPr lang="ru-RU" dirty="0" err="1"/>
              <a:t>випадку</a:t>
            </a:r>
            <a:r>
              <a:rPr lang="ru-RU" dirty="0"/>
              <a:t>, коли </a:t>
            </a:r>
            <a:r>
              <a:rPr lang="ru-RU" dirty="0" err="1"/>
              <a:t>платник</a:t>
            </a:r>
            <a:r>
              <a:rPr lang="ru-RU" dirty="0"/>
              <a:t>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вніс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вексельну</a:t>
            </a:r>
            <a:r>
              <a:rPr lang="ru-RU" dirty="0"/>
              <a:t> суму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в банку на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розрахунковому</a:t>
            </a:r>
            <a:r>
              <a:rPr lang="ru-RU" dirty="0"/>
              <a:t> </a:t>
            </a:r>
            <a:r>
              <a:rPr lang="ru-RU" dirty="0" err="1"/>
              <a:t>рахунку</a:t>
            </a:r>
            <a:r>
              <a:rPr lang="ru-RU" dirty="0"/>
              <a:t> суму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достатню</a:t>
            </a:r>
            <a:r>
              <a:rPr lang="ru-RU" dirty="0"/>
              <a:t> для оплати векселя.</a:t>
            </a:r>
            <a:endParaRPr lang="en-US" dirty="0"/>
          </a:p>
          <a:p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7280" y="21733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Операції банків з векселями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127" y="3856182"/>
            <a:ext cx="3983181" cy="26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61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Інкасування</a:t>
            </a:r>
            <a:r>
              <a:rPr lang="ru-RU" b="1" dirty="0"/>
              <a:t> </a:t>
            </a:r>
            <a:r>
              <a:rPr lang="ru-RU" dirty="0"/>
              <a:t>векселя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банком </a:t>
            </a:r>
            <a:r>
              <a:rPr lang="ru-RU" dirty="0" err="1"/>
              <a:t>доручення</a:t>
            </a:r>
            <a:r>
              <a:rPr lang="ru-RU" dirty="0"/>
              <a:t> векселедержателя </a:t>
            </a:r>
            <a:r>
              <a:rPr lang="ru-RU" dirty="0" err="1"/>
              <a:t>пред’явити</a:t>
            </a:r>
            <a:r>
              <a:rPr lang="ru-RU" dirty="0"/>
              <a:t> вексель до платежу, </a:t>
            </a:r>
            <a:r>
              <a:rPr lang="ru-RU" dirty="0" err="1"/>
              <a:t>одержати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суму за векселем у </a:t>
            </a:r>
            <a:r>
              <a:rPr lang="ru-RU" dirty="0" err="1"/>
              <a:t>певний</a:t>
            </a:r>
            <a:r>
              <a:rPr lang="ru-RU" dirty="0"/>
              <a:t> строк на </a:t>
            </a:r>
            <a:r>
              <a:rPr lang="ru-RU" dirty="0" err="1"/>
              <a:t>користь</a:t>
            </a:r>
            <a:r>
              <a:rPr lang="ru-RU" dirty="0"/>
              <a:t> векселедержателя. </a:t>
            </a:r>
            <a:endParaRPr lang="en-US" dirty="0"/>
          </a:p>
          <a:p>
            <a:r>
              <a:rPr lang="ru-RU" u="sng" dirty="0"/>
              <a:t>Метою </a:t>
            </a:r>
            <a:r>
              <a:rPr lang="ru-RU" u="sng" dirty="0" err="1"/>
              <a:t>інкасування</a:t>
            </a:r>
            <a:r>
              <a:rPr lang="ru-RU" dirty="0"/>
              <a:t> векселя є </a:t>
            </a:r>
            <a:r>
              <a:rPr lang="ru-RU" dirty="0" err="1"/>
              <a:t>одержання</a:t>
            </a:r>
            <a:r>
              <a:rPr lang="ru-RU" dirty="0"/>
              <a:t> банком доходу у </a:t>
            </a:r>
            <a:r>
              <a:rPr lang="ru-RU" dirty="0" err="1"/>
              <a:t>виді</a:t>
            </a:r>
            <a:r>
              <a:rPr lang="ru-RU" dirty="0"/>
              <a:t> </a:t>
            </a:r>
            <a:r>
              <a:rPr lang="ru-RU" dirty="0" err="1"/>
              <a:t>комісійної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 за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клієнтам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 </a:t>
            </a:r>
            <a:endParaRPr lang="en-US" dirty="0"/>
          </a:p>
          <a:p>
            <a:r>
              <a:rPr lang="ru-RU" dirty="0"/>
              <a:t>Банк </a:t>
            </a:r>
            <a:r>
              <a:rPr lang="ru-RU" dirty="0" err="1"/>
              <a:t>приймає</a:t>
            </a:r>
            <a:r>
              <a:rPr lang="ru-RU" dirty="0"/>
              <a:t> на </a:t>
            </a:r>
            <a:r>
              <a:rPr lang="ru-RU" dirty="0" err="1"/>
              <a:t>інкасування</a:t>
            </a:r>
            <a:r>
              <a:rPr lang="ru-RU" dirty="0"/>
              <a:t> </a:t>
            </a:r>
            <a:r>
              <a:rPr lang="ru-RU" dirty="0" err="1"/>
              <a:t>векселі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обслуговуються</a:t>
            </a:r>
            <a:r>
              <a:rPr lang="ru-RU" dirty="0"/>
              <a:t> в </a:t>
            </a:r>
            <a:r>
              <a:rPr lang="ru-RU" dirty="0" err="1"/>
              <a:t>даній</a:t>
            </a:r>
            <a:r>
              <a:rPr lang="ru-RU" dirty="0"/>
              <a:t> </a:t>
            </a:r>
            <a:r>
              <a:rPr lang="ru-RU" dirty="0" err="1"/>
              <a:t>установі</a:t>
            </a:r>
            <a:r>
              <a:rPr lang="ru-RU" dirty="0"/>
              <a:t> банку. </a:t>
            </a:r>
            <a:endParaRPr lang="en-US" dirty="0"/>
          </a:p>
          <a:p>
            <a:r>
              <a:rPr lang="ru-RU" dirty="0"/>
              <a:t>Не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на </a:t>
            </a:r>
            <a:r>
              <a:rPr lang="ru-RU" dirty="0" err="1"/>
              <a:t>інкасування</a:t>
            </a:r>
            <a:r>
              <a:rPr lang="ru-RU" dirty="0"/>
              <a:t> </a:t>
            </a:r>
            <a:r>
              <a:rPr lang="ru-RU" dirty="0" err="1"/>
              <a:t>векселі</a:t>
            </a:r>
            <a:r>
              <a:rPr lang="ru-RU" dirty="0"/>
              <a:t>: </a:t>
            </a:r>
            <a:r>
              <a:rPr lang="ru-RU" dirty="0" err="1"/>
              <a:t>неакцептовані</a:t>
            </a:r>
            <a:r>
              <a:rPr lang="ru-RU" dirty="0"/>
              <a:t> </a:t>
            </a:r>
            <a:r>
              <a:rPr lang="ru-RU" dirty="0" err="1"/>
              <a:t>переказні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платежу </a:t>
            </a:r>
            <a:r>
              <a:rPr lang="ru-RU" dirty="0" err="1"/>
              <a:t>менше</a:t>
            </a:r>
            <a:r>
              <a:rPr lang="ru-RU" dirty="0"/>
              <a:t> 10 </a:t>
            </a:r>
            <a:r>
              <a:rPr lang="ru-RU" dirty="0" err="1"/>
              <a:t>днів</a:t>
            </a:r>
            <a:r>
              <a:rPr lang="ru-RU" dirty="0"/>
              <a:t> з моменту </a:t>
            </a:r>
            <a:r>
              <a:rPr lang="ru-RU" dirty="0" err="1"/>
              <a:t>прийняття</a:t>
            </a:r>
            <a:r>
              <a:rPr lang="ru-RU" dirty="0"/>
              <a:t> на </a:t>
            </a:r>
            <a:r>
              <a:rPr lang="ru-RU" dirty="0" err="1"/>
              <a:t>інкасо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19" y="0"/>
            <a:ext cx="10333616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22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Кредитування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заставу </a:t>
            </a:r>
            <a:r>
              <a:rPr lang="ru-RU" b="1" dirty="0" err="1"/>
              <a:t>векселів</a:t>
            </a:r>
            <a:r>
              <a:rPr lang="ru-RU" b="1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кредиту, при </a:t>
            </a:r>
            <a:r>
              <a:rPr lang="ru-RU" dirty="0" err="1"/>
              <a:t>якому</a:t>
            </a:r>
            <a:r>
              <a:rPr lang="ru-RU" dirty="0"/>
              <a:t> банк-кредитор при </a:t>
            </a:r>
            <a:r>
              <a:rPr lang="ru-RU" dirty="0" err="1"/>
              <a:t>невиконанні</a:t>
            </a:r>
            <a:r>
              <a:rPr lang="ru-RU" dirty="0"/>
              <a:t> </a:t>
            </a:r>
            <a:r>
              <a:rPr lang="ru-RU" dirty="0" err="1"/>
              <a:t>позичальником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 по </a:t>
            </a:r>
            <a:r>
              <a:rPr lang="ru-RU" dirty="0" err="1"/>
              <a:t>поверненню</a:t>
            </a:r>
            <a:r>
              <a:rPr lang="ru-RU" dirty="0"/>
              <a:t> кредиту і (</a:t>
            </a:r>
            <a:r>
              <a:rPr lang="ru-RU" dirty="0" err="1"/>
              <a:t>або</a:t>
            </a:r>
            <a:r>
              <a:rPr lang="ru-RU" dirty="0"/>
              <a:t>) </a:t>
            </a:r>
            <a:r>
              <a:rPr lang="ru-RU" dirty="0" err="1"/>
              <a:t>несплаті</a:t>
            </a:r>
            <a:r>
              <a:rPr lang="ru-RU" dirty="0"/>
              <a:t> </a:t>
            </a:r>
            <a:r>
              <a:rPr lang="ru-RU" dirty="0" err="1"/>
              <a:t>процентів</a:t>
            </a:r>
            <a:r>
              <a:rPr lang="ru-RU" dirty="0"/>
              <a:t> за </a:t>
            </a:r>
            <a:r>
              <a:rPr lang="ru-RU" dirty="0" err="1"/>
              <a:t>користування</a:t>
            </a:r>
            <a:r>
              <a:rPr lang="ru-RU" dirty="0"/>
              <a:t> ним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заставлених</a:t>
            </a:r>
            <a:r>
              <a:rPr lang="ru-RU" dirty="0"/>
              <a:t> </a:t>
            </a:r>
            <a:r>
              <a:rPr lang="ru-RU" dirty="0" err="1"/>
              <a:t>векселів</a:t>
            </a:r>
            <a:r>
              <a:rPr lang="ru-RU" dirty="0"/>
              <a:t>. </a:t>
            </a:r>
            <a:endParaRPr lang="en-US" dirty="0"/>
          </a:p>
          <a:p>
            <a:r>
              <a:rPr lang="ru-RU" u="sng" dirty="0"/>
              <a:t>Метою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є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і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банку.</a:t>
            </a:r>
            <a:endParaRPr lang="en-US" dirty="0"/>
          </a:p>
          <a:p>
            <a:r>
              <a:rPr lang="ru-RU" dirty="0"/>
              <a:t>Кредит не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заставу: </a:t>
            </a:r>
            <a:r>
              <a:rPr lang="ru-RU" dirty="0" err="1"/>
              <a:t>неакцептованих</a:t>
            </a:r>
            <a:r>
              <a:rPr lang="ru-RU" dirty="0"/>
              <a:t> </a:t>
            </a:r>
            <a:r>
              <a:rPr lang="ru-RU" dirty="0" err="1"/>
              <a:t>переказних</a:t>
            </a:r>
            <a:r>
              <a:rPr lang="ru-RU" dirty="0"/>
              <a:t> </a:t>
            </a:r>
            <a:r>
              <a:rPr lang="ru-RU" dirty="0" err="1"/>
              <a:t>векселів</a:t>
            </a:r>
            <a:r>
              <a:rPr lang="ru-RU" dirty="0"/>
              <a:t>; </a:t>
            </a:r>
            <a:r>
              <a:rPr lang="ru-RU" dirty="0" err="1"/>
              <a:t>векселів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платежу </a:t>
            </a:r>
            <a:r>
              <a:rPr lang="ru-RU" dirty="0" err="1"/>
              <a:t>меншим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строку </a:t>
            </a:r>
            <a:r>
              <a:rPr lang="ru-RU" dirty="0" err="1"/>
              <a:t>повернення</a:t>
            </a:r>
            <a:r>
              <a:rPr lang="ru-RU" dirty="0"/>
              <a:t> кредиту; </a:t>
            </a:r>
            <a:r>
              <a:rPr lang="ru-RU" dirty="0" err="1"/>
              <a:t>векселів</a:t>
            </a:r>
            <a:r>
              <a:rPr lang="ru-RU" dirty="0"/>
              <a:t> тих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опротестовані</a:t>
            </a:r>
            <a:r>
              <a:rPr lang="ru-RU" dirty="0"/>
              <a:t> </a:t>
            </a:r>
            <a:r>
              <a:rPr lang="ru-RU" dirty="0" err="1"/>
              <a:t>векселі</a:t>
            </a:r>
            <a:r>
              <a:rPr lang="ru-RU" dirty="0"/>
              <a:t> за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19" y="0"/>
            <a:ext cx="10333616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242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6461"/>
            <a:ext cx="11222182" cy="4023360"/>
          </a:xfrm>
        </p:spPr>
        <p:txBody>
          <a:bodyPr/>
          <a:lstStyle/>
          <a:p>
            <a:r>
              <a:rPr lang="ru-RU" b="1" dirty="0" smtClean="0"/>
              <a:t>    </a:t>
            </a:r>
            <a:r>
              <a:rPr lang="ru-RU" b="1" dirty="0" err="1" smtClean="0"/>
              <a:t>Купівля</a:t>
            </a:r>
            <a:r>
              <a:rPr lang="ru-RU" b="1" dirty="0" smtClean="0"/>
              <a:t> </a:t>
            </a:r>
            <a:r>
              <a:rPr lang="ru-RU" b="1" dirty="0" err="1"/>
              <a:t>банківського</a:t>
            </a:r>
            <a:r>
              <a:rPr lang="ru-RU" b="1" dirty="0"/>
              <a:t> векселя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придбання</a:t>
            </a:r>
            <a:r>
              <a:rPr lang="ru-RU" dirty="0"/>
              <a:t> банком </a:t>
            </a:r>
            <a:r>
              <a:rPr lang="ru-RU" dirty="0" err="1"/>
              <a:t>вексельних</a:t>
            </a:r>
            <a:r>
              <a:rPr lang="ru-RU" dirty="0"/>
              <a:t> прав за векселем, </a:t>
            </a:r>
            <a:r>
              <a:rPr lang="ru-RU" dirty="0" err="1"/>
              <a:t>емітованим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банком. </a:t>
            </a:r>
            <a:endParaRPr lang="en-US" dirty="0"/>
          </a:p>
          <a:p>
            <a:r>
              <a:rPr lang="ru-RU" dirty="0" smtClean="0"/>
              <a:t>     Метою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банківського</a:t>
            </a:r>
            <a:r>
              <a:rPr lang="ru-RU" dirty="0"/>
              <a:t> векселя є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на ринку </a:t>
            </a:r>
            <a:r>
              <a:rPr lang="ru-RU" dirty="0" err="1"/>
              <a:t>міжбанківського</a:t>
            </a:r>
            <a:r>
              <a:rPr lang="ru-RU" dirty="0"/>
              <a:t> кредиту.</a:t>
            </a:r>
            <a:endParaRPr lang="en-US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3" y="199213"/>
            <a:ext cx="10333616" cy="178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58" b="24240"/>
          <a:stretch/>
        </p:blipFill>
        <p:spPr>
          <a:xfrm>
            <a:off x="2118493" y="3045837"/>
            <a:ext cx="8437732" cy="341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706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662" y="219853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Дякую за увагу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80612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692727"/>
            <a:ext cx="10058400" cy="5176367"/>
          </a:xfrm>
        </p:spPr>
        <p:txBody>
          <a:bodyPr/>
          <a:lstStyle/>
          <a:p>
            <a:r>
              <a:rPr lang="ru-RU" b="1" dirty="0" smtClean="0"/>
              <a:t>     Векселем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письмове</a:t>
            </a:r>
            <a:r>
              <a:rPr lang="ru-RU" dirty="0"/>
              <a:t> </a:t>
            </a:r>
            <a:r>
              <a:rPr lang="ru-RU" dirty="0" err="1"/>
              <a:t>боргове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 </a:t>
            </a:r>
            <a:r>
              <a:rPr lang="ru-RU" dirty="0" err="1"/>
              <a:t>встановленої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власнику</a:t>
            </a:r>
            <a:r>
              <a:rPr lang="ru-RU" dirty="0"/>
              <a:t> (векселедержателю) право </a:t>
            </a:r>
            <a:r>
              <a:rPr lang="ru-RU" dirty="0" err="1"/>
              <a:t>вимагати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боржника</a:t>
            </a:r>
            <a:r>
              <a:rPr lang="ru-RU" dirty="0"/>
              <a:t> (</a:t>
            </a:r>
            <a:r>
              <a:rPr lang="ru-RU" dirty="0" err="1"/>
              <a:t>векселедавця</a:t>
            </a:r>
            <a:r>
              <a:rPr lang="ru-RU" dirty="0"/>
              <a:t>) </a:t>
            </a:r>
            <a:r>
              <a:rPr lang="ru-RU" dirty="0" err="1"/>
              <a:t>сплати</a:t>
            </a:r>
            <a:r>
              <a:rPr lang="ru-RU" dirty="0"/>
              <a:t> </a:t>
            </a:r>
            <a:r>
              <a:rPr lang="ru-RU" dirty="0" err="1"/>
              <a:t>зазначеної</a:t>
            </a:r>
            <a:r>
              <a:rPr lang="ru-RU" dirty="0"/>
              <a:t> у </a:t>
            </a:r>
            <a:r>
              <a:rPr lang="ru-RU" dirty="0" err="1"/>
              <a:t>векселі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грошей у </a:t>
            </a:r>
            <a:r>
              <a:rPr lang="ru-RU" dirty="0" err="1" smtClean="0"/>
              <a:t>вказаний</a:t>
            </a:r>
            <a:r>
              <a:rPr lang="ru-RU" dirty="0" smtClean="0"/>
              <a:t> строк</a:t>
            </a:r>
          </a:p>
          <a:p>
            <a:endParaRPr lang="ru-RU" dirty="0"/>
          </a:p>
          <a:p>
            <a:r>
              <a:rPr lang="ru-RU" dirty="0" smtClean="0"/>
              <a:t>          </a:t>
            </a:r>
            <a:r>
              <a:rPr lang="ru-RU" sz="2400" dirty="0" err="1" smtClean="0"/>
              <a:t>Види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векселів</a:t>
            </a:r>
            <a:r>
              <a:rPr lang="ru-RU" sz="2400" dirty="0" smtClean="0"/>
              <a:t>:</a:t>
            </a:r>
          </a:p>
          <a:p>
            <a:r>
              <a:rPr lang="ru-RU" dirty="0" smtClean="0"/>
              <a:t>            - </a:t>
            </a:r>
            <a:r>
              <a:rPr lang="ru-RU" dirty="0" err="1" smtClean="0"/>
              <a:t>простий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        - </a:t>
            </a:r>
            <a:r>
              <a:rPr lang="ru-RU" dirty="0" err="1" smtClean="0"/>
              <a:t>переказний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        - </a:t>
            </a:r>
            <a:r>
              <a:rPr lang="ru-RU" dirty="0" err="1" smtClean="0"/>
              <a:t>комерційний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        - </a:t>
            </a:r>
            <a:r>
              <a:rPr lang="ru-RU" dirty="0" err="1" smtClean="0"/>
              <a:t>фінансовий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327" y="3280910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19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789709"/>
            <a:ext cx="10058400" cy="5079385"/>
          </a:xfrm>
        </p:spPr>
        <p:txBody>
          <a:bodyPr>
            <a:normAutofit/>
          </a:bodyPr>
          <a:lstStyle/>
          <a:p>
            <a:pPr indent="18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err="1"/>
              <a:t>Простий</a:t>
            </a:r>
            <a:r>
              <a:rPr lang="ru-RU" b="1" dirty="0"/>
              <a:t> вексель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борговий</a:t>
            </a:r>
            <a:r>
              <a:rPr lang="ru-RU" dirty="0"/>
              <a:t> </a:t>
            </a:r>
            <a:r>
              <a:rPr lang="ru-RU" dirty="0" err="1"/>
              <a:t>цінний</a:t>
            </a:r>
            <a:r>
              <a:rPr lang="ru-RU" dirty="0"/>
              <a:t> </a:t>
            </a:r>
            <a:r>
              <a:rPr lang="ru-RU" dirty="0" err="1"/>
              <a:t>папір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просту</a:t>
            </a:r>
            <a:r>
              <a:rPr lang="ru-RU" dirty="0"/>
              <a:t>, </a:t>
            </a:r>
            <a:r>
              <a:rPr lang="ru-RU" dirty="0" err="1"/>
              <a:t>нічим</a:t>
            </a:r>
            <a:r>
              <a:rPr lang="ru-RU" dirty="0"/>
              <a:t> не </a:t>
            </a:r>
            <a:r>
              <a:rPr lang="ru-RU" dirty="0" err="1"/>
              <a:t>обумовлену</a:t>
            </a:r>
            <a:r>
              <a:rPr lang="ru-RU" dirty="0"/>
              <a:t> </a:t>
            </a:r>
            <a:r>
              <a:rPr lang="ru-RU" dirty="0" err="1"/>
              <a:t>обіцянку</a:t>
            </a:r>
            <a:r>
              <a:rPr lang="ru-RU" dirty="0"/>
              <a:t> </a:t>
            </a:r>
            <a:r>
              <a:rPr lang="ru-RU" dirty="0" err="1"/>
              <a:t>векселедавця</a:t>
            </a:r>
            <a:r>
              <a:rPr lang="ru-RU" dirty="0"/>
              <a:t> </a:t>
            </a:r>
            <a:r>
              <a:rPr lang="ru-RU" dirty="0" err="1"/>
              <a:t>виплатити</a:t>
            </a:r>
            <a:r>
              <a:rPr lang="ru-RU" dirty="0"/>
              <a:t> </a:t>
            </a:r>
            <a:r>
              <a:rPr lang="ru-RU" dirty="0" err="1"/>
              <a:t>векселедержателеві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суму грошей при </a:t>
            </a:r>
            <a:r>
              <a:rPr lang="ru-RU" dirty="0" err="1"/>
              <a:t>настанні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строку. </a:t>
            </a:r>
            <a:endParaRPr lang="en-US" dirty="0"/>
          </a:p>
          <a:p>
            <a:pPr indent="18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/>
              <a:t>Прості</a:t>
            </a:r>
            <a:r>
              <a:rPr lang="ru-RU" dirty="0"/>
              <a:t> </a:t>
            </a:r>
            <a:r>
              <a:rPr lang="ru-RU" dirty="0" err="1"/>
              <a:t>векселі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іменними</a:t>
            </a:r>
            <a:r>
              <a:rPr lang="ru-RU" dirty="0"/>
              <a:t> та на </a:t>
            </a:r>
            <a:r>
              <a:rPr lang="ru-RU" dirty="0" err="1"/>
              <a:t>пред’явника</a:t>
            </a:r>
            <a:r>
              <a:rPr lang="ru-RU" dirty="0"/>
              <a:t>. </a:t>
            </a:r>
            <a:endParaRPr lang="en-US" dirty="0"/>
          </a:p>
          <a:p>
            <a:pPr indent="18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У простому </a:t>
            </a:r>
            <a:r>
              <a:rPr lang="ru-RU" i="1" dirty="0" err="1"/>
              <a:t>іменному</a:t>
            </a:r>
            <a:r>
              <a:rPr lang="ru-RU" i="1" dirty="0"/>
              <a:t> </a:t>
            </a:r>
            <a:r>
              <a:rPr lang="ru-RU" dirty="0" err="1"/>
              <a:t>векселі</a:t>
            </a:r>
            <a:r>
              <a:rPr lang="ru-RU" dirty="0"/>
              <a:t> </a:t>
            </a:r>
            <a:r>
              <a:rPr lang="ru-RU" dirty="0" err="1"/>
              <a:t>вказується</a:t>
            </a:r>
            <a:r>
              <a:rPr lang="ru-RU" dirty="0"/>
              <a:t>, кому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векселедавець</a:t>
            </a:r>
            <a:r>
              <a:rPr lang="ru-RU" dirty="0"/>
              <a:t> </a:t>
            </a:r>
            <a:r>
              <a:rPr lang="ru-RU" dirty="0" err="1"/>
              <a:t>зобов’язується</a:t>
            </a:r>
            <a:r>
              <a:rPr lang="ru-RU" dirty="0"/>
              <a:t> </a:t>
            </a:r>
            <a:r>
              <a:rPr lang="ru-RU" dirty="0" err="1"/>
              <a:t>виплатити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. </a:t>
            </a:r>
            <a:endParaRPr lang="en-US" dirty="0"/>
          </a:p>
          <a:p>
            <a:pPr indent="18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У простому </a:t>
            </a:r>
            <a:r>
              <a:rPr lang="ru-RU" dirty="0" err="1"/>
              <a:t>векселі</a:t>
            </a:r>
            <a:r>
              <a:rPr lang="ru-RU" dirty="0"/>
              <a:t> </a:t>
            </a:r>
            <a:r>
              <a:rPr lang="ru-RU" i="1" dirty="0"/>
              <a:t>на </a:t>
            </a:r>
            <a:r>
              <a:rPr lang="ru-RU" i="1" dirty="0" err="1"/>
              <a:t>пред’явника</a:t>
            </a:r>
            <a:r>
              <a:rPr lang="ru-RU" i="1" dirty="0"/>
              <a:t> </a:t>
            </a:r>
            <a:r>
              <a:rPr lang="ru-RU" dirty="0" err="1"/>
              <a:t>ім’я</a:t>
            </a:r>
            <a:r>
              <a:rPr lang="ru-RU" dirty="0"/>
              <a:t> векселедержателя не </a:t>
            </a:r>
            <a:r>
              <a:rPr lang="ru-RU" dirty="0" err="1"/>
              <a:t>вказується</a:t>
            </a:r>
            <a:r>
              <a:rPr lang="ru-RU" dirty="0"/>
              <a:t>. </a:t>
            </a:r>
            <a:endParaRPr lang="en-US" dirty="0"/>
          </a:p>
          <a:p>
            <a:pPr indent="9144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err="1"/>
              <a:t>Фінансовий</a:t>
            </a:r>
            <a:r>
              <a:rPr lang="ru-RU" b="1" dirty="0"/>
              <a:t> вексель </a:t>
            </a:r>
            <a:r>
              <a:rPr lang="ru-RU" dirty="0" err="1"/>
              <a:t>призначений</a:t>
            </a:r>
            <a:r>
              <a:rPr lang="ru-RU" dirty="0"/>
              <a:t> не для оплати </a:t>
            </a:r>
            <a:r>
              <a:rPr lang="ru-RU" dirty="0" err="1"/>
              <a:t>заборгованості</a:t>
            </a:r>
            <a:r>
              <a:rPr lang="ru-RU" dirty="0"/>
              <a:t>, а для </a:t>
            </a:r>
            <a:r>
              <a:rPr lang="ru-RU" dirty="0" err="1"/>
              <a:t>мобілізації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використовується</a:t>
            </a:r>
            <a:r>
              <a:rPr lang="ru-RU" dirty="0"/>
              <a:t> при </a:t>
            </a:r>
            <a:r>
              <a:rPr lang="ru-RU" dirty="0" err="1"/>
              <a:t>видачі</a:t>
            </a:r>
            <a:r>
              <a:rPr lang="ru-RU" dirty="0"/>
              <a:t> </a:t>
            </a:r>
            <a:r>
              <a:rPr lang="ru-RU" dirty="0" err="1"/>
              <a:t>позик</a:t>
            </a:r>
            <a:r>
              <a:rPr lang="ru-RU" dirty="0"/>
              <a:t> у </a:t>
            </a:r>
            <a:r>
              <a:rPr lang="ru-RU" dirty="0" err="1"/>
              <a:t>грошовій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825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753" y="554182"/>
            <a:ext cx="10058400" cy="5772113"/>
          </a:xfrm>
        </p:spPr>
        <p:txBody>
          <a:bodyPr/>
          <a:lstStyle/>
          <a:p>
            <a:r>
              <a:rPr lang="ru-RU" sz="3600" dirty="0"/>
              <a:t>Вексель </a:t>
            </a:r>
            <a:r>
              <a:rPr lang="ru-RU" sz="3600" dirty="0" err="1"/>
              <a:t>може</a:t>
            </a:r>
            <a:r>
              <a:rPr lang="ru-RU" sz="3600" dirty="0"/>
              <a:t> </a:t>
            </a:r>
            <a:r>
              <a:rPr lang="ru-RU" sz="3600" dirty="0" err="1"/>
              <a:t>мати</a:t>
            </a:r>
            <a:r>
              <a:rPr lang="ru-RU" sz="3600" dirty="0"/>
              <a:t> </a:t>
            </a:r>
            <a:r>
              <a:rPr lang="ru-RU" sz="3600" dirty="0" err="1"/>
              <a:t>наступні</a:t>
            </a:r>
            <a:r>
              <a:rPr lang="ru-RU" sz="3600" dirty="0"/>
              <a:t> </a:t>
            </a:r>
            <a:r>
              <a:rPr lang="ru-RU" sz="3600" dirty="0" err="1"/>
              <a:t>терміни</a:t>
            </a:r>
            <a:r>
              <a:rPr lang="ru-RU" sz="3600" dirty="0"/>
              <a:t> платежу: </a:t>
            </a:r>
            <a:endParaRPr lang="en-US" sz="3600" dirty="0"/>
          </a:p>
          <a:p>
            <a:pPr lvl="0"/>
            <a:r>
              <a:rPr lang="ru-RU" sz="2800" dirty="0" err="1"/>
              <a:t>термін</a:t>
            </a:r>
            <a:r>
              <a:rPr lang="ru-RU" sz="2800" dirty="0"/>
              <a:t> </a:t>
            </a:r>
            <a:r>
              <a:rPr lang="uk-UA" sz="2800" dirty="0"/>
              <a:t>«</a:t>
            </a:r>
            <a:r>
              <a:rPr lang="ru-RU" sz="2800" dirty="0"/>
              <a:t>на </a:t>
            </a:r>
            <a:r>
              <a:rPr lang="ru-RU" sz="2800" dirty="0" err="1"/>
              <a:t>визначений</a:t>
            </a:r>
            <a:r>
              <a:rPr lang="ru-RU" sz="2800" dirty="0"/>
              <a:t> день</a:t>
            </a:r>
            <a:r>
              <a:rPr lang="uk-UA" sz="2800" dirty="0"/>
              <a:t>»</a:t>
            </a:r>
            <a:r>
              <a:rPr lang="ru-RU" sz="2800" dirty="0"/>
              <a:t>; </a:t>
            </a:r>
            <a:endParaRPr lang="en-US" sz="2800" dirty="0"/>
          </a:p>
          <a:p>
            <a:pPr lvl="0"/>
            <a:r>
              <a:rPr lang="ru-RU" sz="2800" dirty="0" err="1"/>
              <a:t>термін</a:t>
            </a:r>
            <a:r>
              <a:rPr lang="ru-RU" sz="2800" dirty="0"/>
              <a:t> </a:t>
            </a:r>
            <a:r>
              <a:rPr lang="uk-UA" sz="2800" dirty="0"/>
              <a:t>«</a:t>
            </a:r>
            <a:r>
              <a:rPr lang="ru-RU" sz="2800" dirty="0"/>
              <a:t>в </a:t>
            </a:r>
            <a:r>
              <a:rPr lang="ru-RU" sz="2800" dirty="0" err="1"/>
              <a:t>певний</a:t>
            </a:r>
            <a:r>
              <a:rPr lang="ru-RU" sz="2800" dirty="0"/>
              <a:t> час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складання</a:t>
            </a:r>
            <a:r>
              <a:rPr lang="ru-RU" sz="2800" dirty="0"/>
              <a:t> векселя</a:t>
            </a:r>
            <a:r>
              <a:rPr lang="uk-UA" sz="2800" dirty="0"/>
              <a:t>» </a:t>
            </a:r>
            <a:r>
              <a:rPr lang="ru-RU" sz="2800" dirty="0"/>
              <a:t>– </a:t>
            </a:r>
            <a:r>
              <a:rPr lang="uk-UA" sz="2800" dirty="0"/>
              <a:t>а</a:t>
            </a:r>
            <a:r>
              <a:rPr lang="ru-RU" sz="2800" dirty="0"/>
              <a:t> </a:t>
            </a:r>
            <a:r>
              <a:rPr lang="ru-RU" sz="2800" dirty="0" err="1"/>
              <a:t>dato</a:t>
            </a:r>
            <a:r>
              <a:rPr lang="ru-RU" sz="2800" dirty="0"/>
              <a:t>; </a:t>
            </a:r>
            <a:endParaRPr lang="en-US" sz="2800" dirty="0"/>
          </a:p>
          <a:p>
            <a:pPr lvl="0"/>
            <a:r>
              <a:rPr lang="ru-RU" sz="2800" dirty="0" err="1"/>
              <a:t>термін</a:t>
            </a:r>
            <a:r>
              <a:rPr lang="ru-RU" sz="2800" dirty="0"/>
              <a:t> </a:t>
            </a:r>
            <a:r>
              <a:rPr lang="uk-UA" sz="2800" dirty="0"/>
              <a:t>«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пред’явлення</a:t>
            </a:r>
            <a:r>
              <a:rPr lang="uk-UA" sz="2800" dirty="0"/>
              <a:t>»</a:t>
            </a:r>
            <a:r>
              <a:rPr lang="ru-RU" sz="2800" dirty="0"/>
              <a:t>; </a:t>
            </a:r>
            <a:endParaRPr lang="en-US" sz="2800" dirty="0"/>
          </a:p>
          <a:p>
            <a:pPr lvl="0"/>
            <a:r>
              <a:rPr lang="ru-RU" sz="2800" dirty="0" err="1"/>
              <a:t>термін</a:t>
            </a:r>
            <a:r>
              <a:rPr lang="ru-RU" sz="2800" dirty="0"/>
              <a:t> </a:t>
            </a:r>
            <a:r>
              <a:rPr lang="uk-UA" sz="2800" dirty="0"/>
              <a:t>«</a:t>
            </a:r>
            <a:r>
              <a:rPr lang="ru-RU" sz="2800" dirty="0"/>
              <a:t>на </a:t>
            </a:r>
            <a:r>
              <a:rPr lang="ru-RU" sz="2800" dirty="0" err="1"/>
              <a:t>визначений</a:t>
            </a:r>
            <a:r>
              <a:rPr lang="ru-RU" sz="2800" dirty="0"/>
              <a:t> час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пред’явлення</a:t>
            </a:r>
            <a:r>
              <a:rPr lang="uk-UA" sz="2800" dirty="0"/>
              <a:t>»</a:t>
            </a:r>
            <a:r>
              <a:rPr lang="ru-RU" sz="2800" dirty="0"/>
              <a:t> – </a:t>
            </a:r>
            <a:r>
              <a:rPr lang="uk-UA" sz="2800" dirty="0"/>
              <a:t>а</a:t>
            </a:r>
            <a:r>
              <a:rPr lang="ru-RU" sz="2800" dirty="0"/>
              <a:t> </a:t>
            </a:r>
            <a:r>
              <a:rPr lang="ru-RU" sz="2800" dirty="0" err="1"/>
              <a:t>viso</a:t>
            </a:r>
            <a:r>
              <a:rPr lang="ru-RU" sz="2800" dirty="0"/>
              <a:t>.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982" y="3733799"/>
            <a:ext cx="3676650" cy="27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68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09" y="277091"/>
            <a:ext cx="11111346" cy="5500255"/>
          </a:xfrm>
        </p:spPr>
        <p:txBody>
          <a:bodyPr/>
          <a:lstStyle/>
          <a:p>
            <a:pPr indent="9144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  </a:t>
            </a:r>
            <a:r>
              <a:rPr lang="ru-RU" b="1" dirty="0" err="1" smtClean="0"/>
              <a:t>Комерційний</a:t>
            </a:r>
            <a:r>
              <a:rPr lang="ru-RU" b="1" dirty="0" smtClean="0"/>
              <a:t> </a:t>
            </a:r>
            <a:r>
              <a:rPr lang="ru-RU" b="1" dirty="0"/>
              <a:t>вексель – </a:t>
            </a:r>
            <a:r>
              <a:rPr lang="ru-RU" dirty="0" err="1"/>
              <a:t>це</a:t>
            </a:r>
            <a:r>
              <a:rPr lang="ru-RU" dirty="0"/>
              <a:t> документ,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засвідчує</a:t>
            </a:r>
            <a:r>
              <a:rPr lang="ru-RU" dirty="0"/>
              <a:t> </a:t>
            </a:r>
            <a:r>
              <a:rPr lang="ru-RU" dirty="0" err="1"/>
              <a:t>купівлю</a:t>
            </a:r>
            <a:r>
              <a:rPr lang="ru-RU" dirty="0"/>
              <a:t>– продаж </a:t>
            </a:r>
            <a:r>
              <a:rPr lang="ru-RU" dirty="0" err="1"/>
              <a:t>товарів</a:t>
            </a:r>
            <a:r>
              <a:rPr lang="ru-RU" dirty="0"/>
              <a:t> у кредит, коли </a:t>
            </a:r>
            <a:r>
              <a:rPr lang="ru-RU" dirty="0" err="1"/>
              <a:t>покупець</a:t>
            </a:r>
            <a:r>
              <a:rPr lang="ru-RU" dirty="0"/>
              <a:t> не </a:t>
            </a:r>
            <a:r>
              <a:rPr lang="ru-RU" dirty="0" err="1"/>
              <a:t>володіє</a:t>
            </a:r>
            <a:r>
              <a:rPr lang="ru-RU" dirty="0"/>
              <a:t> в момент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необхідною</a:t>
            </a:r>
            <a:r>
              <a:rPr lang="ru-RU" dirty="0"/>
              <a:t> сумою грошей, і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продавцеві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грошей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платіжний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– вексель. </a:t>
            </a:r>
            <a:endParaRPr lang="ru-RU" dirty="0" smtClean="0"/>
          </a:p>
          <a:p>
            <a:pPr indent="9144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  </a:t>
            </a:r>
            <a:r>
              <a:rPr lang="ru-RU" b="1" dirty="0" err="1" smtClean="0"/>
              <a:t>Переказний</a:t>
            </a:r>
            <a:r>
              <a:rPr lang="ru-RU" b="1" dirty="0" smtClean="0"/>
              <a:t> </a:t>
            </a:r>
            <a:r>
              <a:rPr lang="ru-RU" b="1" dirty="0"/>
              <a:t>вексель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борговий</a:t>
            </a:r>
            <a:r>
              <a:rPr lang="ru-RU" dirty="0"/>
              <a:t> </a:t>
            </a:r>
            <a:r>
              <a:rPr lang="ru-RU" dirty="0" err="1"/>
              <a:t>цінний</a:t>
            </a:r>
            <a:r>
              <a:rPr lang="ru-RU" dirty="0"/>
              <a:t> </a:t>
            </a:r>
            <a:r>
              <a:rPr lang="ru-RU" dirty="0" err="1"/>
              <a:t>папір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нічим</a:t>
            </a:r>
            <a:r>
              <a:rPr lang="ru-RU" dirty="0"/>
              <a:t> не </a:t>
            </a:r>
            <a:r>
              <a:rPr lang="ru-RU" dirty="0" err="1"/>
              <a:t>обумовлене</a:t>
            </a:r>
            <a:r>
              <a:rPr lang="ru-RU" dirty="0"/>
              <a:t> </a:t>
            </a:r>
            <a:r>
              <a:rPr lang="ru-RU" dirty="0" err="1"/>
              <a:t>письмове</a:t>
            </a:r>
            <a:r>
              <a:rPr lang="ru-RU" dirty="0"/>
              <a:t> </a:t>
            </a:r>
            <a:r>
              <a:rPr lang="ru-RU" dirty="0" err="1"/>
              <a:t>розпорядження</a:t>
            </a:r>
            <a:r>
              <a:rPr lang="ru-RU" dirty="0"/>
              <a:t> кредитора, </a:t>
            </a:r>
            <a:r>
              <a:rPr lang="ru-RU" dirty="0" err="1"/>
              <a:t>адресоване</a:t>
            </a:r>
            <a:r>
              <a:rPr lang="ru-RU" dirty="0"/>
              <a:t> </a:t>
            </a:r>
            <a:r>
              <a:rPr lang="ru-RU" dirty="0" err="1"/>
              <a:t>боржнику</a:t>
            </a:r>
            <a:r>
              <a:rPr lang="ru-RU" dirty="0"/>
              <a:t>, про те,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виплатив</a:t>
            </a:r>
            <a:r>
              <a:rPr lang="ru-RU" dirty="0"/>
              <a:t> за </a:t>
            </a:r>
            <a:r>
              <a:rPr lang="ru-RU" dirty="0" err="1"/>
              <a:t>пред’явленням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день, </a:t>
            </a:r>
            <a:r>
              <a:rPr lang="ru-RU" dirty="0" err="1"/>
              <a:t>вказаний</a:t>
            </a:r>
            <a:r>
              <a:rPr lang="ru-RU" dirty="0"/>
              <a:t> у </a:t>
            </a:r>
            <a:r>
              <a:rPr lang="ru-RU" dirty="0" err="1"/>
              <a:t>векселі</a:t>
            </a:r>
            <a:r>
              <a:rPr lang="ru-RU" dirty="0"/>
              <a:t>, </a:t>
            </a:r>
            <a:r>
              <a:rPr lang="ru-RU" dirty="0" err="1"/>
              <a:t>певну</a:t>
            </a:r>
            <a:r>
              <a:rPr lang="ru-RU" dirty="0"/>
              <a:t> суму грошей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за наказом </a:t>
            </a:r>
            <a:r>
              <a:rPr lang="ru-RU" dirty="0" err="1"/>
              <a:t>останньої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пред’явнику</a:t>
            </a:r>
            <a:r>
              <a:rPr lang="ru-RU" dirty="0"/>
              <a:t> векселя. </a:t>
            </a:r>
            <a:endParaRPr lang="en-US" dirty="0"/>
          </a:p>
          <a:p>
            <a:pPr indent="9144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782" y="3179616"/>
            <a:ext cx="5255636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7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4262" y="778934"/>
            <a:ext cx="10058400" cy="4023360"/>
          </a:xfrm>
        </p:spPr>
        <p:txBody>
          <a:bodyPr/>
          <a:lstStyle/>
          <a:p>
            <a:pPr algn="ctr"/>
            <a:r>
              <a:rPr lang="ru-RU" sz="2400" i="1" dirty="0" err="1"/>
              <a:t>Основними</a:t>
            </a:r>
            <a:r>
              <a:rPr lang="ru-RU" sz="2400" i="1" dirty="0"/>
              <a:t> </a:t>
            </a:r>
            <a:r>
              <a:rPr lang="ru-RU" sz="2400" i="1" dirty="0" err="1"/>
              <a:t>функціями</a:t>
            </a:r>
            <a:r>
              <a:rPr lang="ru-RU" sz="2400" i="1" dirty="0"/>
              <a:t> </a:t>
            </a:r>
            <a:r>
              <a:rPr lang="ru-RU" sz="2400" i="1" dirty="0" err="1"/>
              <a:t>векселів</a:t>
            </a:r>
            <a:r>
              <a:rPr lang="ru-RU" sz="2400" i="1" dirty="0"/>
              <a:t> є </a:t>
            </a:r>
            <a:r>
              <a:rPr lang="ru-RU" sz="2400" i="1" dirty="0" err="1"/>
              <a:t>наступні</a:t>
            </a:r>
            <a:r>
              <a:rPr lang="ru-RU" sz="2400" i="1" dirty="0"/>
              <a:t>: </a:t>
            </a:r>
          </a:p>
          <a:p>
            <a:pPr algn="ctr"/>
            <a:endParaRPr lang="en-US" sz="2400" i="1" dirty="0"/>
          </a:p>
          <a:p>
            <a:pPr lvl="0" algn="just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Векселі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грошовими</a:t>
            </a:r>
            <a:r>
              <a:rPr lang="ru-RU" dirty="0"/>
              <a:t> документами,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засвідчують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безумовної</a:t>
            </a:r>
            <a:r>
              <a:rPr lang="ru-RU" dirty="0"/>
              <a:t> </a:t>
            </a:r>
            <a:r>
              <a:rPr lang="ru-RU" dirty="0" err="1"/>
              <a:t>заборгованості</a:t>
            </a:r>
            <a:r>
              <a:rPr lang="ru-RU" dirty="0"/>
              <a:t>. </a:t>
            </a:r>
            <a:endParaRPr lang="en-US" dirty="0"/>
          </a:p>
          <a:p>
            <a:pPr lvl="0" algn="just"/>
            <a:r>
              <a:rPr lang="ru-RU" dirty="0" smtClean="0"/>
              <a:t>    </a:t>
            </a:r>
            <a:r>
              <a:rPr lang="ru-RU" dirty="0" err="1" smtClean="0"/>
              <a:t>Векселі</a:t>
            </a:r>
            <a:r>
              <a:rPr lang="ru-RU" dirty="0" smtClean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кредитування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датою </a:t>
            </a:r>
            <a:r>
              <a:rPr lang="ru-RU" dirty="0" err="1"/>
              <a:t>виписки</a:t>
            </a:r>
            <a:r>
              <a:rPr lang="ru-RU" dirty="0"/>
              <a:t> векселя і датою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погашення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часу,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заборгованості</a:t>
            </a:r>
            <a:r>
              <a:rPr lang="ru-RU" dirty="0"/>
              <a:t>. </a:t>
            </a:r>
            <a:endParaRPr lang="en-US" dirty="0"/>
          </a:p>
          <a:p>
            <a:pPr lvl="0" algn="just"/>
            <a:r>
              <a:rPr lang="ru-RU" dirty="0" smtClean="0"/>
              <a:t>    </a:t>
            </a:r>
            <a:r>
              <a:rPr lang="ru-RU" dirty="0" err="1" smtClean="0"/>
              <a:t>Векселі</a:t>
            </a:r>
            <a:r>
              <a:rPr lang="ru-RU" dirty="0" smtClean="0"/>
              <a:t> </a:t>
            </a:r>
            <a:r>
              <a:rPr lang="ru-RU" dirty="0" err="1"/>
              <a:t>можуть</a:t>
            </a:r>
            <a:r>
              <a:rPr lang="ru-RU" dirty="0"/>
              <a:t> бути предметом </a:t>
            </a:r>
            <a:r>
              <a:rPr lang="ru-RU" dirty="0" err="1"/>
              <a:t>застави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777" y="3412713"/>
            <a:ext cx="4207885" cy="277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498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97069"/>
          </a:xfrm>
        </p:spPr>
        <p:txBody>
          <a:bodyPr>
            <a:noAutofit/>
          </a:bodyPr>
          <a:lstStyle/>
          <a:p>
            <a:pPr lvl="0"/>
            <a:r>
              <a:rPr lang="uk-UA" sz="3600" b="1" dirty="0"/>
              <a:t>Характеристика обігу векселів</a:t>
            </a:r>
            <a:r>
              <a:rPr lang="uk-UA" sz="3600" b="1" dirty="0" smtClean="0"/>
              <a:t>.</a:t>
            </a:r>
            <a:endParaRPr lang="en-US" sz="3600" dirty="0"/>
          </a:p>
        </p:txBody>
      </p:sp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91" t="40770" r="23105" b="20126"/>
          <a:stretch/>
        </p:blipFill>
        <p:spPr>
          <a:xfrm>
            <a:off x="4904510" y="1717964"/>
            <a:ext cx="7065818" cy="383771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71054" y="2094498"/>
            <a:ext cx="41979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000" dirty="0" err="1" smtClean="0"/>
              <a:t>Простий</a:t>
            </a:r>
            <a:r>
              <a:rPr lang="ru-RU" sz="2000" dirty="0" smtClean="0"/>
              <a:t> вексель </a:t>
            </a:r>
            <a:r>
              <a:rPr lang="ru-RU" sz="2000" dirty="0" err="1" smtClean="0"/>
              <a:t>виписується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боржником</a:t>
            </a:r>
            <a:r>
              <a:rPr lang="ru-RU" sz="2000" dirty="0" smtClean="0"/>
              <a:t> і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безумовне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зобов’язання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сплатити</a:t>
            </a:r>
            <a:r>
              <a:rPr lang="ru-RU" sz="2000" dirty="0" smtClean="0"/>
              <a:t> у </a:t>
            </a:r>
            <a:r>
              <a:rPr lang="ru-RU" sz="2000" dirty="0" err="1" smtClean="0"/>
              <a:t>певний</a:t>
            </a:r>
            <a:r>
              <a:rPr lang="ru-RU" sz="2000" dirty="0" smtClean="0"/>
              <a:t> строк </a:t>
            </a:r>
            <a:r>
              <a:rPr lang="ru-RU" sz="2000" dirty="0" err="1" smtClean="0"/>
              <a:t>певну</a:t>
            </a:r>
            <a:r>
              <a:rPr lang="ru-RU" sz="2000" dirty="0" smtClean="0"/>
              <a:t> суму грошей кредитору.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8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07906"/>
          </a:xfrm>
        </p:spPr>
        <p:txBody>
          <a:bodyPr>
            <a:normAutofit/>
          </a:bodyPr>
          <a:lstStyle/>
          <a:p>
            <a:r>
              <a:rPr lang="uk-UA" sz="3600" b="1" dirty="0"/>
              <a:t>Характеристика обігу векселів.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8" y="1845734"/>
            <a:ext cx="4184072" cy="402336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err="1" smtClean="0"/>
              <a:t>Переказний</a:t>
            </a:r>
            <a:r>
              <a:rPr lang="ru-RU" dirty="0" smtClean="0"/>
              <a:t> </a:t>
            </a:r>
            <a:r>
              <a:rPr lang="ru-RU" dirty="0"/>
              <a:t>вексель </a:t>
            </a:r>
            <a:r>
              <a:rPr lang="ru-RU" dirty="0" err="1"/>
              <a:t>виписується</a:t>
            </a:r>
            <a:r>
              <a:rPr lang="ru-RU" dirty="0"/>
              <a:t> кредитором і </a:t>
            </a:r>
            <a:r>
              <a:rPr lang="ru-RU" dirty="0" err="1"/>
              <a:t>передається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, </a:t>
            </a:r>
            <a:r>
              <a:rPr lang="ru-RU" dirty="0" err="1"/>
              <a:t>зазначеній</a:t>
            </a:r>
            <a:r>
              <a:rPr lang="ru-RU" dirty="0"/>
              <a:t> у </a:t>
            </a:r>
            <a:r>
              <a:rPr lang="ru-RU" dirty="0" err="1"/>
              <a:t>векселі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, яка буде </a:t>
            </a:r>
            <a:r>
              <a:rPr lang="ru-RU" dirty="0" err="1"/>
              <a:t>виступати</a:t>
            </a:r>
            <a:r>
              <a:rPr lang="ru-RU" dirty="0"/>
              <a:t> </a:t>
            </a:r>
            <a:r>
              <a:rPr lang="ru-RU" dirty="0" err="1"/>
              <a:t>пред’явником</a:t>
            </a:r>
            <a:r>
              <a:rPr lang="ru-RU" dirty="0"/>
              <a:t> векселя. </a:t>
            </a:r>
            <a:r>
              <a:rPr lang="ru-RU" dirty="0" err="1"/>
              <a:t>Ця</a:t>
            </a:r>
            <a:r>
              <a:rPr lang="ru-RU" dirty="0"/>
              <a:t> особа є першим векселедержателем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ремітентом</a:t>
            </a:r>
            <a:r>
              <a:rPr lang="ru-RU" dirty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653" t="22822" r="24976" b="20738"/>
          <a:stretch/>
        </p:blipFill>
        <p:spPr>
          <a:xfrm>
            <a:off x="4835236" y="1740440"/>
            <a:ext cx="7204363" cy="41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26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Операції банків з векселями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Дисконтування</a:t>
            </a:r>
            <a:r>
              <a:rPr lang="ru-RU" b="1" dirty="0"/>
              <a:t> векселя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придбання</a:t>
            </a:r>
            <a:r>
              <a:rPr lang="ru-RU" dirty="0"/>
              <a:t> банком у векселедержателя прав за векселем шляхом оплати </a:t>
            </a:r>
            <a:r>
              <a:rPr lang="ru-RU" dirty="0" err="1"/>
              <a:t>цього</a:t>
            </a:r>
            <a:r>
              <a:rPr lang="ru-RU" dirty="0"/>
              <a:t> векселя до </a:t>
            </a:r>
            <a:r>
              <a:rPr lang="ru-RU" dirty="0" err="1"/>
              <a:t>настання</a:t>
            </a:r>
            <a:r>
              <a:rPr lang="ru-RU" dirty="0"/>
              <a:t> строку платежу за ним. </a:t>
            </a:r>
            <a:endParaRPr lang="en-US" dirty="0"/>
          </a:p>
          <a:p>
            <a:r>
              <a:rPr lang="ru-RU" dirty="0"/>
              <a:t>Мета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дисконтування</a:t>
            </a:r>
            <a:r>
              <a:rPr lang="ru-RU" dirty="0"/>
              <a:t> векселя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одержанні</a:t>
            </a:r>
            <a:r>
              <a:rPr lang="ru-RU" dirty="0"/>
              <a:t> доходу у </a:t>
            </a:r>
            <a:r>
              <a:rPr lang="ru-RU" dirty="0" err="1"/>
              <a:t>виді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вартістю</a:t>
            </a:r>
            <a:r>
              <a:rPr lang="ru-RU" dirty="0"/>
              <a:t>, за </a:t>
            </a:r>
            <a:r>
              <a:rPr lang="ru-RU" dirty="0" err="1"/>
              <a:t>якою</a:t>
            </a:r>
            <a:r>
              <a:rPr lang="ru-RU" dirty="0"/>
              <a:t> вексель </a:t>
            </a:r>
            <a:r>
              <a:rPr lang="ru-RU" dirty="0" err="1"/>
              <a:t>дисконтується</a:t>
            </a:r>
            <a:r>
              <a:rPr lang="ru-RU" dirty="0"/>
              <a:t>, і </a:t>
            </a:r>
            <a:r>
              <a:rPr lang="ru-RU" dirty="0" err="1"/>
              <a:t>вартістю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погашення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019" y="3380510"/>
            <a:ext cx="4885025" cy="29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513152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441</TotalTime>
  <Words>704</Words>
  <Application>Microsoft Office PowerPoint</Application>
  <PresentationFormat>Произвольный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Ретро</vt:lpstr>
      <vt:lpstr>Ринок векселів</vt:lpstr>
      <vt:lpstr>Слайд 2</vt:lpstr>
      <vt:lpstr>Слайд 3</vt:lpstr>
      <vt:lpstr>Слайд 4</vt:lpstr>
      <vt:lpstr>Слайд 5</vt:lpstr>
      <vt:lpstr>Слайд 6</vt:lpstr>
      <vt:lpstr>Характеристика обігу векселів.</vt:lpstr>
      <vt:lpstr>Характеристика обігу векселів.</vt:lpstr>
      <vt:lpstr>Операції банків з векселями</vt:lpstr>
      <vt:lpstr>Слайд 10</vt:lpstr>
      <vt:lpstr>Слайд 11</vt:lpstr>
      <vt:lpstr>Слайд 12</vt:lpstr>
      <vt:lpstr>Слайд 13</vt:lpstr>
      <vt:lpstr>Дякую за увагу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Ринок векселів</dc:title>
  <dc:creator>Пользователь Windows</dc:creator>
  <cp:lastModifiedBy>Windows 7</cp:lastModifiedBy>
  <cp:revision>10</cp:revision>
  <dcterms:created xsi:type="dcterms:W3CDTF">2020-04-15T14:18:22Z</dcterms:created>
  <dcterms:modified xsi:type="dcterms:W3CDTF">2021-01-22T07:23:44Z</dcterms:modified>
</cp:coreProperties>
</file>