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BC3FC22-84C5-4897-BBF8-EB22761DE91B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B2EF18FF-608E-4649-914C-C332AC9ADB6D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16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514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166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8144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230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82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330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24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74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976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14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6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531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AC0DAF5-8502-4F84-B73D-D5137A6E6A96}" type="datetimeFigureOut">
              <a:rPr lang="ru-UA" smtClean="0"/>
              <a:t>27.10.2021</a:t>
            </a:fld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7162C2C-F3F7-42A8-86D3-7D1F2945E5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298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7BB1-E3E6-4437-A5BC-CC90D9411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 Стан та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ринку готельно-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вітчизняному</a:t>
            </a:r>
            <a:r>
              <a:rPr lang="ru-RU" dirty="0"/>
              <a:t> та </a:t>
            </a:r>
            <a:r>
              <a:rPr lang="ru-RU" dirty="0" err="1"/>
              <a:t>світовому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3D627C-BCCD-48D3-90A3-89380E99B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Тема 3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2224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E5CE77-5E79-4436-9785-C33B335CA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78" y="3520966"/>
            <a:ext cx="10554574" cy="2238704"/>
          </a:xfrm>
        </p:spPr>
        <p:txBody>
          <a:bodyPr/>
          <a:lstStyle/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, </a:t>
            </a:r>
            <a:r>
              <a:rPr lang="ru-RU" dirty="0" err="1"/>
              <a:t>підвищуються</a:t>
            </a:r>
            <a:r>
              <a:rPr lang="ru-RU" dirty="0"/>
              <a:t>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науково-технічного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,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продукцію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.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 готельно-</a:t>
            </a:r>
            <a:r>
              <a:rPr lang="ru-RU" dirty="0" err="1"/>
              <a:t>ресторанної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повинно </a:t>
            </a:r>
            <a:r>
              <a:rPr lang="ru-RU" dirty="0" err="1"/>
              <a:t>гарантувати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чистоту, </a:t>
            </a:r>
            <a:r>
              <a:rPr lang="ru-RU" dirty="0" err="1"/>
              <a:t>гігієну</a:t>
            </a:r>
            <a:r>
              <a:rPr lang="ru-RU" dirty="0"/>
              <a:t>, </a:t>
            </a:r>
            <a:r>
              <a:rPr lang="ru-RU" dirty="0" err="1"/>
              <a:t>чітке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особисту </a:t>
            </a:r>
            <a:r>
              <a:rPr lang="ru-RU" dirty="0" err="1"/>
              <a:t>безпеку</a:t>
            </a:r>
            <a:r>
              <a:rPr lang="ru-RU" dirty="0"/>
              <a:t> та </a:t>
            </a:r>
            <a:r>
              <a:rPr lang="ru-RU" dirty="0" err="1"/>
              <a:t>безпеку</a:t>
            </a:r>
            <a:r>
              <a:rPr lang="ru-RU" dirty="0"/>
              <a:t> майна </a:t>
            </a:r>
            <a:r>
              <a:rPr lang="ru-RU" dirty="0" err="1"/>
              <a:t>клієнтів</a:t>
            </a:r>
            <a:r>
              <a:rPr lang="ru-RU" dirty="0"/>
              <a:t>. На рисунку 1 </a:t>
            </a:r>
            <a:r>
              <a:rPr lang="ru-RU" dirty="0" err="1"/>
              <a:t>зображено</a:t>
            </a:r>
            <a:r>
              <a:rPr lang="ru-RU" dirty="0"/>
              <a:t> цикл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взаємовідносинами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агентства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4098" name="Picture 2" descr="Кафедра міжнародного туризму, готельно-ресторанного бізнесу та іншомовної  підготовки">
            <a:extLst>
              <a:ext uri="{FF2B5EF4-FFF2-40B4-BE49-F238E27FC236}">
                <a16:creationId xmlns:a16="http://schemas.microsoft.com/office/drawing/2014/main" id="{929FFB9E-1D4B-4AE9-B0DC-93C1786C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4402"/>
            <a:ext cx="7010400" cy="36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5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368C8-872E-4B8B-ACCF-207BC1A24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889" y="410821"/>
            <a:ext cx="7886208" cy="60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9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6570B6-ED5E-4472-8749-C26484BD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39311"/>
            <a:ext cx="10554574" cy="4834758"/>
          </a:xfrm>
        </p:spPr>
        <p:txBody>
          <a:bodyPr/>
          <a:lstStyle/>
          <a:p>
            <a:r>
              <a:rPr lang="ru-RU" dirty="0" err="1"/>
              <a:t>Аналізуючи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рисунку </a:t>
            </a:r>
            <a:r>
              <a:rPr lang="ru-RU" dirty="0" err="1"/>
              <a:t>бачимо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очікувана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повинна бути </a:t>
            </a:r>
            <a:r>
              <a:rPr lang="ru-RU" dirty="0" err="1"/>
              <a:t>рівна</a:t>
            </a:r>
            <a:r>
              <a:rPr lang="ru-RU" dirty="0"/>
              <a:t> </a:t>
            </a:r>
            <a:r>
              <a:rPr lang="ru-RU" dirty="0" err="1"/>
              <a:t>сприйнятій</a:t>
            </a:r>
            <a:r>
              <a:rPr lang="ru-RU" dirty="0"/>
              <a:t>: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повинна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внутрішнім</a:t>
            </a:r>
            <a:r>
              <a:rPr lang="ru-RU" dirty="0"/>
              <a:t> та </a:t>
            </a:r>
            <a:r>
              <a:rPr lang="ru-RU" dirty="0" err="1"/>
              <a:t>зовнішнім</a:t>
            </a:r>
            <a:r>
              <a:rPr lang="ru-RU" dirty="0"/>
              <a:t> стандартам та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посилюється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конкурентності</a:t>
            </a:r>
            <a:r>
              <a:rPr lang="ru-RU" dirty="0"/>
              <a:t>. </a:t>
            </a:r>
          </a:p>
          <a:p>
            <a:r>
              <a:rPr lang="ru-RU" dirty="0"/>
              <a:t>За для </a:t>
            </a:r>
            <a:r>
              <a:rPr lang="ru-RU" dirty="0" err="1"/>
              <a:t>отримання</a:t>
            </a:r>
            <a:r>
              <a:rPr lang="ru-RU" dirty="0"/>
              <a:t> максимального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керівництву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</a:p>
          <a:p>
            <a:r>
              <a:rPr lang="ru-RU" dirty="0"/>
              <a:t>Способами контролю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бути: </a:t>
            </a:r>
          </a:p>
          <a:p>
            <a:r>
              <a:rPr lang="ru-RU" dirty="0"/>
              <a:t>- </a:t>
            </a:r>
            <a:r>
              <a:rPr lang="ru-RU" dirty="0" err="1"/>
              <a:t>обзвін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- проводиться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інтер’єру</a:t>
            </a:r>
            <a:r>
              <a:rPr lang="ru-RU" dirty="0"/>
              <a:t> і </a:t>
            </a:r>
            <a:r>
              <a:rPr lang="ru-RU" dirty="0" err="1"/>
              <a:t>атмосфери</a:t>
            </a:r>
            <a:r>
              <a:rPr lang="ru-RU" dirty="0"/>
              <a:t> шляхом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клієнтами</a:t>
            </a:r>
            <a:r>
              <a:rPr lang="ru-RU" dirty="0"/>
              <a:t> по телефону; </a:t>
            </a:r>
          </a:p>
          <a:p>
            <a:r>
              <a:rPr lang="ru-RU" dirty="0"/>
              <a:t>- </a:t>
            </a:r>
            <a:r>
              <a:rPr lang="ru-RU" dirty="0" err="1"/>
              <a:t>анкетування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таємний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- проводиться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кваліфікованим</a:t>
            </a:r>
            <a:r>
              <a:rPr lang="ru-RU" dirty="0"/>
              <a:t> </a:t>
            </a:r>
            <a:r>
              <a:rPr lang="ru-RU" dirty="0" err="1"/>
              <a:t>працівником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дотримання</a:t>
            </a:r>
            <a:r>
              <a:rPr lang="ru-RU" dirty="0"/>
              <a:t> норм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/>
              <a:t>стандартів</a:t>
            </a:r>
            <a:r>
              <a:rPr lang="ru-RU" dirty="0"/>
              <a:t>; </a:t>
            </a:r>
          </a:p>
          <a:p>
            <a:r>
              <a:rPr lang="ru-RU" dirty="0"/>
              <a:t>- телефон </a:t>
            </a:r>
            <a:r>
              <a:rPr lang="ru-RU" dirty="0" err="1"/>
              <a:t>гарячої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; -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5755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71A61A-84BF-4577-B453-B0ADB0F3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007476"/>
            <a:ext cx="10554574" cy="461404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є </a:t>
            </a:r>
            <a:r>
              <a:rPr lang="ru-RU" dirty="0" err="1"/>
              <a:t>недоліки</a:t>
            </a:r>
            <a:r>
              <a:rPr lang="ru-RU" dirty="0"/>
              <a:t>: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часу на </a:t>
            </a:r>
            <a:r>
              <a:rPr lang="ru-RU" dirty="0" err="1"/>
              <a:t>обробку</a:t>
            </a:r>
            <a:r>
              <a:rPr lang="ru-RU" dirty="0"/>
              <a:t>, </a:t>
            </a:r>
            <a:r>
              <a:rPr lang="ru-RU" dirty="0" err="1"/>
              <a:t>оцінка</a:t>
            </a:r>
            <a:r>
              <a:rPr lang="ru-RU" dirty="0"/>
              <a:t>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об’єктивною</a:t>
            </a:r>
            <a:r>
              <a:rPr lang="ru-RU" dirty="0"/>
              <a:t>, а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вирішені</a:t>
            </a:r>
            <a:r>
              <a:rPr lang="ru-RU" dirty="0"/>
              <a:t> по телефону, про те при </a:t>
            </a:r>
            <a:r>
              <a:rPr lang="ru-RU" dirty="0" err="1"/>
              <a:t>впровадженні</a:t>
            </a:r>
            <a:r>
              <a:rPr lang="ru-RU" dirty="0"/>
              <a:t>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комбінації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запитання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з приводу </a:t>
            </a:r>
            <a:r>
              <a:rPr lang="ru-RU" dirty="0" err="1"/>
              <a:t>якості</a:t>
            </a:r>
            <a:r>
              <a:rPr lang="ru-RU" dirty="0"/>
              <a:t>. </a:t>
            </a:r>
            <a:r>
              <a:rPr lang="ru-RU" dirty="0" err="1"/>
              <a:t>Навчання</a:t>
            </a:r>
            <a:r>
              <a:rPr lang="ru-RU" dirty="0"/>
              <a:t> персоналу </a:t>
            </a:r>
            <a:r>
              <a:rPr lang="ru-RU" dirty="0" err="1"/>
              <a:t>контактної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. </a:t>
            </a:r>
          </a:p>
          <a:p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підвищивши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та </a:t>
            </a:r>
            <a:r>
              <a:rPr lang="ru-RU" dirty="0" err="1"/>
              <a:t>особистісну</a:t>
            </a:r>
            <a:r>
              <a:rPr lang="ru-RU" dirty="0"/>
              <a:t> </a:t>
            </a:r>
            <a:r>
              <a:rPr lang="ru-RU" dirty="0" err="1"/>
              <a:t>самооцінку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в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обслуговуванням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навчити</a:t>
            </a:r>
            <a:r>
              <a:rPr lang="ru-RU" dirty="0"/>
              <a:t> персонал як </a:t>
            </a:r>
            <a:r>
              <a:rPr lang="ru-RU" dirty="0" err="1"/>
              <a:t>ефективніше</a:t>
            </a:r>
            <a:r>
              <a:rPr lang="ru-RU" dirty="0"/>
              <a:t> </a:t>
            </a:r>
            <a:r>
              <a:rPr lang="ru-RU" dirty="0" err="1"/>
              <a:t>вступати</a:t>
            </a:r>
            <a:r>
              <a:rPr lang="ru-RU" dirty="0"/>
              <a:t> в контакт,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та </a:t>
            </a:r>
            <a:r>
              <a:rPr lang="ru-RU" dirty="0" err="1"/>
              <a:t>розвинути</a:t>
            </a:r>
            <a:r>
              <a:rPr lang="ru-RU" dirty="0"/>
              <a:t> у них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переконання</a:t>
            </a:r>
            <a:r>
              <a:rPr lang="ru-RU" dirty="0"/>
              <a:t>, </a:t>
            </a:r>
            <a:r>
              <a:rPr lang="ru-RU" dirty="0" err="1"/>
              <a:t>інформування</a:t>
            </a:r>
            <a:r>
              <a:rPr lang="ru-RU" dirty="0"/>
              <a:t> та </a:t>
            </a:r>
            <a:r>
              <a:rPr lang="ru-RU" dirty="0" err="1"/>
              <a:t>впевненості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. </a:t>
            </a:r>
          </a:p>
          <a:p>
            <a:r>
              <a:rPr lang="ru-RU" dirty="0"/>
              <a:t>Персоналу та </a:t>
            </a:r>
            <a:r>
              <a:rPr lang="ru-RU" dirty="0" err="1"/>
              <a:t>адміністраторам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пояснювати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 та максимального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</a:p>
          <a:p>
            <a:r>
              <a:rPr lang="ru-RU" dirty="0"/>
              <a:t>Варто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тренінги</a:t>
            </a:r>
            <a:r>
              <a:rPr lang="ru-RU" dirty="0"/>
              <a:t> та </a:t>
            </a:r>
            <a:r>
              <a:rPr lang="ru-RU" dirty="0" err="1"/>
              <a:t>моделювати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з’ясувати</a:t>
            </a:r>
            <a:r>
              <a:rPr lang="ru-RU" dirty="0"/>
              <a:t> як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зреагувати</a:t>
            </a:r>
            <a:r>
              <a:rPr lang="ru-RU" dirty="0"/>
              <a:t> у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гостей не дала </a:t>
            </a:r>
            <a:r>
              <a:rPr lang="ru-RU" dirty="0" err="1"/>
              <a:t>збій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регулярно </a:t>
            </a:r>
            <a:r>
              <a:rPr lang="ru-RU" dirty="0" err="1"/>
              <a:t>навчати</a:t>
            </a:r>
            <a:r>
              <a:rPr lang="ru-RU" dirty="0"/>
              <a:t> і </a:t>
            </a:r>
            <a:r>
              <a:rPr lang="ru-RU" dirty="0" err="1"/>
              <a:t>перевіряти</a:t>
            </a:r>
            <a:r>
              <a:rPr lang="ru-RU" dirty="0"/>
              <a:t> весь персонал </a:t>
            </a:r>
            <a:r>
              <a:rPr lang="ru-RU" dirty="0" err="1"/>
              <a:t>контактної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.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заохочувати</a:t>
            </a:r>
            <a:r>
              <a:rPr lang="ru-RU" dirty="0"/>
              <a:t> та </a:t>
            </a:r>
            <a:r>
              <a:rPr lang="ru-RU" dirty="0" err="1"/>
              <a:t>винагороджувати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бездоганний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3822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B43728-B194-4E8F-AF4F-1B562A462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02372"/>
            <a:ext cx="10554574" cy="4750675"/>
          </a:xfrm>
        </p:spPr>
        <p:txBody>
          <a:bodyPr/>
          <a:lstStyle/>
          <a:p>
            <a:r>
              <a:rPr lang="ru-RU" dirty="0" err="1"/>
              <a:t>Успішність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як </a:t>
            </a:r>
            <a:r>
              <a:rPr lang="ru-RU" dirty="0" err="1"/>
              <a:t>механізму</a:t>
            </a:r>
            <a:r>
              <a:rPr lang="ru-RU" dirty="0"/>
              <a:t> є не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</a:t>
            </a:r>
            <a:r>
              <a:rPr lang="ru-RU" dirty="0" err="1"/>
              <a:t>побажання</a:t>
            </a:r>
            <a:r>
              <a:rPr lang="ru-RU" dirty="0"/>
              <a:t> одного </a:t>
            </a:r>
            <a:r>
              <a:rPr lang="ru-RU" dirty="0" err="1"/>
              <a:t>окремо</a:t>
            </a:r>
            <a:r>
              <a:rPr lang="ru-RU" dirty="0"/>
              <a:t> взятого гостя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персоналу, а </a:t>
            </a:r>
            <a:r>
              <a:rPr lang="ru-RU" dirty="0" err="1"/>
              <a:t>сталість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яке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з добре </a:t>
            </a:r>
            <a:r>
              <a:rPr lang="ru-RU" dirty="0" err="1"/>
              <a:t>налагодженими</a:t>
            </a:r>
            <a:r>
              <a:rPr lang="ru-RU" dirty="0"/>
              <a:t> </a:t>
            </a:r>
            <a:r>
              <a:rPr lang="ru-RU" dirty="0" err="1"/>
              <a:t>бізнес-процесами</a:t>
            </a:r>
            <a:r>
              <a:rPr lang="ru-RU" dirty="0"/>
              <a:t>. </a:t>
            </a:r>
          </a:p>
          <a:p>
            <a:r>
              <a:rPr lang="ru-RU" dirty="0"/>
              <a:t>До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бізнес-процесів</a:t>
            </a:r>
            <a:r>
              <a:rPr lang="ru-RU" dirty="0"/>
              <a:t> належать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ресторані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нескладними</a:t>
            </a:r>
            <a:r>
              <a:rPr lang="ru-RU" dirty="0"/>
              <a:t> до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; 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дозволить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типові</a:t>
            </a:r>
            <a:r>
              <a:rPr lang="ru-RU" dirty="0"/>
              <a:t> </a:t>
            </a:r>
            <a:r>
              <a:rPr lang="ru-RU" dirty="0" err="1"/>
              <a:t>ланцюги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; </a:t>
            </a:r>
            <a:r>
              <a:rPr lang="ru-RU" dirty="0" err="1"/>
              <a:t>категоризація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та </a:t>
            </a:r>
            <a:r>
              <a:rPr lang="ru-RU" dirty="0" err="1"/>
              <a:t>опис</a:t>
            </a:r>
            <a:r>
              <a:rPr lang="ru-RU" dirty="0"/>
              <a:t> самих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детальну</a:t>
            </a:r>
            <a:r>
              <a:rPr lang="ru-RU" dirty="0"/>
              <a:t> схему того, як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; </a:t>
            </a:r>
          </a:p>
          <a:p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: </a:t>
            </a:r>
            <a:r>
              <a:rPr lang="ru-RU" dirty="0" err="1"/>
              <a:t>описані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опрацьовуються</a:t>
            </a:r>
            <a:r>
              <a:rPr lang="ru-RU" dirty="0"/>
              <a:t> на предмет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порожніх</a:t>
            </a:r>
            <a:r>
              <a:rPr lang="ru-RU" dirty="0"/>
              <a:t>, </a:t>
            </a:r>
            <a:r>
              <a:rPr lang="ru-RU" dirty="0" err="1"/>
              <a:t>критичних</a:t>
            </a:r>
            <a:r>
              <a:rPr lang="ru-RU" dirty="0"/>
              <a:t> і </a:t>
            </a:r>
            <a:r>
              <a:rPr lang="ru-RU" dirty="0" err="1"/>
              <a:t>точок</a:t>
            </a:r>
            <a:r>
              <a:rPr lang="ru-RU" dirty="0"/>
              <a:t> </a:t>
            </a:r>
            <a:r>
              <a:rPr lang="ru-RU" dirty="0" err="1"/>
              <a:t>бездіяльності</a:t>
            </a:r>
            <a:r>
              <a:rPr lang="ru-RU" dirty="0"/>
              <a:t>. </a:t>
            </a:r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удосконалюються</a:t>
            </a:r>
            <a:r>
              <a:rPr lang="ru-RU" dirty="0"/>
              <a:t> і </a:t>
            </a:r>
            <a:r>
              <a:rPr lang="ru-RU" dirty="0" err="1"/>
              <a:t>впроваджуються</a:t>
            </a:r>
            <a:r>
              <a:rPr lang="ru-RU" dirty="0"/>
              <a:t> в практику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тренінгів</a:t>
            </a:r>
            <a:r>
              <a:rPr lang="ru-RU" dirty="0"/>
              <a:t> та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4312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C698AC-9B23-49B1-AA67-FBBE228C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02372"/>
            <a:ext cx="10554574" cy="4955627"/>
          </a:xfrm>
        </p:spPr>
        <p:txBody>
          <a:bodyPr/>
          <a:lstStyle/>
          <a:p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запропонованих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управлінням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в готельно-ресторанному </a:t>
            </a:r>
            <a:r>
              <a:rPr lang="ru-RU" dirty="0" err="1"/>
              <a:t>бізнесі</a:t>
            </a:r>
            <a:r>
              <a:rPr lang="ru-RU" dirty="0"/>
              <a:t>. </a:t>
            </a:r>
          </a:p>
          <a:p>
            <a:r>
              <a:rPr lang="ru-RU" dirty="0"/>
              <a:t>Так, </a:t>
            </a:r>
            <a:r>
              <a:rPr lang="ru-RU" dirty="0" err="1"/>
              <a:t>японські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: </a:t>
            </a:r>
          </a:p>
          <a:p>
            <a:r>
              <a:rPr lang="ru-RU" dirty="0"/>
              <a:t>-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та ресторанного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обслуговуванням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</a:p>
          <a:p>
            <a:r>
              <a:rPr lang="ru-RU" dirty="0"/>
              <a:t>- </a:t>
            </a:r>
            <a:r>
              <a:rPr lang="ru-RU" dirty="0" err="1"/>
              <a:t>матеріальна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втілюється</a:t>
            </a:r>
            <a:r>
              <a:rPr lang="ru-RU" dirty="0"/>
              <a:t> в </a:t>
            </a:r>
            <a:r>
              <a:rPr lang="ru-RU" dirty="0" err="1"/>
              <a:t>дизайні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</a:t>
            </a:r>
            <a:r>
              <a:rPr lang="ru-RU" dirty="0" err="1"/>
              <a:t>меблів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</a:p>
          <a:p>
            <a:r>
              <a:rPr lang="ru-RU" dirty="0"/>
              <a:t>- </a:t>
            </a:r>
            <a:r>
              <a:rPr lang="ru-RU" dirty="0" err="1"/>
              <a:t>нематеріальна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, представлена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комфорту, </a:t>
            </a:r>
            <a:r>
              <a:rPr lang="ru-RU" dirty="0" err="1"/>
              <a:t>вірогідності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</a:t>
            </a:r>
            <a:r>
              <a:rPr lang="ru-RU" dirty="0" err="1"/>
              <a:t>музичного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/>
              <a:t>естетичного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</a:p>
          <a:p>
            <a:r>
              <a:rPr lang="ru-RU" dirty="0"/>
              <a:t>-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виявом</a:t>
            </a:r>
            <a:r>
              <a:rPr lang="ru-RU" dirty="0"/>
              <a:t> </a:t>
            </a:r>
            <a:r>
              <a:rPr lang="ru-RU" dirty="0" err="1"/>
              <a:t>гостинності</a:t>
            </a:r>
            <a:r>
              <a:rPr lang="ru-RU" dirty="0"/>
              <a:t>, </a:t>
            </a:r>
            <a:r>
              <a:rPr lang="ru-RU" dirty="0" err="1"/>
              <a:t>ввічливості</a:t>
            </a:r>
            <a:r>
              <a:rPr lang="ru-RU" dirty="0"/>
              <a:t>, </a:t>
            </a:r>
            <a:r>
              <a:rPr lang="ru-RU" dirty="0" err="1"/>
              <a:t>доброзичливості</a:t>
            </a:r>
            <a:r>
              <a:rPr lang="ru-RU" dirty="0"/>
              <a:t> персоналу; </a:t>
            </a:r>
          </a:p>
          <a:p>
            <a:r>
              <a:rPr lang="ru-RU" dirty="0"/>
              <a:t>-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час </a:t>
            </a:r>
            <a:r>
              <a:rPr lang="ru-RU" dirty="0" err="1"/>
              <a:t>очікування</a:t>
            </a:r>
            <a:r>
              <a:rPr lang="ru-RU" dirty="0"/>
              <a:t>, </a:t>
            </a:r>
            <a:r>
              <a:rPr lang="ru-RU" dirty="0" err="1"/>
              <a:t>оперативність</a:t>
            </a:r>
            <a:r>
              <a:rPr lang="ru-RU" dirty="0"/>
              <a:t> і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9739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8E0239-C6FC-4801-85FD-E9680123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1860331"/>
            <a:ext cx="11173591" cy="479271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 </a:t>
            </a:r>
            <a:r>
              <a:rPr lang="ru-RU" dirty="0" err="1"/>
              <a:t>системним</a:t>
            </a:r>
            <a:r>
              <a:rPr lang="ru-RU" dirty="0"/>
              <a:t> </a:t>
            </a:r>
            <a:r>
              <a:rPr lang="ru-RU" dirty="0" err="1"/>
              <a:t>підходом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та ресторанного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і характеристик,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технічної</a:t>
            </a:r>
            <a:r>
              <a:rPr lang="ru-RU" dirty="0"/>
              <a:t>, </a:t>
            </a:r>
            <a:r>
              <a:rPr lang="ru-RU" dirty="0" err="1"/>
              <a:t>функціональної</a:t>
            </a:r>
            <a:r>
              <a:rPr lang="ru-RU" dirty="0"/>
              <a:t> та </a:t>
            </a:r>
            <a:r>
              <a:rPr lang="ru-RU" dirty="0" err="1"/>
              <a:t>етичної</a:t>
            </a:r>
            <a:r>
              <a:rPr lang="ru-RU" dirty="0"/>
              <a:t> (</a:t>
            </a:r>
            <a:r>
              <a:rPr lang="ru-RU" dirty="0" err="1"/>
              <a:t>соціальної</a:t>
            </a:r>
            <a:r>
              <a:rPr lang="ru-RU" dirty="0"/>
              <a:t>) </a:t>
            </a:r>
            <a:r>
              <a:rPr lang="ru-RU" dirty="0" err="1"/>
              <a:t>якості</a:t>
            </a:r>
            <a:r>
              <a:rPr lang="ru-RU" dirty="0"/>
              <a:t>. </a:t>
            </a:r>
            <a:r>
              <a:rPr lang="ru-RU" dirty="0" err="1"/>
              <a:t>Технічна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та 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рішеннями</a:t>
            </a:r>
            <a:r>
              <a:rPr lang="ru-RU" dirty="0"/>
              <a:t> у </a:t>
            </a:r>
            <a:r>
              <a:rPr lang="ru-RU" dirty="0" err="1"/>
              <a:t>матеріальному</a:t>
            </a:r>
            <a:r>
              <a:rPr lang="ru-RU" dirty="0"/>
              <a:t>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гостинності</a:t>
            </a:r>
            <a:r>
              <a:rPr lang="ru-RU" dirty="0"/>
              <a:t>, </a:t>
            </a:r>
            <a:r>
              <a:rPr lang="ru-RU" dirty="0" err="1"/>
              <a:t>використовуваними</a:t>
            </a:r>
            <a:r>
              <a:rPr lang="ru-RU" dirty="0"/>
              <a:t> “ноу-хау” в </a:t>
            </a:r>
            <a:r>
              <a:rPr lang="ru-RU" dirty="0" err="1"/>
              <a:t>обслуговуванні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машинною </a:t>
            </a:r>
            <a:r>
              <a:rPr lang="ru-RU" dirty="0" err="1"/>
              <a:t>озброєністю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в </a:t>
            </a:r>
            <a:r>
              <a:rPr lang="ru-RU" dirty="0" err="1"/>
              <a:t>управлінні</a:t>
            </a:r>
            <a:r>
              <a:rPr lang="ru-RU" dirty="0"/>
              <a:t> готельно-</a:t>
            </a:r>
            <a:r>
              <a:rPr lang="ru-RU" dirty="0" err="1"/>
              <a:t>ресторанним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. </a:t>
            </a:r>
          </a:p>
          <a:p>
            <a:r>
              <a:rPr lang="ru-RU" dirty="0" err="1"/>
              <a:t>Функціональна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 як </a:t>
            </a:r>
            <a:r>
              <a:rPr lang="ru-RU" dirty="0" err="1"/>
              <a:t>здатність</a:t>
            </a:r>
            <a:r>
              <a:rPr lang="ru-RU" dirty="0"/>
              <a:t> персоналу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обов’язки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і </a:t>
            </a:r>
            <a:r>
              <a:rPr lang="ru-RU" dirty="0" err="1"/>
              <a:t>втілює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та 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. </a:t>
            </a:r>
          </a:p>
          <a:p>
            <a:r>
              <a:rPr lang="ru-RU" dirty="0" err="1"/>
              <a:t>Етична</a:t>
            </a:r>
            <a:r>
              <a:rPr lang="ru-RU" dirty="0"/>
              <a:t> (</a:t>
            </a:r>
            <a:r>
              <a:rPr lang="ru-RU" dirty="0" err="1"/>
              <a:t>соціальна</a:t>
            </a:r>
            <a:r>
              <a:rPr lang="ru-RU" dirty="0"/>
              <a:t>)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конкретними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, </a:t>
            </a: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соціологічних</a:t>
            </a:r>
            <a:r>
              <a:rPr lang="ru-RU" dirty="0"/>
              <a:t> і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/>
              <a:t>громадську</a:t>
            </a:r>
            <a:r>
              <a:rPr lang="ru-RU" dirty="0"/>
              <a:t> думку,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підставою</a:t>
            </a:r>
            <a:r>
              <a:rPr lang="ru-RU" dirty="0"/>
              <a:t> </a:t>
            </a:r>
            <a:r>
              <a:rPr lang="ru-RU" dirty="0" err="1"/>
              <a:t>привабливості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. </a:t>
            </a:r>
          </a:p>
          <a:p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сприятливий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та ресторану у </a:t>
            </a:r>
            <a:r>
              <a:rPr lang="ru-RU" dirty="0" err="1"/>
              <a:t>наявних</a:t>
            </a:r>
            <a:r>
              <a:rPr lang="ru-RU" dirty="0"/>
              <a:t> і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в </a:t>
            </a:r>
            <a:r>
              <a:rPr lang="ru-RU" dirty="0" err="1"/>
              <a:t>сприйнятті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через </a:t>
            </a:r>
            <a:r>
              <a:rPr lang="ru-RU" dirty="0" err="1"/>
              <a:t>порівняння</a:t>
            </a:r>
            <a:r>
              <a:rPr lang="ru-RU" dirty="0"/>
              <a:t> з </a:t>
            </a:r>
            <a:r>
              <a:rPr lang="ru-RU" dirty="0" err="1"/>
              <a:t>очікуваною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9217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BE5998-7145-4FA4-A683-45AC1929D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004019" cy="3636511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менеджменті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сформувалися</a:t>
            </a:r>
            <a:r>
              <a:rPr lang="ru-RU" dirty="0"/>
              <a:t> </a:t>
            </a:r>
            <a:r>
              <a:rPr lang="ru-RU" dirty="0" err="1"/>
              <a:t>універсальні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адаптувати</a:t>
            </a:r>
            <a:r>
              <a:rPr lang="ru-RU" dirty="0"/>
              <a:t> до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</a:t>
            </a:r>
          </a:p>
          <a:p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розповсюджені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«</a:t>
            </a:r>
            <a:r>
              <a:rPr lang="ru-RU" dirty="0" err="1"/>
              <a:t>П’ять</a:t>
            </a:r>
            <a:r>
              <a:rPr lang="ru-RU" dirty="0"/>
              <a:t> М» Ф. Котлера і «Петля </a:t>
            </a:r>
            <a:r>
              <a:rPr lang="ru-RU" dirty="0" err="1"/>
              <a:t>якості</a:t>
            </a:r>
            <a:r>
              <a:rPr lang="ru-RU" dirty="0"/>
              <a:t>» Е. </a:t>
            </a:r>
            <a:r>
              <a:rPr lang="ru-RU" dirty="0" err="1"/>
              <a:t>Демінга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5122" name="Picture 2" descr="Презентация на тему: &amp;quot;«Петля» якості. Під петлею якості відповідно до  міжнародних стандартів ІSО розуміють замкнутий у вигляді кільця життєвий  цикл продукції, що включає наступні.&amp;quot;. Скачать бесплатно и без регистрации.">
            <a:extLst>
              <a:ext uri="{FF2B5EF4-FFF2-40B4-BE49-F238E27FC236}">
                <a16:creationId xmlns:a16="http://schemas.microsoft.com/office/drawing/2014/main" id="{256A2E04-7AAD-42CE-BF86-FF45BF87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31" y="1576552"/>
            <a:ext cx="5881539" cy="44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5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D8800-0737-434B-BECC-A6960FE5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Модель </a:t>
            </a:r>
            <a:r>
              <a:rPr lang="ru-RU" sz="2800" dirty="0" err="1"/>
              <a:t>управління</a:t>
            </a:r>
            <a:r>
              <a:rPr lang="ru-RU" sz="2800" dirty="0"/>
              <a:t> «</a:t>
            </a:r>
            <a:r>
              <a:rPr lang="ru-RU" sz="2800" dirty="0" err="1"/>
              <a:t>П’ять</a:t>
            </a:r>
            <a:r>
              <a:rPr lang="ru-RU" sz="2800" dirty="0"/>
              <a:t> М» </a:t>
            </a:r>
            <a:r>
              <a:rPr lang="ru-RU" sz="2800" dirty="0" err="1"/>
              <a:t>передбачає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 </a:t>
            </a:r>
            <a:r>
              <a:rPr lang="ru-RU" sz="2800" dirty="0" err="1"/>
              <a:t>досягається</a:t>
            </a:r>
            <a:r>
              <a:rPr lang="ru-RU" sz="2800" dirty="0"/>
              <a:t> через </a:t>
            </a:r>
            <a:r>
              <a:rPr lang="ru-RU" sz="2800" dirty="0" err="1"/>
              <a:t>ефективне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усіма</a:t>
            </a:r>
            <a:r>
              <a:rPr lang="ru-RU" sz="2800" dirty="0"/>
              <a:t> </a:t>
            </a:r>
            <a:r>
              <a:rPr lang="ru-RU" sz="2800" dirty="0" err="1"/>
              <a:t>складовими</a:t>
            </a:r>
            <a:r>
              <a:rPr lang="ru-RU" sz="2800" dirty="0"/>
              <a:t> </a:t>
            </a:r>
            <a:r>
              <a:rPr lang="ru-RU" sz="2800" dirty="0" err="1"/>
              <a:t>обслуговування</a:t>
            </a:r>
            <a:r>
              <a:rPr lang="ru-RU" sz="2800" dirty="0"/>
              <a:t> в </a:t>
            </a:r>
            <a:r>
              <a:rPr lang="ru-RU" sz="2800" dirty="0" err="1"/>
              <a:t>готелі</a:t>
            </a:r>
            <a:r>
              <a:rPr lang="ru-RU" sz="2800" dirty="0"/>
              <a:t>: </a:t>
            </a:r>
            <a:endParaRPr lang="ru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D3E51-34D5-4F8F-B26D-FC25759C1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персоналом (МЕ</a:t>
            </a:r>
            <a:r>
              <a:rPr lang="en-US" dirty="0"/>
              <a:t>N) </a:t>
            </a:r>
            <a:endParaRPr lang="uk-UA" dirty="0"/>
          </a:p>
          <a:p>
            <a:r>
              <a:rPr lang="en-US" dirty="0"/>
              <a:t>- </a:t>
            </a:r>
            <a:r>
              <a:rPr lang="ru-RU" dirty="0" err="1"/>
              <a:t>обладнанням</a:t>
            </a:r>
            <a:r>
              <a:rPr lang="ru-RU" dirty="0"/>
              <a:t> (</a:t>
            </a:r>
            <a:r>
              <a:rPr lang="en-US" dirty="0"/>
              <a:t>MACHINE); </a:t>
            </a:r>
            <a:endParaRPr lang="uk-UA" dirty="0"/>
          </a:p>
          <a:p>
            <a:r>
              <a:rPr lang="en-US" dirty="0"/>
              <a:t>- </a:t>
            </a:r>
            <a:r>
              <a:rPr lang="ru-RU" dirty="0" err="1"/>
              <a:t>матеріалами</a:t>
            </a:r>
            <a:r>
              <a:rPr lang="ru-RU" dirty="0"/>
              <a:t> (</a:t>
            </a:r>
            <a:r>
              <a:rPr lang="en-US" dirty="0"/>
              <a:t>MATERIAL); </a:t>
            </a:r>
            <a:endParaRPr lang="uk-UA" dirty="0"/>
          </a:p>
          <a:p>
            <a:r>
              <a:rPr lang="en-US" dirty="0"/>
              <a:t>- </a:t>
            </a:r>
            <a:r>
              <a:rPr lang="ru-RU" dirty="0"/>
              <a:t>методами (</a:t>
            </a:r>
            <a:r>
              <a:rPr lang="en-US" dirty="0"/>
              <a:t>METHOD); </a:t>
            </a:r>
            <a:endParaRPr lang="uk-UA" dirty="0"/>
          </a:p>
          <a:p>
            <a:r>
              <a:rPr lang="en-US" dirty="0"/>
              <a:t>-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, </a:t>
            </a:r>
            <a:r>
              <a:rPr lang="ru-RU" dirty="0" err="1"/>
              <a:t>мікрокліматом</a:t>
            </a:r>
            <a:r>
              <a:rPr lang="ru-RU" dirty="0"/>
              <a:t> (</a:t>
            </a:r>
            <a:r>
              <a:rPr lang="en-US" dirty="0"/>
              <a:t>MILIEU).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00332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AAA32-8853-4405-8DE6-E4D51C50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«Петля </a:t>
            </a:r>
            <a:r>
              <a:rPr lang="ru-RU" sz="2800" dirty="0" err="1"/>
              <a:t>якості</a:t>
            </a:r>
            <a:r>
              <a:rPr lang="ru-RU" sz="2800" dirty="0"/>
              <a:t>» </a:t>
            </a:r>
            <a:r>
              <a:rPr lang="ru-RU" sz="2800" dirty="0" err="1"/>
              <a:t>прийнята</a:t>
            </a:r>
            <a:r>
              <a:rPr lang="ru-RU" sz="2800" dirty="0"/>
              <a:t> за основу в </a:t>
            </a:r>
            <a:r>
              <a:rPr lang="ru-RU" sz="2800" dirty="0" err="1"/>
              <a:t>міжнародних</a:t>
            </a:r>
            <a:r>
              <a:rPr lang="ru-RU" sz="2800" dirty="0"/>
              <a:t> стандартах ISO 9000-9004 </a:t>
            </a:r>
            <a:r>
              <a:rPr lang="ru-RU" sz="2800" dirty="0" err="1"/>
              <a:t>характеризує</a:t>
            </a:r>
            <a:r>
              <a:rPr lang="ru-RU" sz="2800" dirty="0"/>
              <a:t> </a:t>
            </a:r>
            <a:r>
              <a:rPr lang="ru-RU" sz="2800" dirty="0" err="1"/>
              <a:t>етапи</a:t>
            </a:r>
            <a:r>
              <a:rPr lang="ru-RU" sz="2800" dirty="0"/>
              <a:t> </a:t>
            </a:r>
            <a:r>
              <a:rPr lang="ru-RU" sz="2800" dirty="0" err="1"/>
              <a:t>життєвого</a:t>
            </a:r>
            <a:r>
              <a:rPr lang="ru-RU" sz="2800" dirty="0"/>
              <a:t> циклу </a:t>
            </a:r>
            <a:r>
              <a:rPr lang="ru-RU" sz="2800" dirty="0" err="1"/>
              <a:t>послуги</a:t>
            </a:r>
            <a:r>
              <a:rPr lang="ru-RU" sz="2800" dirty="0"/>
              <a:t>,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:</a:t>
            </a:r>
            <a:endParaRPr lang="ru-UA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BDB62-7346-49CA-8CB9-956989D6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маркетинг,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матеріально-технічне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;</a:t>
            </a:r>
          </a:p>
          <a:p>
            <a:r>
              <a:rPr lang="ru-RU" dirty="0"/>
              <a:t> - контроль </a:t>
            </a:r>
            <a:r>
              <a:rPr lang="ru-RU" dirty="0" err="1"/>
              <a:t>якості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реконструкція</a:t>
            </a:r>
            <a:r>
              <a:rPr lang="ru-RU" dirty="0"/>
              <a:t> та </a:t>
            </a:r>
            <a:r>
              <a:rPr lang="ru-RU" dirty="0" err="1"/>
              <a:t>експлуатація</a:t>
            </a:r>
            <a:r>
              <a:rPr lang="ru-RU" dirty="0"/>
              <a:t> готельно-ресторанного фонду;</a:t>
            </a:r>
          </a:p>
          <a:p>
            <a:r>
              <a:rPr lang="ru-RU" dirty="0"/>
              <a:t> - </a:t>
            </a:r>
            <a:r>
              <a:rPr lang="ru-RU" dirty="0" err="1"/>
              <a:t>інфраструктура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та ресторану; </a:t>
            </a:r>
          </a:p>
          <a:p>
            <a:r>
              <a:rPr lang="ru-RU" dirty="0"/>
              <a:t>- </a:t>
            </a:r>
            <a:r>
              <a:rPr lang="ru-RU" dirty="0" err="1"/>
              <a:t>технічна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в </a:t>
            </a:r>
            <a:r>
              <a:rPr lang="ru-RU" dirty="0" err="1"/>
              <a:t>обслуговуванні</a:t>
            </a:r>
            <a:r>
              <a:rPr lang="ru-RU" dirty="0"/>
              <a:t>; -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персоналу.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3375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8D79B-122C-4018-BD16-A3499E42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1.Соціально-економічні </a:t>
            </a:r>
            <a:r>
              <a:rPr lang="ru-RU" sz="2400" dirty="0" err="1"/>
              <a:t>чинники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світового</a:t>
            </a:r>
            <a:r>
              <a:rPr lang="ru-RU" sz="2400" dirty="0"/>
              <a:t> ринку </a:t>
            </a:r>
            <a:r>
              <a:rPr lang="ru-RU" sz="2400" dirty="0" err="1"/>
              <a:t>готельного</a:t>
            </a:r>
            <a:r>
              <a:rPr lang="ru-RU" sz="2400" dirty="0"/>
              <a:t> і ресторанного </a:t>
            </a:r>
            <a:r>
              <a:rPr lang="ru-RU" sz="2400" dirty="0" err="1"/>
              <a:t>господарства</a:t>
            </a:r>
            <a:r>
              <a:rPr lang="ru-RU" sz="2400" dirty="0"/>
              <a:t>.</a:t>
            </a:r>
            <a:endParaRPr lang="ru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C7620-727C-4EE6-ACC1-720A000B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20251"/>
          </a:xfrm>
        </p:spPr>
        <p:txBody>
          <a:bodyPr>
            <a:normAutofit/>
          </a:bodyPr>
          <a:lstStyle/>
          <a:p>
            <a:r>
              <a:rPr lang="ru-RU" dirty="0"/>
              <a:t>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ринку готельно-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ряд </a:t>
            </a:r>
            <a:r>
              <a:rPr lang="ru-RU" dirty="0" err="1"/>
              <a:t>соціальноекономічних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. </a:t>
            </a:r>
          </a:p>
          <a:p>
            <a:r>
              <a:rPr lang="ru-RU" dirty="0"/>
              <a:t>До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 </a:t>
            </a:r>
          </a:p>
          <a:p>
            <a:r>
              <a:rPr lang="ru-RU" dirty="0"/>
              <a:t>-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вікова</a:t>
            </a:r>
            <a:r>
              <a:rPr lang="ru-RU" dirty="0"/>
              <a:t> та </a:t>
            </a:r>
            <a:r>
              <a:rPr lang="ru-RU" dirty="0" err="1"/>
              <a:t>статева</a:t>
            </a:r>
            <a:r>
              <a:rPr lang="ru-RU" dirty="0"/>
              <a:t> структура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територіальний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кваліфікаційні</a:t>
            </a:r>
            <a:r>
              <a:rPr lang="ru-RU" dirty="0"/>
              <a:t> характеристики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та </a:t>
            </a:r>
            <a:r>
              <a:rPr lang="ru-RU" dirty="0" err="1"/>
              <a:t>орієнтири</a:t>
            </a:r>
            <a:r>
              <a:rPr lang="ru-RU" dirty="0"/>
              <a:t>, стиль </a:t>
            </a:r>
            <a:r>
              <a:rPr lang="ru-RU" dirty="0" err="1"/>
              <a:t>життя</a:t>
            </a:r>
            <a:r>
              <a:rPr lang="ru-RU" dirty="0"/>
              <a:t> людей; </a:t>
            </a:r>
          </a:p>
          <a:p>
            <a:r>
              <a:rPr lang="ru-RU" dirty="0"/>
              <a:t>-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платоспроможності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культурний</a:t>
            </a:r>
            <a:r>
              <a:rPr lang="ru-RU" dirty="0"/>
              <a:t> фон </a:t>
            </a:r>
            <a:r>
              <a:rPr lang="ru-RU" dirty="0" err="1"/>
              <a:t>країни</a:t>
            </a:r>
            <a:r>
              <a:rPr lang="ru-RU" dirty="0"/>
              <a:t>; </a:t>
            </a:r>
          </a:p>
          <a:p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звичаї</a:t>
            </a:r>
            <a:r>
              <a:rPr lang="ru-RU" dirty="0"/>
              <a:t>, </a:t>
            </a:r>
            <a:r>
              <a:rPr lang="ru-RU" dirty="0" err="1"/>
              <a:t>традиції</a:t>
            </a:r>
            <a:r>
              <a:rPr lang="ru-RU" dirty="0"/>
              <a:t> та </a:t>
            </a:r>
            <a:r>
              <a:rPr lang="ru-RU" dirty="0" err="1"/>
              <a:t>вірування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56830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939E3F-186F-4143-8EE2-B3F1B752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1863"/>
            <a:ext cx="10554574" cy="469812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Зарубіжний</a:t>
            </a:r>
            <a:r>
              <a:rPr lang="ru-RU" dirty="0"/>
              <a:t> і </a:t>
            </a:r>
            <a:r>
              <a:rPr lang="ru-RU" dirty="0" err="1"/>
              <a:t>вітчизняний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-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організаційний</a:t>
            </a:r>
            <a:r>
              <a:rPr lang="ru-RU" dirty="0"/>
              <a:t>, </a:t>
            </a:r>
            <a:r>
              <a:rPr lang="ru-RU" dirty="0" err="1"/>
              <a:t>економічний</a:t>
            </a:r>
            <a:r>
              <a:rPr lang="ru-RU" dirty="0"/>
              <a:t>,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готельно- ресторанного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</a:p>
          <a:p>
            <a:r>
              <a:rPr lang="ru-RU" dirty="0"/>
              <a:t>За </a:t>
            </a:r>
            <a:r>
              <a:rPr lang="ru-RU" dirty="0" err="1"/>
              <a:t>системним</a:t>
            </a:r>
            <a:r>
              <a:rPr lang="ru-RU" dirty="0"/>
              <a:t> </a:t>
            </a:r>
            <a:r>
              <a:rPr lang="ru-RU" dirty="0" err="1"/>
              <a:t>підходом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готельно-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взаємопов’язаних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, </a:t>
            </a:r>
            <a:r>
              <a:rPr lang="ru-RU" dirty="0" err="1"/>
              <a:t>об’єктів</a:t>
            </a:r>
            <a:r>
              <a:rPr lang="ru-RU" dirty="0"/>
              <a:t>,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/>
              <a:t>методів</a:t>
            </a:r>
            <a:r>
              <a:rPr lang="ru-RU" dirty="0"/>
              <a:t> і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орієнтованих</a:t>
            </a:r>
            <a:r>
              <a:rPr lang="ru-RU" dirty="0"/>
              <a:t> на </a:t>
            </a:r>
            <a:r>
              <a:rPr lang="ru-RU" dirty="0" err="1"/>
              <a:t>розроблення</a:t>
            </a:r>
            <a:r>
              <a:rPr lang="ru-RU" dirty="0"/>
              <a:t> та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. </a:t>
            </a:r>
          </a:p>
          <a:p>
            <a:r>
              <a:rPr lang="ru-RU" dirty="0"/>
              <a:t>В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готельно-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оптимального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. </a:t>
            </a:r>
          </a:p>
          <a:p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спрямовуються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пріоритетних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-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операційних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оперативності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оптимального </a:t>
            </a:r>
            <a:r>
              <a:rPr lang="ru-RU" dirty="0" err="1"/>
              <a:t>прибутку</a:t>
            </a:r>
            <a:r>
              <a:rPr lang="ru-RU" dirty="0"/>
              <a:t>. </a:t>
            </a:r>
          </a:p>
          <a:p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позицій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конкурентоспроможності</a:t>
            </a:r>
            <a:r>
              <a:rPr lang="ru-RU" dirty="0"/>
              <a:t>,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реального стану ринку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готельноресторанного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27750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337A44-8C27-4542-B15E-B70BE257B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222287"/>
            <a:ext cx="4804322" cy="363651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та 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відображені</a:t>
            </a:r>
            <a:r>
              <a:rPr lang="ru-RU" dirty="0"/>
              <a:t> в документах ВТО і </a:t>
            </a:r>
            <a:r>
              <a:rPr lang="ru-RU" dirty="0" err="1"/>
              <a:t>глобальній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законодавчого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європейському</a:t>
            </a:r>
            <a:r>
              <a:rPr lang="ru-RU" dirty="0"/>
              <a:t> ринку,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спирається</a:t>
            </a:r>
            <a:r>
              <a:rPr lang="ru-RU" dirty="0"/>
              <a:t> на три </a:t>
            </a:r>
            <a:r>
              <a:rPr lang="ru-RU" dirty="0" err="1"/>
              <a:t>фундаментальні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систему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та </a:t>
            </a:r>
            <a:r>
              <a:rPr lang="ru-RU" dirty="0" err="1"/>
              <a:t>ресторані</a:t>
            </a:r>
            <a:r>
              <a:rPr lang="ru-RU" dirty="0"/>
              <a:t>, контроль </a:t>
            </a:r>
            <a:r>
              <a:rPr lang="ru-RU" dirty="0" err="1"/>
              <a:t>якості</a:t>
            </a:r>
            <a:r>
              <a:rPr lang="ru-RU" dirty="0"/>
              <a:t> готельно-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єдину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(</a:t>
            </a:r>
            <a:r>
              <a:rPr lang="ru-RU" dirty="0" err="1"/>
              <a:t>сертифікацію</a:t>
            </a:r>
            <a:r>
              <a:rPr lang="ru-RU" dirty="0"/>
              <a:t>)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6146" name="Picture 2" descr="Готельно-ресторанний комплекс «Стара Вежа» - МАНДРУЙ КИЇВЩИНОЮ">
            <a:extLst>
              <a:ext uri="{FF2B5EF4-FFF2-40B4-BE49-F238E27FC236}">
                <a16:creationId xmlns:a16="http://schemas.microsoft.com/office/drawing/2014/main" id="{D7C86A46-ED4E-4B10-9759-7DD148ED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25785"/>
            <a:ext cx="5449084" cy="36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8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275B56-91C0-4856-86A3-56B953B7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39311"/>
            <a:ext cx="10554574" cy="4019488"/>
          </a:xfrm>
        </p:spPr>
        <p:txBody>
          <a:bodyPr/>
          <a:lstStyle/>
          <a:p>
            <a:r>
              <a:rPr lang="ru-RU" dirty="0" err="1"/>
              <a:t>Соціальний</a:t>
            </a:r>
            <a:r>
              <a:rPr lang="ru-RU" dirty="0"/>
              <a:t> фактор </a:t>
            </a:r>
            <a:r>
              <a:rPr lang="ru-RU" dirty="0" err="1"/>
              <a:t>це</a:t>
            </a:r>
            <a:r>
              <a:rPr lang="ru-RU" dirty="0"/>
              <a:t> фактор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смаки</a:t>
            </a:r>
            <a:r>
              <a:rPr lang="ru-RU" dirty="0"/>
              <a:t>, </a:t>
            </a:r>
            <a:r>
              <a:rPr lang="ru-RU" dirty="0" err="1"/>
              <a:t>традиції</a:t>
            </a:r>
            <a:r>
              <a:rPr lang="ru-RU" dirty="0"/>
              <a:t> та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</a:p>
          <a:p>
            <a:r>
              <a:rPr lang="ru-RU" dirty="0"/>
              <a:t>У готельно-ресторанному </a:t>
            </a:r>
            <a:r>
              <a:rPr lang="ru-RU" dirty="0" err="1"/>
              <a:t>бізнесі</a:t>
            </a:r>
            <a:r>
              <a:rPr lang="ru-RU" dirty="0"/>
              <a:t> </a:t>
            </a:r>
            <a:r>
              <a:rPr lang="ru-RU" dirty="0" err="1"/>
              <a:t>переважну</a:t>
            </a:r>
            <a:r>
              <a:rPr lang="ru-RU" dirty="0"/>
              <a:t> силу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, </a:t>
            </a:r>
            <a:r>
              <a:rPr lang="ru-RU" dirty="0" err="1"/>
              <a:t>прийняті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обслуговує</a:t>
            </a:r>
            <a:r>
              <a:rPr lang="ru-RU" dirty="0"/>
              <a:t> </a:t>
            </a:r>
            <a:r>
              <a:rPr lang="ru-RU" dirty="0" err="1"/>
              <a:t>підприємство</a:t>
            </a:r>
            <a:r>
              <a:rPr lang="ru-RU" dirty="0"/>
              <a:t>. </a:t>
            </a:r>
          </a:p>
          <a:p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зазначений</a:t>
            </a:r>
            <a:r>
              <a:rPr lang="ru-RU" dirty="0"/>
              <a:t> фактор </a:t>
            </a:r>
            <a:r>
              <a:rPr lang="ru-RU" dirty="0" err="1"/>
              <a:t>включає</a:t>
            </a:r>
            <a:r>
              <a:rPr lang="ru-RU" dirty="0"/>
              <a:t> систему </a:t>
            </a:r>
            <a:r>
              <a:rPr lang="ru-RU" dirty="0" err="1"/>
              <a:t>соціальних</a:t>
            </a:r>
            <a:r>
              <a:rPr lang="ru-RU" dirty="0"/>
              <a:t> правил, </a:t>
            </a:r>
            <a:r>
              <a:rPr lang="ru-RU" dirty="0" err="1"/>
              <a:t>духовних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до </a:t>
            </a:r>
            <a:r>
              <a:rPr lang="ru-RU" dirty="0" err="1"/>
              <a:t>пропонованого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демографічні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регіонального</a:t>
            </a:r>
            <a:r>
              <a:rPr lang="ru-RU" dirty="0"/>
              <a:t> ринку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чисельність</a:t>
            </a:r>
            <a:r>
              <a:rPr lang="ru-RU" dirty="0"/>
              <a:t> та </a:t>
            </a:r>
            <a:r>
              <a:rPr lang="ru-RU" dirty="0" err="1"/>
              <a:t>зайнятість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статеве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за </a:t>
            </a:r>
            <a:r>
              <a:rPr lang="ru-RU" dirty="0" err="1"/>
              <a:t>віковими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4225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24BDA-6BCE-4089-9427-158413ED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</a:t>
            </a:r>
            <a:r>
              <a:rPr lang="ru-RU" dirty="0" err="1"/>
              <a:t>економічних</a:t>
            </a:r>
            <a:r>
              <a:rPr lang="ru-RU" dirty="0"/>
              <a:t> належать: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B44FC-72CC-42CF-B45F-2A85F9110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характер </a:t>
            </a:r>
            <a:r>
              <a:rPr lang="ru-RU" dirty="0" err="1"/>
              <a:t>економіки</a:t>
            </a:r>
            <a:r>
              <a:rPr lang="ru-RU" dirty="0"/>
              <a:t> та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готельно-ресторанного </a:t>
            </a:r>
            <a:r>
              <a:rPr lang="ru-RU" dirty="0" err="1"/>
              <a:t>бізнесу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кон'юнктура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ринку;</a:t>
            </a:r>
          </a:p>
          <a:p>
            <a:r>
              <a:rPr lang="ru-RU" dirty="0"/>
              <a:t>- </a:t>
            </a:r>
            <a:r>
              <a:rPr lang="ru-RU" dirty="0" err="1"/>
              <a:t>розміри</a:t>
            </a:r>
            <a:r>
              <a:rPr lang="ru-RU" dirty="0"/>
              <a:t> та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) ринку готельно-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банківська</a:t>
            </a:r>
            <a:r>
              <a:rPr lang="ru-RU" dirty="0"/>
              <a:t> </a:t>
            </a:r>
            <a:r>
              <a:rPr lang="ru-RU" dirty="0" err="1"/>
              <a:t>процентна</a:t>
            </a:r>
            <a:r>
              <a:rPr lang="ru-RU" dirty="0"/>
              <a:t> ставка; </a:t>
            </a:r>
          </a:p>
          <a:p>
            <a:r>
              <a:rPr lang="ru-RU" dirty="0"/>
              <a:t>- система </a:t>
            </a:r>
            <a:r>
              <a:rPr lang="ru-RU" dirty="0" err="1"/>
              <a:t>оподаткування</a:t>
            </a:r>
            <a:r>
              <a:rPr lang="ru-RU" dirty="0"/>
              <a:t>, система </a:t>
            </a:r>
            <a:r>
              <a:rPr lang="ru-RU" dirty="0" err="1"/>
              <a:t>ціноутворення</a:t>
            </a:r>
            <a:r>
              <a:rPr lang="ru-RU" dirty="0"/>
              <a:t>,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2088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EF69A2-4889-49F1-8D04-6B7D73E4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44414"/>
            <a:ext cx="10554574" cy="4593019"/>
          </a:xfrm>
        </p:spPr>
        <p:txBody>
          <a:bodyPr/>
          <a:lstStyle/>
          <a:p>
            <a:r>
              <a:rPr lang="ru-RU" dirty="0" err="1"/>
              <a:t>Економічний</a:t>
            </a:r>
            <a:r>
              <a:rPr lang="ru-RU" dirty="0"/>
              <a:t> фактор є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для </a:t>
            </a:r>
            <a:r>
              <a:rPr lang="ru-RU" dirty="0" err="1"/>
              <a:t>підприємств</a:t>
            </a:r>
            <a:r>
              <a:rPr lang="ru-RU" dirty="0"/>
              <a:t> го­тельно-ресторанного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повинне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об'єктивно</a:t>
            </a:r>
            <a:r>
              <a:rPr lang="ru-RU" dirty="0"/>
              <a:t> та </a:t>
            </a:r>
            <a:r>
              <a:rPr lang="ru-RU" dirty="0" err="1"/>
              <a:t>далекоглядно</a:t>
            </a:r>
            <a:r>
              <a:rPr lang="ru-RU" dirty="0"/>
              <a:t> </a:t>
            </a:r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стану </a:t>
            </a:r>
            <a:r>
              <a:rPr lang="ru-RU" dirty="0" err="1"/>
              <a:t>еко­номіки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та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то­му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на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ви­користовуваних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і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по­слуги</a:t>
            </a:r>
            <a:r>
              <a:rPr lang="ru-RU" dirty="0"/>
              <a:t>. </a:t>
            </a:r>
            <a:r>
              <a:rPr lang="ru-RU" dirty="0" err="1"/>
              <a:t>Підприємства</a:t>
            </a:r>
            <a:r>
              <a:rPr lang="ru-RU" dirty="0"/>
              <a:t> готельно-ресторанного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таких,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спо­живачів</a:t>
            </a:r>
            <a:r>
              <a:rPr lang="ru-RU" dirty="0"/>
              <a:t>. </a:t>
            </a:r>
          </a:p>
          <a:p>
            <a:r>
              <a:rPr lang="ru-RU" dirty="0" err="1"/>
              <a:t>Загальний</a:t>
            </a:r>
            <a:r>
              <a:rPr lang="ru-RU" dirty="0"/>
              <a:t> стан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на </a:t>
            </a:r>
            <a:r>
              <a:rPr lang="ru-RU" dirty="0" err="1"/>
              <a:t>мож­ливості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для </a:t>
            </a:r>
            <a:r>
              <a:rPr lang="ru-RU" dirty="0" err="1"/>
              <a:t>власних</a:t>
            </a:r>
            <a:r>
              <a:rPr lang="ru-RU" dirty="0"/>
              <a:t> потреб.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фактора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запровадженої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та </a:t>
            </a:r>
            <a:r>
              <a:rPr lang="ru-RU" dirty="0" err="1"/>
              <a:t>загального</a:t>
            </a:r>
            <a:r>
              <a:rPr lang="ru-RU" dirty="0"/>
              <a:t> стану </a:t>
            </a:r>
            <a:r>
              <a:rPr lang="ru-RU" dirty="0" err="1"/>
              <a:t>еко­номіки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такими </a:t>
            </a:r>
            <a:r>
              <a:rPr lang="ru-RU" dirty="0" err="1"/>
              <a:t>показниками</a:t>
            </a:r>
            <a:r>
              <a:rPr lang="ru-RU" dirty="0"/>
              <a:t>, як: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та </a:t>
            </a:r>
            <a:r>
              <a:rPr lang="ru-RU" dirty="0" err="1"/>
              <a:t>безробіття</a:t>
            </a:r>
            <a:r>
              <a:rPr lang="ru-RU" dirty="0"/>
              <a:t>, курс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відсоткова</a:t>
            </a:r>
            <a:r>
              <a:rPr lang="ru-RU" dirty="0"/>
              <a:t> </a:t>
            </a:r>
            <a:r>
              <a:rPr lang="ru-RU" dirty="0" err="1"/>
              <a:t>банківська</a:t>
            </a:r>
            <a:r>
              <a:rPr lang="ru-RU" dirty="0"/>
              <a:t> ставка, ставки </a:t>
            </a:r>
            <a:r>
              <a:rPr lang="ru-RU" dirty="0" err="1"/>
              <a:t>податків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4096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FF3A07-9EF2-404B-9E10-8700AFFE9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Економічний</a:t>
            </a:r>
            <a:r>
              <a:rPr lang="ru-RU" dirty="0"/>
              <a:t> фактор </a:t>
            </a:r>
            <a:r>
              <a:rPr lang="ru-RU" dirty="0" err="1"/>
              <a:t>може</a:t>
            </a:r>
            <a:r>
              <a:rPr lang="ru-RU" dirty="0"/>
              <a:t> як позитивно, так і негативно </a:t>
            </a:r>
            <a:r>
              <a:rPr lang="ru-RU" dirty="0" err="1"/>
              <a:t>впли­вати</a:t>
            </a:r>
            <a:r>
              <a:rPr lang="ru-RU" dirty="0"/>
              <a:t> на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готельно-ресторанного </a:t>
            </a:r>
            <a:r>
              <a:rPr lang="ru-RU" dirty="0" err="1"/>
              <a:t>бізнесу</a:t>
            </a:r>
            <a:r>
              <a:rPr lang="ru-RU" dirty="0"/>
              <a:t>. </a:t>
            </a:r>
          </a:p>
          <a:p>
            <a:r>
              <a:rPr lang="ru-RU" dirty="0" err="1"/>
              <a:t>Відтак</a:t>
            </a:r>
            <a:r>
              <a:rPr lang="ru-RU" dirty="0"/>
              <a:t> </a:t>
            </a:r>
            <a:r>
              <a:rPr lang="ru-RU" dirty="0" err="1"/>
              <a:t>добробут</a:t>
            </a:r>
            <a:r>
              <a:rPr lang="ru-RU" dirty="0"/>
              <a:t> кожного з них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адаптува­тись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</a:t>
            </a:r>
          </a:p>
          <a:p>
            <a:r>
              <a:rPr lang="ru-RU" dirty="0" err="1"/>
              <a:t>Підгрупа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до себе: </a:t>
            </a:r>
          </a:p>
          <a:p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ємність</a:t>
            </a:r>
            <a:r>
              <a:rPr lang="ru-RU" dirty="0"/>
              <a:t> ринку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</a:p>
          <a:p>
            <a:r>
              <a:rPr lang="ru-RU" dirty="0" err="1"/>
              <a:t>сумарні</a:t>
            </a:r>
            <a:r>
              <a:rPr lang="ru-RU" dirty="0"/>
              <a:t> </a:t>
            </a:r>
            <a:r>
              <a:rPr lang="ru-RU" dirty="0" err="1"/>
              <a:t>грошовий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</a:p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,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оплачуваних</a:t>
            </a:r>
            <a:r>
              <a:rPr lang="ru-RU" dirty="0"/>
              <a:t> </a:t>
            </a:r>
            <a:r>
              <a:rPr lang="ru-RU" dirty="0" err="1"/>
              <a:t>відпусток</a:t>
            </a:r>
            <a:r>
              <a:rPr lang="ru-RU" dirty="0"/>
              <a:t>, </a:t>
            </a:r>
          </a:p>
          <a:p>
            <a:r>
              <a:rPr lang="ru-RU" dirty="0" err="1"/>
              <a:t>загальну</a:t>
            </a:r>
            <a:r>
              <a:rPr lang="ru-RU" dirty="0"/>
              <a:t> структуру </a:t>
            </a:r>
            <a:r>
              <a:rPr lang="ru-RU" dirty="0" err="1"/>
              <a:t>прибутків</a:t>
            </a:r>
            <a:r>
              <a:rPr lang="ru-RU" dirty="0"/>
              <a:t> і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відпочинок</a:t>
            </a:r>
            <a:r>
              <a:rPr lang="ru-RU" dirty="0"/>
              <a:t> та </a:t>
            </a:r>
            <a:r>
              <a:rPr lang="ru-RU" dirty="0" err="1"/>
              <a:t>подорожі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9026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DA6BF-A828-464B-8D7C-43382F6E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на ринку готельно-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та </a:t>
            </a:r>
            <a:r>
              <a:rPr lang="ru-RU" dirty="0" err="1"/>
              <a:t>світі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8E5E8-4F7C-4FCE-B62F-22412136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400378" cy="4188525"/>
          </a:xfrm>
        </p:spPr>
        <p:txBody>
          <a:bodyPr/>
          <a:lstStyle/>
          <a:p>
            <a:r>
              <a:rPr lang="ru-RU" dirty="0"/>
              <a:t>Готельно-</a:t>
            </a:r>
            <a:r>
              <a:rPr lang="ru-RU" dirty="0" err="1"/>
              <a:t>ресторанний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глибоких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</a:t>
            </a:r>
            <a:r>
              <a:rPr lang="ru-RU" dirty="0" err="1"/>
              <a:t>трансформацій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динамічних</a:t>
            </a:r>
            <a:r>
              <a:rPr lang="ru-RU" dirty="0"/>
              <a:t> і </a:t>
            </a:r>
            <a:r>
              <a:rPr lang="ru-RU" dirty="0" err="1"/>
              <a:t>пріоритетних</a:t>
            </a:r>
            <a:r>
              <a:rPr lang="ru-RU" dirty="0"/>
              <a:t> сфер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За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громадське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відчули</a:t>
            </a:r>
            <a:r>
              <a:rPr lang="ru-RU" dirty="0"/>
              <a:t> на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реформ, </a:t>
            </a:r>
            <a:r>
              <a:rPr lang="ru-RU" dirty="0" err="1"/>
              <a:t>приватизації</a:t>
            </a:r>
            <a:r>
              <a:rPr lang="ru-RU" dirty="0"/>
              <a:t> та криз, але, не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переш</a:t>
            </a:r>
            <a:r>
              <a:rPr lang="ru-RU" dirty="0"/>
              <a:t> </a:t>
            </a:r>
            <a:r>
              <a:rPr lang="ru-RU" dirty="0" err="1"/>
              <a:t>коди</a:t>
            </a:r>
            <a:r>
              <a:rPr lang="ru-RU" dirty="0"/>
              <a:t>, сфера </a:t>
            </a:r>
            <a:r>
              <a:rPr lang="ru-RU" dirty="0" err="1"/>
              <a:t>ресторанної</a:t>
            </a:r>
            <a:r>
              <a:rPr lang="ru-RU" dirty="0"/>
              <a:t> та </a:t>
            </a:r>
            <a:r>
              <a:rPr lang="ru-RU" dirty="0" err="1"/>
              <a:t>готельної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стійку</a:t>
            </a:r>
            <a:r>
              <a:rPr lang="ru-RU" dirty="0"/>
              <a:t> </a:t>
            </a:r>
            <a:r>
              <a:rPr lang="ru-RU" dirty="0" err="1"/>
              <a:t>тенденцію</a:t>
            </a:r>
            <a:r>
              <a:rPr lang="ru-RU" dirty="0"/>
              <a:t> до </a:t>
            </a:r>
            <a:r>
              <a:rPr lang="ru-RU" dirty="0" err="1"/>
              <a:t>зростання</a:t>
            </a:r>
            <a:r>
              <a:rPr lang="ru-RU" dirty="0"/>
              <a:t>. </a:t>
            </a:r>
            <a:r>
              <a:rPr lang="ru-RU" dirty="0" err="1"/>
              <a:t>Ресторанний</a:t>
            </a:r>
            <a:r>
              <a:rPr lang="ru-RU" dirty="0"/>
              <a:t> та 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, з одного боку,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високоліквідного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а з </a:t>
            </a:r>
            <a:r>
              <a:rPr lang="ru-RU" dirty="0" err="1"/>
              <a:t>іншого</a:t>
            </a:r>
            <a:r>
              <a:rPr lang="ru-RU" dirty="0"/>
              <a:t> -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конкурентності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1026" name="Picture 2" descr="Кафедра готельно-ресторанного і туристичного бізнесу">
            <a:extLst>
              <a:ext uri="{FF2B5EF4-FFF2-40B4-BE49-F238E27FC236}">
                <a16:creationId xmlns:a16="http://schemas.microsoft.com/office/drawing/2014/main" id="{D2E691D6-B5E7-4FA6-9C26-A1470316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090" y="3063540"/>
            <a:ext cx="3762702" cy="25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5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F2EA87-70FD-4460-8574-81D5EC68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937922" cy="44622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Готельно-</a:t>
            </a:r>
            <a:r>
              <a:rPr lang="ru-RU" dirty="0" err="1"/>
              <a:t>ресторанний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є </a:t>
            </a:r>
            <a:r>
              <a:rPr lang="ru-RU" dirty="0" err="1"/>
              <a:t>галуззю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,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комфорту,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найрізноманітніших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, </a:t>
            </a:r>
            <a:r>
              <a:rPr lang="ru-RU" dirty="0" err="1"/>
              <a:t>господарських</a:t>
            </a:r>
            <a:r>
              <a:rPr lang="ru-RU" dirty="0"/>
              <a:t> і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гостей. </a:t>
            </a:r>
          </a:p>
          <a:p>
            <a:endParaRPr lang="ru-RU" dirty="0"/>
          </a:p>
          <a:p>
            <a:r>
              <a:rPr lang="ru-RU" dirty="0"/>
              <a:t>З </a:t>
            </a:r>
            <a:r>
              <a:rPr lang="ru-RU" dirty="0" err="1"/>
              <a:t>кожним</a:t>
            </a:r>
            <a:r>
              <a:rPr lang="ru-RU" dirty="0"/>
              <a:t> роком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зростають</a:t>
            </a:r>
            <a:r>
              <a:rPr lang="ru-RU" dirty="0"/>
              <a:t>. </a:t>
            </a:r>
            <a:r>
              <a:rPr lang="ru-RU" dirty="0" err="1"/>
              <a:t>Висока</a:t>
            </a:r>
            <a:r>
              <a:rPr lang="ru-RU" dirty="0"/>
              <a:t> культура та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 </a:t>
            </a:r>
            <a:r>
              <a:rPr lang="ru-RU" dirty="0" err="1"/>
              <a:t>покращують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й ресторану та,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приваблюють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і </a:t>
            </a:r>
            <a:r>
              <a:rPr lang="ru-RU" dirty="0" err="1"/>
              <a:t>прибутку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маркетинг,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реклама.</a:t>
            </a:r>
            <a:endParaRPr lang="ru-UA" dirty="0"/>
          </a:p>
        </p:txBody>
      </p:sp>
      <p:pic>
        <p:nvPicPr>
          <p:cNvPr id="2050" name="Picture 2" descr="Готельно-ресторанна справа (Бакалавр) - Абітурієнт НТУ &amp;quot;ХПІ&amp;quot;">
            <a:extLst>
              <a:ext uri="{FF2B5EF4-FFF2-40B4-BE49-F238E27FC236}">
                <a16:creationId xmlns:a16="http://schemas.microsoft.com/office/drawing/2014/main" id="{87CD62B7-3ED9-4F0C-B1D3-82F39B4C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34" y="2060027"/>
            <a:ext cx="4198883" cy="41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6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3B544C-9B25-47A1-AD55-84B228D8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все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помітну</a:t>
            </a:r>
            <a:r>
              <a:rPr lang="ru-RU" dirty="0"/>
              <a:t> роль у </a:t>
            </a:r>
            <a:r>
              <a:rPr lang="ru-RU" dirty="0" err="1"/>
              <a:t>сучасних</a:t>
            </a:r>
            <a:r>
              <a:rPr lang="ru-RU" dirty="0"/>
              <a:t> системах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 ресторанного та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вагомим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До того ж,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повинна </a:t>
            </a:r>
            <a:r>
              <a:rPr lang="ru-RU" dirty="0" err="1"/>
              <a:t>гарантувати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безпеку</a:t>
            </a:r>
            <a:r>
              <a:rPr lang="ru-RU" dirty="0"/>
              <a:t> і </a:t>
            </a:r>
            <a:r>
              <a:rPr lang="ru-RU" dirty="0" err="1"/>
              <a:t>екологічність</a:t>
            </a:r>
            <a:r>
              <a:rPr lang="ru-RU" dirty="0"/>
              <a:t>,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обов’язкової</a:t>
            </a:r>
            <a:r>
              <a:rPr lang="ru-RU" dirty="0"/>
              <a:t> </a:t>
            </a:r>
            <a:r>
              <a:rPr lang="ru-RU" dirty="0" err="1"/>
              <a:t>сертифікації</a:t>
            </a:r>
            <a:r>
              <a:rPr lang="ru-RU" dirty="0"/>
              <a:t>. </a:t>
            </a:r>
          </a:p>
          <a:p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центральне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розв’язанні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і ресторанного </a:t>
            </a:r>
            <a:r>
              <a:rPr lang="ru-RU" dirty="0" err="1"/>
              <a:t>господарства</a:t>
            </a:r>
            <a:r>
              <a:rPr lang="ru-RU" dirty="0"/>
              <a:t>.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конкурентоспроможним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попитом,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умов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стандартам й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нормативним</a:t>
            </a:r>
            <a:r>
              <a:rPr lang="ru-RU" dirty="0"/>
              <a:t> документам. </a:t>
            </a:r>
            <a:endParaRPr lang="ru-UA" dirty="0"/>
          </a:p>
        </p:txBody>
      </p:sp>
      <p:pic>
        <p:nvPicPr>
          <p:cNvPr id="3074" name="Picture 2" descr="Робота в готельно-ресторанному бізнесі/кулінарії за кордоном">
            <a:extLst>
              <a:ext uri="{FF2B5EF4-FFF2-40B4-BE49-F238E27FC236}">
                <a16:creationId xmlns:a16="http://schemas.microsoft.com/office/drawing/2014/main" id="{7851173E-3553-478E-8243-9F562888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38" y="127930"/>
            <a:ext cx="5272580" cy="22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85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36</TotalTime>
  <Words>1819</Words>
  <Application>Microsoft Office PowerPoint</Application>
  <PresentationFormat>Широкоэкранный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2</vt:lpstr>
      <vt:lpstr>Цитаты</vt:lpstr>
      <vt:lpstr> Стан та тенденції формування ринку готельно-ресторанних послуг на вітчизняному та світовому рівнях</vt:lpstr>
      <vt:lpstr>1.Соціально-економічні чинники формування світового ринку готельного і ресторанного господарства.</vt:lpstr>
      <vt:lpstr>Презентация PowerPoint</vt:lpstr>
      <vt:lpstr>До економічних належать: </vt:lpstr>
      <vt:lpstr>Презентация PowerPoint</vt:lpstr>
      <vt:lpstr>Презентация PowerPoint</vt:lpstr>
      <vt:lpstr>2. Управління якістю на ринку готельно-ресторанних послуг в Україні та світі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управління «П’ять М» передбачає, що якість послуг досягається через ефективне управління усіма складовими обслуговування в готелі: </vt:lpstr>
      <vt:lpstr>«Петля якості» прийнята за основу в міжнародних стандартах ISO 9000-9004 характеризує етапи життєвого циклу послуги, серед яких: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Стан та тенденції формування ринку готельно-ресторанних послуг на вітчизняному та світовому рівнях</dc:title>
  <dc:creator>Inna</dc:creator>
  <cp:lastModifiedBy>Inna</cp:lastModifiedBy>
  <cp:revision>1</cp:revision>
  <dcterms:created xsi:type="dcterms:W3CDTF">2021-10-27T19:03:12Z</dcterms:created>
  <dcterms:modified xsi:type="dcterms:W3CDTF">2021-10-27T19:39:34Z</dcterms:modified>
</cp:coreProperties>
</file>