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7" autoAdjust="0"/>
    <p:restoredTop sz="94660"/>
  </p:normalViewPr>
  <p:slideViewPr>
    <p:cSldViewPr snapToGrid="0">
      <p:cViewPr varScale="1">
        <p:scale>
          <a:sx n="80" d="100"/>
          <a:sy n="80" d="100"/>
        </p:scale>
        <p:origin x="147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ий слайд" type="title">
  <p:cSld name="TITL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685800" y="1905000"/>
            <a:ext cx="7543800" cy="25939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6600"/>
              <a:buFont typeface="Arial"/>
              <a:buNone/>
              <a:defRPr sz="6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Shape 15"/>
          <p:cNvSpPr txBox="1">
            <a:spLocks noGrp="1"/>
          </p:cNvSpPr>
          <p:nvPr>
            <p:ph type="subTitle" idx="1"/>
          </p:nvPr>
        </p:nvSpPr>
        <p:spPr>
          <a:xfrm>
            <a:off x="685800" y="4572000"/>
            <a:ext cx="6461760" cy="1066800"/>
          </a:xfrm>
          <a:prstGeom prst="rect">
            <a:avLst/>
          </a:prstGeom>
          <a:noFill/>
          <a:ln>
            <a:noFill/>
          </a:ln>
        </p:spPr>
        <p:txBody>
          <a:bodyPr spcFirstLastPara="1" wrap="square" lIns="91425" tIns="45700" rIns="91425" bIns="45700" anchor="t" anchorCtr="0"/>
          <a:lstStyle>
            <a:lvl1pPr marR="0" lvl="0" algn="l" rtl="0">
              <a:spcBef>
                <a:spcPts val="400"/>
              </a:spcBef>
              <a:spcAft>
                <a:spcPts val="0"/>
              </a:spcAft>
              <a:buClr>
                <a:schemeClr val="accent1"/>
              </a:buClr>
              <a:buSzPts val="2000"/>
              <a:buFont typeface="Arial"/>
              <a:buNone/>
              <a:defRPr sz="2000" b="0" i="0" u="none" strike="noStrike" cap="none">
                <a:solidFill>
                  <a:srgbClr val="888888"/>
                </a:solidFill>
                <a:latin typeface="Times New Roman"/>
                <a:ea typeface="Times New Roman"/>
                <a:cs typeface="Times New Roman"/>
                <a:sym typeface="Times New Roman"/>
              </a:defRPr>
            </a:lvl1pPr>
            <a:lvl2pPr marR="0" lvl="1" algn="ctr" rtl="0">
              <a:spcBef>
                <a:spcPts val="400"/>
              </a:spcBef>
              <a:spcAft>
                <a:spcPts val="0"/>
              </a:spcAft>
              <a:buClr>
                <a:schemeClr val="accent2"/>
              </a:buClr>
              <a:buSzPts val="2000"/>
              <a:buFont typeface="Arial"/>
              <a:buNone/>
              <a:defRPr sz="2000" b="0" i="0" u="none" strike="noStrike" cap="none">
                <a:solidFill>
                  <a:srgbClr val="888888"/>
                </a:solidFill>
                <a:latin typeface="Times New Roman"/>
                <a:ea typeface="Times New Roman"/>
                <a:cs typeface="Times New Roman"/>
                <a:sym typeface="Times New Roman"/>
              </a:defRPr>
            </a:lvl2pPr>
            <a:lvl3pPr marR="0" lvl="2" algn="ctr" rtl="0">
              <a:spcBef>
                <a:spcPts val="360"/>
              </a:spcBef>
              <a:spcAft>
                <a:spcPts val="0"/>
              </a:spcAft>
              <a:buClr>
                <a:schemeClr val="accent3"/>
              </a:buClr>
              <a:buSzPts val="1800"/>
              <a:buFont typeface="Arial"/>
              <a:buNone/>
              <a:defRPr sz="1800" b="0" i="0" u="none" strike="noStrike" cap="none">
                <a:solidFill>
                  <a:srgbClr val="888888"/>
                </a:solidFill>
                <a:latin typeface="Times New Roman"/>
                <a:ea typeface="Times New Roman"/>
                <a:cs typeface="Times New Roman"/>
                <a:sym typeface="Times New Roman"/>
              </a:defRPr>
            </a:lvl3pPr>
            <a:lvl4pPr marR="0" lvl="3" algn="ctr" rtl="0">
              <a:spcBef>
                <a:spcPts val="320"/>
              </a:spcBef>
              <a:spcAft>
                <a:spcPts val="0"/>
              </a:spcAft>
              <a:buClr>
                <a:schemeClr val="accent4"/>
              </a:buClr>
              <a:buSzPts val="1600"/>
              <a:buFont typeface="Arial"/>
              <a:buNone/>
              <a:defRPr sz="1600" b="0" i="0" u="none" strike="noStrike" cap="none">
                <a:solidFill>
                  <a:srgbClr val="888888"/>
                </a:solidFill>
                <a:latin typeface="Times New Roman"/>
                <a:ea typeface="Times New Roman"/>
                <a:cs typeface="Times New Roman"/>
                <a:sym typeface="Times New Roman"/>
              </a:defRPr>
            </a:lvl4pPr>
            <a:lvl5pPr marR="0" lvl="4" algn="ctr" rtl="0">
              <a:spcBef>
                <a:spcPts val="280"/>
              </a:spcBef>
              <a:spcAft>
                <a:spcPts val="0"/>
              </a:spcAft>
              <a:buClr>
                <a:schemeClr val="accent5"/>
              </a:buClr>
              <a:buSzPts val="1400"/>
              <a:buFont typeface="Arial"/>
              <a:buNone/>
              <a:defRPr sz="1400" b="0" i="0" u="none" strike="noStrike" cap="none">
                <a:solidFill>
                  <a:srgbClr val="888888"/>
                </a:solidFill>
                <a:latin typeface="Times New Roman"/>
                <a:ea typeface="Times New Roman"/>
                <a:cs typeface="Times New Roman"/>
                <a:sym typeface="Times New Roman"/>
              </a:defRPr>
            </a:lvl5pPr>
            <a:lvl6pPr marR="0" lvl="5" algn="ctr" rtl="0">
              <a:spcBef>
                <a:spcPts val="280"/>
              </a:spcBef>
              <a:spcAft>
                <a:spcPts val="0"/>
              </a:spcAft>
              <a:buClr>
                <a:schemeClr val="accent1"/>
              </a:buClr>
              <a:buSzPts val="1400"/>
              <a:buFont typeface="Arial"/>
              <a:buNone/>
              <a:defRPr sz="1400" b="0" i="0" u="none" strike="noStrike" cap="none">
                <a:solidFill>
                  <a:srgbClr val="888888"/>
                </a:solidFill>
                <a:latin typeface="Times New Roman"/>
                <a:ea typeface="Times New Roman"/>
                <a:cs typeface="Times New Roman"/>
                <a:sym typeface="Times New Roman"/>
              </a:defRPr>
            </a:lvl6pPr>
            <a:lvl7pPr marR="0" lvl="6" algn="ctr" rtl="0">
              <a:spcBef>
                <a:spcPts val="280"/>
              </a:spcBef>
              <a:spcAft>
                <a:spcPts val="0"/>
              </a:spcAft>
              <a:buClr>
                <a:schemeClr val="accent2"/>
              </a:buClr>
              <a:buSzPts val="1400"/>
              <a:buFont typeface="Arial"/>
              <a:buNone/>
              <a:defRPr sz="1400" b="0" i="0" u="none" strike="noStrike" cap="none">
                <a:solidFill>
                  <a:srgbClr val="888888"/>
                </a:solidFill>
                <a:latin typeface="Times New Roman"/>
                <a:ea typeface="Times New Roman"/>
                <a:cs typeface="Times New Roman"/>
                <a:sym typeface="Times New Roman"/>
              </a:defRPr>
            </a:lvl7pPr>
            <a:lvl8pPr marR="0" lvl="7" algn="ctr" rtl="0">
              <a:spcBef>
                <a:spcPts val="280"/>
              </a:spcBef>
              <a:spcAft>
                <a:spcPts val="0"/>
              </a:spcAft>
              <a:buClr>
                <a:schemeClr val="accent3"/>
              </a:buClr>
              <a:buSzPts val="1400"/>
              <a:buFont typeface="Arial"/>
              <a:buNone/>
              <a:defRPr sz="1400" b="0" i="0" u="none" strike="noStrike" cap="none">
                <a:solidFill>
                  <a:srgbClr val="888888"/>
                </a:solidFill>
                <a:latin typeface="Times New Roman"/>
                <a:ea typeface="Times New Roman"/>
                <a:cs typeface="Times New Roman"/>
                <a:sym typeface="Times New Roman"/>
              </a:defRPr>
            </a:lvl8pPr>
            <a:lvl9pPr marR="0" lvl="8" algn="ctr" rtl="0">
              <a:spcBef>
                <a:spcPts val="280"/>
              </a:spcBef>
              <a:spcAft>
                <a:spcPts val="0"/>
              </a:spcAft>
              <a:buClr>
                <a:schemeClr val="accent4"/>
              </a:buClr>
              <a:buSzPts val="1400"/>
              <a:buFont typeface="Arial"/>
              <a:buNone/>
              <a:defRPr sz="1400" b="0" i="0" u="none" strike="noStrike" cap="none">
                <a:solidFill>
                  <a:srgbClr val="888888"/>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і вертикальний текст" type="vertTx">
  <p:cSld name="VERTICAL_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2" name="Shape 72"/>
          <p:cNvSpPr txBox="1">
            <a:spLocks noGrp="1"/>
          </p:cNvSpPr>
          <p:nvPr>
            <p:ph type="body" idx="1"/>
          </p:nvPr>
        </p:nvSpPr>
        <p:spPr>
          <a:xfrm rot="5400000">
            <a:off x="1866900" y="190500"/>
            <a:ext cx="4800600" cy="7620000"/>
          </a:xfrm>
          <a:prstGeom prst="rect">
            <a:avLst/>
          </a:prstGeom>
          <a:noFill/>
          <a:ln>
            <a:noFill/>
          </a:ln>
        </p:spPr>
        <p:txBody>
          <a:bodyPr spcFirstLastPara="1" wrap="square" lIns="91425" tIns="45700" rIns="91425" bIns="45700" anchor="t" anchorCtr="0"/>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Times New Roman"/>
                <a:ea typeface="Times New Roman"/>
                <a:cs typeface="Times New Roman"/>
                <a:sym typeface="Times New Roman"/>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Times New Roman"/>
                <a:ea typeface="Times New Roman"/>
                <a:cs typeface="Times New Roman"/>
                <a:sym typeface="Times New Roman"/>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Times New Roman"/>
                <a:ea typeface="Times New Roman"/>
                <a:cs typeface="Times New Roman"/>
                <a:sym typeface="Times New Roman"/>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73" name="Shape 73"/>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4" name="Shape 74"/>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ий заголовок і текст" type="vertTitleAndTx">
  <p:cSld name="VERTICAL_TITLE_AND_VERTICAL_TEXT">
    <p:spTree>
      <p:nvGrpSpPr>
        <p:cNvPr id="1" name="Shape 76"/>
        <p:cNvGrpSpPr/>
        <p:nvPr/>
      </p:nvGrpSpPr>
      <p:grpSpPr>
        <a:xfrm>
          <a:off x="0" y="0"/>
          <a:ext cx="0" cy="0"/>
          <a:chOff x="0" y="0"/>
          <a:chExt cx="0" cy="0"/>
        </a:xfrm>
      </p:grpSpPr>
      <p:sp>
        <p:nvSpPr>
          <p:cNvPr id="77" name="Shape 77"/>
          <p:cNvSpPr txBox="1">
            <a:spLocks noGrp="1"/>
          </p:cNvSpPr>
          <p:nvPr>
            <p:ph type="title"/>
          </p:nvPr>
        </p:nvSpPr>
        <p:spPr>
          <a:xfrm rot="5400000">
            <a:off x="4579937" y="2324100"/>
            <a:ext cx="5851525" cy="17526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8" name="Shape 7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Times New Roman"/>
                <a:ea typeface="Times New Roman"/>
                <a:cs typeface="Times New Roman"/>
                <a:sym typeface="Times New Roman"/>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Times New Roman"/>
                <a:ea typeface="Times New Roman"/>
                <a:cs typeface="Times New Roman"/>
                <a:sym typeface="Times New Roman"/>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Times New Roman"/>
                <a:ea typeface="Times New Roman"/>
                <a:cs typeface="Times New Roman"/>
                <a:sym typeface="Times New Roman"/>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0" name="Shape 80"/>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і об'єкт" type="obj">
  <p:cSld name="OBJEC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Shape 21"/>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Times New Roman"/>
                <a:ea typeface="Times New Roman"/>
                <a:cs typeface="Times New Roman"/>
                <a:sym typeface="Times New Roman"/>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Times New Roman"/>
                <a:ea typeface="Times New Roman"/>
                <a:cs typeface="Times New Roman"/>
                <a:sym typeface="Times New Roman"/>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Times New Roman"/>
                <a:ea typeface="Times New Roman"/>
                <a:cs typeface="Times New Roman"/>
                <a:sym typeface="Times New Roman"/>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озділу" type="secHead">
  <p:cSld name="SECTION_HEADER">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722313" y="5486400"/>
            <a:ext cx="7659687" cy="11684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2"/>
              </a:buClr>
              <a:buSzPts val="3600"/>
              <a:buFont typeface="Arial"/>
              <a:buNone/>
              <a:defRPr sz="3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722313" y="3852863"/>
            <a:ext cx="6135687" cy="1633538"/>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accent1"/>
              </a:buClr>
              <a:buSzPts val="2000"/>
              <a:buFont typeface="Arial"/>
              <a:buNone/>
              <a:defRPr sz="2000" b="0" i="0" u="none" strike="noStrike" cap="none">
                <a:solidFill>
                  <a:srgbClr val="888888"/>
                </a:solidFill>
                <a:latin typeface="Times New Roman"/>
                <a:ea typeface="Times New Roman"/>
                <a:cs typeface="Times New Roman"/>
                <a:sym typeface="Times New Roman"/>
              </a:defRPr>
            </a:lvl1pPr>
            <a:lvl2pPr marL="914400" marR="0" lvl="1" indent="-228600" algn="l" rtl="0">
              <a:spcBef>
                <a:spcPts val="360"/>
              </a:spcBef>
              <a:spcAft>
                <a:spcPts val="0"/>
              </a:spcAft>
              <a:buClr>
                <a:schemeClr val="accent2"/>
              </a:buClr>
              <a:buSzPts val="1800"/>
              <a:buFont typeface="Arial"/>
              <a:buNone/>
              <a:defRPr sz="1800" b="0" i="0" u="none" strike="noStrike" cap="none">
                <a:solidFill>
                  <a:srgbClr val="888888"/>
                </a:solidFill>
                <a:latin typeface="Times New Roman"/>
                <a:ea typeface="Times New Roman"/>
                <a:cs typeface="Times New Roman"/>
                <a:sym typeface="Times New Roman"/>
              </a:defRPr>
            </a:lvl2pPr>
            <a:lvl3pPr marL="1371600" marR="0" lvl="2" indent="-228600" algn="l" rtl="0">
              <a:spcBef>
                <a:spcPts val="320"/>
              </a:spcBef>
              <a:spcAft>
                <a:spcPts val="0"/>
              </a:spcAft>
              <a:buClr>
                <a:schemeClr val="accent3"/>
              </a:buClr>
              <a:buSzPts val="1600"/>
              <a:buFont typeface="Arial"/>
              <a:buNone/>
              <a:defRPr sz="1600" b="0" i="0" u="none" strike="noStrike" cap="none">
                <a:solidFill>
                  <a:srgbClr val="888888"/>
                </a:solidFill>
                <a:latin typeface="Times New Roman"/>
                <a:ea typeface="Times New Roman"/>
                <a:cs typeface="Times New Roman"/>
                <a:sym typeface="Times New Roman"/>
              </a:defRPr>
            </a:lvl3pPr>
            <a:lvl4pPr marL="1828800" marR="0" lvl="3" indent="-228600" algn="l" rtl="0">
              <a:spcBef>
                <a:spcPts val="280"/>
              </a:spcBef>
              <a:spcAft>
                <a:spcPts val="0"/>
              </a:spcAft>
              <a:buClr>
                <a:schemeClr val="accent4"/>
              </a:buClr>
              <a:buSzPts val="1400"/>
              <a:buFont typeface="Arial"/>
              <a:buNone/>
              <a:defRPr sz="1400" b="0" i="0" u="none" strike="noStrike" cap="none">
                <a:solidFill>
                  <a:srgbClr val="888888"/>
                </a:solidFill>
                <a:latin typeface="Times New Roman"/>
                <a:ea typeface="Times New Roman"/>
                <a:cs typeface="Times New Roman"/>
                <a:sym typeface="Times New Roman"/>
              </a:defRPr>
            </a:lvl4pPr>
            <a:lvl5pPr marL="2286000" marR="0" lvl="4" indent="-228600" algn="l" rtl="0">
              <a:spcBef>
                <a:spcPts val="280"/>
              </a:spcBef>
              <a:spcAft>
                <a:spcPts val="0"/>
              </a:spcAft>
              <a:buClr>
                <a:schemeClr val="accent5"/>
              </a:buClr>
              <a:buSzPts val="1400"/>
              <a:buFont typeface="Arial"/>
              <a:buNone/>
              <a:defRPr sz="1400" b="0" i="0" u="none" strike="noStrike" cap="none">
                <a:solidFill>
                  <a:srgbClr val="888888"/>
                </a:solidFill>
                <a:latin typeface="Times New Roman"/>
                <a:ea typeface="Times New Roman"/>
                <a:cs typeface="Times New Roman"/>
                <a:sym typeface="Times New Roman"/>
              </a:defRPr>
            </a:lvl5pPr>
            <a:lvl6pPr marL="2743200" marR="0" lvl="5" indent="-228600" algn="l" rtl="0">
              <a:spcBef>
                <a:spcPts val="280"/>
              </a:spcBef>
              <a:spcAft>
                <a:spcPts val="0"/>
              </a:spcAft>
              <a:buClr>
                <a:schemeClr val="accent1"/>
              </a:buClr>
              <a:buSzPts val="1400"/>
              <a:buFont typeface="Arial"/>
              <a:buNone/>
              <a:defRPr sz="1400" b="0" i="0" u="none" strike="noStrike" cap="none">
                <a:solidFill>
                  <a:srgbClr val="888888"/>
                </a:solidFill>
                <a:latin typeface="Times New Roman"/>
                <a:ea typeface="Times New Roman"/>
                <a:cs typeface="Times New Roman"/>
                <a:sym typeface="Times New Roman"/>
              </a:defRPr>
            </a:lvl6pPr>
            <a:lvl7pPr marL="3200400" marR="0" lvl="6" indent="-228600" algn="l" rtl="0">
              <a:spcBef>
                <a:spcPts val="280"/>
              </a:spcBef>
              <a:spcAft>
                <a:spcPts val="0"/>
              </a:spcAft>
              <a:buClr>
                <a:schemeClr val="accent2"/>
              </a:buClr>
              <a:buSzPts val="1400"/>
              <a:buFont typeface="Arial"/>
              <a:buNone/>
              <a:defRPr sz="1400" b="0" i="0" u="none" strike="noStrike" cap="none">
                <a:solidFill>
                  <a:srgbClr val="888888"/>
                </a:solidFill>
                <a:latin typeface="Times New Roman"/>
                <a:ea typeface="Times New Roman"/>
                <a:cs typeface="Times New Roman"/>
                <a:sym typeface="Times New Roman"/>
              </a:defRPr>
            </a:lvl7pPr>
            <a:lvl8pPr marL="3657600" marR="0" lvl="7" indent="-228600" algn="l" rtl="0">
              <a:spcBef>
                <a:spcPts val="280"/>
              </a:spcBef>
              <a:spcAft>
                <a:spcPts val="0"/>
              </a:spcAft>
              <a:buClr>
                <a:schemeClr val="accent3"/>
              </a:buClr>
              <a:buSzPts val="1400"/>
              <a:buFont typeface="Arial"/>
              <a:buNone/>
              <a:defRPr sz="1400" b="0" i="0" u="none" strike="noStrike" cap="none">
                <a:solidFill>
                  <a:srgbClr val="888888"/>
                </a:solidFill>
                <a:latin typeface="Times New Roman"/>
                <a:ea typeface="Times New Roman"/>
                <a:cs typeface="Times New Roman"/>
                <a:sym typeface="Times New Roman"/>
              </a:defRPr>
            </a:lvl8pPr>
            <a:lvl9pPr marL="4114800" marR="0" lvl="8" indent="-228600" algn="l" rtl="0">
              <a:spcBef>
                <a:spcPts val="280"/>
              </a:spcBef>
              <a:spcAft>
                <a:spcPts val="0"/>
              </a:spcAft>
              <a:buClr>
                <a:schemeClr val="accent4"/>
              </a:buClr>
              <a:buSzPts val="1400"/>
              <a:buFont typeface="Arial"/>
              <a:buNone/>
              <a:defRPr sz="1400" b="0" i="0" u="none" strike="noStrike" cap="none">
                <a:solidFill>
                  <a:srgbClr val="888888"/>
                </a:solidFill>
                <a:latin typeface="Times New Roman"/>
                <a:ea typeface="Times New Roman"/>
                <a:cs typeface="Times New Roman"/>
                <a:sym typeface="Times New Roman"/>
              </a:defRPr>
            </a:lvl9pPr>
          </a:lstStyle>
          <a:p>
            <a:endParaRPr/>
          </a:p>
        </p:txBody>
      </p:sp>
      <p:sp>
        <p:nvSpPr>
          <p:cNvPr id="28" name="Shape 28"/>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єкти" type="twoObj">
  <p:cSld name="TWO_OBJECTS">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Shape 33"/>
          <p:cNvSpPr txBox="1">
            <a:spLocks noGrp="1"/>
          </p:cNvSpPr>
          <p:nvPr>
            <p:ph type="body" idx="1"/>
          </p:nvPr>
        </p:nvSpPr>
        <p:spPr>
          <a:xfrm>
            <a:off x="457200" y="1536192"/>
            <a:ext cx="3657600" cy="4590288"/>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accent1"/>
              </a:buClr>
              <a:buSzPts val="2800"/>
              <a:buFont typeface="Arial"/>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accent2"/>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3"/>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4"/>
              </a:buClr>
              <a:buSzPts val="1800"/>
              <a:buFont typeface="Arial"/>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Arial"/>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accent2"/>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accent4"/>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body" idx="2"/>
          </p:nvPr>
        </p:nvSpPr>
        <p:spPr>
          <a:xfrm>
            <a:off x="4419600" y="1536192"/>
            <a:ext cx="3657600" cy="4590288"/>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accent1"/>
              </a:buClr>
              <a:buSzPts val="2800"/>
              <a:buFont typeface="Arial"/>
              <a:buChar char="•"/>
              <a:defRPr sz="2800" b="0" i="0" u="none" strike="noStrike" cap="none">
                <a:solidFill>
                  <a:schemeClr val="dk1"/>
                </a:solidFill>
                <a:latin typeface="Times New Roman"/>
                <a:ea typeface="Times New Roman"/>
                <a:cs typeface="Times New Roman"/>
                <a:sym typeface="Times New Roman"/>
              </a:defRPr>
            </a:lvl1pPr>
            <a:lvl2pPr marL="914400" marR="0" lvl="1" indent="-381000" algn="l" rtl="0">
              <a:spcBef>
                <a:spcPts val="480"/>
              </a:spcBef>
              <a:spcAft>
                <a:spcPts val="0"/>
              </a:spcAft>
              <a:buClr>
                <a:schemeClr val="accent2"/>
              </a:buClr>
              <a:buSzPts val="2400"/>
              <a:buFont typeface="Arial"/>
              <a:buChar char="•"/>
              <a:defRPr sz="2400" b="0" i="0" u="none" strike="noStrike" cap="none">
                <a:solidFill>
                  <a:schemeClr val="dk1"/>
                </a:solidFill>
                <a:latin typeface="Times New Roman"/>
                <a:ea typeface="Times New Roman"/>
                <a:cs typeface="Times New Roman"/>
                <a:sym typeface="Times New Roman"/>
              </a:defRPr>
            </a:lvl2pPr>
            <a:lvl3pPr marL="1371600" marR="0" lvl="2" indent="-355600" algn="l" rtl="0">
              <a:spcBef>
                <a:spcPts val="400"/>
              </a:spcBef>
              <a:spcAft>
                <a:spcPts val="0"/>
              </a:spcAft>
              <a:buClr>
                <a:schemeClr val="accent3"/>
              </a:buClr>
              <a:buSzPts val="2000"/>
              <a:buFont typeface="Arial"/>
              <a:buChar char="•"/>
              <a:defRPr sz="2000" b="0" i="0" u="none" strike="noStrike" cap="none">
                <a:solidFill>
                  <a:schemeClr val="dk1"/>
                </a:solidFill>
                <a:latin typeface="Times New Roman"/>
                <a:ea typeface="Times New Roman"/>
                <a:cs typeface="Times New Roman"/>
                <a:sym typeface="Times New Roman"/>
              </a:defRPr>
            </a:lvl3pPr>
            <a:lvl4pPr marL="1828800" marR="0" lvl="3" indent="-342900" algn="l" rtl="0">
              <a:spcBef>
                <a:spcPts val="360"/>
              </a:spcBef>
              <a:spcAft>
                <a:spcPts val="0"/>
              </a:spcAft>
              <a:buClr>
                <a:schemeClr val="accent4"/>
              </a:buClr>
              <a:buSzPts val="1800"/>
              <a:buFont typeface="Arial"/>
              <a:buChar char="•"/>
              <a:defRPr sz="1800" b="0" i="0" u="none" strike="noStrike" cap="none">
                <a:solidFill>
                  <a:schemeClr val="dk1"/>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Arial"/>
              <a:buChar char="•"/>
              <a:defRPr sz="1800" b="0" i="0" u="none" strike="noStrike" cap="none">
                <a:solidFill>
                  <a:schemeClr val="dk1"/>
                </a:solidFill>
                <a:latin typeface="Times New Roman"/>
                <a:ea typeface="Times New Roman"/>
                <a:cs typeface="Times New Roman"/>
                <a:sym typeface="Times New Roman"/>
              </a:defRPr>
            </a:lvl5pPr>
            <a:lvl6pPr marL="2743200" marR="0" lvl="5" indent="-342900" algn="l" rtl="0">
              <a:spcBef>
                <a:spcPts val="360"/>
              </a:spcBef>
              <a:spcAft>
                <a:spcPts val="0"/>
              </a:spcAft>
              <a:buClr>
                <a:schemeClr val="accent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spcBef>
                <a:spcPts val="360"/>
              </a:spcBef>
              <a:spcAft>
                <a:spcPts val="0"/>
              </a:spcAft>
              <a:buClr>
                <a:schemeClr val="accent2"/>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spcBef>
                <a:spcPts val="360"/>
              </a:spcBef>
              <a:spcAft>
                <a:spcPts val="0"/>
              </a:spcAft>
              <a:buClr>
                <a:schemeClr val="accent4"/>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Порівняння" type="twoTxTwoObj">
  <p:cSld name="TWO_OBJECTS_WITH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Shape 40"/>
          <p:cNvSpPr txBox="1">
            <a:spLocks noGrp="1"/>
          </p:cNvSpPr>
          <p:nvPr>
            <p:ph type="body" idx="1"/>
          </p:nvPr>
        </p:nvSpPr>
        <p:spPr>
          <a:xfrm>
            <a:off x="457200" y="1535113"/>
            <a:ext cx="3657600" cy="639762"/>
          </a:xfrm>
          <a:prstGeom prst="rect">
            <a:avLst/>
          </a:prstGeom>
          <a:noFill/>
          <a:ln>
            <a:noFill/>
          </a:ln>
        </p:spPr>
        <p:txBody>
          <a:bodyPr spcFirstLastPara="1" wrap="square" lIns="91425" tIns="45700" rIns="91425" bIns="45700" anchor="b" anchorCtr="0"/>
          <a:lstStyle>
            <a:lvl1pPr marL="457200" marR="0" lvl="0" indent="-228600" algn="ctr" rtl="0">
              <a:spcBef>
                <a:spcPts val="400"/>
              </a:spcBef>
              <a:spcAft>
                <a:spcPts val="0"/>
              </a:spcAft>
              <a:buClr>
                <a:schemeClr val="accent1"/>
              </a:buClr>
              <a:buSzPts val="2000"/>
              <a:buFont typeface="Arial"/>
              <a:buNone/>
              <a:defRPr sz="2000" b="1" i="0" u="none" strike="noStrike" cap="none">
                <a:solidFill>
                  <a:schemeClr val="dk2"/>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accent2"/>
              </a:buClr>
              <a:buSzPts val="2000"/>
              <a:buFont typeface="Arial"/>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accent3"/>
              </a:buClr>
              <a:buSzPts val="1800"/>
              <a:buFont typeface="Arial"/>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accent4"/>
              </a:buClr>
              <a:buSzPts val="1600"/>
              <a:buFont typeface="Arial"/>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accent5"/>
              </a:buClr>
              <a:buSzPts val="1600"/>
              <a:buFont typeface="Arial"/>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accent2"/>
              </a:buClr>
              <a:buSzPts val="1600"/>
              <a:buFont typeface="Arial"/>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accent4"/>
              </a:buClr>
              <a:buSzPts val="1600"/>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body" idx="2"/>
          </p:nvPr>
        </p:nvSpPr>
        <p:spPr>
          <a:xfrm>
            <a:off x="457200" y="2174875"/>
            <a:ext cx="3657600"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2"/>
              </a:buClr>
              <a:buSzPts val="1600"/>
              <a:buFont typeface="Arial"/>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2" name="Shape 42"/>
          <p:cNvSpPr txBox="1">
            <a:spLocks noGrp="1"/>
          </p:cNvSpPr>
          <p:nvPr>
            <p:ph type="body" idx="3"/>
          </p:nvPr>
        </p:nvSpPr>
        <p:spPr>
          <a:xfrm>
            <a:off x="4419600" y="1535113"/>
            <a:ext cx="3657600" cy="639762"/>
          </a:xfrm>
          <a:prstGeom prst="rect">
            <a:avLst/>
          </a:prstGeom>
          <a:noFill/>
          <a:ln>
            <a:noFill/>
          </a:ln>
        </p:spPr>
        <p:txBody>
          <a:bodyPr spcFirstLastPara="1" wrap="square" lIns="91425" tIns="45700" rIns="91425" bIns="45700" anchor="b" anchorCtr="0"/>
          <a:lstStyle>
            <a:lvl1pPr marL="457200" marR="0" lvl="0" indent="-228600" algn="ctr" rtl="0">
              <a:spcBef>
                <a:spcPts val="400"/>
              </a:spcBef>
              <a:spcAft>
                <a:spcPts val="0"/>
              </a:spcAft>
              <a:buClr>
                <a:schemeClr val="accent1"/>
              </a:buClr>
              <a:buSzPts val="2000"/>
              <a:buFont typeface="Arial"/>
              <a:buNone/>
              <a:defRPr sz="2000" b="1" i="0" u="none" strike="noStrike" cap="none">
                <a:solidFill>
                  <a:schemeClr val="dk2"/>
                </a:solidFill>
                <a:latin typeface="Times New Roman"/>
                <a:ea typeface="Times New Roman"/>
                <a:cs typeface="Times New Roman"/>
                <a:sym typeface="Times New Roman"/>
              </a:defRPr>
            </a:lvl1pPr>
            <a:lvl2pPr marL="914400" marR="0" lvl="1" indent="-228600" algn="l" rtl="0">
              <a:spcBef>
                <a:spcPts val="400"/>
              </a:spcBef>
              <a:spcAft>
                <a:spcPts val="0"/>
              </a:spcAft>
              <a:buClr>
                <a:schemeClr val="accent2"/>
              </a:buClr>
              <a:buSzPts val="2000"/>
              <a:buFont typeface="Arial"/>
              <a:buNone/>
              <a:defRPr sz="2000" b="1"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Clr>
                <a:schemeClr val="accent3"/>
              </a:buClr>
              <a:buSzPts val="1800"/>
              <a:buFont typeface="Arial"/>
              <a:buNone/>
              <a:defRPr sz="1800" b="1"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20"/>
              </a:spcBef>
              <a:spcAft>
                <a:spcPts val="0"/>
              </a:spcAft>
              <a:buClr>
                <a:schemeClr val="accent4"/>
              </a:buClr>
              <a:buSzPts val="1600"/>
              <a:buFont typeface="Arial"/>
              <a:buNone/>
              <a:defRPr sz="1600" b="1"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20"/>
              </a:spcBef>
              <a:spcAft>
                <a:spcPts val="0"/>
              </a:spcAft>
              <a:buClr>
                <a:schemeClr val="accent5"/>
              </a:buClr>
              <a:buSzPts val="1600"/>
              <a:buFont typeface="Arial"/>
              <a:buNone/>
              <a:defRPr sz="1600" b="1"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320"/>
              </a:spcBef>
              <a:spcAft>
                <a:spcPts val="0"/>
              </a:spcAft>
              <a:buClr>
                <a:schemeClr val="accent1"/>
              </a:buClr>
              <a:buSzPts val="1600"/>
              <a:buFont typeface="Arial"/>
              <a:buNone/>
              <a:defRPr sz="1600" b="1"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320"/>
              </a:spcBef>
              <a:spcAft>
                <a:spcPts val="0"/>
              </a:spcAft>
              <a:buClr>
                <a:schemeClr val="accent2"/>
              </a:buClr>
              <a:buSzPts val="1600"/>
              <a:buFont typeface="Arial"/>
              <a:buNone/>
              <a:defRPr sz="1600" b="1"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320"/>
              </a:spcBef>
              <a:spcAft>
                <a:spcPts val="0"/>
              </a:spcAft>
              <a:buClr>
                <a:schemeClr val="accent3"/>
              </a:buClr>
              <a:buSzPts val="1600"/>
              <a:buFont typeface="Arial"/>
              <a:buNone/>
              <a:defRPr sz="1600" b="1"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320"/>
              </a:spcBef>
              <a:spcAft>
                <a:spcPts val="0"/>
              </a:spcAft>
              <a:buClr>
                <a:schemeClr val="accent4"/>
              </a:buClr>
              <a:buSzPts val="1600"/>
              <a:buFont typeface="Arial"/>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4"/>
          </p:nvPr>
        </p:nvSpPr>
        <p:spPr>
          <a:xfrm>
            <a:off x="4419600" y="2174875"/>
            <a:ext cx="3657600"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accent1"/>
              </a:buClr>
              <a:buSzPts val="2400"/>
              <a:buFont typeface="Arial"/>
              <a:buChar char="•"/>
              <a:defRPr sz="24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accent5"/>
              </a:buClr>
              <a:buSzPts val="1600"/>
              <a:buFont typeface="Arial"/>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accent1"/>
              </a:buClr>
              <a:buSzPts val="1600"/>
              <a:buFont typeface="Arial"/>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accent2"/>
              </a:buClr>
              <a:buSzPts val="1600"/>
              <a:buFont typeface="Arial"/>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accent3"/>
              </a:buClr>
              <a:buSzPts val="1600"/>
              <a:buFont typeface="Arial"/>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Лише заголовок" type="titleOnly">
  <p:cSld name="TITLE_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Shape 49"/>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0" name="Shape 50"/>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1" name="Shape 51"/>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ий слайд" type="blank">
  <p:cSld name="BLANK">
    <p:spTree>
      <p:nvGrpSpPr>
        <p:cNvPr id="1" name="Shape 52"/>
        <p:cNvGrpSpPr/>
        <p:nvPr/>
      </p:nvGrpSpPr>
      <p:grpSpPr>
        <a:xfrm>
          <a:off x="0" y="0"/>
          <a:ext cx="0" cy="0"/>
          <a:chOff x="0" y="0"/>
          <a:chExt cx="0" cy="0"/>
        </a:xfrm>
      </p:grpSpPr>
      <p:sp>
        <p:nvSpPr>
          <p:cNvPr id="53" name="Shape 53"/>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Вміст із підписом" type="objTx">
  <p:cSld name="OBJECT_WITH_CAPTION_TEX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04801" y="5495544"/>
            <a:ext cx="7772400" cy="59436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dk2"/>
              </a:buClr>
              <a:buSzPts val="2200"/>
              <a:buFont typeface="Arial"/>
              <a:buNone/>
              <a:defRPr sz="22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8" name="Shape 58"/>
          <p:cNvSpPr txBox="1">
            <a:spLocks noGrp="1"/>
          </p:cNvSpPr>
          <p:nvPr>
            <p:ph type="body" idx="1"/>
          </p:nvPr>
        </p:nvSpPr>
        <p:spPr>
          <a:xfrm>
            <a:off x="304799" y="6096000"/>
            <a:ext cx="7772401" cy="609600"/>
          </a:xfrm>
          <a:prstGeom prst="rect">
            <a:avLst/>
          </a:prstGeom>
          <a:noFill/>
          <a:ln>
            <a:noFill/>
          </a:ln>
        </p:spPr>
        <p:txBody>
          <a:bodyPr spcFirstLastPara="1" wrap="square" lIns="91425" tIns="45700" rIns="91425" bIns="45700" anchor="t" anchorCtr="0"/>
          <a:lstStyle>
            <a:lvl1pPr marL="457200" marR="0" lvl="0" indent="-228600" algn="ctr" rtl="0">
              <a:spcBef>
                <a:spcPts val="320"/>
              </a:spcBef>
              <a:spcAft>
                <a:spcPts val="0"/>
              </a:spcAft>
              <a:buClr>
                <a:schemeClr val="accent1"/>
              </a:buClr>
              <a:buSzPts val="1600"/>
              <a:buFont typeface="Arial"/>
              <a:buNone/>
              <a:defRPr sz="16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accent2"/>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accent4"/>
              </a:buClr>
              <a:buSzPts val="900"/>
              <a:buFont typeface="Arial"/>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accent5"/>
              </a:buClr>
              <a:buSzPts val="900"/>
              <a:buFont typeface="Arial"/>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accent2"/>
              </a:buClr>
              <a:buSzPts val="900"/>
              <a:buFont typeface="Arial"/>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accent4"/>
              </a:buClr>
              <a:buSzPts val="900"/>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1" name="Shape 61"/>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
        <p:nvSpPr>
          <p:cNvPr id="62" name="Shape 62"/>
          <p:cNvSpPr txBox="1">
            <a:spLocks noGrp="1"/>
          </p:cNvSpPr>
          <p:nvPr>
            <p:ph type="body" idx="2"/>
          </p:nvPr>
        </p:nvSpPr>
        <p:spPr>
          <a:xfrm>
            <a:off x="304800" y="381000"/>
            <a:ext cx="7772400" cy="4942840"/>
          </a:xfrm>
          <a:prstGeom prst="rect">
            <a:avLst/>
          </a:prstGeom>
          <a:noFill/>
          <a:ln>
            <a:noFill/>
          </a:ln>
        </p:spPr>
        <p:txBody>
          <a:bodyPr spcFirstLastPara="1" wrap="square" lIns="91425" tIns="45700" rIns="91425" bIns="45700" anchor="t" anchorCtr="0"/>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Times New Roman"/>
                <a:ea typeface="Times New Roman"/>
                <a:cs typeface="Times New Roman"/>
                <a:sym typeface="Times New Roman"/>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Times New Roman"/>
                <a:ea typeface="Times New Roman"/>
                <a:cs typeface="Times New Roman"/>
                <a:sym typeface="Times New Roman"/>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Times New Roman"/>
                <a:ea typeface="Times New Roman"/>
                <a:cs typeface="Times New Roman"/>
                <a:sym typeface="Times New Roman"/>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Зображення з підписом" type="picTx">
  <p:cSld name="PICTURE_WITH_CAPTION_TEXT">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01752" y="5495278"/>
            <a:ext cx="7772400" cy="594626"/>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dk2"/>
              </a:buClr>
              <a:buSzPts val="2200"/>
              <a:buFont typeface="Arial"/>
              <a:buNone/>
              <a:defRPr sz="2200" b="1"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Shape 65"/>
          <p:cNvSpPr>
            <a:spLocks noGrp="1"/>
          </p:cNvSpPr>
          <p:nvPr>
            <p:ph type="pic" idx="2"/>
          </p:nvPr>
        </p:nvSpPr>
        <p:spPr>
          <a:xfrm>
            <a:off x="0" y="0"/>
            <a:ext cx="8458200" cy="54864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accent1"/>
              </a:buClr>
              <a:buSzPts val="3200"/>
              <a:buFont typeface="Arial"/>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accent2"/>
              </a:buClr>
              <a:buSzPts val="2800"/>
              <a:buFont typeface="Arial"/>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accent3"/>
              </a:buClr>
              <a:buSzPts val="2400"/>
              <a:buFont typeface="Arial"/>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2000"/>
              <a:buFont typeface="Arial"/>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accent5"/>
              </a:buClr>
              <a:buSzPts val="2000"/>
              <a:buFont typeface="Arial"/>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accent2"/>
              </a:buClr>
              <a:buSzPts val="2000"/>
              <a:buFont typeface="Arial"/>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accent3"/>
              </a:buClr>
              <a:buSzPts val="2000"/>
              <a:buFont typeface="Arial"/>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accent4"/>
              </a:buClr>
              <a:buSzPts val="2000"/>
              <a:buFont typeface="Arial"/>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body" idx="1"/>
          </p:nvPr>
        </p:nvSpPr>
        <p:spPr>
          <a:xfrm>
            <a:off x="301752" y="6096000"/>
            <a:ext cx="7772400" cy="612648"/>
          </a:xfrm>
          <a:prstGeom prst="rect">
            <a:avLst/>
          </a:prstGeom>
          <a:noFill/>
          <a:ln>
            <a:noFill/>
          </a:ln>
        </p:spPr>
        <p:txBody>
          <a:bodyPr spcFirstLastPara="1" wrap="square" lIns="91425" tIns="45700" rIns="91425" bIns="45700" anchor="t" anchorCtr="0"/>
          <a:lstStyle>
            <a:lvl1pPr marL="457200" marR="0" lvl="0" indent="-228600" algn="ctr" rtl="0">
              <a:spcBef>
                <a:spcPts val="320"/>
              </a:spcBef>
              <a:spcAft>
                <a:spcPts val="0"/>
              </a:spcAft>
              <a:buClr>
                <a:schemeClr val="accent1"/>
              </a:buClr>
              <a:buSzPts val="1600"/>
              <a:buFont typeface="Arial"/>
              <a:buNone/>
              <a:defRPr sz="16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40"/>
              </a:spcBef>
              <a:spcAft>
                <a:spcPts val="0"/>
              </a:spcAft>
              <a:buClr>
                <a:schemeClr val="accent2"/>
              </a:buClr>
              <a:buSzPts val="1200"/>
              <a:buFont typeface="Arial"/>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00"/>
              </a:spcBef>
              <a:spcAft>
                <a:spcPts val="0"/>
              </a:spcAft>
              <a:buClr>
                <a:schemeClr val="accent3"/>
              </a:buClr>
              <a:buSzPts val="1000"/>
              <a:buFont typeface="Arial"/>
              <a:buNone/>
              <a:defRPr sz="10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180"/>
              </a:spcBef>
              <a:spcAft>
                <a:spcPts val="0"/>
              </a:spcAft>
              <a:buClr>
                <a:schemeClr val="accent4"/>
              </a:buClr>
              <a:buSzPts val="900"/>
              <a:buFont typeface="Arial"/>
              <a:buNone/>
              <a:defRPr sz="9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180"/>
              </a:spcBef>
              <a:spcAft>
                <a:spcPts val="0"/>
              </a:spcAft>
              <a:buClr>
                <a:schemeClr val="accent5"/>
              </a:buClr>
              <a:buSzPts val="900"/>
              <a:buFont typeface="Arial"/>
              <a:buNone/>
              <a:defRPr sz="9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180"/>
              </a:spcBef>
              <a:spcAft>
                <a:spcPts val="0"/>
              </a:spcAft>
              <a:buClr>
                <a:schemeClr val="accent1"/>
              </a:buClr>
              <a:buSzPts val="900"/>
              <a:buFont typeface="Arial"/>
              <a:buNone/>
              <a:defRPr sz="900" b="0" i="0" u="none" strike="noStrike" cap="none">
                <a:solidFill>
                  <a:schemeClr val="dk1"/>
                </a:solidFill>
                <a:latin typeface="Times New Roman"/>
                <a:ea typeface="Times New Roman"/>
                <a:cs typeface="Times New Roman"/>
                <a:sym typeface="Times New Roman"/>
              </a:defRPr>
            </a:lvl6pPr>
            <a:lvl7pPr marL="3200400" marR="0" lvl="6" indent="-228600" algn="l" rtl="0">
              <a:spcBef>
                <a:spcPts val="180"/>
              </a:spcBef>
              <a:spcAft>
                <a:spcPts val="0"/>
              </a:spcAft>
              <a:buClr>
                <a:schemeClr val="accent2"/>
              </a:buClr>
              <a:buSzPts val="900"/>
              <a:buFont typeface="Arial"/>
              <a:buNone/>
              <a:defRPr sz="900" b="0" i="0" u="none" strike="noStrike" cap="none">
                <a:solidFill>
                  <a:schemeClr val="dk1"/>
                </a:solidFill>
                <a:latin typeface="Times New Roman"/>
                <a:ea typeface="Times New Roman"/>
                <a:cs typeface="Times New Roman"/>
                <a:sym typeface="Times New Roman"/>
              </a:defRPr>
            </a:lvl7pPr>
            <a:lvl8pPr marL="3657600" marR="0" lvl="7" indent="-228600" algn="l" rtl="0">
              <a:spcBef>
                <a:spcPts val="180"/>
              </a:spcBef>
              <a:spcAft>
                <a:spcPts val="0"/>
              </a:spcAft>
              <a:buClr>
                <a:schemeClr val="accent3"/>
              </a:buClr>
              <a:buSzPts val="900"/>
              <a:buFont typeface="Arial"/>
              <a:buNone/>
              <a:defRPr sz="900" b="0" i="0" u="none" strike="noStrike" cap="none">
                <a:solidFill>
                  <a:schemeClr val="dk1"/>
                </a:solidFill>
                <a:latin typeface="Times New Roman"/>
                <a:ea typeface="Times New Roman"/>
                <a:cs typeface="Times New Roman"/>
                <a:sym typeface="Times New Roman"/>
              </a:defRPr>
            </a:lvl8pPr>
            <a:lvl9pPr marL="4114800" marR="0" lvl="8" indent="-228600" algn="l" rtl="0">
              <a:spcBef>
                <a:spcPts val="180"/>
              </a:spcBef>
              <a:spcAft>
                <a:spcPts val="0"/>
              </a:spcAft>
              <a:buClr>
                <a:schemeClr val="accent4"/>
              </a:buClr>
              <a:buSzPts val="900"/>
              <a:buFont typeface="Arial"/>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67" name="Shape 67"/>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8" name="Shape 68"/>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
        <p:nvSpPr>
          <p:cNvPr id="69" name="Shape 69"/>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blip>
          <a:tile tx="0" ty="0" sx="32000" sy="32000" flip="none" algn="tl"/>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7620000" cy="11430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Clr>
                <a:schemeClr val="dk2"/>
              </a:buClr>
              <a:buSzPts val="4600"/>
              <a:buFont typeface="Arial"/>
              <a:buNone/>
              <a:defRPr sz="46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457200" y="1600200"/>
            <a:ext cx="7620000" cy="4800600"/>
          </a:xfrm>
          <a:prstGeom prst="rect">
            <a:avLst/>
          </a:prstGeom>
          <a:noFill/>
          <a:ln>
            <a:noFill/>
          </a:ln>
        </p:spPr>
        <p:txBody>
          <a:bodyPr spcFirstLastPara="1" wrap="square" lIns="91425" tIns="45700" rIns="91425" bIns="45700" anchor="t" anchorCtr="0"/>
          <a:lstStyle>
            <a:lvl1pPr marL="457200" marR="0" lvl="0" indent="-368300" algn="l" rtl="0">
              <a:spcBef>
                <a:spcPts val="440"/>
              </a:spcBef>
              <a:spcAft>
                <a:spcPts val="0"/>
              </a:spcAft>
              <a:buClr>
                <a:schemeClr val="accent1"/>
              </a:buClr>
              <a:buSzPts val="2200"/>
              <a:buFont typeface="Arial"/>
              <a:buChar char="•"/>
              <a:defRPr sz="2200" b="0" i="0" u="none" strike="noStrike" cap="none">
                <a:solidFill>
                  <a:schemeClr val="dk1"/>
                </a:solidFill>
                <a:latin typeface="Times New Roman"/>
                <a:ea typeface="Times New Roman"/>
                <a:cs typeface="Times New Roman"/>
                <a:sym typeface="Times New Roman"/>
              </a:defRPr>
            </a:lvl1pPr>
            <a:lvl2pPr marL="914400" marR="0" lvl="1" indent="-355600" algn="l" rtl="0">
              <a:spcBef>
                <a:spcPts val="400"/>
              </a:spcBef>
              <a:spcAft>
                <a:spcPts val="0"/>
              </a:spcAft>
              <a:buClr>
                <a:schemeClr val="accent2"/>
              </a:buClr>
              <a:buSzPts val="2000"/>
              <a:buFont typeface="Arial"/>
              <a:buChar char="•"/>
              <a:defRPr sz="2000" b="0" i="0" u="none" strike="noStrike" cap="none">
                <a:solidFill>
                  <a:schemeClr val="dk1"/>
                </a:solidFill>
                <a:latin typeface="Times New Roman"/>
                <a:ea typeface="Times New Roman"/>
                <a:cs typeface="Times New Roman"/>
                <a:sym typeface="Times New Roman"/>
              </a:defRPr>
            </a:lvl2pPr>
            <a:lvl3pPr marL="1371600" marR="0" lvl="2" indent="-342900" algn="l" rtl="0">
              <a:spcBef>
                <a:spcPts val="360"/>
              </a:spcBef>
              <a:spcAft>
                <a:spcPts val="0"/>
              </a:spcAft>
              <a:buClr>
                <a:schemeClr val="accent3"/>
              </a:buClr>
              <a:buSzPts val="1800"/>
              <a:buFont typeface="Arial"/>
              <a:buChar char="•"/>
              <a:defRPr sz="1800" b="0" i="0" u="none" strike="noStrike" cap="none">
                <a:solidFill>
                  <a:schemeClr val="dk1"/>
                </a:solidFill>
                <a:latin typeface="Times New Roman"/>
                <a:ea typeface="Times New Roman"/>
                <a:cs typeface="Times New Roman"/>
                <a:sym typeface="Times New Roman"/>
              </a:defRPr>
            </a:lvl3pPr>
            <a:lvl4pPr marL="1828800" marR="0" lvl="3" indent="-330200" algn="l" rtl="0">
              <a:spcBef>
                <a:spcPts val="320"/>
              </a:spcBef>
              <a:spcAft>
                <a:spcPts val="0"/>
              </a:spcAft>
              <a:buClr>
                <a:schemeClr val="accent4"/>
              </a:buClr>
              <a:buSzPts val="1600"/>
              <a:buFont typeface="Arial"/>
              <a:buChar char="•"/>
              <a:defRPr sz="16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accent5"/>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317500" algn="l" rtl="0">
              <a:spcBef>
                <a:spcPts val="280"/>
              </a:spcBef>
              <a:spcAft>
                <a:spcPts val="0"/>
              </a:spcAft>
              <a:buClr>
                <a:schemeClr val="accent1"/>
              </a:buClr>
              <a:buSzPts val="1400"/>
              <a:buFont typeface="Arial"/>
              <a:buChar char="•"/>
              <a:defRPr sz="1400" b="0" i="0" u="none" strike="noStrike" cap="none">
                <a:solidFill>
                  <a:schemeClr val="dk1"/>
                </a:solidFill>
                <a:latin typeface="Times New Roman"/>
                <a:ea typeface="Times New Roman"/>
                <a:cs typeface="Times New Roman"/>
                <a:sym typeface="Times New Roman"/>
              </a:defRPr>
            </a:lvl6pPr>
            <a:lvl7pPr marL="3200400" marR="0" lvl="6" indent="-317500" algn="l" rtl="0">
              <a:spcBef>
                <a:spcPts val="280"/>
              </a:spcBef>
              <a:spcAft>
                <a:spcPts val="0"/>
              </a:spcAft>
              <a:buClr>
                <a:schemeClr val="accent2"/>
              </a:buClr>
              <a:buSzPts val="1400"/>
              <a:buFont typeface="Arial"/>
              <a:buChar char="•"/>
              <a:defRPr sz="1400" b="0" i="0" u="none" strike="noStrike" cap="none">
                <a:solidFill>
                  <a:schemeClr val="dk1"/>
                </a:solidFill>
                <a:latin typeface="Times New Roman"/>
                <a:ea typeface="Times New Roman"/>
                <a:cs typeface="Times New Roman"/>
                <a:sym typeface="Times New Roman"/>
              </a:defRPr>
            </a:lvl7pPr>
            <a:lvl8pPr marL="3657600" marR="0" lvl="7" indent="-317500" algn="l" rtl="0">
              <a:spcBef>
                <a:spcPts val="280"/>
              </a:spcBef>
              <a:spcAft>
                <a:spcPts val="0"/>
              </a:spcAft>
              <a:buClr>
                <a:schemeClr val="accent3"/>
              </a:buClr>
              <a:buSzPts val="1400"/>
              <a:buFont typeface="Arial"/>
              <a:buChar char="•"/>
              <a:defRPr sz="1400" b="0" i="0" u="none" strike="noStrike" cap="none">
                <a:solidFill>
                  <a:schemeClr val="dk1"/>
                </a:solidFill>
                <a:latin typeface="Times New Roman"/>
                <a:ea typeface="Times New Roman"/>
                <a:cs typeface="Times New Roman"/>
                <a:sym typeface="Times New Roman"/>
              </a:defRPr>
            </a:lvl8pPr>
            <a:lvl9pPr marL="4114800" marR="0" lvl="8" indent="-317500" algn="l" rtl="0">
              <a:spcBef>
                <a:spcPts val="280"/>
              </a:spcBef>
              <a:spcAft>
                <a:spcPts val="0"/>
              </a:spcAft>
              <a:buClr>
                <a:schemeClr val="accent4"/>
              </a:buClr>
              <a:buSzPts val="1400"/>
              <a:buFont typeface="Arial"/>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p:nvPr/>
        </p:nvSpPr>
        <p:spPr>
          <a:xfrm>
            <a:off x="8458200" y="0"/>
            <a:ext cx="685800" cy="6858000"/>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9" name="Shape 9"/>
          <p:cNvSpPr/>
          <p:nvPr/>
        </p:nvSpPr>
        <p:spPr>
          <a:xfrm>
            <a:off x="8458200" y="5486400"/>
            <a:ext cx="685800" cy="6858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imes New Roman"/>
              <a:ea typeface="Times New Roman"/>
              <a:cs typeface="Times New Roman"/>
              <a:sym typeface="Times New Roman"/>
            </a:endParaRPr>
          </a:p>
        </p:txBody>
      </p:sp>
      <p:sp>
        <p:nvSpPr>
          <p:cNvPr id="10" name="Shape 10"/>
          <p:cNvSpPr>
            <a:spLocks noGrp="1"/>
          </p:cNvSpPr>
          <p:nvPr>
            <p:ph type="sldNum" idx="12"/>
          </p:nvPr>
        </p:nvSpPr>
        <p:spPr>
          <a:xfrm>
            <a:off x="8531788" y="5648960"/>
            <a:ext cx="548640" cy="396240"/>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spcBef>
                <a:spcPts val="0"/>
              </a:spcBef>
              <a:buNone/>
              <a:defRPr sz="1800" b="0" i="0" u="none" strike="noStrike" cap="none">
                <a:solidFill>
                  <a:srgbClr val="FFFFFF"/>
                </a:solidFill>
                <a:latin typeface="Times New Roman"/>
                <a:ea typeface="Times New Roman"/>
                <a:cs typeface="Times New Roman"/>
                <a:sym typeface="Times New Roman"/>
              </a:defRPr>
            </a:lvl1pPr>
            <a:lvl2pPr marL="0" marR="0" lvl="1" indent="0" algn="ctr" rtl="0">
              <a:spcBef>
                <a:spcPts val="0"/>
              </a:spcBef>
              <a:buNone/>
              <a:defRPr sz="1800" b="0" i="0" u="none" strike="noStrike" cap="none">
                <a:solidFill>
                  <a:srgbClr val="FFFFFF"/>
                </a:solidFill>
                <a:latin typeface="Times New Roman"/>
                <a:ea typeface="Times New Roman"/>
                <a:cs typeface="Times New Roman"/>
                <a:sym typeface="Times New Roman"/>
              </a:defRPr>
            </a:lvl2pPr>
            <a:lvl3pPr marL="0" marR="0" lvl="2" indent="0" algn="ctr" rtl="0">
              <a:spcBef>
                <a:spcPts val="0"/>
              </a:spcBef>
              <a:buNone/>
              <a:defRPr sz="1800" b="0" i="0" u="none" strike="noStrike" cap="none">
                <a:solidFill>
                  <a:srgbClr val="FFFFFF"/>
                </a:solidFill>
                <a:latin typeface="Times New Roman"/>
                <a:ea typeface="Times New Roman"/>
                <a:cs typeface="Times New Roman"/>
                <a:sym typeface="Times New Roman"/>
              </a:defRPr>
            </a:lvl3pPr>
            <a:lvl4pPr marL="0" marR="0" lvl="3" indent="0" algn="ctr" rtl="0">
              <a:spcBef>
                <a:spcPts val="0"/>
              </a:spcBef>
              <a:buNone/>
              <a:defRPr sz="1800" b="0" i="0" u="none" strike="noStrike" cap="none">
                <a:solidFill>
                  <a:srgbClr val="FFFFFF"/>
                </a:solidFill>
                <a:latin typeface="Times New Roman"/>
                <a:ea typeface="Times New Roman"/>
                <a:cs typeface="Times New Roman"/>
                <a:sym typeface="Times New Roman"/>
              </a:defRPr>
            </a:lvl4pPr>
            <a:lvl5pPr marL="0" marR="0" lvl="4" indent="0" algn="ctr" rtl="0">
              <a:spcBef>
                <a:spcPts val="0"/>
              </a:spcBef>
              <a:buNone/>
              <a:defRPr sz="1800" b="0" i="0" u="none" strike="noStrike" cap="none">
                <a:solidFill>
                  <a:srgbClr val="FFFFFF"/>
                </a:solidFill>
                <a:latin typeface="Times New Roman"/>
                <a:ea typeface="Times New Roman"/>
                <a:cs typeface="Times New Roman"/>
                <a:sym typeface="Times New Roman"/>
              </a:defRPr>
            </a:lvl5pPr>
            <a:lvl6pPr marL="0" marR="0" lvl="5" indent="0" algn="ctr" rtl="0">
              <a:spcBef>
                <a:spcPts val="0"/>
              </a:spcBef>
              <a:buNone/>
              <a:defRPr sz="1800" b="0" i="0" u="none" strike="noStrike" cap="none">
                <a:solidFill>
                  <a:srgbClr val="FFFFFF"/>
                </a:solidFill>
                <a:latin typeface="Times New Roman"/>
                <a:ea typeface="Times New Roman"/>
                <a:cs typeface="Times New Roman"/>
                <a:sym typeface="Times New Roman"/>
              </a:defRPr>
            </a:lvl6pPr>
            <a:lvl7pPr marL="0" marR="0" lvl="6" indent="0" algn="ctr" rtl="0">
              <a:spcBef>
                <a:spcPts val="0"/>
              </a:spcBef>
              <a:buNone/>
              <a:defRPr sz="1800" b="0" i="0" u="none" strike="noStrike" cap="none">
                <a:solidFill>
                  <a:srgbClr val="FFFFFF"/>
                </a:solidFill>
                <a:latin typeface="Times New Roman"/>
                <a:ea typeface="Times New Roman"/>
                <a:cs typeface="Times New Roman"/>
                <a:sym typeface="Times New Roman"/>
              </a:defRPr>
            </a:lvl7pPr>
            <a:lvl8pPr marL="0" marR="0" lvl="7" indent="0" algn="ctr" rtl="0">
              <a:spcBef>
                <a:spcPts val="0"/>
              </a:spcBef>
              <a:buNone/>
              <a:defRPr sz="1800" b="0" i="0" u="none" strike="noStrike" cap="none">
                <a:solidFill>
                  <a:srgbClr val="FFFFFF"/>
                </a:solidFill>
                <a:latin typeface="Times New Roman"/>
                <a:ea typeface="Times New Roman"/>
                <a:cs typeface="Times New Roman"/>
                <a:sym typeface="Times New Roman"/>
              </a:defRPr>
            </a:lvl8pPr>
            <a:lvl9pPr marL="0" marR="0" lvl="8" indent="0" algn="ctr" rtl="0">
              <a:spcBef>
                <a:spcPts val="0"/>
              </a:spcBef>
              <a:buNone/>
              <a:defRPr sz="1800" b="0" i="0" u="none" strike="noStrike" cap="none">
                <a:solidFill>
                  <a:srgbClr val="FFFFFF"/>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uk-UA"/>
              <a:t>‹#›</a:t>
            </a:fld>
            <a:endParaRPr/>
          </a:p>
        </p:txBody>
      </p:sp>
      <p:sp>
        <p:nvSpPr>
          <p:cNvPr id="11" name="Shape 11"/>
          <p:cNvSpPr txBox="1">
            <a:spLocks noGrp="1"/>
          </p:cNvSpPr>
          <p:nvPr>
            <p:ph type="ftr" idx="11"/>
          </p:nvPr>
        </p:nvSpPr>
        <p:spPr>
          <a:xfrm rot="-5400000">
            <a:off x="7586910" y="4048760"/>
            <a:ext cx="2367281" cy="36576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rot="-5400000">
            <a:off x="7551351" y="1645920"/>
            <a:ext cx="2438399" cy="36576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5536" y="404665"/>
            <a:ext cx="7992888" cy="1008112"/>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Clr>
                <a:schemeClr val="dk2"/>
              </a:buClr>
              <a:buSzPts val="6000"/>
              <a:buFont typeface="Arial"/>
              <a:buNone/>
            </a:pPr>
            <a:r>
              <a:rPr lang="uk-UA" sz="6000" b="0" i="0" u="none" strike="noStrike" cap="none">
                <a:solidFill>
                  <a:schemeClr val="dk2"/>
                </a:solidFill>
                <a:latin typeface="Arial"/>
                <a:ea typeface="Arial"/>
                <a:cs typeface="Arial"/>
                <a:sym typeface="Arial"/>
              </a:rPr>
              <a:t>Гендерна соціалізація</a:t>
            </a:r>
            <a:endParaRPr sz="6000" b="0" i="0" u="none" strike="noStrike" cap="none">
              <a:solidFill>
                <a:schemeClr val="dk2"/>
              </a:solidFill>
              <a:latin typeface="Arial"/>
              <a:ea typeface="Arial"/>
              <a:cs typeface="Arial"/>
              <a:sym typeface="Arial"/>
            </a:endParaRPr>
          </a:p>
        </p:txBody>
      </p:sp>
      <p:sp>
        <p:nvSpPr>
          <p:cNvPr id="87" name="Shape 87"/>
          <p:cNvSpPr txBox="1">
            <a:spLocks noGrp="1"/>
          </p:cNvSpPr>
          <p:nvPr>
            <p:ph type="subTitle" idx="1"/>
          </p:nvPr>
        </p:nvSpPr>
        <p:spPr>
          <a:xfrm>
            <a:off x="323528" y="1916832"/>
            <a:ext cx="7848872" cy="3721968"/>
          </a:xfrm>
          <a:prstGeom prst="rect">
            <a:avLst/>
          </a:prstGeom>
          <a:noFill/>
          <a:ln>
            <a:noFill/>
          </a:ln>
        </p:spPr>
        <p:txBody>
          <a:bodyPr spcFirstLastPara="1" wrap="square" lIns="91425" tIns="45700" rIns="91425" bIns="45700" anchor="t" anchorCtr="0">
            <a:noAutofit/>
          </a:bodyPr>
          <a:lstStyle/>
          <a:p>
            <a:pPr marL="457200" marR="0" lvl="0" indent="-457200" algn="l" rtl="0">
              <a:spcBef>
                <a:spcPts val="0"/>
              </a:spcBef>
              <a:spcAft>
                <a:spcPts val="0"/>
              </a:spcAft>
              <a:buClr>
                <a:schemeClr val="accent1"/>
              </a:buClr>
              <a:buSzPts val="2800"/>
              <a:buFont typeface="Arial"/>
              <a:buAutoNum type="arabicPeriod"/>
            </a:pPr>
            <a:r>
              <a:rPr lang="uk-UA" sz="2800" b="0" i="0" u="none" strike="noStrike" cap="none">
                <a:solidFill>
                  <a:schemeClr val="dk1"/>
                </a:solidFill>
                <a:latin typeface="Times New Roman"/>
                <a:ea typeface="Times New Roman"/>
                <a:cs typeface="Times New Roman"/>
                <a:sym typeface="Times New Roman"/>
              </a:rPr>
              <a:t>Поняття гендерної соціалізації</a:t>
            </a:r>
            <a:endParaRPr/>
          </a:p>
          <a:p>
            <a:pPr marL="457200" marR="0" lvl="0" indent="-457200" algn="l" rtl="0">
              <a:spcBef>
                <a:spcPts val="560"/>
              </a:spcBef>
              <a:spcAft>
                <a:spcPts val="0"/>
              </a:spcAft>
              <a:buClr>
                <a:schemeClr val="accent1"/>
              </a:buClr>
              <a:buSzPts val="2800"/>
              <a:buFont typeface="Arial"/>
              <a:buAutoNum type="arabicPeriod"/>
            </a:pPr>
            <a:r>
              <a:rPr lang="uk-UA" sz="2800" b="0" i="0" u="none" strike="noStrike" cap="none">
                <a:solidFill>
                  <a:schemeClr val="dk1"/>
                </a:solidFill>
                <a:latin typeface="Times New Roman"/>
                <a:ea typeface="Times New Roman"/>
                <a:cs typeface="Times New Roman"/>
                <a:sym typeface="Times New Roman"/>
              </a:rPr>
              <a:t>Соціальні норми та гендерні стереотипи</a:t>
            </a:r>
            <a:endParaRPr/>
          </a:p>
          <a:p>
            <a:pPr marL="457200" marR="0" lvl="0" indent="-457200" algn="l" rtl="0">
              <a:spcBef>
                <a:spcPts val="560"/>
              </a:spcBef>
              <a:spcAft>
                <a:spcPts val="0"/>
              </a:spcAft>
              <a:buClr>
                <a:schemeClr val="accent1"/>
              </a:buClr>
              <a:buSzPts val="2800"/>
              <a:buFont typeface="Arial"/>
              <a:buAutoNum type="arabicPeriod"/>
            </a:pPr>
            <a:r>
              <a:rPr lang="uk-UA" sz="2800" b="0" i="0" u="none" strike="noStrike" cap="none">
                <a:solidFill>
                  <a:schemeClr val="dk1"/>
                </a:solidFill>
                <a:latin typeface="Times New Roman"/>
                <a:ea typeface="Times New Roman"/>
                <a:cs typeface="Times New Roman"/>
                <a:sym typeface="Times New Roman"/>
              </a:rPr>
              <a:t>Теорії гендерної соціалізації та теорія конструювання гендеру.</a:t>
            </a:r>
            <a:endParaRPr/>
          </a:p>
          <a:p>
            <a:pPr marL="457200" marR="0" lvl="0" indent="-457200" algn="l" rtl="0">
              <a:spcBef>
                <a:spcPts val="560"/>
              </a:spcBef>
              <a:spcAft>
                <a:spcPts val="0"/>
              </a:spcAft>
              <a:buClr>
                <a:schemeClr val="accent1"/>
              </a:buClr>
              <a:buSzPts val="2800"/>
              <a:buFont typeface="Arial"/>
              <a:buAutoNum type="arabicPeriod"/>
            </a:pPr>
            <a:r>
              <a:rPr lang="uk-UA" sz="2800" b="0" i="0" u="none" strike="noStrike" cap="none">
                <a:solidFill>
                  <a:schemeClr val="dk1"/>
                </a:solidFill>
                <a:latin typeface="Times New Roman"/>
                <a:ea typeface="Times New Roman"/>
                <a:cs typeface="Times New Roman"/>
                <a:sym typeface="Times New Roman"/>
              </a:rPr>
              <a:t>Гендерні ролі та їх засвоєння</a:t>
            </a:r>
            <a:endParaRPr sz="2800" b="0" i="0" u="none" strike="noStrike" cap="none">
              <a:solidFill>
                <a:schemeClr val="dk1"/>
              </a:solidFill>
              <a:latin typeface="Times New Roman"/>
              <a:ea typeface="Times New Roman"/>
              <a:cs typeface="Times New Roman"/>
              <a:sym typeface="Times New Roman"/>
            </a:endParaRPr>
          </a:p>
          <a:p>
            <a:pPr marL="457200" marR="0" lvl="0" indent="-457200" algn="l" rtl="0">
              <a:spcBef>
                <a:spcPts val="560"/>
              </a:spcBef>
              <a:spcAft>
                <a:spcPts val="0"/>
              </a:spcAft>
              <a:buClr>
                <a:schemeClr val="accent1"/>
              </a:buClr>
              <a:buSzPts val="2800"/>
              <a:buFont typeface="Arial"/>
              <a:buAutoNum type="arabicPeriod"/>
            </a:pPr>
            <a:r>
              <a:rPr lang="uk-UA" sz="2800" b="0" i="0" u="none" strike="noStrike" cap="none">
                <a:solidFill>
                  <a:schemeClr val="dk1"/>
                </a:solidFill>
                <a:latin typeface="Times New Roman"/>
                <a:ea typeface="Times New Roman"/>
                <a:cs typeface="Times New Roman"/>
                <a:sym typeface="Times New Roman"/>
              </a:rPr>
              <a:t>Основні агенти гендерної соціалізації</a:t>
            </a:r>
            <a:endParaRPr sz="28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107504" y="188640"/>
            <a:ext cx="8136904" cy="6480720"/>
          </a:xfrm>
          <a:prstGeom prst="rect">
            <a:avLst/>
          </a:prstGeom>
          <a:noFill/>
          <a:ln>
            <a:noFill/>
          </a:ln>
        </p:spPr>
        <p:txBody>
          <a:bodyPr spcFirstLastPara="1" wrap="square" lIns="91425" tIns="45700" rIns="91425" bIns="45700" anchor="t" anchorCtr="0">
            <a:noAutofit/>
          </a:bodyPr>
          <a:lstStyle/>
          <a:p>
            <a:pPr marL="114300" marR="0" lvl="0" indent="0" algn="l" rtl="0">
              <a:spcBef>
                <a:spcPts val="0"/>
              </a:spcBef>
              <a:spcAft>
                <a:spcPts val="0"/>
              </a:spcAft>
              <a:buClr>
                <a:schemeClr val="accent1"/>
              </a:buClr>
              <a:buSzPts val="1600"/>
              <a:buFont typeface="Arial"/>
              <a:buNone/>
            </a:pPr>
            <a:r>
              <a:rPr lang="uk-UA" sz="1600" b="1" i="0" u="none" strike="noStrike" cap="none">
                <a:solidFill>
                  <a:schemeClr val="dk1"/>
                </a:solidFill>
                <a:latin typeface="Times New Roman"/>
                <a:ea typeface="Times New Roman"/>
                <a:cs typeface="Times New Roman"/>
                <a:sym typeface="Times New Roman"/>
              </a:rPr>
              <a:t>Конструювання гендеру </a:t>
            </a:r>
            <a:r>
              <a:rPr lang="uk-UA" sz="1600" b="0" i="0" u="none" strike="noStrike" cap="none">
                <a:solidFill>
                  <a:schemeClr val="dk1"/>
                </a:solidFill>
                <a:latin typeface="Times New Roman"/>
                <a:ea typeface="Times New Roman"/>
                <a:cs typeface="Times New Roman"/>
                <a:sym typeface="Times New Roman"/>
              </a:rPr>
              <a:t>в процесі соціалізації здійснюється основними інститутами соціалізації через трансляцію сформованих в культурі уявлень про те, як слід поводитися хлопчикові і дівчинці, юнакові і дівчині, якими особистісними якостями повинні володіти чоловіки і жінки.</a:t>
            </a:r>
            <a:endParaRPr/>
          </a:p>
          <a:p>
            <a:pPr marL="342900" marR="0" lvl="0" indent="-127000" algn="l" rtl="0">
              <a:spcBef>
                <a:spcPts val="320"/>
              </a:spcBef>
              <a:spcAft>
                <a:spcPts val="0"/>
              </a:spcAft>
              <a:buClr>
                <a:schemeClr val="accent1"/>
              </a:buClr>
              <a:buSzPts val="1600"/>
              <a:buFont typeface="Arial"/>
              <a:buNone/>
            </a:pPr>
            <a:endParaRPr sz="16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320"/>
              </a:spcBef>
              <a:spcAft>
                <a:spcPts val="0"/>
              </a:spcAft>
              <a:buClr>
                <a:schemeClr val="accent1"/>
              </a:buClr>
              <a:buSzPts val="1600"/>
              <a:buFont typeface="Arial"/>
              <a:buChar char="•"/>
            </a:pPr>
            <a:r>
              <a:rPr lang="uk-UA" sz="1600" b="0" i="0" u="none" strike="noStrike" cap="none">
                <a:solidFill>
                  <a:schemeClr val="dk1"/>
                </a:solidFill>
                <a:latin typeface="Times New Roman"/>
                <a:ea typeface="Times New Roman"/>
                <a:cs typeface="Times New Roman"/>
                <a:sym typeface="Times New Roman"/>
              </a:rPr>
              <a:t>На думку </a:t>
            </a:r>
            <a:r>
              <a:rPr lang="uk-UA" sz="1600" b="1" i="0" u="none" strike="noStrike" cap="none">
                <a:solidFill>
                  <a:schemeClr val="dk1"/>
                </a:solidFill>
                <a:latin typeface="Times New Roman"/>
                <a:ea typeface="Times New Roman"/>
                <a:cs typeface="Times New Roman"/>
                <a:sym typeface="Times New Roman"/>
              </a:rPr>
              <a:t>О.О. Вороніної </a:t>
            </a:r>
            <a:r>
              <a:rPr lang="uk-UA" sz="1600" b="0" i="0" u="none" strike="noStrike" cap="none">
                <a:solidFill>
                  <a:schemeClr val="dk1"/>
                </a:solidFill>
                <a:latin typeface="Times New Roman"/>
                <a:ea typeface="Times New Roman"/>
                <a:cs typeface="Times New Roman"/>
                <a:sym typeface="Times New Roman"/>
              </a:rPr>
              <a:t>«</a:t>
            </a:r>
            <a:r>
              <a:rPr lang="uk-UA" sz="1600" b="1" i="0" u="none" strike="noStrike" cap="none">
                <a:solidFill>
                  <a:schemeClr val="dk1"/>
                </a:solidFill>
                <a:latin typeface="Times New Roman"/>
                <a:ea typeface="Times New Roman"/>
                <a:cs typeface="Times New Roman"/>
                <a:sym typeface="Times New Roman"/>
              </a:rPr>
              <a:t>робити гендер</a:t>
            </a:r>
            <a:r>
              <a:rPr lang="uk-UA" sz="1600" b="0" i="0" u="none" strike="noStrike" cap="none">
                <a:solidFill>
                  <a:schemeClr val="dk1"/>
                </a:solidFill>
                <a:latin typeface="Times New Roman"/>
                <a:ea typeface="Times New Roman"/>
                <a:cs typeface="Times New Roman"/>
                <a:sym typeface="Times New Roman"/>
              </a:rPr>
              <a:t>» - означає «створювати такі відмінності між хлопчиками і дівчатками, чоловіками і жінками, які не є природними, особистісними або біологічними. Гендерна приналежність індивіда проявляється в тому, що людина робить і робить постійно в процесі взаємодії з іншими людьми».</a:t>
            </a:r>
            <a:endParaRPr sz="1600" b="0" i="0" u="none" strike="noStrike" cap="none">
              <a:solidFill>
                <a:schemeClr val="dk1"/>
              </a:solidFill>
              <a:latin typeface="Times New Roman"/>
              <a:ea typeface="Times New Roman"/>
              <a:cs typeface="Times New Roman"/>
              <a:sym typeface="Times New Roman"/>
            </a:endParaRPr>
          </a:p>
          <a:p>
            <a:pPr marL="342900" marR="0" lvl="0" indent="-127000" algn="l" rtl="0">
              <a:spcBef>
                <a:spcPts val="320"/>
              </a:spcBef>
              <a:spcAft>
                <a:spcPts val="0"/>
              </a:spcAft>
              <a:buClr>
                <a:schemeClr val="accent1"/>
              </a:buClr>
              <a:buSzPts val="1600"/>
              <a:buFont typeface="Arial"/>
              <a:buNone/>
            </a:pPr>
            <a:endParaRPr sz="16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320"/>
              </a:spcBef>
              <a:spcAft>
                <a:spcPts val="0"/>
              </a:spcAft>
              <a:buClr>
                <a:schemeClr val="accent1"/>
              </a:buClr>
              <a:buSzPts val="1600"/>
              <a:buFont typeface="Arial"/>
              <a:buChar char="•"/>
            </a:pPr>
            <a:r>
              <a:rPr lang="uk-UA" sz="1600" b="0" i="0" u="none" strike="noStrike" cap="none">
                <a:solidFill>
                  <a:schemeClr val="dk1"/>
                </a:solidFill>
                <a:latin typeface="Times New Roman"/>
                <a:ea typeface="Times New Roman"/>
                <a:cs typeface="Times New Roman"/>
                <a:sym typeface="Times New Roman"/>
              </a:rPr>
              <a:t>Інакше кажучи, гендер конструюється через певну систему соціалізації праці та прийнятих в суспільстві культурних норм, ролей і стереотипів. </a:t>
            </a:r>
            <a:r>
              <a:rPr lang="uk-UA" sz="1600" b="1" i="0" u="none" strike="noStrike" cap="none">
                <a:solidFill>
                  <a:schemeClr val="dk1"/>
                </a:solidFill>
                <a:latin typeface="Times New Roman"/>
                <a:ea typeface="Times New Roman"/>
                <a:cs typeface="Times New Roman"/>
                <a:sym typeface="Times New Roman"/>
              </a:rPr>
              <a:t>С. Лобер, С. Фаррел </a:t>
            </a:r>
            <a:r>
              <a:rPr lang="uk-UA" sz="1600" b="0" i="0" u="none" strike="noStrike" cap="none">
                <a:solidFill>
                  <a:schemeClr val="dk1"/>
                </a:solidFill>
                <a:latin typeface="Times New Roman"/>
                <a:ea typeface="Times New Roman"/>
                <a:cs typeface="Times New Roman"/>
                <a:sym typeface="Times New Roman"/>
              </a:rPr>
              <a:t>вказують, що «гендер передбачає чотири групи характеристик:</a:t>
            </a:r>
            <a:endParaRPr/>
          </a:p>
          <a:p>
            <a:pPr marL="571500" marR="0" lvl="0" indent="-457200" algn="l" rtl="0">
              <a:spcBef>
                <a:spcPts val="320"/>
              </a:spcBef>
              <a:spcAft>
                <a:spcPts val="0"/>
              </a:spcAft>
              <a:buClr>
                <a:schemeClr val="accent1"/>
              </a:buClr>
              <a:buSzPts val="1600"/>
              <a:buFont typeface="Arial"/>
              <a:buAutoNum type="arabicPeriod"/>
            </a:pPr>
            <a:r>
              <a:rPr lang="uk-UA" sz="1600" b="0" i="0" u="none" strike="noStrike" cap="none">
                <a:solidFill>
                  <a:schemeClr val="dk1"/>
                </a:solidFill>
                <a:latin typeface="Times New Roman"/>
                <a:ea typeface="Times New Roman"/>
                <a:cs typeface="Times New Roman"/>
                <a:sym typeface="Times New Roman"/>
              </a:rPr>
              <a:t>біологічна стать; </a:t>
            </a:r>
            <a:endParaRPr sz="1600" b="0" i="0" u="none" strike="noStrike" cap="none">
              <a:solidFill>
                <a:schemeClr val="dk1"/>
              </a:solidFill>
              <a:latin typeface="Times New Roman"/>
              <a:ea typeface="Times New Roman"/>
              <a:cs typeface="Times New Roman"/>
              <a:sym typeface="Times New Roman"/>
            </a:endParaRPr>
          </a:p>
          <a:p>
            <a:pPr marL="571500" marR="0" lvl="0" indent="-457200" algn="l" rtl="0">
              <a:spcBef>
                <a:spcPts val="320"/>
              </a:spcBef>
              <a:spcAft>
                <a:spcPts val="0"/>
              </a:spcAft>
              <a:buClr>
                <a:schemeClr val="accent1"/>
              </a:buClr>
              <a:buSzPts val="1600"/>
              <a:buFont typeface="Arial"/>
              <a:buAutoNum type="arabicPeriod"/>
            </a:pPr>
            <a:r>
              <a:rPr lang="uk-UA" sz="1600" b="0" i="0" u="none" strike="noStrike" cap="none">
                <a:solidFill>
                  <a:schemeClr val="dk1"/>
                </a:solidFill>
                <a:latin typeface="Times New Roman"/>
                <a:ea typeface="Times New Roman"/>
                <a:cs typeface="Times New Roman"/>
                <a:sym typeface="Times New Roman"/>
              </a:rPr>
              <a:t>статево-рольові (гендерні) стереотипи; </a:t>
            </a:r>
            <a:endParaRPr sz="1600" b="0" i="0" u="none" strike="noStrike" cap="none">
              <a:solidFill>
                <a:schemeClr val="dk1"/>
              </a:solidFill>
              <a:latin typeface="Times New Roman"/>
              <a:ea typeface="Times New Roman"/>
              <a:cs typeface="Times New Roman"/>
              <a:sym typeface="Times New Roman"/>
            </a:endParaRPr>
          </a:p>
          <a:p>
            <a:pPr marL="571500" marR="0" lvl="0" indent="-457200" algn="l" rtl="0">
              <a:spcBef>
                <a:spcPts val="320"/>
              </a:spcBef>
              <a:spcAft>
                <a:spcPts val="0"/>
              </a:spcAft>
              <a:buClr>
                <a:schemeClr val="accent1"/>
              </a:buClr>
              <a:buSzPts val="1600"/>
              <a:buFont typeface="Arial"/>
              <a:buAutoNum type="arabicPeriod"/>
            </a:pPr>
            <a:r>
              <a:rPr lang="uk-UA" sz="1600" b="0" i="0" u="none" strike="noStrike" cap="none">
                <a:solidFill>
                  <a:schemeClr val="dk1"/>
                </a:solidFill>
                <a:latin typeface="Times New Roman"/>
                <a:ea typeface="Times New Roman"/>
                <a:cs typeface="Times New Roman"/>
                <a:sym typeface="Times New Roman"/>
              </a:rPr>
              <a:t>статево-рольові норми;с</a:t>
            </a:r>
            <a:endParaRPr sz="1600" b="0" i="0" u="none" strike="noStrike" cap="none">
              <a:solidFill>
                <a:schemeClr val="dk1"/>
              </a:solidFill>
              <a:latin typeface="Times New Roman"/>
              <a:ea typeface="Times New Roman"/>
              <a:cs typeface="Times New Roman"/>
              <a:sym typeface="Times New Roman"/>
            </a:endParaRPr>
          </a:p>
          <a:p>
            <a:pPr marL="571500" marR="0" lvl="0" indent="-457200" algn="l" rtl="0">
              <a:spcBef>
                <a:spcPts val="320"/>
              </a:spcBef>
              <a:spcAft>
                <a:spcPts val="0"/>
              </a:spcAft>
              <a:buClr>
                <a:schemeClr val="accent1"/>
              </a:buClr>
              <a:buSzPts val="1600"/>
              <a:buFont typeface="Arial"/>
              <a:buAutoNum type="arabicPeriod"/>
            </a:pPr>
            <a:r>
              <a:rPr lang="uk-UA" sz="1600" b="0" i="0" u="none" strike="noStrike" cap="none">
                <a:solidFill>
                  <a:schemeClr val="dk1"/>
                </a:solidFill>
                <a:latin typeface="Times New Roman"/>
                <a:ea typeface="Times New Roman"/>
                <a:cs typeface="Times New Roman"/>
                <a:sym typeface="Times New Roman"/>
              </a:rPr>
              <a:t>татево-рольова ідентичність ».</a:t>
            </a:r>
            <a:endParaRPr/>
          </a:p>
          <a:p>
            <a:pPr marL="342900" marR="0" lvl="0" indent="-127000" algn="l" rtl="0">
              <a:spcBef>
                <a:spcPts val="320"/>
              </a:spcBef>
              <a:spcAft>
                <a:spcPts val="0"/>
              </a:spcAft>
              <a:buClr>
                <a:schemeClr val="accent1"/>
              </a:buClr>
              <a:buSzPts val="1600"/>
              <a:buFont typeface="Arial"/>
              <a:buNone/>
            </a:pPr>
            <a:endParaRPr sz="16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320"/>
              </a:spcBef>
              <a:spcAft>
                <a:spcPts val="0"/>
              </a:spcAft>
              <a:buClr>
                <a:schemeClr val="accent1"/>
              </a:buClr>
              <a:buSzPts val="1600"/>
              <a:buFont typeface="Arial"/>
              <a:buChar char="•"/>
            </a:pPr>
            <a:r>
              <a:rPr lang="uk-UA" sz="1600" b="0" i="0" u="none" strike="noStrike" cap="none">
                <a:solidFill>
                  <a:schemeClr val="dk1"/>
                </a:solidFill>
                <a:latin typeface="Times New Roman"/>
                <a:ea typeface="Times New Roman"/>
                <a:cs typeface="Times New Roman"/>
                <a:sym typeface="Times New Roman"/>
              </a:rPr>
              <a:t>Під </a:t>
            </a:r>
            <a:r>
              <a:rPr lang="uk-UA" sz="1600" b="1" i="0" u="none" strike="noStrike" cap="none">
                <a:solidFill>
                  <a:schemeClr val="dk1"/>
                </a:solidFill>
                <a:latin typeface="Times New Roman"/>
                <a:ea typeface="Times New Roman"/>
                <a:cs typeface="Times New Roman"/>
                <a:sym typeface="Times New Roman"/>
              </a:rPr>
              <a:t>біологічною статтю </a:t>
            </a:r>
            <a:r>
              <a:rPr lang="uk-UA" sz="1600" b="0" i="0" u="none" strike="noStrike" cap="none">
                <a:solidFill>
                  <a:schemeClr val="dk1"/>
                </a:solidFill>
                <a:latin typeface="Times New Roman"/>
                <a:ea typeface="Times New Roman"/>
                <a:cs typeface="Times New Roman"/>
                <a:sym typeface="Times New Roman"/>
              </a:rPr>
              <a:t>мається на увазі біологічні відмінності між людьми, що визначаються генетичними особливостями будови клітин, анатомо-фізіологічними характеристиками і дітородними функціями. У той час як саме поняття «</a:t>
            </a:r>
            <a:r>
              <a:rPr lang="uk-UA" sz="1600" b="1" i="0" u="none" strike="noStrike" cap="none">
                <a:solidFill>
                  <a:schemeClr val="dk1"/>
                </a:solidFill>
                <a:latin typeface="Times New Roman"/>
                <a:ea typeface="Times New Roman"/>
                <a:cs typeface="Times New Roman"/>
                <a:sym typeface="Times New Roman"/>
              </a:rPr>
              <a:t>гендер</a:t>
            </a:r>
            <a:r>
              <a:rPr lang="uk-UA" sz="1600" b="0" i="0" u="none" strike="noStrike" cap="none">
                <a:solidFill>
                  <a:schemeClr val="dk1"/>
                </a:solidFill>
                <a:latin typeface="Times New Roman"/>
                <a:ea typeface="Times New Roman"/>
                <a:cs typeface="Times New Roman"/>
                <a:sym typeface="Times New Roman"/>
              </a:rPr>
              <a:t>» вказує на соціальний статус і соціально-психологічні характеристики особистості, які пов'язані зі статтю і сексуальністю, але виникають у взаємодії з іншими людьми.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67544" y="0"/>
            <a:ext cx="7620000" cy="79208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3600"/>
              <a:buFont typeface="Arial"/>
              <a:buNone/>
            </a:pPr>
            <a:r>
              <a:rPr lang="uk-UA" sz="3600" b="0" i="0" u="none" strike="noStrike" cap="none">
                <a:solidFill>
                  <a:schemeClr val="dk2"/>
                </a:solidFill>
                <a:latin typeface="Arial"/>
                <a:ea typeface="Arial"/>
                <a:cs typeface="Arial"/>
                <a:sym typeface="Arial"/>
              </a:rPr>
              <a:t>4. Гендерні ролі та їх засвоєння</a:t>
            </a:r>
            <a:endParaRPr/>
          </a:p>
        </p:txBody>
      </p:sp>
      <p:sp>
        <p:nvSpPr>
          <p:cNvPr id="143" name="Shape 143"/>
          <p:cNvSpPr txBox="1">
            <a:spLocks noGrp="1"/>
          </p:cNvSpPr>
          <p:nvPr>
            <p:ph type="body" idx="1"/>
          </p:nvPr>
        </p:nvSpPr>
        <p:spPr>
          <a:xfrm>
            <a:off x="107504" y="764704"/>
            <a:ext cx="8208912" cy="5976664"/>
          </a:xfrm>
          <a:prstGeom prst="rect">
            <a:avLst/>
          </a:prstGeom>
          <a:noFill/>
          <a:ln>
            <a:noFill/>
          </a:ln>
        </p:spPr>
        <p:txBody>
          <a:bodyPr spcFirstLastPara="1" wrap="square" lIns="91425" tIns="45700" rIns="91425" bIns="45700" anchor="t" anchorCtr="0">
            <a:noAutofit/>
          </a:bodyPr>
          <a:lstStyle/>
          <a:p>
            <a:pPr marL="114300" marR="0" lvl="0" indent="0" algn="l" rtl="0">
              <a:spcBef>
                <a:spcPts val="0"/>
              </a:spcBef>
              <a:spcAft>
                <a:spcPts val="0"/>
              </a:spcAft>
              <a:buClr>
                <a:schemeClr val="accent1"/>
              </a:buClr>
              <a:buSzPts val="2200"/>
              <a:buFont typeface="Arial"/>
              <a:buNone/>
            </a:pPr>
            <a:r>
              <a:rPr lang="uk-UA" sz="2200" b="0" i="0" u="none" strike="noStrike" cap="none">
                <a:solidFill>
                  <a:schemeClr val="dk1"/>
                </a:solidFill>
                <a:latin typeface="Times New Roman"/>
                <a:ea typeface="Times New Roman"/>
                <a:cs typeface="Times New Roman"/>
                <a:sym typeface="Times New Roman"/>
              </a:rPr>
              <a:t>У західній психологічній літературі для пояснення механізму передачі гендерної інформації від батьків до дітей останнім часом найбільш широко використовується теорія гендерної схеми С. Бем (Bem, 1983). Вона спирається на дві теорії засвоєння статевої ролі: </a:t>
            </a:r>
            <a:r>
              <a:rPr lang="uk-UA" sz="2200" b="1" i="0" u="none" strike="noStrike" cap="none">
                <a:solidFill>
                  <a:schemeClr val="dk1"/>
                </a:solidFill>
                <a:latin typeface="Times New Roman"/>
                <a:ea typeface="Times New Roman"/>
                <a:cs typeface="Times New Roman"/>
                <a:sym typeface="Times New Roman"/>
              </a:rPr>
              <a:t>теорію соціального навчання </a:t>
            </a:r>
            <a:r>
              <a:rPr lang="uk-UA" sz="2200" b="0" i="0" u="none" strike="noStrike" cap="none">
                <a:solidFill>
                  <a:schemeClr val="dk1"/>
                </a:solidFill>
                <a:latin typeface="Times New Roman"/>
                <a:ea typeface="Times New Roman"/>
                <a:cs typeface="Times New Roman"/>
                <a:sym typeface="Times New Roman"/>
              </a:rPr>
              <a:t>і </a:t>
            </a:r>
            <a:r>
              <a:rPr lang="uk-UA" sz="2200" b="1" i="0" u="none" strike="noStrike" cap="none">
                <a:solidFill>
                  <a:schemeClr val="dk1"/>
                </a:solidFill>
                <a:latin typeface="Times New Roman"/>
                <a:ea typeface="Times New Roman"/>
                <a:cs typeface="Times New Roman"/>
                <a:sym typeface="Times New Roman"/>
              </a:rPr>
              <a:t>теорію когнітивного розвитку.</a:t>
            </a:r>
            <a:endParaRPr/>
          </a:p>
          <a:p>
            <a:pPr marL="342900" marR="0" lvl="0" indent="-228600" algn="l" rtl="0">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Представники </a:t>
            </a:r>
            <a:r>
              <a:rPr lang="uk-UA" sz="2200" b="1" i="1" u="none" strike="noStrike" cap="none">
                <a:solidFill>
                  <a:schemeClr val="dk1"/>
                </a:solidFill>
                <a:latin typeface="Times New Roman"/>
                <a:ea typeface="Times New Roman"/>
                <a:cs typeface="Times New Roman"/>
                <a:sym typeface="Times New Roman"/>
              </a:rPr>
              <a:t>теорії соціального навчання </a:t>
            </a:r>
            <a:r>
              <a:rPr lang="uk-UA" sz="2200" b="0" i="0" u="none" strike="noStrike" cap="none">
                <a:solidFill>
                  <a:schemeClr val="dk1"/>
                </a:solidFill>
                <a:latin typeface="Times New Roman"/>
                <a:ea typeface="Times New Roman"/>
                <a:cs typeface="Times New Roman"/>
                <a:sym typeface="Times New Roman"/>
              </a:rPr>
              <a:t>вважають, що в розвитку статеворольової поведінки все залежить від батьківських моделей, яким дитина намагається наслідувати, і від підкріплень, які отримує поведінку дитини від батьків.</a:t>
            </a:r>
            <a:endParaRPr sz="22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Відповідно до </a:t>
            </a:r>
            <a:r>
              <a:rPr lang="uk-UA" sz="2200" b="1" i="1" u="none" strike="noStrike" cap="none">
                <a:solidFill>
                  <a:schemeClr val="dk1"/>
                </a:solidFill>
                <a:latin typeface="Times New Roman"/>
                <a:ea typeface="Times New Roman"/>
                <a:cs typeface="Times New Roman"/>
                <a:sym typeface="Times New Roman"/>
              </a:rPr>
              <a:t>теорії когнітивного розвитку</a:t>
            </a:r>
            <a:r>
              <a:rPr lang="uk-UA" sz="2200" b="0" i="0" u="none" strike="noStrike" cap="none">
                <a:solidFill>
                  <a:schemeClr val="dk1"/>
                </a:solidFill>
                <a:latin typeface="Times New Roman"/>
                <a:ea typeface="Times New Roman"/>
                <a:cs typeface="Times New Roman"/>
                <a:sym typeface="Times New Roman"/>
              </a:rPr>
              <a:t>, в процесі засвоєння статевої ролі першорядне значення має активність самої дитини, яка проявляється в тому, що дитина дізнається про існування двох статей і включає себе в одну з категорій, а потім на основі самовизначення керує своєю поведінкою, вибираючи ті чи інші його форми. </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179512" y="188640"/>
            <a:ext cx="8064896" cy="6480720"/>
          </a:xfrm>
          <a:prstGeom prst="rect">
            <a:avLst/>
          </a:prstGeom>
          <a:noFill/>
          <a:ln>
            <a:noFill/>
          </a:ln>
        </p:spPr>
        <p:txBody>
          <a:bodyPr spcFirstLastPara="1" wrap="square" lIns="91425" tIns="45700" rIns="91425" bIns="45700" anchor="t" anchorCtr="0">
            <a:noAutofit/>
          </a:bodyPr>
          <a:lstStyle/>
          <a:p>
            <a:pPr marL="114300" marR="0" lvl="0" indent="0" algn="l" rtl="0">
              <a:lnSpc>
                <a:spcPct val="80000"/>
              </a:lnSpc>
              <a:spcBef>
                <a:spcPts val="0"/>
              </a:spcBef>
              <a:spcAft>
                <a:spcPts val="0"/>
              </a:spcAft>
              <a:buClr>
                <a:schemeClr val="accent1"/>
              </a:buClr>
              <a:buSzPts val="1870"/>
              <a:buFont typeface="Arial"/>
              <a:buNone/>
            </a:pPr>
            <a:r>
              <a:rPr lang="uk-UA" sz="1870" b="0" i="0" u="none" strike="noStrike" cap="none">
                <a:solidFill>
                  <a:schemeClr val="dk1"/>
                </a:solidFill>
                <a:latin typeface="Times New Roman"/>
                <a:ea typeface="Times New Roman"/>
                <a:cs typeface="Times New Roman"/>
                <a:sym typeface="Times New Roman"/>
              </a:rPr>
              <a:t>Завдяки здатності дітей групувати і переробляти інформацію і здійснюється </a:t>
            </a:r>
            <a:r>
              <a:rPr lang="uk-UA" sz="1870" b="1" i="0" u="none" strike="noStrike" cap="none">
                <a:solidFill>
                  <a:schemeClr val="dk1"/>
                </a:solidFill>
                <a:latin typeface="Times New Roman"/>
                <a:ea typeface="Times New Roman"/>
                <a:cs typeface="Times New Roman"/>
                <a:sym typeface="Times New Roman"/>
              </a:rPr>
              <a:t>статева типізація</a:t>
            </a:r>
            <a:r>
              <a:rPr lang="uk-UA" sz="1870" b="0" i="0" u="none" strike="noStrike" cap="none">
                <a:solidFill>
                  <a:schemeClr val="dk1"/>
                </a:solidFill>
                <a:latin typeface="Times New Roman"/>
                <a:ea typeface="Times New Roman"/>
                <a:cs typeface="Times New Roman"/>
                <a:sym typeface="Times New Roman"/>
              </a:rPr>
              <a:t>.</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1. Статева типізація </a:t>
            </a:r>
            <a:r>
              <a:rPr lang="uk-UA" sz="1870" b="0" i="0" u="none" strike="noStrike" cap="none">
                <a:solidFill>
                  <a:schemeClr val="dk1"/>
                </a:solidFill>
                <a:latin typeface="Times New Roman"/>
                <a:ea typeface="Times New Roman"/>
                <a:cs typeface="Times New Roman"/>
                <a:sym typeface="Times New Roman"/>
              </a:rPr>
              <a:t>- це результат переробки інформації за гендерною схемою, тобто готовність засвоювати інформацію про себе в контексті понять «чоловіче - жіноче». Статева типізація як процес придбання переваг, навичок, установок, поведінки, відповідних статі, відбувається в результаті процесу гендерної схематизації.</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2. Гендерна схематизація </a:t>
            </a:r>
            <a:r>
              <a:rPr lang="uk-UA" sz="1870" b="0" i="0" u="none" strike="noStrike" cap="none">
                <a:solidFill>
                  <a:schemeClr val="dk1"/>
                </a:solidFill>
                <a:latin typeface="Times New Roman"/>
                <a:ea typeface="Times New Roman"/>
                <a:cs typeface="Times New Roman"/>
                <a:sym typeface="Times New Roman"/>
              </a:rPr>
              <a:t>- це узагальнена і натренована когнітивна готовність дітей кодувати і організовувати інформацію про себе та інших відповідно до культурних визначень «чоловіче - жіноче». </a:t>
            </a:r>
            <a:r>
              <a:rPr lang="uk-UA" sz="1870" b="1" i="0" u="none" strike="noStrike" cap="none">
                <a:solidFill>
                  <a:schemeClr val="dk1"/>
                </a:solidFill>
                <a:latin typeface="Times New Roman"/>
                <a:ea typeface="Times New Roman"/>
                <a:cs typeface="Times New Roman"/>
                <a:sym typeface="Times New Roman"/>
              </a:rPr>
              <a:t>Гендерна схема </a:t>
            </a:r>
            <a:r>
              <a:rPr lang="uk-UA" sz="1870" b="0" i="0" u="none" strike="noStrike" cap="none">
                <a:solidFill>
                  <a:schemeClr val="dk1"/>
                </a:solidFill>
                <a:latin typeface="Times New Roman"/>
                <a:ea typeface="Times New Roman"/>
                <a:cs typeface="Times New Roman"/>
                <a:sym typeface="Times New Roman"/>
              </a:rPr>
              <a:t>- це когнітивна структура, мережа асоціацій, яка функціонує як предбачлива структура.</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Теорія гендерної схеми розглядає сприйняття як процес конструктивний, тобто творчий, творчий, а не просто пасивне сприйняття. При цьому відбувається взаємодія між вхідною інформацією і вже існуючою схемою. В решті решт це взаємодія і визначає те, що сприймає індивід.</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3.</a:t>
            </a:r>
            <a:r>
              <a:rPr lang="uk-UA" sz="1870" b="0" i="0" u="none" strike="noStrike" cap="none">
                <a:solidFill>
                  <a:schemeClr val="dk1"/>
                </a:solidFill>
                <a:latin typeface="Times New Roman"/>
                <a:ea typeface="Times New Roman"/>
                <a:cs typeface="Times New Roman"/>
                <a:sym typeface="Times New Roman"/>
              </a:rPr>
              <a:t> Наступний етап засвоєння статевої ролі пов'язаний з </a:t>
            </a:r>
            <a:r>
              <a:rPr lang="uk-UA" sz="1870" b="1" i="0" u="none" strike="noStrike" cap="none">
                <a:solidFill>
                  <a:schemeClr val="dk1"/>
                </a:solidFill>
                <a:latin typeface="Times New Roman"/>
                <a:ea typeface="Times New Roman"/>
                <a:cs typeface="Times New Roman"/>
                <a:sym typeface="Times New Roman"/>
              </a:rPr>
              <a:t>впровадженням гендерної схеми в структуру Я-концепції дитини.</a:t>
            </a:r>
            <a:r>
              <a:rPr lang="uk-UA" sz="1870" b="0" i="0" u="none" strike="noStrike" cap="none">
                <a:solidFill>
                  <a:schemeClr val="dk1"/>
                </a:solidFill>
                <a:latin typeface="Times New Roman"/>
                <a:ea typeface="Times New Roman"/>
                <a:cs typeface="Times New Roman"/>
                <a:sym typeface="Times New Roman"/>
              </a:rPr>
              <a:t> Дитина вчиться застосовувати схему не тільки для селекції отриманої ззовні інформації, але і в ставленні до самої себе.</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Таким чином, Я-концепція дитини типізуєтся відповідно до статі та дві статі сприймаються різними не тільки за ступенем вираженості особистісних властивостей, скільки по вираженостю характеристик, притаманних конкретній статі.</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Гендерна схема стає приписом, що диктує стандарт поведінки</a:t>
            </a:r>
            <a:r>
              <a:rPr lang="uk-UA" sz="1870" b="0" i="0" u="none" strike="noStrike" cap="none">
                <a:solidFill>
                  <a:schemeClr val="dk1"/>
                </a:solidFill>
                <a:latin typeface="Times New Roman"/>
                <a:ea typeface="Times New Roman"/>
                <a:cs typeface="Times New Roman"/>
                <a:sym typeface="Times New Roman"/>
              </a:rPr>
              <a:t>.</a:t>
            </a:r>
            <a:endParaRPr sz="187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179512" y="188640"/>
            <a:ext cx="8136904" cy="64807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3600"/>
              <a:buFont typeface="Arial"/>
              <a:buNone/>
            </a:pPr>
            <a:r>
              <a:rPr lang="uk-UA" sz="1800" b="0" i="0" u="none" strike="noStrike" cap="none" dirty="0">
                <a:solidFill>
                  <a:schemeClr val="dk2"/>
                </a:solidFill>
                <a:latin typeface="Arial"/>
                <a:ea typeface="Arial"/>
                <a:cs typeface="Arial"/>
                <a:sym typeface="Arial"/>
              </a:rPr>
              <a:t>5. Основні агенти гендерної соціалізації</a:t>
            </a:r>
            <a:endParaRPr sz="1800" b="0" i="0" u="none" strike="noStrike" cap="none" dirty="0">
              <a:solidFill>
                <a:schemeClr val="dk2"/>
              </a:solidFill>
              <a:latin typeface="Arial"/>
              <a:ea typeface="Arial"/>
              <a:cs typeface="Arial"/>
              <a:sym typeface="Arial"/>
            </a:endParaRPr>
          </a:p>
        </p:txBody>
      </p:sp>
      <p:sp>
        <p:nvSpPr>
          <p:cNvPr id="154" name="Shape 154"/>
          <p:cNvSpPr txBox="1">
            <a:spLocks noGrp="1"/>
          </p:cNvSpPr>
          <p:nvPr>
            <p:ph type="body" idx="1"/>
          </p:nvPr>
        </p:nvSpPr>
        <p:spPr>
          <a:xfrm>
            <a:off x="107504" y="836712"/>
            <a:ext cx="8208912" cy="5832648"/>
          </a:xfrm>
          <a:prstGeom prst="rect">
            <a:avLst/>
          </a:prstGeom>
          <a:noFill/>
          <a:ln>
            <a:noFill/>
          </a:ln>
        </p:spPr>
        <p:txBody>
          <a:bodyPr spcFirstLastPara="1" wrap="square" lIns="91425" tIns="45700" rIns="91425" bIns="45700" anchor="t" anchorCtr="0">
            <a:noAutofit/>
          </a:bodyPr>
          <a:lstStyle/>
          <a:p>
            <a:pPr marL="114300" marR="0" lvl="0" indent="0" algn="l" rtl="0">
              <a:lnSpc>
                <a:spcPct val="80000"/>
              </a:lnSpc>
              <a:spcBef>
                <a:spcPts val="0"/>
              </a:spcBef>
              <a:spcAft>
                <a:spcPts val="0"/>
              </a:spcAft>
              <a:buClr>
                <a:schemeClr val="accent1"/>
              </a:buClr>
              <a:buSzPts val="1704"/>
              <a:buFont typeface="Arial"/>
              <a:buNone/>
            </a:pPr>
            <a:r>
              <a:rPr lang="uk-UA" sz="1704" b="0" i="0" u="none" strike="noStrike" cap="none">
                <a:solidFill>
                  <a:schemeClr val="dk1"/>
                </a:solidFill>
                <a:latin typeface="Times New Roman"/>
                <a:ea typeface="Times New Roman"/>
                <a:cs typeface="Times New Roman"/>
                <a:sym typeface="Times New Roman"/>
              </a:rPr>
              <a:t>Групи або окремі особистості, які здійснюють визначальний  вплив на формування норм і цінностей підростаючої людини, називаються </a:t>
            </a:r>
            <a:r>
              <a:rPr lang="uk-UA" sz="1704" b="1" i="0" u="none" strike="noStrike" cap="none">
                <a:solidFill>
                  <a:schemeClr val="dk1"/>
                </a:solidFill>
                <a:latin typeface="Times New Roman"/>
                <a:ea typeface="Times New Roman"/>
                <a:cs typeface="Times New Roman"/>
                <a:sym typeface="Times New Roman"/>
              </a:rPr>
              <a:t>інститутами соціалізації</a:t>
            </a:r>
            <a:r>
              <a:rPr lang="uk-UA" sz="1704" b="0" i="0" u="none" strike="noStrike" cap="none">
                <a:solidFill>
                  <a:schemeClr val="dk1"/>
                </a:solidFill>
                <a:latin typeface="Times New Roman"/>
                <a:ea typeface="Times New Roman"/>
                <a:cs typeface="Times New Roman"/>
                <a:sym typeface="Times New Roman"/>
              </a:rPr>
              <a:t>. Основними </a:t>
            </a:r>
            <a:r>
              <a:rPr lang="uk-UA" sz="1704" b="1" i="0" u="none" strike="noStrike" cap="none">
                <a:solidFill>
                  <a:schemeClr val="dk1"/>
                </a:solidFill>
                <a:latin typeface="Times New Roman"/>
                <a:ea typeface="Times New Roman"/>
                <a:cs typeface="Times New Roman"/>
                <a:sym typeface="Times New Roman"/>
              </a:rPr>
              <a:t>агентами гендерної соціалізації </a:t>
            </a:r>
            <a:r>
              <a:rPr lang="uk-UA" sz="1704" b="0" i="0" u="none" strike="noStrike" cap="none">
                <a:solidFill>
                  <a:schemeClr val="dk1"/>
                </a:solidFill>
                <a:latin typeface="Times New Roman"/>
                <a:ea typeface="Times New Roman"/>
                <a:cs typeface="Times New Roman"/>
                <a:sym typeface="Times New Roman"/>
              </a:rPr>
              <a:t>особистості є батьки, сім'я, ровесники, школа, масмедіа.</a:t>
            </a:r>
            <a:endParaRPr sz="1704" b="0" i="0" u="none" strike="noStrike" cap="none">
              <a:solidFill>
                <a:schemeClr val="dk1"/>
              </a:solidFill>
              <a:latin typeface="Times New Roman"/>
              <a:ea typeface="Times New Roman"/>
              <a:cs typeface="Times New Roman"/>
              <a:sym typeface="Times New Roman"/>
            </a:endParaRPr>
          </a:p>
          <a:p>
            <a:pPr marL="114300" marR="0" lvl="0" indent="0" algn="l" rtl="0">
              <a:lnSpc>
                <a:spcPct val="80000"/>
              </a:lnSpc>
              <a:spcBef>
                <a:spcPts val="941"/>
              </a:spcBef>
              <a:spcAft>
                <a:spcPts val="0"/>
              </a:spcAft>
              <a:buClr>
                <a:schemeClr val="accent1"/>
              </a:buClr>
              <a:buSzPts val="1704"/>
              <a:buFont typeface="Arial"/>
              <a:buNone/>
            </a:pPr>
            <a:r>
              <a:rPr lang="uk-UA" sz="1704" b="0" i="0" u="none" strike="noStrike" cap="none">
                <a:solidFill>
                  <a:schemeClr val="dk1"/>
                </a:solidFill>
                <a:latin typeface="Times New Roman"/>
                <a:ea typeface="Times New Roman"/>
                <a:cs typeface="Times New Roman"/>
                <a:sym typeface="Times New Roman"/>
              </a:rPr>
              <a:t>Батьки конструюють гендерну ідентичність купуючи дитині відповідні іграшки, даючи завдання, приводячи в приклад інших дітей тощо. </a:t>
            </a:r>
            <a:endParaRPr/>
          </a:p>
          <a:p>
            <a:pPr marL="342900" marR="0" lvl="0" indent="-228600" algn="l" rtl="0">
              <a:lnSpc>
                <a:spcPct val="80000"/>
              </a:lnSpc>
              <a:spcBef>
                <a:spcPts val="941"/>
              </a:spcBef>
              <a:spcAft>
                <a:spcPts val="0"/>
              </a:spcAft>
              <a:buClr>
                <a:schemeClr val="accent1"/>
              </a:buClr>
              <a:buSzPts val="1704"/>
              <a:buFont typeface="Arial"/>
              <a:buChar char="•"/>
            </a:pPr>
            <a:r>
              <a:rPr lang="uk-UA" sz="1704" b="1" i="0" u="none" strike="noStrike" cap="none">
                <a:solidFill>
                  <a:schemeClr val="dk1"/>
                </a:solidFill>
                <a:latin typeface="Times New Roman"/>
                <a:ea typeface="Times New Roman"/>
                <a:cs typeface="Times New Roman"/>
                <a:sym typeface="Times New Roman"/>
              </a:rPr>
              <a:t>Сім’я.</a:t>
            </a:r>
            <a:r>
              <a:rPr lang="uk-UA" sz="1704" b="0" i="0" u="none" strike="noStrike" cap="none">
                <a:solidFill>
                  <a:schemeClr val="dk1"/>
                </a:solidFill>
                <a:latin typeface="Times New Roman"/>
                <a:ea typeface="Times New Roman"/>
                <a:cs typeface="Times New Roman"/>
                <a:sym typeface="Times New Roman"/>
              </a:rPr>
              <a:t> Численні сучасні дослідження хлопчиків і дівчаток підтверджують важливість перших (і часто неусвідомлених) установок батьків по відношенню до дитини в залежності від її статі. Саме в родині закладаються основні групи гендерних стереотипів. До таких стереотипам відносять ті чи інші психологічні характеристики (якості), які приписуються дитині в залежності від його / її біологічної статі (наприклад, чоловіки агресивніші, незалежні, самовпевнені, жінки - емоційні, покірні, ніжні). Ще однією групою стереотипів є закріплення сімейних та професійних ролей відповідно до статі (для жінок визнаються важливими сімейні ролі, а для чоловіків - професійні). </a:t>
            </a:r>
            <a:endParaRPr sz="1704"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941"/>
              </a:spcBef>
              <a:spcAft>
                <a:spcPts val="0"/>
              </a:spcAft>
              <a:buClr>
                <a:schemeClr val="accent1"/>
              </a:buClr>
              <a:buSzPts val="1704"/>
              <a:buFont typeface="Arial"/>
              <a:buChar char="•"/>
            </a:pPr>
            <a:r>
              <a:rPr lang="uk-UA" sz="1704" b="0" i="0" u="none" strike="noStrike" cap="none">
                <a:solidFill>
                  <a:schemeClr val="dk1"/>
                </a:solidFill>
                <a:latin typeface="Times New Roman"/>
                <a:ea typeface="Times New Roman"/>
                <a:cs typeface="Times New Roman"/>
                <a:sym typeface="Times New Roman"/>
              </a:rPr>
              <a:t>Історично в багатьох європейських культурах вважалося, що мати повинна приділяти максимальну увагу дитині в перші роки його життя, в той час як батько більшою мірою відповідає за соціалізацію більш дорослих дітей. Також відомо, що найчастіше матері застосовують непрямі форми впливу, а батьки більшою мірою орієнтовані на фізичні покарання.</a:t>
            </a:r>
            <a:endParaRPr/>
          </a:p>
          <a:p>
            <a:pPr marL="342900" marR="0" lvl="0" indent="-228600" algn="l" rtl="0">
              <a:lnSpc>
                <a:spcPct val="80000"/>
              </a:lnSpc>
              <a:spcBef>
                <a:spcPts val="941"/>
              </a:spcBef>
              <a:spcAft>
                <a:spcPts val="0"/>
              </a:spcAft>
              <a:buClr>
                <a:schemeClr val="accent1"/>
              </a:buClr>
              <a:buSzPts val="1704"/>
              <a:buFont typeface="Arial"/>
              <a:buChar char="•"/>
            </a:pPr>
            <a:r>
              <a:rPr lang="uk-UA" sz="1704" b="0" i="0" u="none" strike="noStrike" cap="none">
                <a:solidFill>
                  <a:schemeClr val="dk1"/>
                </a:solidFill>
                <a:latin typeface="Times New Roman"/>
                <a:ea typeface="Times New Roman"/>
                <a:cs typeface="Times New Roman"/>
                <a:sym typeface="Times New Roman"/>
              </a:rPr>
              <a:t>При зверненні до української дійсності необхідно врахувати і такий (на жаль, маловивчений) фактор сімейного виховання, як </a:t>
            </a:r>
            <a:r>
              <a:rPr lang="uk-UA" sz="1704" b="1" i="0" u="none" strike="noStrike" cap="none">
                <a:solidFill>
                  <a:schemeClr val="dk1"/>
                </a:solidFill>
                <a:latin typeface="Times New Roman"/>
                <a:ea typeface="Times New Roman"/>
                <a:cs typeface="Times New Roman"/>
                <a:sym typeface="Times New Roman"/>
              </a:rPr>
              <a:t>бабуся</a:t>
            </a:r>
            <a:r>
              <a:rPr lang="uk-UA" sz="1704" b="0" i="0" u="none" strike="noStrike" cap="none">
                <a:solidFill>
                  <a:schemeClr val="dk1"/>
                </a:solidFill>
                <a:latin typeface="Times New Roman"/>
                <a:ea typeface="Times New Roman"/>
                <a:cs typeface="Times New Roman"/>
                <a:sym typeface="Times New Roman"/>
              </a:rPr>
              <a:t>. Більш ніж у половині українських сімей обоє батьків працюють, тому роль бабусі дуже) специфічна: вона виявляється транслятором народної культури.</a:t>
            </a:r>
            <a:endParaRPr sz="1704"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251520" y="260648"/>
            <a:ext cx="7992888" cy="6408712"/>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chemeClr val="accent1"/>
              </a:buClr>
              <a:buSzPts val="2200"/>
              <a:buFont typeface="Arial"/>
              <a:buNone/>
            </a:pPr>
            <a:r>
              <a:rPr lang="uk-UA" sz="2200" b="0" i="0" u="none" strike="noStrike" cap="none">
                <a:solidFill>
                  <a:schemeClr val="dk1"/>
                </a:solidFill>
                <a:latin typeface="Times New Roman"/>
                <a:ea typeface="Times New Roman"/>
                <a:cs typeface="Times New Roman"/>
                <a:sym typeface="Times New Roman"/>
              </a:rPr>
              <a:t>Американська соціолог </a:t>
            </a:r>
            <a:r>
              <a:rPr lang="uk-UA" sz="2200" b="1" i="0" u="none" strike="noStrike" cap="none">
                <a:solidFill>
                  <a:schemeClr val="dk1"/>
                </a:solidFill>
                <a:latin typeface="Times New Roman"/>
                <a:ea typeface="Times New Roman"/>
                <a:cs typeface="Times New Roman"/>
                <a:sym typeface="Times New Roman"/>
              </a:rPr>
              <a:t>Рут Хартлі </a:t>
            </a:r>
            <a:r>
              <a:rPr lang="uk-UA" sz="2200" b="0" i="0" u="none" strike="noStrike" cap="none">
                <a:solidFill>
                  <a:schemeClr val="dk1"/>
                </a:solidFill>
                <a:latin typeface="Times New Roman"/>
                <a:ea typeface="Times New Roman"/>
                <a:cs typeface="Times New Roman"/>
                <a:sym typeface="Times New Roman"/>
              </a:rPr>
              <a:t>виділяє чотири основні </a:t>
            </a:r>
            <a:r>
              <a:rPr lang="uk-UA" sz="2200" b="1" i="1" u="none" strike="noStrike" cap="none">
                <a:solidFill>
                  <a:schemeClr val="dk1"/>
                </a:solidFill>
                <a:latin typeface="Times New Roman"/>
                <a:ea typeface="Times New Roman"/>
                <a:cs typeface="Times New Roman"/>
                <a:sym typeface="Times New Roman"/>
              </a:rPr>
              <a:t>способи конструювання дорослими гендерної ролі дитини:</a:t>
            </a:r>
            <a:endParaRPr/>
          </a:p>
          <a:p>
            <a:pPr marL="342900" marR="0" lvl="0" indent="-228600" algn="l" rtl="0">
              <a:lnSpc>
                <a:spcPct val="90000"/>
              </a:lnSpc>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1) «</a:t>
            </a:r>
            <a:r>
              <a:rPr lang="uk-UA" sz="2200" b="1" i="0" u="none" strike="noStrike" cap="none">
                <a:solidFill>
                  <a:schemeClr val="dk1"/>
                </a:solidFill>
                <a:latin typeface="Times New Roman"/>
                <a:ea typeface="Times New Roman"/>
                <a:cs typeface="Times New Roman"/>
                <a:sym typeface="Times New Roman"/>
              </a:rPr>
              <a:t>соціалізація через маніпуляції</a:t>
            </a:r>
            <a:r>
              <a:rPr lang="uk-UA" sz="2200" b="0" i="0" u="none" strike="noStrike" cap="none">
                <a:solidFill>
                  <a:schemeClr val="dk1"/>
                </a:solidFill>
                <a:latin typeface="Times New Roman"/>
                <a:ea typeface="Times New Roman"/>
                <a:cs typeface="Times New Roman"/>
                <a:sym typeface="Times New Roman"/>
              </a:rPr>
              <a:t>» - спрямований вплив агентів соціалізації на дитину. Матері сильніше стурбовані зовнішністю дівчинки і фізичної рухливістю хлопчиків;</a:t>
            </a:r>
            <a:endParaRPr/>
          </a:p>
          <a:p>
            <a:pPr marL="342900" marR="0" lvl="0" indent="-228600" algn="l" rtl="0">
              <a:lnSpc>
                <a:spcPct val="90000"/>
              </a:lnSpc>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2) «</a:t>
            </a:r>
            <a:r>
              <a:rPr lang="uk-UA" sz="2200" b="1" i="0" u="none" strike="noStrike" cap="none">
                <a:solidFill>
                  <a:schemeClr val="dk1"/>
                </a:solidFill>
                <a:latin typeface="Times New Roman"/>
                <a:ea typeface="Times New Roman"/>
                <a:cs typeface="Times New Roman"/>
                <a:sym typeface="Times New Roman"/>
              </a:rPr>
              <a:t>вербальна апеляція</a:t>
            </a:r>
            <a:r>
              <a:rPr lang="uk-UA" sz="2200" b="0" i="0" u="none" strike="noStrike" cap="none">
                <a:solidFill>
                  <a:schemeClr val="dk1"/>
                </a:solidFill>
                <a:latin typeface="Times New Roman"/>
                <a:ea typeface="Times New Roman"/>
                <a:cs typeface="Times New Roman"/>
                <a:sym typeface="Times New Roman"/>
              </a:rPr>
              <a:t>» - маніпуляція через звернення, мовні штампи, цитування тощо Часті звернення в стилі «ти моя красуня» формують у дівчаток уявлення про важливість для них зовнішньої привабливості, краси. Хлопчику зазвичай говорять «мій захисник, мій батир», орієнтуючи його на розвиток сили і витривалості, терпимості до болю;</a:t>
            </a:r>
            <a:endParaRPr/>
          </a:p>
          <a:p>
            <a:pPr marL="342900" marR="0" lvl="0" indent="-228600" algn="l" rtl="0">
              <a:lnSpc>
                <a:spcPct val="90000"/>
              </a:lnSpc>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3) «</a:t>
            </a:r>
            <a:r>
              <a:rPr lang="uk-UA" sz="2200" b="1" i="0" u="none" strike="noStrike" cap="none">
                <a:solidFill>
                  <a:schemeClr val="dk1"/>
                </a:solidFill>
                <a:latin typeface="Times New Roman"/>
                <a:ea typeface="Times New Roman"/>
                <a:cs typeface="Times New Roman"/>
                <a:sym typeface="Times New Roman"/>
              </a:rPr>
              <a:t>каналізація</a:t>
            </a:r>
            <a:r>
              <a:rPr lang="uk-UA" sz="2200" b="0" i="0" u="none" strike="noStrike" cap="none">
                <a:solidFill>
                  <a:schemeClr val="dk1"/>
                </a:solidFill>
                <a:latin typeface="Times New Roman"/>
                <a:ea typeface="Times New Roman"/>
                <a:cs typeface="Times New Roman"/>
                <a:sym typeface="Times New Roman"/>
              </a:rPr>
              <a:t>» - спрямування уваги дитини на певні об'єкти. Хлопчикам зазвичай дарують іграшкову зброю, машинки і конструктори, дівчаткам - ляльки, м'які іграшки, набори для гри в «будинок»;</a:t>
            </a:r>
            <a:endParaRPr/>
          </a:p>
          <a:p>
            <a:pPr marL="342900" marR="0" lvl="0" indent="-228600" algn="l" rtl="0">
              <a:lnSpc>
                <a:spcPct val="90000"/>
              </a:lnSpc>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4) «</a:t>
            </a:r>
            <a:r>
              <a:rPr lang="uk-UA" sz="2200" b="1" i="0" u="none" strike="noStrike" cap="none">
                <a:solidFill>
                  <a:schemeClr val="dk1"/>
                </a:solidFill>
                <a:latin typeface="Times New Roman"/>
                <a:ea typeface="Times New Roman"/>
                <a:cs typeface="Times New Roman"/>
                <a:sym typeface="Times New Roman"/>
              </a:rPr>
              <a:t>демонстрація діяльності</a:t>
            </a:r>
            <a:r>
              <a:rPr lang="uk-UA" sz="2200" b="0" i="0" u="none" strike="noStrike" cap="none">
                <a:solidFill>
                  <a:schemeClr val="dk1"/>
                </a:solidFill>
                <a:latin typeface="Times New Roman"/>
                <a:ea typeface="Times New Roman"/>
                <a:cs typeface="Times New Roman"/>
                <a:sym typeface="Times New Roman"/>
              </a:rPr>
              <a:t>» - орієнтація і схвалення професію згідно підлозі. Дівчаток залучають до роботи по дому, хлопчики надають допомогу в ремонті машини і побутових приладів.</a:t>
            </a:r>
            <a:endParaRPr sz="2200" b="0" i="0" u="none" strike="noStrike" cap="none">
              <a:solidFill>
                <a:schemeClr val="dk1"/>
              </a:solidFill>
              <a:latin typeface="Times New Roman"/>
              <a:ea typeface="Times New Roman"/>
              <a:cs typeface="Times New Roman"/>
              <a:sym typeface="Times New Roman"/>
            </a:endParaRPr>
          </a:p>
          <a:p>
            <a:pPr marL="342900" marR="0" lvl="0" indent="-88900" algn="l" rtl="0">
              <a:lnSpc>
                <a:spcPct val="90000"/>
              </a:lnSpc>
              <a:spcBef>
                <a:spcPts val="440"/>
              </a:spcBef>
              <a:spcAft>
                <a:spcPts val="0"/>
              </a:spcAft>
              <a:buClr>
                <a:schemeClr val="accent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107504" y="116632"/>
            <a:ext cx="8136904" cy="6624736"/>
          </a:xfrm>
          <a:prstGeom prst="rect">
            <a:avLst/>
          </a:prstGeom>
          <a:noFill/>
          <a:ln>
            <a:noFill/>
          </a:ln>
        </p:spPr>
        <p:txBody>
          <a:bodyPr spcFirstLastPara="1" wrap="square" lIns="91425" tIns="45700" rIns="91425" bIns="45700" anchor="t" anchorCtr="0">
            <a:noAutofit/>
          </a:bodyPr>
          <a:lstStyle/>
          <a:p>
            <a:pPr marL="114300" marR="0" lvl="0" indent="0" algn="l" rtl="0">
              <a:lnSpc>
                <a:spcPct val="80000"/>
              </a:lnSpc>
              <a:spcBef>
                <a:spcPts val="0"/>
              </a:spcBef>
              <a:spcAft>
                <a:spcPts val="0"/>
              </a:spcAft>
              <a:buClr>
                <a:schemeClr val="accent1"/>
              </a:buClr>
              <a:buSzPts val="2035"/>
              <a:buFont typeface="Arial"/>
              <a:buNone/>
            </a:pPr>
            <a:r>
              <a:rPr lang="uk-UA" sz="2035" b="1" i="0" u="none" strike="noStrike" cap="none">
                <a:solidFill>
                  <a:schemeClr val="dk1"/>
                </a:solidFill>
                <a:latin typeface="Times New Roman"/>
                <a:ea typeface="Times New Roman"/>
                <a:cs typeface="Times New Roman"/>
                <a:sym typeface="Times New Roman"/>
              </a:rPr>
              <a:t>Школа</a:t>
            </a:r>
            <a:r>
              <a:rPr lang="uk-UA" sz="2035" b="0" i="0" u="none" strike="noStrike" cap="none">
                <a:solidFill>
                  <a:schemeClr val="dk1"/>
                </a:solidFill>
                <a:latin typeface="Times New Roman"/>
                <a:ea typeface="Times New Roman"/>
                <a:cs typeface="Times New Roman"/>
                <a:sym typeface="Times New Roman"/>
              </a:rPr>
              <a:t>. Незважаючи на існування єдиної шкільної системи, з єдиними загальними вимогами до знань і поведінки хлопчиків і дівчаток, можна помітити значні відмінності у запропонованих в шкільній літературі зразках поведінки для хлопчиків і дівчаток, а також в конкретному ставленні педагогів до представників двох статей.</a:t>
            </a:r>
            <a:endParaRPr/>
          </a:p>
          <a:p>
            <a:pPr marL="342900" marR="0" lvl="0" indent="-228600" algn="l" rtl="0">
              <a:lnSpc>
                <a:spcPct val="80000"/>
              </a:lnSpc>
              <a:spcBef>
                <a:spcPts val="407"/>
              </a:spcBef>
              <a:spcAft>
                <a:spcPts val="0"/>
              </a:spcAft>
              <a:buClr>
                <a:schemeClr val="accent1"/>
              </a:buClr>
              <a:buSzPts val="2035"/>
              <a:buFont typeface="Arial"/>
              <a:buChar char="•"/>
            </a:pPr>
            <a:r>
              <a:rPr lang="uk-UA" sz="2035" b="0" i="0" u="none" strike="noStrike" cap="none">
                <a:solidFill>
                  <a:schemeClr val="dk1"/>
                </a:solidFill>
                <a:latin typeface="Times New Roman"/>
                <a:ea typeface="Times New Roman"/>
                <a:cs typeface="Times New Roman"/>
                <a:sym typeface="Times New Roman"/>
              </a:rPr>
              <a:t>Так, </a:t>
            </a:r>
            <a:r>
              <a:rPr lang="uk-UA" sz="2035" b="1" i="0" u="none" strike="noStrike" cap="none">
                <a:solidFill>
                  <a:schemeClr val="dk1"/>
                </a:solidFill>
                <a:latin typeface="Times New Roman"/>
                <a:ea typeface="Times New Roman"/>
                <a:cs typeface="Times New Roman"/>
                <a:sym typeface="Times New Roman"/>
              </a:rPr>
              <a:t>Л. Попова </a:t>
            </a:r>
            <a:r>
              <a:rPr lang="uk-UA" sz="2035" b="0" i="0" u="none" strike="noStrike" cap="none">
                <a:solidFill>
                  <a:schemeClr val="dk1"/>
                </a:solidFill>
                <a:latin typeface="Times New Roman"/>
                <a:ea typeface="Times New Roman"/>
                <a:cs typeface="Times New Roman"/>
                <a:sym typeface="Times New Roman"/>
              </a:rPr>
              <a:t>на підставі проведеного дослідження показала, що у більшості педагогів існують установки, щобазуються на культурних стереотипах щодо таких властивих дівчаткам якостей, як «посидючість», «пильність», «прагнення до зазубрювання матеріалу», і в свою чергу впевненість в тому, що хлопчикам властиві такі якості, як «недбалість», «кмітливість», «схильність до побудови логічних ланцюжків». Наслідком цього є менша вимогливість до дисципліни хлопчиків в поєднанні з наданням їм великих можливостей для обдумування відповіді. Від дівчаток зазвичай очікується підвищена акуратність в письмових роботах, їм надається менше часу на обдумування при відповіді на усні запитання.</a:t>
            </a:r>
            <a:endParaRPr/>
          </a:p>
          <a:p>
            <a:pPr marL="342900" marR="0" lvl="0" indent="-228600" algn="l" rtl="0">
              <a:lnSpc>
                <a:spcPct val="80000"/>
              </a:lnSpc>
              <a:spcBef>
                <a:spcPts val="407"/>
              </a:spcBef>
              <a:spcAft>
                <a:spcPts val="0"/>
              </a:spcAft>
              <a:buClr>
                <a:schemeClr val="accent1"/>
              </a:buClr>
              <a:buSzPts val="2035"/>
              <a:buFont typeface="Arial"/>
              <a:buChar char="•"/>
            </a:pPr>
            <a:r>
              <a:rPr lang="uk-UA" sz="2035" b="1" i="0" u="none" strike="noStrike" cap="none">
                <a:solidFill>
                  <a:schemeClr val="dk1"/>
                </a:solidFill>
                <a:latin typeface="Times New Roman"/>
                <a:ea typeface="Times New Roman"/>
                <a:cs typeface="Times New Roman"/>
                <a:sym typeface="Times New Roman"/>
              </a:rPr>
              <a:t>Однолітки.</a:t>
            </a:r>
            <a:r>
              <a:rPr lang="uk-UA" sz="2035" b="0" i="0" u="none" strike="noStrike" cap="none">
                <a:solidFill>
                  <a:schemeClr val="dk1"/>
                </a:solidFill>
                <a:latin typeface="Times New Roman"/>
                <a:ea typeface="Times New Roman"/>
                <a:cs typeface="Times New Roman"/>
                <a:sym typeface="Times New Roman"/>
              </a:rPr>
              <a:t> Даного фактору гендерної соціалізації поки виділяється менша увага, ніж впливу сім'ї та школи. Разом з тим очевидно, що дівчинка / хлопчик прагне бути прийнятою (им) не тільки батьками, але і однолітками, а це прийняття безпосередньо пов'язано із засвоєнням поширених в тій чи іншій групі гендерних норм і стереотипів.</a:t>
            </a:r>
            <a:endParaRPr/>
          </a:p>
          <a:p>
            <a:pPr marL="342900" marR="0" lvl="0" indent="-228600" algn="l" rtl="0">
              <a:lnSpc>
                <a:spcPct val="80000"/>
              </a:lnSpc>
              <a:spcBef>
                <a:spcPts val="407"/>
              </a:spcBef>
              <a:spcAft>
                <a:spcPts val="0"/>
              </a:spcAft>
              <a:buClr>
                <a:schemeClr val="accent1"/>
              </a:buClr>
              <a:buSzPts val="2035"/>
              <a:buFont typeface="Arial"/>
              <a:buChar char="•"/>
            </a:pPr>
            <a:r>
              <a:rPr lang="uk-UA" sz="2035" b="0" i="0" u="none" strike="noStrike" cap="none">
                <a:solidFill>
                  <a:schemeClr val="dk1"/>
                </a:solidFill>
                <a:latin typeface="Times New Roman"/>
                <a:ea typeface="Times New Roman"/>
                <a:cs typeface="Times New Roman"/>
                <a:sym typeface="Times New Roman"/>
              </a:rPr>
              <a:t>У підлітковому віці, коли авторитет батьків дещо тьмяніє, найбільш важливими суб'єктами для наслідування і визначення «норм» життя стають однолітки. Нерідко багато хлопчиків мріють стати «крутими», на ділі стверджуючи себе в цій Ролі вживанням спиртного і курінням.</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179512" y="260648"/>
            <a:ext cx="8136904" cy="6408712"/>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Іграшки</a:t>
            </a:r>
            <a:r>
              <a:rPr lang="uk-UA" sz="1870" b="0" i="0" u="none" strike="noStrike" cap="none">
                <a:solidFill>
                  <a:schemeClr val="dk1"/>
                </a:solidFill>
                <a:latin typeface="Times New Roman"/>
                <a:ea typeface="Times New Roman"/>
                <a:cs typeface="Times New Roman"/>
                <a:sym typeface="Times New Roman"/>
              </a:rPr>
              <a:t> дівчаток частіше пов'язані зі світом будинку, хлопчикам частіше купують гри, стимулюючі фантазію, кмітливість і взагалі інтелект. Новим феноменом стала лялька Барбі, що відрізняється від колишнього зразка ляльки-дитини, дівчинки. Це готовий зразок соціалізації відповідно до стандартів моди. Барбі - це дівчина на виданні, або молода заміжня жінка, оточена масою різноманітних предметів домашнього ужитку і аксесуарів модних магазинів. Хлопчики грають у «героїв» - раніше з солдатиками, тепер з роботами-конструкторами, героями коміксів Бетменом, Людиною-павуком і іншими.</a:t>
            </a:r>
            <a:endParaRPr/>
          </a:p>
          <a:p>
            <a:pPr marL="342900" marR="0" lvl="0" indent="-109854" algn="l" rtl="0">
              <a:lnSpc>
                <a:spcPct val="80000"/>
              </a:lnSpc>
              <a:spcBef>
                <a:spcPts val="374"/>
              </a:spcBef>
              <a:spcAft>
                <a:spcPts val="0"/>
              </a:spcAft>
              <a:buClr>
                <a:schemeClr val="accent1"/>
              </a:buClr>
              <a:buSzPts val="1870"/>
              <a:buFont typeface="Arial"/>
              <a:buNone/>
            </a:pP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Все зростаючий вплив на формування гендерних ідеалів та норм поведінки людей надає </a:t>
            </a:r>
            <a:r>
              <a:rPr lang="uk-UA" sz="1870" b="1" i="0" u="none" strike="noStrike" cap="none">
                <a:solidFill>
                  <a:schemeClr val="dk1"/>
                </a:solidFill>
                <a:latin typeface="Times New Roman"/>
                <a:ea typeface="Times New Roman"/>
                <a:cs typeface="Times New Roman"/>
                <a:sym typeface="Times New Roman"/>
              </a:rPr>
              <a:t>масмедіа</a:t>
            </a:r>
            <a:r>
              <a:rPr lang="uk-UA" sz="1870" b="0" i="0" u="none" strike="noStrike" cap="none">
                <a:solidFill>
                  <a:schemeClr val="dk1"/>
                </a:solidFill>
                <a:latin typeface="Times New Roman"/>
                <a:ea typeface="Times New Roman"/>
                <a:cs typeface="Times New Roman"/>
                <a:sym typeface="Times New Roman"/>
              </a:rPr>
              <a:t>. Дослідження показують, що жіночі і чоловічі образи на телебаченні сильно стереотипізувати. Чоловіки виглядають підприємливими і агресивними, жінки - слабкими, залежними і, головне, фізично привабливими. Підсвідомо формується переконання в тому, що головне в жінці - молодість, краса і сексапільність, в чоловікові - сила, напористість, успішність.</a:t>
            </a:r>
            <a:endParaRPr/>
          </a:p>
          <a:p>
            <a:pPr marL="342900" marR="0" lvl="0" indent="-109854" algn="l" rtl="0">
              <a:lnSpc>
                <a:spcPct val="80000"/>
              </a:lnSpc>
              <a:spcBef>
                <a:spcPts val="374"/>
              </a:spcBef>
              <a:spcAft>
                <a:spcPts val="0"/>
              </a:spcAft>
              <a:buClr>
                <a:schemeClr val="accent1"/>
              </a:buClr>
              <a:buSzPts val="1870"/>
              <a:buFont typeface="Arial"/>
              <a:buNone/>
            </a:pP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Гендерні стереотипи, створювані і підтримувані в різних областях діяльності, грають важливу роль в соціалізації і регулюванні поведінки людей. Вони являють собою стандартизовані уявлення про моделі поведінки та риси характеру, приписуваних жінкам і чоловікам. Виступаючи продуктами культури даного суспільства, вони дають спрощені і схематичні моделі поведінки і взаємодії з людьми.</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251520" y="188640"/>
            <a:ext cx="8064896" cy="6480720"/>
          </a:xfrm>
          <a:prstGeom prst="rect">
            <a:avLst/>
          </a:prstGeom>
          <a:noFill/>
          <a:ln>
            <a:noFill/>
          </a:ln>
        </p:spPr>
        <p:txBody>
          <a:bodyPr spcFirstLastPara="1" wrap="square" lIns="91425" tIns="45700" rIns="91425" bIns="45700" anchor="t" anchorCtr="0">
            <a:noAutofit/>
          </a:bodyPr>
          <a:lstStyle/>
          <a:p>
            <a:pPr marL="114300" marR="0" lvl="0" indent="0" algn="l" rtl="0">
              <a:lnSpc>
                <a:spcPct val="80000"/>
              </a:lnSpc>
              <a:spcBef>
                <a:spcPts val="0"/>
              </a:spcBef>
              <a:spcAft>
                <a:spcPts val="0"/>
              </a:spcAft>
              <a:buClr>
                <a:schemeClr val="accent1"/>
              </a:buClr>
              <a:buSzPts val="1870"/>
              <a:buFont typeface="Arial"/>
              <a:buNone/>
            </a:pPr>
            <a:r>
              <a:rPr lang="uk-UA" sz="1870" dirty="0" smtClean="0"/>
              <a:t>П</a:t>
            </a:r>
            <a:r>
              <a:rPr lang="uk-UA" sz="1870" b="0" i="0" u="none" strike="noStrike" cap="none" dirty="0" smtClean="0">
                <a:solidFill>
                  <a:schemeClr val="dk1"/>
                </a:solidFill>
                <a:latin typeface="Times New Roman"/>
                <a:ea typeface="Times New Roman"/>
                <a:cs typeface="Times New Roman"/>
                <a:sym typeface="Times New Roman"/>
              </a:rPr>
              <a:t>сихолог </a:t>
            </a:r>
            <a:r>
              <a:rPr lang="uk-UA" sz="1870" b="1" i="0" u="none" strike="noStrike" cap="none" dirty="0" err="1">
                <a:solidFill>
                  <a:schemeClr val="dk1"/>
                </a:solidFill>
                <a:latin typeface="Times New Roman"/>
                <a:ea typeface="Times New Roman"/>
                <a:cs typeface="Times New Roman"/>
                <a:sym typeface="Times New Roman"/>
              </a:rPr>
              <a:t>Клецина</a:t>
            </a:r>
            <a:r>
              <a:rPr lang="uk-UA" sz="1870" b="1" i="0" u="none" strike="noStrike" cap="none" dirty="0">
                <a:solidFill>
                  <a:schemeClr val="dk1"/>
                </a:solidFill>
                <a:latin typeface="Times New Roman"/>
                <a:ea typeface="Times New Roman"/>
                <a:cs typeface="Times New Roman"/>
                <a:sym typeface="Times New Roman"/>
              </a:rPr>
              <a:t> І.С</a:t>
            </a:r>
            <a:r>
              <a:rPr lang="uk-UA" sz="1870" b="0" i="0" u="none" strike="noStrike" cap="none" dirty="0">
                <a:solidFill>
                  <a:schemeClr val="dk1"/>
                </a:solidFill>
                <a:latin typeface="Times New Roman"/>
                <a:ea typeface="Times New Roman"/>
                <a:cs typeface="Times New Roman"/>
                <a:sym typeface="Times New Roman"/>
              </a:rPr>
              <a:t>. виділяє три групи стереотипів, які освоюються нами в процесі соціалізації.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dirty="0">
                <a:solidFill>
                  <a:schemeClr val="dk1"/>
                </a:solidFill>
                <a:latin typeface="Times New Roman"/>
                <a:ea typeface="Times New Roman"/>
                <a:cs typeface="Times New Roman"/>
                <a:sym typeface="Times New Roman"/>
              </a:rPr>
              <a:t>По-перше, </a:t>
            </a:r>
            <a:r>
              <a:rPr lang="uk-UA" sz="1870" b="1" i="0" u="none" strike="noStrike" cap="none" dirty="0">
                <a:solidFill>
                  <a:schemeClr val="dk1"/>
                </a:solidFill>
                <a:latin typeface="Times New Roman"/>
                <a:ea typeface="Times New Roman"/>
                <a:cs typeface="Times New Roman"/>
                <a:sym typeface="Times New Roman"/>
              </a:rPr>
              <a:t>стереотипи </a:t>
            </a:r>
            <a:r>
              <a:rPr lang="uk-UA" sz="1870" b="1" i="0" u="none" strike="noStrike" cap="none" dirty="0" err="1">
                <a:solidFill>
                  <a:schemeClr val="dk1"/>
                </a:solidFill>
                <a:latin typeface="Times New Roman"/>
                <a:ea typeface="Times New Roman"/>
                <a:cs typeface="Times New Roman"/>
                <a:sym typeface="Times New Roman"/>
              </a:rPr>
              <a:t>маскулінності</a:t>
            </a:r>
            <a:r>
              <a:rPr lang="uk-UA" sz="1870" b="1" i="0" u="none" strike="noStrike" cap="none" dirty="0">
                <a:solidFill>
                  <a:schemeClr val="dk1"/>
                </a:solidFill>
                <a:latin typeface="Times New Roman"/>
                <a:ea typeface="Times New Roman"/>
                <a:cs typeface="Times New Roman"/>
                <a:sym typeface="Times New Roman"/>
              </a:rPr>
              <a:t> і </a:t>
            </a:r>
            <a:r>
              <a:rPr lang="uk-UA" sz="1870" b="1" i="0" u="none" strike="noStrike" cap="none" dirty="0" err="1">
                <a:solidFill>
                  <a:schemeClr val="dk1"/>
                </a:solidFill>
                <a:latin typeface="Times New Roman"/>
                <a:ea typeface="Times New Roman"/>
                <a:cs typeface="Times New Roman"/>
                <a:sym typeface="Times New Roman"/>
              </a:rPr>
              <a:t>фемінності</a:t>
            </a:r>
            <a:r>
              <a:rPr lang="uk-UA" sz="1870" b="0" i="0" u="none" strike="noStrike" cap="none" dirty="0">
                <a:solidFill>
                  <a:schemeClr val="dk1"/>
                </a:solidFill>
                <a:latin typeface="Times New Roman"/>
                <a:ea typeface="Times New Roman"/>
                <a:cs typeface="Times New Roman"/>
                <a:sym typeface="Times New Roman"/>
              </a:rPr>
              <a:t>. До чоловічим рис відносять силу, незалежність, самовпевненість, цілеспрямованість, логіку, до жіночих - гнучкість, м'якість, ніжність, дбайливість, поступливість. Жінки, </a:t>
            </a:r>
            <a:r>
              <a:rPr lang="uk-UA" sz="1870" b="0" i="0" u="none" strike="noStrike" cap="none" dirty="0" err="1">
                <a:solidFill>
                  <a:schemeClr val="dk1"/>
                </a:solidFill>
                <a:latin typeface="Times New Roman"/>
                <a:ea typeface="Times New Roman"/>
                <a:cs typeface="Times New Roman"/>
                <a:sym typeface="Times New Roman"/>
              </a:rPr>
              <a:t>боячись</a:t>
            </a:r>
            <a:r>
              <a:rPr lang="uk-UA" sz="1870" b="0" i="0" u="none" strike="noStrike" cap="none" dirty="0">
                <a:solidFill>
                  <a:schemeClr val="dk1"/>
                </a:solidFill>
                <a:latin typeface="Times New Roman"/>
                <a:ea typeface="Times New Roman"/>
                <a:cs typeface="Times New Roman"/>
                <a:sym typeface="Times New Roman"/>
              </a:rPr>
              <a:t> уславитися «чоловікоподібними», побоюються проявляти такі якості як автономність, напористість, орієнтація на професійні досягнення. Більшість дівчат не хочуть йти в ті професії, наприклад, в область програмування, де домінують чоловіки і високий рівень конкуренції.</a:t>
            </a:r>
            <a:endParaRPr dirty="0"/>
          </a:p>
          <a:p>
            <a:pPr marL="342900" marR="0" lvl="0" indent="-109854" algn="l" rtl="0">
              <a:lnSpc>
                <a:spcPct val="80000"/>
              </a:lnSpc>
              <a:spcBef>
                <a:spcPts val="374"/>
              </a:spcBef>
              <a:spcAft>
                <a:spcPts val="0"/>
              </a:spcAft>
              <a:buClr>
                <a:schemeClr val="accent1"/>
              </a:buClr>
              <a:buSzPts val="1870"/>
              <a:buFont typeface="Arial"/>
              <a:buNone/>
            </a:pP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dirty="0">
                <a:solidFill>
                  <a:schemeClr val="dk1"/>
                </a:solidFill>
                <a:latin typeface="Times New Roman"/>
                <a:ea typeface="Times New Roman"/>
                <a:cs typeface="Times New Roman"/>
                <a:sym typeface="Times New Roman"/>
              </a:rPr>
              <a:t>По-друге, </a:t>
            </a:r>
            <a:r>
              <a:rPr lang="uk-UA" sz="1870" b="1" i="0" u="none" strike="noStrike" cap="none" dirty="0">
                <a:solidFill>
                  <a:schemeClr val="dk1"/>
                </a:solidFill>
                <a:latin typeface="Times New Roman"/>
                <a:ea typeface="Times New Roman"/>
                <a:cs typeface="Times New Roman"/>
                <a:sym typeface="Times New Roman"/>
              </a:rPr>
              <a:t>стереотипи, що стосуються закріплення сімейних та професійних ролей відповідно до статі</a:t>
            </a:r>
            <a:r>
              <a:rPr lang="uk-UA" sz="1870" b="0" i="0" u="none" strike="noStrike" cap="none" dirty="0">
                <a:solidFill>
                  <a:schemeClr val="dk1"/>
                </a:solidFill>
                <a:latin typeface="Times New Roman"/>
                <a:ea typeface="Times New Roman"/>
                <a:cs typeface="Times New Roman"/>
                <a:sym typeface="Times New Roman"/>
              </a:rPr>
              <a:t>. Життєвий успіх чоловіки прийнято оцінювати по професійних успіхах, жінок - за наявністю сім'ї та дітей. У скандинавських країнах під впливом фемінізму і гендерної політики ці стереотипи значно змінилися. Наприклад, культивується образ турботливого батька, який займається вихованням дитини з дитинства, використовує своє право на оплачувану «батьківський відпустку».</a:t>
            </a:r>
            <a:endParaRPr dirty="0"/>
          </a:p>
          <a:p>
            <a:pPr marL="342900" marR="0" lvl="0" indent="-109854" algn="l" rtl="0">
              <a:lnSpc>
                <a:spcPct val="80000"/>
              </a:lnSpc>
              <a:spcBef>
                <a:spcPts val="374"/>
              </a:spcBef>
              <a:spcAft>
                <a:spcPts val="0"/>
              </a:spcAft>
              <a:buClr>
                <a:schemeClr val="accent1"/>
              </a:buClr>
              <a:buSzPts val="1870"/>
              <a:buFont typeface="Arial"/>
              <a:buNone/>
            </a:pP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dirty="0">
                <a:solidFill>
                  <a:schemeClr val="dk1"/>
                </a:solidFill>
                <a:latin typeface="Times New Roman"/>
                <a:ea typeface="Times New Roman"/>
                <a:cs typeface="Times New Roman"/>
                <a:sym typeface="Times New Roman"/>
              </a:rPr>
              <a:t>Третя група стереотипів пов'язана з </a:t>
            </a:r>
            <a:r>
              <a:rPr lang="uk-UA" sz="1870" b="1" i="0" u="none" strike="noStrike" cap="none" dirty="0">
                <a:solidFill>
                  <a:schemeClr val="dk1"/>
                </a:solidFill>
                <a:latin typeface="Times New Roman"/>
                <a:ea typeface="Times New Roman"/>
                <a:cs typeface="Times New Roman"/>
                <a:sym typeface="Times New Roman"/>
              </a:rPr>
              <a:t>відмінностями у змісті праці</a:t>
            </a:r>
            <a:r>
              <a:rPr lang="uk-UA" sz="1870" b="0" i="0" u="none" strike="noStrike" cap="none" dirty="0">
                <a:solidFill>
                  <a:schemeClr val="dk1"/>
                </a:solidFill>
                <a:latin typeface="Times New Roman"/>
                <a:ea typeface="Times New Roman"/>
                <a:cs typeface="Times New Roman"/>
                <a:sym typeface="Times New Roman"/>
              </a:rPr>
              <a:t>. Згідно з традиційними уявленнями жіноча праця носить виконавський, обслуговуючий характер, пов'язаний з турботою про людей. Жіночими сферами зайнятості вважаються галузі освіти, охорони здоров'я, торгівлі, допоміжні служби на виробництві. Інструментальна сфера - це сфера діяльності чоловіків, де головним є творчий, керівний працівник.</a:t>
            </a:r>
            <a:endParaRPr sz="1870" b="0" i="0" u="none" strike="noStrike" cap="none" dirty="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179512" y="188640"/>
            <a:ext cx="8136904" cy="6552728"/>
          </a:xfrm>
          <a:prstGeom prst="rect">
            <a:avLst/>
          </a:prstGeom>
          <a:no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chemeClr val="accent1"/>
              </a:buClr>
              <a:buSzPts val="2035"/>
              <a:buFont typeface="Arial"/>
              <a:buChar char="•"/>
            </a:pPr>
            <a:r>
              <a:rPr lang="uk-UA" sz="2035" b="0" i="0" u="none" strike="noStrike" cap="none">
                <a:solidFill>
                  <a:schemeClr val="dk1"/>
                </a:solidFill>
                <a:latin typeface="Times New Roman"/>
                <a:ea typeface="Times New Roman"/>
                <a:cs typeface="Times New Roman"/>
                <a:sym typeface="Times New Roman"/>
              </a:rPr>
              <a:t>На формування і закріплення зразків мужності і жіночності впливає репрезентація </a:t>
            </a:r>
            <a:r>
              <a:rPr lang="uk-UA" sz="2035" b="1" i="0" u="none" strike="noStrike" cap="none">
                <a:solidFill>
                  <a:schemeClr val="dk1"/>
                </a:solidFill>
                <a:latin typeface="Times New Roman"/>
                <a:ea typeface="Times New Roman"/>
                <a:cs typeface="Times New Roman"/>
                <a:sym typeface="Times New Roman"/>
              </a:rPr>
              <a:t>образів жінки і чоловіки в рекламі</a:t>
            </a:r>
            <a:r>
              <a:rPr lang="uk-UA" sz="2035" b="0" i="0" u="none" strike="noStrike" cap="none">
                <a:solidFill>
                  <a:schemeClr val="dk1"/>
                </a:solidFill>
                <a:latin typeface="Times New Roman"/>
                <a:ea typeface="Times New Roman"/>
                <a:cs typeface="Times New Roman"/>
                <a:sym typeface="Times New Roman"/>
              </a:rPr>
              <a:t>. </a:t>
            </a:r>
            <a:endParaRPr sz="2035" b="0" i="0" u="none" strike="noStrike" cap="none">
              <a:solidFill>
                <a:schemeClr val="dk1"/>
              </a:solidFill>
              <a:latin typeface="Times New Roman"/>
              <a:ea typeface="Times New Roman"/>
              <a:cs typeface="Times New Roman"/>
              <a:sym typeface="Times New Roman"/>
            </a:endParaRPr>
          </a:p>
          <a:p>
            <a:pPr marL="114300" marR="0" lvl="0" indent="0" algn="l" rtl="0">
              <a:spcBef>
                <a:spcPts val="407"/>
              </a:spcBef>
              <a:spcAft>
                <a:spcPts val="0"/>
              </a:spcAft>
              <a:buClr>
                <a:schemeClr val="accent1"/>
              </a:buClr>
              <a:buSzPts val="2035"/>
              <a:buFont typeface="Arial"/>
              <a:buNone/>
            </a:pPr>
            <a:r>
              <a:rPr lang="uk-UA" sz="2035" b="1" i="0" u="none" strike="noStrike" cap="none">
                <a:solidFill>
                  <a:schemeClr val="dk1"/>
                </a:solidFill>
                <a:latin typeface="Times New Roman"/>
                <a:ea typeface="Times New Roman"/>
                <a:cs typeface="Times New Roman"/>
                <a:sym typeface="Times New Roman"/>
              </a:rPr>
              <a:t>Жінка</a:t>
            </a:r>
            <a:r>
              <a:rPr lang="uk-UA" sz="2035" b="0" i="0" u="none" strike="noStrike" cap="none">
                <a:solidFill>
                  <a:schemeClr val="dk1"/>
                </a:solidFill>
                <a:latin typeface="Times New Roman"/>
                <a:ea typeface="Times New Roman"/>
                <a:cs typeface="Times New Roman"/>
                <a:sym typeface="Times New Roman"/>
              </a:rPr>
              <a:t> найчастіше постає в рекламі в двох основних ролях - старанною домогосподарки (реклама порошку «Аріель», масла «Рами» тощо) і як сексуальний об'єкт, що стає непереборною після придбання або використання будь-якої речі (мило «Камей» , туш «Фактор» тощо.). </a:t>
            </a:r>
            <a:endParaRPr/>
          </a:p>
          <a:p>
            <a:pPr marL="114300" marR="0" lvl="0" indent="0" algn="l" rtl="0">
              <a:spcBef>
                <a:spcPts val="407"/>
              </a:spcBef>
              <a:spcAft>
                <a:spcPts val="0"/>
              </a:spcAft>
              <a:buClr>
                <a:schemeClr val="accent1"/>
              </a:buClr>
              <a:buSzPts val="2035"/>
              <a:buFont typeface="Arial"/>
              <a:buNone/>
            </a:pPr>
            <a:r>
              <a:rPr lang="uk-UA" sz="2035" b="0" i="0" u="none" strike="noStrike" cap="none">
                <a:solidFill>
                  <a:schemeClr val="dk1"/>
                </a:solidFill>
                <a:latin typeface="Times New Roman"/>
                <a:ea typeface="Times New Roman"/>
                <a:cs typeface="Times New Roman"/>
                <a:sym typeface="Times New Roman"/>
              </a:rPr>
              <a:t>У рекламі, орієнтованої на </a:t>
            </a:r>
            <a:r>
              <a:rPr lang="uk-UA" sz="2035" b="1" i="0" u="none" strike="noStrike" cap="none">
                <a:solidFill>
                  <a:schemeClr val="dk1"/>
                </a:solidFill>
                <a:latin typeface="Times New Roman"/>
                <a:ea typeface="Times New Roman"/>
                <a:cs typeface="Times New Roman"/>
                <a:sym typeface="Times New Roman"/>
              </a:rPr>
              <a:t>чоловічу аудиторію</a:t>
            </a:r>
            <a:r>
              <a:rPr lang="uk-UA" sz="2035" b="0" i="0" u="none" strike="noStrike" cap="none">
                <a:solidFill>
                  <a:schemeClr val="dk1"/>
                </a:solidFill>
                <a:latin typeface="Times New Roman"/>
                <a:ea typeface="Times New Roman"/>
                <a:cs typeface="Times New Roman"/>
                <a:sym typeface="Times New Roman"/>
              </a:rPr>
              <a:t>, вона постає як предмет споживання, несе приховану знакову функцію. Чоловік-споживач стає володарем молоденької красуні, яка рекламує товар. Для жінки покупка цього товару несе інше приховане послання: купи і станеш цією самою красунею. З іншого боку, щоб привернути увагу і запам'ятається, рекламні ролики останнім часом часто будуються на порушенні звичних стереотипів. У них чоловіки із задоволенням готують, а жінки приборкують природні стихії і служать поліцейськими. Іронічність і комічність дій даних персонажів сигналізує нам, що це скоріше відхилення від норми, ніж стандарт.</a:t>
            </a:r>
            <a:endParaRPr/>
          </a:p>
          <a:p>
            <a:pPr marL="342900" marR="0" lvl="0" indent="-99377" algn="l" rtl="0">
              <a:spcBef>
                <a:spcPts val="407"/>
              </a:spcBef>
              <a:spcAft>
                <a:spcPts val="0"/>
              </a:spcAft>
              <a:buClr>
                <a:schemeClr val="accent1"/>
              </a:buClr>
              <a:buSzPts val="2035"/>
              <a:buFont typeface="Arial"/>
              <a:buNone/>
            </a:pPr>
            <a:endParaRPr sz="2035"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407"/>
              </a:spcBef>
              <a:spcAft>
                <a:spcPts val="0"/>
              </a:spcAft>
              <a:buClr>
                <a:schemeClr val="accent1"/>
              </a:buClr>
              <a:buSzPts val="2035"/>
              <a:buFont typeface="Arial"/>
              <a:buChar char="•"/>
            </a:pPr>
            <a:r>
              <a:rPr lang="uk-UA" sz="2035" b="0" i="0" u="none" strike="noStrike" cap="none">
                <a:solidFill>
                  <a:schemeClr val="dk1"/>
                </a:solidFill>
                <a:latin typeface="Times New Roman"/>
                <a:ea typeface="Times New Roman"/>
                <a:cs typeface="Times New Roman"/>
                <a:sym typeface="Times New Roman"/>
              </a:rPr>
              <a:t>Отже, різні соціальні інститути працюють на те, щоб формувати і підтримувати норми «правильного» жіночого і чоловічого поведінки, що випливають з їх життєвих сценаріїв.</a:t>
            </a:r>
            <a:endParaRPr sz="2035"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323528" y="836712"/>
            <a:ext cx="7620000" cy="4800600"/>
          </a:xfrm>
          <a:prstGeom prst="rect">
            <a:avLst/>
          </a:prstGeom>
          <a:no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chemeClr val="accent1"/>
              </a:buClr>
              <a:buSzPts val="2035"/>
              <a:buFont typeface="Arial"/>
              <a:buChar char="•"/>
            </a:pPr>
            <a:r>
              <a:rPr lang="uk-UA" sz="2035" b="0" i="0" u="none" strike="noStrike" cap="none">
                <a:solidFill>
                  <a:schemeClr val="dk1"/>
                </a:solidFill>
                <a:latin typeface="Times New Roman"/>
                <a:ea typeface="Times New Roman"/>
                <a:cs typeface="Times New Roman"/>
                <a:sym typeface="Times New Roman"/>
              </a:rPr>
              <a:t>В результаті взаємодії зазначених вище інститутів соціалізації до 17-18 років формується індивід, який не просто ідентифікує себе з чоловіком або жінкою, але і впевнений в тому, як він повинен вести себе в різних обставинах (і як повинні ставитися до нього представники протилежної статі) як чоловіки або жінки. Іншими словами, в результаті соціалізації індивід набуває певний набір гендерних ролей та стереотипів. На думку більшості сучасних соціологів, соціалізація людини на цьому не закінчується, вона триває, правда з меншою інтенсивністю, протягом усього життя. У міру набуття життєвого досвіду чоловіки і жінки можуть в значній мірі змінити свої уявлення про маскулінності / фемінності і скорегувати свою поведінку. Велику роль в цьому процесі, званому процесом ресоціалізації, можуть зіграти такі фактори, як подорожі, одруження, членство в політичній або суспільній організації.</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8"/>
            <a:ext cx="7620000" cy="778098"/>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3600"/>
              <a:buFont typeface="Arial"/>
              <a:buNone/>
            </a:pPr>
            <a:r>
              <a:rPr lang="uk-UA" sz="3600" b="0" i="0" u="none" strike="noStrike" cap="none">
                <a:solidFill>
                  <a:schemeClr val="dk2"/>
                </a:solidFill>
                <a:latin typeface="Arial"/>
                <a:ea typeface="Arial"/>
                <a:cs typeface="Arial"/>
                <a:sym typeface="Arial"/>
              </a:rPr>
              <a:t>1. Поняття гендерної соціалізації</a:t>
            </a:r>
            <a:endParaRPr sz="3600" b="0" i="0" u="none" strike="noStrike" cap="none">
              <a:solidFill>
                <a:schemeClr val="dk2"/>
              </a:solidFill>
              <a:latin typeface="Arial"/>
              <a:ea typeface="Arial"/>
              <a:cs typeface="Arial"/>
              <a:sym typeface="Arial"/>
            </a:endParaRPr>
          </a:p>
        </p:txBody>
      </p:sp>
      <p:sp>
        <p:nvSpPr>
          <p:cNvPr id="93" name="Shape 93"/>
          <p:cNvSpPr txBox="1">
            <a:spLocks noGrp="1"/>
          </p:cNvSpPr>
          <p:nvPr>
            <p:ph type="body" idx="1"/>
          </p:nvPr>
        </p:nvSpPr>
        <p:spPr>
          <a:xfrm>
            <a:off x="107504" y="1124744"/>
            <a:ext cx="8208912" cy="5616624"/>
          </a:xfrm>
          <a:prstGeom prst="rect">
            <a:avLst/>
          </a:prstGeom>
          <a:no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chemeClr val="accent1"/>
              </a:buClr>
              <a:buSzPts val="1800"/>
              <a:buFont typeface="Arial"/>
              <a:buChar char="•"/>
            </a:pPr>
            <a:r>
              <a:rPr lang="uk-UA" sz="1800" b="1" i="0" u="none" strike="noStrike" cap="none">
                <a:solidFill>
                  <a:schemeClr val="dk1"/>
                </a:solidFill>
                <a:latin typeface="Times New Roman"/>
                <a:ea typeface="Times New Roman"/>
                <a:cs typeface="Times New Roman"/>
                <a:sym typeface="Times New Roman"/>
              </a:rPr>
              <a:t>Соціалізація</a:t>
            </a:r>
            <a:r>
              <a:rPr lang="uk-UA" sz="1800" b="0" i="0" u="none" strike="noStrike" cap="none">
                <a:solidFill>
                  <a:schemeClr val="dk1"/>
                </a:solidFill>
                <a:latin typeface="Times New Roman"/>
                <a:ea typeface="Times New Roman"/>
                <a:cs typeface="Times New Roman"/>
                <a:sym typeface="Times New Roman"/>
              </a:rPr>
              <a:t> - це процес засвоєння соціальних норм, правил, особливостей поведінки, процес входження в соціальне середовище. </a:t>
            </a:r>
            <a:endParaRPr sz="18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960"/>
              </a:spcBef>
              <a:spcAft>
                <a:spcPts val="0"/>
              </a:spcAft>
              <a:buClr>
                <a:schemeClr val="accent1"/>
              </a:buClr>
              <a:buSzPts val="1800"/>
              <a:buFont typeface="Arial"/>
              <a:buChar char="•"/>
            </a:pPr>
            <a:r>
              <a:rPr lang="uk-UA" sz="1800" b="1" i="0" u="none" strike="noStrike" cap="none">
                <a:solidFill>
                  <a:schemeClr val="dk1"/>
                </a:solidFill>
                <a:latin typeface="Times New Roman"/>
                <a:ea typeface="Times New Roman"/>
                <a:cs typeface="Times New Roman"/>
                <a:sym typeface="Times New Roman"/>
              </a:rPr>
              <a:t>Соціалізація</a:t>
            </a:r>
            <a:r>
              <a:rPr lang="uk-UA" sz="1800" b="0" i="0" u="none" strike="noStrike" cap="none">
                <a:solidFill>
                  <a:schemeClr val="dk1"/>
                </a:solidFill>
                <a:latin typeface="Times New Roman"/>
                <a:ea typeface="Times New Roman"/>
                <a:cs typeface="Times New Roman"/>
                <a:sym typeface="Times New Roman"/>
              </a:rPr>
              <a:t> (Socialization) - процес, за допомогою якого людина навчається відповідним моделям поведінки в суспільстві, цінностей  тощо.</a:t>
            </a:r>
            <a:endParaRPr/>
          </a:p>
          <a:p>
            <a:pPr marL="342900" marR="0" lvl="0" indent="-228600" algn="l" rtl="0">
              <a:spcBef>
                <a:spcPts val="960"/>
              </a:spcBef>
              <a:spcAft>
                <a:spcPts val="0"/>
              </a:spcAft>
              <a:buClr>
                <a:schemeClr val="accent1"/>
              </a:buClr>
              <a:buSzPts val="1800"/>
              <a:buFont typeface="Arial"/>
              <a:buChar char="•"/>
            </a:pPr>
            <a:r>
              <a:rPr lang="uk-UA" sz="1800" b="0" i="0" u="none" strike="noStrike" cap="none">
                <a:solidFill>
                  <a:schemeClr val="dk1"/>
                </a:solidFill>
                <a:latin typeface="Times New Roman"/>
                <a:ea typeface="Times New Roman"/>
                <a:cs typeface="Times New Roman"/>
                <a:sym typeface="Times New Roman"/>
              </a:rPr>
              <a:t>Відповідно, </a:t>
            </a:r>
            <a:r>
              <a:rPr lang="uk-UA" sz="1800" b="1" i="0" u="none" strike="noStrike" cap="none">
                <a:solidFill>
                  <a:schemeClr val="dk1"/>
                </a:solidFill>
                <a:latin typeface="Times New Roman"/>
                <a:ea typeface="Times New Roman"/>
                <a:cs typeface="Times New Roman"/>
                <a:sym typeface="Times New Roman"/>
              </a:rPr>
              <a:t>гендерна соціалізація </a:t>
            </a:r>
            <a:r>
              <a:rPr lang="uk-UA" sz="1800" b="0" i="0" u="none" strike="noStrike" cap="none">
                <a:solidFill>
                  <a:schemeClr val="dk1"/>
                </a:solidFill>
                <a:latin typeface="Times New Roman"/>
                <a:ea typeface="Times New Roman"/>
                <a:cs typeface="Times New Roman"/>
                <a:sym typeface="Times New Roman"/>
              </a:rPr>
              <a:t>- процес засвоєння норм, правил поведінки, установок, що узгоджуються з культурними уявленнями про роль, положенні і призначення чоловіка і жінки в суспільстві.</a:t>
            </a:r>
            <a:endParaRPr/>
          </a:p>
          <a:p>
            <a:pPr marL="342900" marR="0" lvl="0" indent="-228600" algn="l" rtl="0">
              <a:spcBef>
                <a:spcPts val="960"/>
              </a:spcBef>
              <a:spcAft>
                <a:spcPts val="0"/>
              </a:spcAft>
              <a:buClr>
                <a:schemeClr val="accent1"/>
              </a:buClr>
              <a:buSzPts val="1800"/>
              <a:buFont typeface="Arial"/>
              <a:buChar char="•"/>
            </a:pPr>
            <a:r>
              <a:rPr lang="uk-UA" sz="1800" b="0" i="0" u="none" strike="noStrike" cap="none">
                <a:solidFill>
                  <a:schemeClr val="dk1"/>
                </a:solidFill>
                <a:latin typeface="Times New Roman"/>
                <a:ea typeface="Times New Roman"/>
                <a:cs typeface="Times New Roman"/>
                <a:sym typeface="Times New Roman"/>
              </a:rPr>
              <a:t>Основні аспекти соціалізації: </a:t>
            </a:r>
            <a:r>
              <a:rPr lang="uk-UA" sz="1800" b="1" i="0" u="none" strike="noStrike" cap="none">
                <a:solidFill>
                  <a:schemeClr val="dk1"/>
                </a:solidFill>
                <a:latin typeface="Times New Roman"/>
                <a:ea typeface="Times New Roman"/>
                <a:cs typeface="Times New Roman"/>
                <a:sym typeface="Times New Roman"/>
              </a:rPr>
              <a:t>привласнення</a:t>
            </a:r>
            <a:r>
              <a:rPr lang="uk-UA" sz="1800" b="0" i="0" u="none" strike="noStrike" cap="none">
                <a:solidFill>
                  <a:schemeClr val="dk1"/>
                </a:solidFill>
                <a:latin typeface="Times New Roman"/>
                <a:ea typeface="Times New Roman"/>
                <a:cs typeface="Times New Roman"/>
                <a:sym typeface="Times New Roman"/>
              </a:rPr>
              <a:t> (процес засвоєння соціального досвіду, тобто вплив середовища на індивіда) і </a:t>
            </a:r>
            <a:r>
              <a:rPr lang="uk-UA" sz="1800" b="1" i="0" u="none" strike="noStrike" cap="none">
                <a:solidFill>
                  <a:schemeClr val="dk1"/>
                </a:solidFill>
                <a:latin typeface="Times New Roman"/>
                <a:ea typeface="Times New Roman"/>
                <a:cs typeface="Times New Roman"/>
                <a:sym typeface="Times New Roman"/>
              </a:rPr>
              <a:t>опредмечування</a:t>
            </a:r>
            <a:r>
              <a:rPr lang="uk-UA" sz="1800" b="0" i="0" u="none" strike="noStrike" cap="none">
                <a:solidFill>
                  <a:schemeClr val="dk1"/>
                </a:solidFill>
                <a:latin typeface="Times New Roman"/>
                <a:ea typeface="Times New Roman"/>
                <a:cs typeface="Times New Roman"/>
                <a:sym typeface="Times New Roman"/>
              </a:rPr>
              <a:t> (процес відтворення соціального досвіду, тобто вплив людини на середовище) (Андрєєва, 1997). </a:t>
            </a:r>
            <a:endParaRPr sz="18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960"/>
              </a:spcBef>
              <a:spcAft>
                <a:spcPts val="0"/>
              </a:spcAft>
              <a:buClr>
                <a:schemeClr val="accent1"/>
              </a:buClr>
              <a:buSzPts val="1800"/>
              <a:buFont typeface="Arial"/>
              <a:buChar char="•"/>
            </a:pPr>
            <a:r>
              <a:rPr lang="uk-UA" sz="1800" b="0" i="0" u="none" strike="noStrike" cap="none">
                <a:solidFill>
                  <a:schemeClr val="dk1"/>
                </a:solidFill>
                <a:latin typeface="Times New Roman"/>
                <a:ea typeface="Times New Roman"/>
                <a:cs typeface="Times New Roman"/>
                <a:sym typeface="Times New Roman"/>
              </a:rPr>
              <a:t>В рамках гендерної соціалізації під </a:t>
            </a:r>
            <a:r>
              <a:rPr lang="uk-UA" sz="1800" b="1" i="0" u="none" strike="noStrike" cap="none">
                <a:solidFill>
                  <a:schemeClr val="dk1"/>
                </a:solidFill>
                <a:latin typeface="Times New Roman"/>
                <a:ea typeface="Times New Roman"/>
                <a:cs typeface="Times New Roman"/>
                <a:sym typeface="Times New Roman"/>
              </a:rPr>
              <a:t>присвоєнням</a:t>
            </a:r>
            <a:r>
              <a:rPr lang="uk-UA" sz="1800" b="0" i="0" u="none" strike="noStrike" cap="none">
                <a:solidFill>
                  <a:schemeClr val="dk1"/>
                </a:solidFill>
                <a:latin typeface="Times New Roman"/>
                <a:ea typeface="Times New Roman"/>
                <a:cs typeface="Times New Roman"/>
                <a:sym typeface="Times New Roman"/>
              </a:rPr>
              <a:t> розуміється, що дитина з самого початку засвоює, що означає бути хлопчиком і дівчинкою, чоловіком і жінкою. </a:t>
            </a:r>
            <a:r>
              <a:rPr lang="uk-UA" sz="1800" b="1" i="0" u="none" strike="noStrike" cap="none">
                <a:solidFill>
                  <a:schemeClr val="dk1"/>
                </a:solidFill>
                <a:latin typeface="Times New Roman"/>
                <a:ea typeface="Times New Roman"/>
                <a:cs typeface="Times New Roman"/>
                <a:sym typeface="Times New Roman"/>
              </a:rPr>
              <a:t>Опредмечування</a:t>
            </a:r>
            <a:r>
              <a:rPr lang="uk-UA" sz="1800" b="0" i="0" u="none" strike="noStrike" cap="none">
                <a:solidFill>
                  <a:schemeClr val="dk1"/>
                </a:solidFill>
                <a:latin typeface="Times New Roman"/>
                <a:ea typeface="Times New Roman"/>
                <a:cs typeface="Times New Roman"/>
                <a:sym typeface="Times New Roman"/>
              </a:rPr>
              <a:t> - це реалізація на практиці засвоєних гендерних схем.</a:t>
            </a:r>
            <a:endParaRPr/>
          </a:p>
          <a:p>
            <a:pPr marL="342900" marR="0" lvl="0" indent="-228600" algn="l" rtl="0">
              <a:spcBef>
                <a:spcPts val="960"/>
              </a:spcBef>
              <a:spcAft>
                <a:spcPts val="0"/>
              </a:spcAft>
              <a:buClr>
                <a:schemeClr val="accent1"/>
              </a:buClr>
              <a:buSzPts val="1800"/>
              <a:buFont typeface="Arial"/>
              <a:buChar char="•"/>
            </a:pPr>
            <a:r>
              <a:rPr lang="uk-UA" sz="1800" b="0" i="0" u="none" strike="noStrike" cap="none">
                <a:solidFill>
                  <a:schemeClr val="dk1"/>
                </a:solidFill>
                <a:latin typeface="Times New Roman"/>
                <a:ea typeface="Times New Roman"/>
                <a:cs typeface="Times New Roman"/>
                <a:sym typeface="Times New Roman"/>
              </a:rPr>
              <a:t>Соціальні психологи також використовують термін «</a:t>
            </a:r>
            <a:r>
              <a:rPr lang="uk-UA" sz="1800" b="1" i="0" u="none" strike="noStrike" cap="none">
                <a:solidFill>
                  <a:schemeClr val="dk1"/>
                </a:solidFill>
                <a:latin typeface="Times New Roman"/>
                <a:ea typeface="Times New Roman"/>
                <a:cs typeface="Times New Roman"/>
                <a:sym typeface="Times New Roman"/>
              </a:rPr>
              <a:t>диференційована соціалізація», </a:t>
            </a:r>
            <a:r>
              <a:rPr lang="uk-UA" sz="1800" b="0" i="0" u="none" strike="noStrike" cap="none">
                <a:solidFill>
                  <a:schemeClr val="dk1"/>
                </a:solidFill>
                <a:latin typeface="Times New Roman"/>
                <a:ea typeface="Times New Roman"/>
                <a:cs typeface="Times New Roman"/>
                <a:sym typeface="Times New Roman"/>
              </a:rPr>
              <a:t>підкреслюючи тим самим, що в процесі соціалізації чоловіки і жінки формуються в різних соціально-психологічних умовах.</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67544" y="116632"/>
            <a:ext cx="7620000" cy="562074"/>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2800"/>
              <a:buFont typeface="Arial"/>
              <a:buNone/>
            </a:pPr>
            <a:r>
              <a:rPr lang="uk-UA" sz="2000" b="0" i="1" u="none" strike="noStrike" cap="none" dirty="0">
                <a:solidFill>
                  <a:schemeClr val="dk2"/>
                </a:solidFill>
                <a:latin typeface="Arial"/>
                <a:ea typeface="Arial"/>
                <a:cs typeface="Arial"/>
                <a:sym typeface="Arial"/>
              </a:rPr>
              <a:t>Психологічні механізми гендерної соціалізації</a:t>
            </a:r>
            <a:endParaRPr sz="2000" b="0" i="1" u="none" strike="noStrike" cap="none" dirty="0">
              <a:solidFill>
                <a:schemeClr val="dk2"/>
              </a:solidFill>
              <a:latin typeface="Arial"/>
              <a:ea typeface="Arial"/>
              <a:cs typeface="Arial"/>
              <a:sym typeface="Arial"/>
            </a:endParaRPr>
          </a:p>
        </p:txBody>
      </p:sp>
      <p:sp>
        <p:nvSpPr>
          <p:cNvPr id="99" name="Shape 99"/>
          <p:cNvSpPr txBox="1">
            <a:spLocks noGrp="1"/>
          </p:cNvSpPr>
          <p:nvPr>
            <p:ph type="body" idx="1"/>
          </p:nvPr>
        </p:nvSpPr>
        <p:spPr>
          <a:xfrm>
            <a:off x="179512" y="620688"/>
            <a:ext cx="8064896" cy="6048672"/>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1870"/>
              <a:buFont typeface="Arial"/>
              <a:buChar char="•"/>
            </a:pPr>
            <a:r>
              <a:rPr lang="uk-UA" sz="1870" b="0" i="0" u="none" strike="noStrike" cap="none" dirty="0">
                <a:solidFill>
                  <a:schemeClr val="dk1"/>
                </a:solidFill>
                <a:latin typeface="Times New Roman"/>
                <a:ea typeface="Times New Roman"/>
                <a:cs typeface="Times New Roman"/>
                <a:sym typeface="Times New Roman"/>
              </a:rPr>
              <a:t>Одне із основних питань у царині гендерної соціалізації є питання про </a:t>
            </a:r>
            <a:r>
              <a:rPr lang="uk-UA" sz="1870" b="1" i="1" u="none" strike="noStrike" cap="none" dirty="0">
                <a:solidFill>
                  <a:schemeClr val="dk1"/>
                </a:solidFill>
                <a:latin typeface="Times New Roman"/>
                <a:ea typeface="Times New Roman"/>
                <a:cs typeface="Times New Roman"/>
                <a:sym typeface="Times New Roman"/>
              </a:rPr>
              <a:t>психологічні механізми </a:t>
            </a:r>
            <a:r>
              <a:rPr lang="uk-UA" sz="1870" b="0" i="0" u="none" strike="noStrike" cap="none" dirty="0">
                <a:solidFill>
                  <a:schemeClr val="dk1"/>
                </a:solidFill>
                <a:latin typeface="Times New Roman"/>
                <a:ea typeface="Times New Roman"/>
                <a:cs typeface="Times New Roman"/>
                <a:sym typeface="Times New Roman"/>
              </a:rPr>
              <a:t>і </a:t>
            </a:r>
            <a:r>
              <a:rPr lang="uk-UA" sz="1870" b="1" i="1" u="none" strike="noStrike" cap="none" dirty="0">
                <a:solidFill>
                  <a:schemeClr val="dk1"/>
                </a:solidFill>
                <a:latin typeface="Times New Roman"/>
                <a:ea typeface="Times New Roman"/>
                <a:cs typeface="Times New Roman"/>
                <a:sym typeface="Times New Roman"/>
              </a:rPr>
              <a:t>способи гендерної соціалізації</a:t>
            </a:r>
            <a:r>
              <a:rPr lang="uk-UA" sz="1870" b="0" i="0" u="none" strike="noStrike" cap="none" dirty="0">
                <a:solidFill>
                  <a:schemeClr val="dk1"/>
                </a:solidFill>
                <a:latin typeface="Times New Roman"/>
                <a:ea typeface="Times New Roman"/>
                <a:cs typeface="Times New Roman"/>
                <a:sym typeface="Times New Roman"/>
              </a:rPr>
              <a:t>..</a:t>
            </a:r>
            <a:endParaRPr sz="1870" b="0" i="0" u="none" strike="noStrike" cap="none" dirty="0">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1" i="0" u="none" strike="noStrike" cap="none" dirty="0">
                <a:solidFill>
                  <a:schemeClr val="dk1"/>
                </a:solidFill>
                <a:latin typeface="Times New Roman"/>
                <a:ea typeface="Times New Roman"/>
                <a:cs typeface="Times New Roman"/>
                <a:sym typeface="Times New Roman"/>
              </a:rPr>
              <a:t>Психологічними механізмами гендерної соціалізації </a:t>
            </a:r>
            <a:r>
              <a:rPr lang="uk-UA" sz="1870" b="0" i="0" u="none" strike="noStrike" cap="none" dirty="0">
                <a:solidFill>
                  <a:schemeClr val="dk1"/>
                </a:solidFill>
                <a:latin typeface="Times New Roman"/>
                <a:ea typeface="Times New Roman"/>
                <a:cs typeface="Times New Roman"/>
                <a:sym typeface="Times New Roman"/>
              </a:rPr>
              <a:t>є: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1" u="none" strike="noStrike" cap="none" dirty="0">
                <a:solidFill>
                  <a:schemeClr val="dk1"/>
                </a:solidFill>
                <a:latin typeface="Times New Roman"/>
                <a:ea typeface="Times New Roman"/>
                <a:cs typeface="Times New Roman"/>
                <a:sym typeface="Times New Roman"/>
              </a:rPr>
              <a:t>процес ідентифікації </a:t>
            </a:r>
            <a:r>
              <a:rPr lang="uk-UA" sz="1870" b="0" i="0" u="none" strike="noStrike" cap="none" dirty="0">
                <a:solidFill>
                  <a:schemeClr val="dk1"/>
                </a:solidFill>
                <a:latin typeface="Times New Roman"/>
                <a:ea typeface="Times New Roman"/>
                <a:cs typeface="Times New Roman"/>
                <a:sym typeface="Times New Roman"/>
              </a:rPr>
              <a:t>(психоаналітична теорія);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dirty="0">
                <a:solidFill>
                  <a:schemeClr val="dk1"/>
                </a:solidFill>
                <a:latin typeface="Times New Roman"/>
                <a:ea typeface="Times New Roman"/>
                <a:cs typeface="Times New Roman"/>
                <a:sym typeface="Times New Roman"/>
              </a:rPr>
              <a:t>соціальні підкріплення </a:t>
            </a:r>
            <a:r>
              <a:rPr lang="uk-UA" sz="1870" b="0" i="0" u="none" strike="noStrike" cap="none" dirty="0">
                <a:solidFill>
                  <a:schemeClr val="dk1"/>
                </a:solidFill>
                <a:latin typeface="Times New Roman"/>
                <a:ea typeface="Times New Roman"/>
                <a:cs typeface="Times New Roman"/>
                <a:sym typeface="Times New Roman"/>
              </a:rPr>
              <a:t>(теорія соціального навчання та статевої типізації);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dirty="0">
                <a:solidFill>
                  <a:schemeClr val="dk1"/>
                </a:solidFill>
                <a:latin typeface="Times New Roman"/>
                <a:ea typeface="Times New Roman"/>
                <a:cs typeface="Times New Roman"/>
                <a:sym typeface="Times New Roman"/>
              </a:rPr>
              <a:t>усвідомлення, розуміння статевої соціальної ролі </a:t>
            </a:r>
            <a:r>
              <a:rPr lang="uk-UA" sz="1870" b="0" i="0" u="none" strike="noStrike" cap="none" dirty="0">
                <a:solidFill>
                  <a:schemeClr val="dk1"/>
                </a:solidFill>
                <a:latin typeface="Times New Roman"/>
                <a:ea typeface="Times New Roman"/>
                <a:cs typeface="Times New Roman"/>
                <a:sym typeface="Times New Roman"/>
              </a:rPr>
              <a:t>(теорія когнітивного розвитку);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dirty="0">
                <a:solidFill>
                  <a:schemeClr val="dk1"/>
                </a:solidFill>
                <a:latin typeface="Times New Roman"/>
                <a:ea typeface="Times New Roman"/>
                <a:cs typeface="Times New Roman"/>
                <a:sym typeface="Times New Roman"/>
              </a:rPr>
              <a:t>соціальні очікування </a:t>
            </a:r>
            <a:r>
              <a:rPr lang="uk-UA" sz="1870" b="0" i="0" u="none" strike="noStrike" cap="none" dirty="0">
                <a:solidFill>
                  <a:schemeClr val="dk1"/>
                </a:solidFill>
                <a:latin typeface="Times New Roman"/>
                <a:ea typeface="Times New Roman"/>
                <a:cs typeface="Times New Roman"/>
                <a:sym typeface="Times New Roman"/>
              </a:rPr>
              <a:t>(нова психологія статі); </a:t>
            </a:r>
            <a:endParaRPr sz="1870" b="0" i="0" u="none" strike="noStrike" cap="none" dirty="0">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dirty="0">
                <a:solidFill>
                  <a:schemeClr val="dk1"/>
                </a:solidFill>
                <a:latin typeface="Times New Roman"/>
                <a:ea typeface="Times New Roman"/>
                <a:cs typeface="Times New Roman"/>
                <a:sym typeface="Times New Roman"/>
              </a:rPr>
              <a:t>гендерні схеми </a:t>
            </a:r>
            <a:r>
              <a:rPr lang="uk-UA" sz="1870" b="0" i="0" u="none" strike="noStrike" cap="none" dirty="0">
                <a:solidFill>
                  <a:schemeClr val="dk1"/>
                </a:solidFill>
                <a:latin typeface="Times New Roman"/>
                <a:ea typeface="Times New Roman"/>
                <a:cs typeface="Times New Roman"/>
                <a:sym typeface="Times New Roman"/>
              </a:rPr>
              <a:t>(теорія гендерної схеми). </a:t>
            </a:r>
            <a:endParaRPr sz="1870" b="0" i="0" u="none" strike="noStrike" cap="none" dirty="0">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dirty="0">
                <a:solidFill>
                  <a:schemeClr val="dk1"/>
                </a:solidFill>
                <a:latin typeface="Times New Roman"/>
                <a:ea typeface="Times New Roman"/>
                <a:cs typeface="Times New Roman"/>
                <a:sym typeface="Times New Roman"/>
              </a:rPr>
              <a:t>Окремо кожен з цих механізмів навряд чи може пояснити гендерну соціалізацію. Тому тут існує кілька варіантів пояснень (</a:t>
            </a:r>
            <a:r>
              <a:rPr lang="uk-UA" sz="1870" b="0" i="0" u="none" strike="noStrike" cap="none" dirty="0" err="1">
                <a:solidFill>
                  <a:schemeClr val="dk1"/>
                </a:solidFill>
                <a:latin typeface="Times New Roman"/>
                <a:ea typeface="Times New Roman"/>
                <a:cs typeface="Times New Roman"/>
                <a:sym typeface="Times New Roman"/>
              </a:rPr>
              <a:t>Maccoby</a:t>
            </a:r>
            <a:r>
              <a:rPr lang="uk-UA" sz="1870" b="0" i="0" u="none" strike="noStrike" cap="none" dirty="0">
                <a:solidFill>
                  <a:schemeClr val="dk1"/>
                </a:solidFill>
                <a:latin typeface="Times New Roman"/>
                <a:ea typeface="Times New Roman"/>
                <a:cs typeface="Times New Roman"/>
                <a:sym typeface="Times New Roman"/>
              </a:rPr>
              <a:t>, </a:t>
            </a:r>
            <a:r>
              <a:rPr lang="uk-UA" sz="1870" b="0" i="0" u="none" strike="noStrike" cap="none" dirty="0" err="1">
                <a:solidFill>
                  <a:schemeClr val="dk1"/>
                </a:solidFill>
                <a:latin typeface="Times New Roman"/>
                <a:ea typeface="Times New Roman"/>
                <a:cs typeface="Times New Roman"/>
                <a:sym typeface="Times New Roman"/>
              </a:rPr>
              <a:t>Jacklin</a:t>
            </a:r>
            <a:r>
              <a:rPr lang="uk-UA" sz="1870" b="0" i="0" u="none" strike="noStrike" cap="none" dirty="0">
                <a:solidFill>
                  <a:schemeClr val="dk1"/>
                </a:solidFill>
                <a:latin typeface="Times New Roman"/>
                <a:ea typeface="Times New Roman"/>
                <a:cs typeface="Times New Roman"/>
                <a:sym typeface="Times New Roman"/>
              </a:rPr>
              <a:t>, 1974).</a:t>
            </a:r>
            <a:endParaRPr sz="1870" b="0" i="0" u="none" strike="noStrike" cap="none" dirty="0">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dirty="0">
                <a:solidFill>
                  <a:schemeClr val="dk1"/>
                </a:solidFill>
                <a:latin typeface="Times New Roman"/>
                <a:ea typeface="Times New Roman"/>
                <a:cs typeface="Times New Roman"/>
                <a:sym typeface="Times New Roman"/>
              </a:rPr>
              <a:t>Батьки звертаються до дітей так, щоб пристосувати їх поведінку до прийнятих в суспільстві нормативних очікувань, прагнуть навчити дітей долати те, що вони вважають їх природними слабкостями. Ставлення батьків до дитини до певної міри залежить від того, чи збігається стать дитини зі статтю одного із батьків. Батьки сильніше ідентифікуються з дітьми </a:t>
            </a:r>
            <a:r>
              <a:rPr lang="uk-UA" sz="1870" b="0" i="0" u="none" strike="noStrike" cap="none" dirty="0" err="1">
                <a:solidFill>
                  <a:schemeClr val="dk1"/>
                </a:solidFill>
                <a:latin typeface="Times New Roman"/>
                <a:ea typeface="Times New Roman"/>
                <a:cs typeface="Times New Roman"/>
                <a:sym typeface="Times New Roman"/>
              </a:rPr>
              <a:t>своюї</a:t>
            </a:r>
            <a:r>
              <a:rPr lang="uk-UA" sz="1870" b="0" i="0" u="none" strike="noStrike" cap="none" dirty="0">
                <a:solidFill>
                  <a:schemeClr val="dk1"/>
                </a:solidFill>
                <a:latin typeface="Times New Roman"/>
                <a:ea typeface="Times New Roman"/>
                <a:cs typeface="Times New Roman"/>
                <a:sym typeface="Times New Roman"/>
              </a:rPr>
              <a:t>, ніж протилежної статі.</a:t>
            </a:r>
            <a:endParaRPr dirty="0"/>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dirty="0">
                <a:solidFill>
                  <a:schemeClr val="dk1"/>
                </a:solidFill>
                <a:latin typeface="Times New Roman"/>
                <a:ea typeface="Times New Roman"/>
                <a:cs typeface="Times New Roman"/>
                <a:sym typeface="Times New Roman"/>
              </a:rPr>
              <a:t>Але дитина - </a:t>
            </a:r>
            <a:r>
              <a:rPr lang="uk-UA" sz="1870" b="1" i="0" u="none" strike="noStrike" cap="none" dirty="0">
                <a:solidFill>
                  <a:schemeClr val="dk1"/>
                </a:solidFill>
                <a:latin typeface="Times New Roman"/>
                <a:ea typeface="Times New Roman"/>
                <a:cs typeface="Times New Roman"/>
                <a:sym typeface="Times New Roman"/>
              </a:rPr>
              <a:t>не пасивний об'єкт гендерної соціалізації</a:t>
            </a:r>
            <a:r>
              <a:rPr lang="uk-UA" sz="1870" b="0" i="0" u="none" strike="noStrike" cap="none" dirty="0">
                <a:solidFill>
                  <a:schemeClr val="dk1"/>
                </a:solidFill>
                <a:latin typeface="Times New Roman"/>
                <a:ea typeface="Times New Roman"/>
                <a:cs typeface="Times New Roman"/>
                <a:sym typeface="Times New Roman"/>
              </a:rPr>
              <a:t>. Спираючись на</a:t>
            </a:r>
            <a:endParaRPr dirty="0"/>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dirty="0">
                <a:solidFill>
                  <a:schemeClr val="dk1"/>
                </a:solidFill>
                <a:latin typeface="Times New Roman"/>
                <a:ea typeface="Times New Roman"/>
                <a:cs typeface="Times New Roman"/>
                <a:sym typeface="Times New Roman"/>
              </a:rPr>
              <a:t>неузгодженість дій своїх вихователів, дорослих і однолітків та власний життєвий досвід, вона вибирає із запропонованих йому зразків щось своє</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179512" y="476672"/>
            <a:ext cx="8064896" cy="6192688"/>
          </a:xfrm>
          <a:prstGeom prst="rect">
            <a:avLst/>
          </a:prstGeom>
          <a:no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chemeClr val="accent1"/>
              </a:buClr>
              <a:buSzPts val="1800"/>
              <a:buFont typeface="Arial"/>
              <a:buChar char="•"/>
            </a:pPr>
            <a:r>
              <a:rPr lang="uk-UA" sz="1800" b="1" i="0" u="none" strike="noStrike" cap="none">
                <a:solidFill>
                  <a:schemeClr val="dk1"/>
                </a:solidFill>
                <a:latin typeface="Times New Roman"/>
                <a:ea typeface="Times New Roman"/>
                <a:cs typeface="Times New Roman"/>
                <a:sym typeface="Times New Roman"/>
              </a:rPr>
              <a:t>Статеворольова соціалізація </a:t>
            </a:r>
            <a:r>
              <a:rPr lang="uk-UA" sz="1800" b="0" i="0" u="none" strike="noStrike" cap="none">
                <a:solidFill>
                  <a:schemeClr val="dk1"/>
                </a:solidFill>
                <a:latin typeface="Times New Roman"/>
                <a:ea typeface="Times New Roman"/>
                <a:cs typeface="Times New Roman"/>
                <a:sym typeface="Times New Roman"/>
              </a:rPr>
              <a:t>має дві взаємопов'язані сторони:</a:t>
            </a:r>
            <a:endParaRPr/>
          </a:p>
          <a:p>
            <a:pPr marL="114300" marR="0" lvl="0" indent="0" algn="l" rtl="0">
              <a:spcBef>
                <a:spcPts val="960"/>
              </a:spcBef>
              <a:spcAft>
                <a:spcPts val="0"/>
              </a:spcAft>
              <a:buClr>
                <a:schemeClr val="accent1"/>
              </a:buClr>
              <a:buSzPts val="1800"/>
              <a:buFont typeface="Arial"/>
              <a:buNone/>
            </a:pPr>
            <a:r>
              <a:rPr lang="uk-UA" sz="1800" b="0" i="0" u="none" strike="noStrike" cap="none">
                <a:solidFill>
                  <a:schemeClr val="dk1"/>
                </a:solidFill>
                <a:latin typeface="Times New Roman"/>
                <a:ea typeface="Times New Roman"/>
                <a:cs typeface="Times New Roman"/>
                <a:sym typeface="Times New Roman"/>
              </a:rPr>
              <a:t> а) освоєння прийнятих моделей чоловічої і жіночої поведінки, відносин, норм, цінностей і гендерних стереотипів; </a:t>
            </a:r>
            <a:endParaRPr/>
          </a:p>
          <a:p>
            <a:pPr marL="114300" marR="0" lvl="0" indent="0" algn="l" rtl="0">
              <a:spcBef>
                <a:spcPts val="960"/>
              </a:spcBef>
              <a:spcAft>
                <a:spcPts val="0"/>
              </a:spcAft>
              <a:buClr>
                <a:schemeClr val="accent1"/>
              </a:buClr>
              <a:buSzPts val="1800"/>
              <a:buFont typeface="Arial"/>
              <a:buNone/>
            </a:pPr>
            <a:r>
              <a:rPr lang="uk-UA" sz="1800" b="0" i="0" u="none" strike="noStrike" cap="none">
                <a:solidFill>
                  <a:schemeClr val="dk1"/>
                </a:solidFill>
                <a:latin typeface="Times New Roman"/>
                <a:ea typeface="Times New Roman"/>
                <a:cs typeface="Times New Roman"/>
                <a:sym typeface="Times New Roman"/>
              </a:rPr>
              <a:t>б) вплив суспільства, соціального середовища на індивіда з метою прищеплення йому певних правил і стандартів поведінки, соціально прийнятних для людей його статі. Засвоюються, перш за все, колективні, загальнозначущі норми, вони стають частиною особистості і підсвідомо визначають її поведінку.</a:t>
            </a:r>
            <a:endParaRPr/>
          </a:p>
          <a:p>
            <a:pPr marL="342900" marR="0" lvl="0" indent="-228600" algn="l" rtl="0">
              <a:spcBef>
                <a:spcPts val="960"/>
              </a:spcBef>
              <a:spcAft>
                <a:spcPts val="0"/>
              </a:spcAft>
              <a:buClr>
                <a:schemeClr val="accent1"/>
              </a:buClr>
              <a:buSzPts val="1800"/>
              <a:buFont typeface="Arial"/>
              <a:buChar char="•"/>
            </a:pPr>
            <a:r>
              <a:rPr lang="uk-UA" sz="1800" b="0" i="0" u="none" strike="noStrike" cap="none">
                <a:solidFill>
                  <a:schemeClr val="dk1"/>
                </a:solidFill>
                <a:latin typeface="Times New Roman"/>
                <a:ea typeface="Times New Roman"/>
                <a:cs typeface="Times New Roman"/>
                <a:sym typeface="Times New Roman"/>
              </a:rPr>
              <a:t>Виділяються дві фази </a:t>
            </a:r>
            <a:r>
              <a:rPr lang="uk-UA" sz="1800" b="1" i="0" u="none" strike="noStrike" cap="none">
                <a:solidFill>
                  <a:schemeClr val="dk1"/>
                </a:solidFill>
                <a:latin typeface="Times New Roman"/>
                <a:ea typeface="Times New Roman"/>
                <a:cs typeface="Times New Roman"/>
                <a:sym typeface="Times New Roman"/>
              </a:rPr>
              <a:t>статеворольової соціалізації</a:t>
            </a:r>
            <a:r>
              <a:rPr lang="uk-UA" sz="1800" b="0" i="0" u="none" strike="noStrike" cap="none">
                <a:solidFill>
                  <a:schemeClr val="dk1"/>
                </a:solidFill>
                <a:latin typeface="Times New Roman"/>
                <a:ea typeface="Times New Roman"/>
                <a:cs typeface="Times New Roman"/>
                <a:sym typeface="Times New Roman"/>
              </a:rPr>
              <a:t>: </a:t>
            </a:r>
            <a:endParaRPr sz="1800" b="0" i="0" u="none" strike="noStrike" cap="none">
              <a:solidFill>
                <a:schemeClr val="dk1"/>
              </a:solidFill>
              <a:latin typeface="Times New Roman"/>
              <a:ea typeface="Times New Roman"/>
              <a:cs typeface="Times New Roman"/>
              <a:sym typeface="Times New Roman"/>
            </a:endParaRPr>
          </a:p>
          <a:p>
            <a:pPr marL="868680" marR="0" lvl="1" indent="-457200" algn="l" rtl="0">
              <a:spcBef>
                <a:spcPts val="360"/>
              </a:spcBef>
              <a:spcAft>
                <a:spcPts val="0"/>
              </a:spcAft>
              <a:buClr>
                <a:schemeClr val="accent2"/>
              </a:buClr>
              <a:buSzPts val="1800"/>
              <a:buFont typeface="Arial"/>
              <a:buAutoNum type="arabicParenR"/>
            </a:pPr>
            <a:r>
              <a:rPr lang="uk-UA" sz="1800" b="1" i="0" u="none" strike="noStrike" cap="none">
                <a:solidFill>
                  <a:schemeClr val="dk1"/>
                </a:solidFill>
                <a:latin typeface="Times New Roman"/>
                <a:ea typeface="Times New Roman"/>
                <a:cs typeface="Times New Roman"/>
                <a:sym typeface="Times New Roman"/>
              </a:rPr>
              <a:t>адаптивна</a:t>
            </a:r>
            <a:r>
              <a:rPr lang="uk-UA" sz="1800" b="0" i="0" u="none" strike="noStrike" cap="none">
                <a:solidFill>
                  <a:schemeClr val="dk1"/>
                </a:solidFill>
                <a:latin typeface="Times New Roman"/>
                <a:ea typeface="Times New Roman"/>
                <a:cs typeface="Times New Roman"/>
                <a:sym typeface="Times New Roman"/>
              </a:rPr>
              <a:t> (зовнішнє пристосування до існуючих гендерних відносин, нормам і ролям); </a:t>
            </a:r>
            <a:endParaRPr sz="1800" b="0" i="0" u="none" strike="noStrike" cap="none">
              <a:solidFill>
                <a:schemeClr val="dk1"/>
              </a:solidFill>
              <a:latin typeface="Times New Roman"/>
              <a:ea typeface="Times New Roman"/>
              <a:cs typeface="Times New Roman"/>
              <a:sym typeface="Times New Roman"/>
            </a:endParaRPr>
          </a:p>
          <a:p>
            <a:pPr marL="868680" marR="0" lvl="1" indent="-457200" algn="l" rtl="0">
              <a:spcBef>
                <a:spcPts val="360"/>
              </a:spcBef>
              <a:spcAft>
                <a:spcPts val="0"/>
              </a:spcAft>
              <a:buClr>
                <a:schemeClr val="accent2"/>
              </a:buClr>
              <a:buSzPts val="1800"/>
              <a:buFont typeface="Arial"/>
              <a:buAutoNum type="arabicParenR"/>
            </a:pPr>
            <a:r>
              <a:rPr lang="uk-UA" sz="1800" b="1" i="0" u="none" strike="noStrike" cap="none">
                <a:solidFill>
                  <a:schemeClr val="dk1"/>
                </a:solidFill>
                <a:latin typeface="Times New Roman"/>
                <a:ea typeface="Times New Roman"/>
                <a:cs typeface="Times New Roman"/>
                <a:sym typeface="Times New Roman"/>
              </a:rPr>
              <a:t>інтеріоризації  </a:t>
            </a:r>
            <a:r>
              <a:rPr lang="uk-UA" sz="1800" b="0" i="0" u="none" strike="noStrike" cap="none">
                <a:solidFill>
                  <a:schemeClr val="dk1"/>
                </a:solidFill>
                <a:latin typeface="Times New Roman"/>
                <a:ea typeface="Times New Roman"/>
                <a:cs typeface="Times New Roman"/>
                <a:sym typeface="Times New Roman"/>
              </a:rPr>
              <a:t>(внутрішнє засвоєння чоловічих і жіночих ролей, гендерних відносин і цінностей).</a:t>
            </a:r>
            <a:endParaRPr/>
          </a:p>
          <a:p>
            <a:pPr marL="342900" marR="0" lvl="0" indent="-228600" algn="l" rtl="0">
              <a:spcBef>
                <a:spcPts val="360"/>
              </a:spcBef>
              <a:spcAft>
                <a:spcPts val="0"/>
              </a:spcAft>
              <a:buClr>
                <a:schemeClr val="accent1"/>
              </a:buClr>
              <a:buSzPts val="1800"/>
              <a:buFont typeface="Arial"/>
              <a:buChar char="•"/>
            </a:pPr>
            <a:r>
              <a:rPr lang="uk-UA" sz="1800" b="1" i="0" u="none" strike="noStrike" cap="none">
                <a:solidFill>
                  <a:schemeClr val="dk1"/>
                </a:solidFill>
                <a:latin typeface="Times New Roman"/>
                <a:ea typeface="Times New Roman"/>
                <a:cs typeface="Times New Roman"/>
                <a:sym typeface="Times New Roman"/>
              </a:rPr>
              <a:t>Статеворольова соціалізація </a:t>
            </a:r>
            <a:r>
              <a:rPr lang="uk-UA" sz="1800" b="0" i="0" u="none" strike="noStrike" cap="none">
                <a:solidFill>
                  <a:schemeClr val="dk1"/>
                </a:solidFill>
                <a:latin typeface="Times New Roman"/>
                <a:ea typeface="Times New Roman"/>
                <a:cs typeface="Times New Roman"/>
                <a:sym typeface="Times New Roman"/>
              </a:rPr>
              <a:t>здійснюється завдяки таким </a:t>
            </a:r>
            <a:r>
              <a:rPr lang="uk-UA" sz="1800" b="1" i="0" u="none" strike="noStrike" cap="none">
                <a:solidFill>
                  <a:schemeClr val="dk1"/>
                </a:solidFill>
                <a:latin typeface="Times New Roman"/>
                <a:ea typeface="Times New Roman"/>
                <a:cs typeface="Times New Roman"/>
                <a:sym typeface="Times New Roman"/>
              </a:rPr>
              <a:t>факторам</a:t>
            </a:r>
            <a:r>
              <a:rPr lang="uk-UA" sz="1800" b="0" i="0" u="none" strike="noStrike" cap="none">
                <a:solidFill>
                  <a:schemeClr val="dk1"/>
                </a:solidFill>
                <a:latin typeface="Times New Roman"/>
                <a:ea typeface="Times New Roman"/>
                <a:cs typeface="Times New Roman"/>
                <a:sym typeface="Times New Roman"/>
              </a:rPr>
              <a:t>, як: </a:t>
            </a:r>
            <a:endParaRPr sz="1800" b="0" i="0" u="none" strike="noStrike" cap="none">
              <a:solidFill>
                <a:schemeClr val="dk1"/>
              </a:solidFill>
              <a:latin typeface="Times New Roman"/>
              <a:ea typeface="Times New Roman"/>
              <a:cs typeface="Times New Roman"/>
              <a:sym typeface="Times New Roman"/>
            </a:endParaRPr>
          </a:p>
          <a:p>
            <a:pPr marL="114300" marR="0" lvl="0" indent="0" algn="l" rtl="0">
              <a:spcBef>
                <a:spcPts val="360"/>
              </a:spcBef>
              <a:spcAft>
                <a:spcPts val="0"/>
              </a:spcAft>
              <a:buClr>
                <a:schemeClr val="accent1"/>
              </a:buClr>
              <a:buSzPts val="1800"/>
              <a:buFont typeface="Arial"/>
              <a:buNone/>
            </a:pPr>
            <a:r>
              <a:rPr lang="uk-UA" sz="1800" b="0" i="0" u="none" strike="noStrike" cap="none">
                <a:solidFill>
                  <a:schemeClr val="dk1"/>
                </a:solidFill>
                <a:latin typeface="Times New Roman"/>
                <a:ea typeface="Times New Roman"/>
                <a:cs typeface="Times New Roman"/>
                <a:sym typeface="Times New Roman"/>
              </a:rPr>
              <a:t>а) </a:t>
            </a:r>
            <a:r>
              <a:rPr lang="uk-UA" sz="1800" b="0" i="1" u="none" strike="noStrike" cap="none">
                <a:solidFill>
                  <a:schemeClr val="dk1"/>
                </a:solidFill>
                <a:latin typeface="Times New Roman"/>
                <a:ea typeface="Times New Roman"/>
                <a:cs typeface="Times New Roman"/>
                <a:sym typeface="Times New Roman"/>
              </a:rPr>
              <a:t>диференціальне посилення</a:t>
            </a:r>
            <a:r>
              <a:rPr lang="uk-UA" sz="1800" b="0" i="0" u="none" strike="noStrike" cap="none">
                <a:solidFill>
                  <a:schemeClr val="dk1"/>
                </a:solidFill>
                <a:latin typeface="Times New Roman"/>
                <a:ea typeface="Times New Roman"/>
                <a:cs typeface="Times New Roman"/>
                <a:sym typeface="Times New Roman"/>
              </a:rPr>
              <a:t>, коли прийнятна гендерно-рольова поведінка заохочується, а неприйнятне - карається соціальним несхваленням; </a:t>
            </a:r>
            <a:endParaRPr sz="1800" b="0" i="0" u="none" strike="noStrike" cap="none">
              <a:solidFill>
                <a:schemeClr val="dk1"/>
              </a:solidFill>
              <a:latin typeface="Times New Roman"/>
              <a:ea typeface="Times New Roman"/>
              <a:cs typeface="Times New Roman"/>
              <a:sym typeface="Times New Roman"/>
            </a:endParaRPr>
          </a:p>
          <a:p>
            <a:pPr marL="114300" marR="0" lvl="0" indent="0" algn="l" rtl="0">
              <a:spcBef>
                <a:spcPts val="360"/>
              </a:spcBef>
              <a:spcAft>
                <a:spcPts val="0"/>
              </a:spcAft>
              <a:buClr>
                <a:schemeClr val="accent1"/>
              </a:buClr>
              <a:buSzPts val="1800"/>
              <a:buFont typeface="Arial"/>
              <a:buNone/>
            </a:pPr>
            <a:r>
              <a:rPr lang="uk-UA" sz="1800" b="0" i="0" u="none" strike="noStrike" cap="none">
                <a:solidFill>
                  <a:schemeClr val="dk1"/>
                </a:solidFill>
                <a:latin typeface="Times New Roman"/>
                <a:ea typeface="Times New Roman"/>
                <a:cs typeface="Times New Roman"/>
                <a:sym typeface="Times New Roman"/>
              </a:rPr>
              <a:t>б) </a:t>
            </a:r>
            <a:r>
              <a:rPr lang="uk-UA" sz="1800" b="0" i="1" u="none" strike="noStrike" cap="none">
                <a:solidFill>
                  <a:schemeClr val="dk1"/>
                </a:solidFill>
                <a:latin typeface="Times New Roman"/>
                <a:ea typeface="Times New Roman"/>
                <a:cs typeface="Times New Roman"/>
                <a:sym typeface="Times New Roman"/>
              </a:rPr>
              <a:t>диференціальне наслідування</a:t>
            </a:r>
            <a:r>
              <a:rPr lang="uk-UA" sz="1800" b="0" i="0" u="none" strike="noStrike" cap="none">
                <a:solidFill>
                  <a:schemeClr val="dk1"/>
                </a:solidFill>
                <a:latin typeface="Times New Roman"/>
                <a:ea typeface="Times New Roman"/>
                <a:cs typeface="Times New Roman"/>
                <a:sym typeface="Times New Roman"/>
              </a:rPr>
              <a:t>, коли людина вибирає статево-рольові моделі в значущих йому групах - в родині, серед однолітків, в школі та починає наслідувати прийнятній там поведінці.</a:t>
            </a:r>
            <a:endParaRPr sz="18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51520" y="188640"/>
            <a:ext cx="8064896"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3600"/>
              <a:buFont typeface="Arial"/>
              <a:buNone/>
            </a:pPr>
            <a:r>
              <a:rPr lang="uk-UA" sz="3600" b="0" i="0" u="none" strike="noStrike" cap="none">
                <a:solidFill>
                  <a:schemeClr val="dk2"/>
                </a:solidFill>
                <a:latin typeface="Arial"/>
                <a:ea typeface="Arial"/>
                <a:cs typeface="Arial"/>
                <a:sym typeface="Arial"/>
              </a:rPr>
              <a:t>2. Соціальні норми та гендерні стереотипи</a:t>
            </a:r>
            <a:endParaRPr sz="3600" b="0" i="0" u="none" strike="noStrike" cap="none">
              <a:solidFill>
                <a:schemeClr val="dk2"/>
              </a:solidFill>
              <a:latin typeface="Arial"/>
              <a:ea typeface="Arial"/>
              <a:cs typeface="Arial"/>
              <a:sym typeface="Arial"/>
            </a:endParaRPr>
          </a:p>
        </p:txBody>
      </p:sp>
      <p:sp>
        <p:nvSpPr>
          <p:cNvPr id="110" name="Shape 110"/>
          <p:cNvSpPr txBox="1">
            <a:spLocks noGrp="1"/>
          </p:cNvSpPr>
          <p:nvPr>
            <p:ph type="body" idx="1"/>
          </p:nvPr>
        </p:nvSpPr>
        <p:spPr>
          <a:xfrm>
            <a:off x="179512" y="1412776"/>
            <a:ext cx="8136904" cy="5328592"/>
          </a:xfrm>
          <a:prstGeom prst="rect">
            <a:avLst/>
          </a:prstGeom>
          <a:noFill/>
          <a:ln>
            <a:noFill/>
          </a:ln>
        </p:spPr>
        <p:txBody>
          <a:bodyPr spcFirstLastPara="1" wrap="square" lIns="91425" tIns="45700" rIns="91425" bIns="45700" anchor="t" anchorCtr="0">
            <a:noAutofit/>
          </a:bodyPr>
          <a:lstStyle/>
          <a:p>
            <a:pPr marL="342900" marR="0" lvl="0" indent="-228600" algn="l" rtl="0">
              <a:lnSpc>
                <a:spcPct val="80000"/>
              </a:lnSpc>
              <a:spcBef>
                <a:spcPts val="0"/>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Соціальні норми </a:t>
            </a:r>
            <a:r>
              <a:rPr lang="uk-UA" sz="1870" b="0" i="0" u="none" strike="noStrike" cap="none">
                <a:solidFill>
                  <a:schemeClr val="dk1"/>
                </a:solidFill>
                <a:latin typeface="Times New Roman"/>
                <a:ea typeface="Times New Roman"/>
                <a:cs typeface="Times New Roman"/>
                <a:sym typeface="Times New Roman"/>
              </a:rPr>
              <a:t>- це основні правила, які визначають поведінку людини в суспільстві. На думку соціальних психологів, пояснення багатьох гендерних відмінностей слід шукати не в гормонах і хромосомах, а в соціальних нормах, які приписують нам різні типи поведінки, аттитюди  таі інтереси відповідно до біологічної статі.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Набори норм, що містять узагальнену інформацію про якості, властиві кожній статі, називаються </a:t>
            </a:r>
            <a:r>
              <a:rPr lang="uk-UA" sz="1870" b="1" i="0" u="none" strike="noStrike" cap="none">
                <a:solidFill>
                  <a:schemeClr val="dk1"/>
                </a:solidFill>
                <a:latin typeface="Times New Roman"/>
                <a:ea typeface="Times New Roman"/>
                <a:cs typeface="Times New Roman"/>
                <a:sym typeface="Times New Roman"/>
              </a:rPr>
              <a:t>статевими або гендерними ролями</a:t>
            </a:r>
            <a:r>
              <a:rPr lang="uk-UA" sz="1870" b="0" i="0" u="none" strike="noStrike" cap="none">
                <a:solidFill>
                  <a:schemeClr val="dk1"/>
                </a:solidFill>
                <a:latin typeface="Times New Roman"/>
                <a:ea typeface="Times New Roman"/>
                <a:cs typeface="Times New Roman"/>
                <a:sym typeface="Times New Roman"/>
              </a:rPr>
              <a:t>.</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Іглі</a:t>
            </a:r>
            <a:r>
              <a:rPr lang="uk-UA" sz="1870" b="0" i="0" u="none" strike="noStrike" cap="none">
                <a:solidFill>
                  <a:schemeClr val="dk1"/>
                </a:solidFill>
                <a:latin typeface="Times New Roman"/>
                <a:ea typeface="Times New Roman"/>
                <a:cs typeface="Times New Roman"/>
                <a:sym typeface="Times New Roman"/>
              </a:rPr>
              <a:t> (Eagly, 1987) висунула припущення, що </a:t>
            </a:r>
            <a:r>
              <a:rPr lang="uk-UA" sz="1870" b="1" i="0" u="none" strike="noStrike" cap="none">
                <a:solidFill>
                  <a:schemeClr val="dk1"/>
                </a:solidFill>
                <a:latin typeface="Times New Roman"/>
                <a:ea typeface="Times New Roman"/>
                <a:cs typeface="Times New Roman"/>
                <a:sym typeface="Times New Roman"/>
              </a:rPr>
              <a:t>гендерні стереотипи, по суті, є соціальними нормами. </a:t>
            </a:r>
            <a:r>
              <a:rPr lang="uk-UA" sz="1870" b="0" i="0" u="none" strike="noStrike" cap="none">
                <a:solidFill>
                  <a:schemeClr val="dk1"/>
                </a:solidFill>
                <a:latin typeface="Times New Roman"/>
                <a:ea typeface="Times New Roman"/>
                <a:cs typeface="Times New Roman"/>
                <a:sym typeface="Times New Roman"/>
              </a:rPr>
              <a:t>Дві основні причини, через які ми намагаємося відповідати гендерним очікуванням, - це </a:t>
            </a:r>
            <a:r>
              <a:rPr lang="uk-UA" sz="1870" b="1" i="0" u="none" strike="noStrike" cap="none">
                <a:solidFill>
                  <a:schemeClr val="dk1"/>
                </a:solidFill>
                <a:latin typeface="Times New Roman"/>
                <a:ea typeface="Times New Roman"/>
                <a:cs typeface="Times New Roman"/>
                <a:sym typeface="Times New Roman"/>
              </a:rPr>
              <a:t>нормативний</a:t>
            </a:r>
            <a:r>
              <a:rPr lang="uk-UA" sz="1870" b="0" i="0" u="none" strike="noStrike" cap="none">
                <a:solidFill>
                  <a:schemeClr val="dk1"/>
                </a:solidFill>
                <a:latin typeface="Times New Roman"/>
                <a:ea typeface="Times New Roman"/>
                <a:cs typeface="Times New Roman"/>
                <a:sym typeface="Times New Roman"/>
              </a:rPr>
              <a:t> та </a:t>
            </a:r>
            <a:r>
              <a:rPr lang="uk-UA" sz="1870" b="1" i="0" u="none" strike="noStrike" cap="none">
                <a:solidFill>
                  <a:schemeClr val="dk1"/>
                </a:solidFill>
                <a:latin typeface="Times New Roman"/>
                <a:ea typeface="Times New Roman"/>
                <a:cs typeface="Times New Roman"/>
                <a:sym typeface="Times New Roman"/>
              </a:rPr>
              <a:t>інформаційний тиск</a:t>
            </a:r>
            <a:r>
              <a:rPr lang="uk-UA" sz="1870" b="0" i="0" u="none" strike="noStrike" cap="none">
                <a:solidFill>
                  <a:schemeClr val="dk1"/>
                </a:solidFill>
                <a:latin typeface="Times New Roman"/>
                <a:ea typeface="Times New Roman"/>
                <a:cs typeface="Times New Roman"/>
                <a:sym typeface="Times New Roman"/>
              </a:rPr>
              <a:t>. </a:t>
            </a:r>
            <a:r>
              <a:rPr lang="uk-UA" sz="1870" b="1" i="0" u="none" strike="noStrike" cap="none">
                <a:solidFill>
                  <a:schemeClr val="dk1"/>
                </a:solidFill>
                <a:latin typeface="Times New Roman"/>
                <a:ea typeface="Times New Roman"/>
                <a:cs typeface="Times New Roman"/>
                <a:sym typeface="Times New Roman"/>
              </a:rPr>
              <a:t>*</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Термін «</a:t>
            </a:r>
            <a:r>
              <a:rPr lang="uk-UA" sz="1870" b="1" i="0" u="none" strike="noStrike" cap="none">
                <a:solidFill>
                  <a:schemeClr val="dk1"/>
                </a:solidFill>
                <a:latin typeface="Times New Roman"/>
                <a:ea typeface="Times New Roman"/>
                <a:cs typeface="Times New Roman"/>
                <a:sym typeface="Times New Roman"/>
              </a:rPr>
              <a:t>нормативний тиск</a:t>
            </a:r>
            <a:r>
              <a:rPr lang="uk-UA" sz="1870" b="0" i="0" u="none" strike="noStrike" cap="none">
                <a:solidFill>
                  <a:schemeClr val="dk1"/>
                </a:solidFill>
                <a:latin typeface="Times New Roman"/>
                <a:ea typeface="Times New Roman"/>
                <a:cs typeface="Times New Roman"/>
                <a:sym typeface="Times New Roman"/>
              </a:rPr>
              <a:t>» (normative pressure) описує механізм того, як людина змушена підлаштовуватися під суспільні чи групові очікування (</a:t>
            </a:r>
            <a:r>
              <a:rPr lang="uk-UA" sz="1870" b="1" i="0" u="none" strike="noStrike" cap="none">
                <a:solidFill>
                  <a:schemeClr val="dk1"/>
                </a:solidFill>
                <a:latin typeface="Times New Roman"/>
                <a:ea typeface="Times New Roman"/>
                <a:cs typeface="Times New Roman"/>
                <a:sym typeface="Times New Roman"/>
              </a:rPr>
              <a:t>соціальні норми</a:t>
            </a:r>
            <a:r>
              <a:rPr lang="uk-UA" sz="1870" b="0" i="0" u="none" strike="noStrike" cap="none">
                <a:solidFill>
                  <a:schemeClr val="dk1"/>
                </a:solidFill>
                <a:latin typeface="Times New Roman"/>
                <a:ea typeface="Times New Roman"/>
                <a:cs typeface="Times New Roman"/>
                <a:sym typeface="Times New Roman"/>
              </a:rPr>
              <a:t>), щоб суспільство її НЕ відкинуло. Нормативний тиск дуже важливий в нашій прихильності до гендерних ролей.</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Ряд досліджень показали, що невідповідна гендерній ролі поведінка особливо сильно шкодить популярності серед хлопчиків (Berndt &amp; Heller, 1986; Huston, 1983; Martin, 1990) і що батьки негативно реагують на ігри своїх дітей, характерні для протилежної статі (Fagot, 1978 ; Langlois &amp; Downs, 1980).</a:t>
            </a:r>
            <a:endParaRPr sz="187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07504" y="116632"/>
            <a:ext cx="7980040" cy="7969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2400"/>
              <a:buFont typeface="Arial"/>
              <a:buNone/>
            </a:pPr>
            <a:r>
              <a:rPr lang="uk-UA" sz="2400" b="0" i="0" u="none" strike="noStrike" cap="none">
                <a:solidFill>
                  <a:schemeClr val="dk2"/>
                </a:solidFill>
                <a:latin typeface="Arial"/>
                <a:ea typeface="Arial"/>
                <a:cs typeface="Arial"/>
                <a:sym typeface="Arial"/>
              </a:rPr>
              <a:t>Факти щодо жорстких та жорстоких покарань за ігнорування норм</a:t>
            </a:r>
            <a:endParaRPr sz="2400" b="0" i="0" u="none" strike="noStrike" cap="none">
              <a:solidFill>
                <a:schemeClr val="dk2"/>
              </a:solidFill>
              <a:latin typeface="Arial"/>
              <a:ea typeface="Arial"/>
              <a:cs typeface="Arial"/>
              <a:sym typeface="Arial"/>
            </a:endParaRPr>
          </a:p>
        </p:txBody>
      </p:sp>
      <p:sp>
        <p:nvSpPr>
          <p:cNvPr id="116" name="Shape 116"/>
          <p:cNvSpPr txBox="1">
            <a:spLocks noGrp="1"/>
          </p:cNvSpPr>
          <p:nvPr>
            <p:ph type="body" idx="1"/>
          </p:nvPr>
        </p:nvSpPr>
        <p:spPr>
          <a:xfrm>
            <a:off x="107504" y="980728"/>
            <a:ext cx="8208912" cy="5760640"/>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Покарання за відмову слідувати гендерним ролям може бути жорстоким. Аятолла Хомейні, правитель Ірану з 1979 до середини 1980-х рр., Скасував усі закони, що дають жінкам хоч якісь права, і засудив до смертної кари в цілому 20 тисяч жінок, які не дотримувалися чіткі правила, регламенти-ючий їх одяг і поведінку (French, 1992).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В рамках ультраортодоксального іудаїзму (який не сповідують більшість євреїв) з ​​жінками, які відмовляють у сексі своїм чоловікам або нехтують виконанням роботи по до-му, можна розлучитися без їх згоди і позбавити їх усіх прав на дітей.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Хасидські чоловіки напали на групу паломниць на чолі з жінкою-рабином, що несе Тору, які хотіли зробити поклоніння перед Стіною Плачу в Єрусалимі, - хасиди вважають, що жінкам не дозволено надягати шалі, призначені для релігійних церемоній, і навіть торкатися до Тори.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Більш ніж у 20 мільйонів жінок у всьому світі статеві органи понівечені в результаті клітородектоміі * та інших операцій, спрямованих на те, щоб назавжди знищити можливість оргазму або зберегти незайманість </a:t>
            </a:r>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Гомосексуальність як порушення гендерних норм</a:t>
            </a:r>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Роль інформаціного тиску</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Конформність — економія міркування</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9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Подкорення гендерним нормам: поступливість, схвалення, ідентифікація</a:t>
            </a:r>
            <a:endParaRPr sz="1870" b="0" i="0" u="none" strike="noStrike" cap="none">
              <a:solidFill>
                <a:schemeClr val="dk1"/>
              </a:solidFill>
              <a:latin typeface="Times New Roman"/>
              <a:ea typeface="Times New Roman"/>
              <a:cs typeface="Times New Roman"/>
              <a:sym typeface="Times New Roman"/>
            </a:endParaRPr>
          </a:p>
          <a:p>
            <a:pPr marL="342900" marR="0" lvl="0" indent="-109854" algn="l" rtl="0">
              <a:lnSpc>
                <a:spcPct val="90000"/>
              </a:lnSpc>
              <a:spcBef>
                <a:spcPts val="374"/>
              </a:spcBef>
              <a:spcAft>
                <a:spcPts val="0"/>
              </a:spcAft>
              <a:buClr>
                <a:schemeClr val="accent1"/>
              </a:buClr>
              <a:buSzPts val="1870"/>
              <a:buFont typeface="Arial"/>
              <a:buNone/>
            </a:pPr>
            <a:endParaRPr sz="1870" b="0" i="0" u="none" strike="noStrike" cap="none">
              <a:solidFill>
                <a:schemeClr val="dk1"/>
              </a:solidFill>
              <a:latin typeface="Times New Roman"/>
              <a:ea typeface="Times New Roman"/>
              <a:cs typeface="Times New Roman"/>
              <a:sym typeface="Times New Roman"/>
            </a:endParaRPr>
          </a:p>
          <a:p>
            <a:pPr marL="342900" marR="0" lvl="0" indent="-109854" algn="l" rtl="0">
              <a:lnSpc>
                <a:spcPct val="90000"/>
              </a:lnSpc>
              <a:spcBef>
                <a:spcPts val="374"/>
              </a:spcBef>
              <a:spcAft>
                <a:spcPts val="0"/>
              </a:spcAft>
              <a:buClr>
                <a:schemeClr val="accent1"/>
              </a:buClr>
              <a:buSzPts val="1870"/>
              <a:buFont typeface="Arial"/>
              <a:buNone/>
            </a:pPr>
            <a:endParaRPr sz="187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51520" y="9925"/>
            <a:ext cx="7992888"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2"/>
              </a:buClr>
              <a:buSzPts val="3600"/>
              <a:buFont typeface="Arial"/>
              <a:buNone/>
            </a:pPr>
            <a:r>
              <a:rPr lang="uk-UA" sz="3600" b="0" i="0" u="none" strike="noStrike" cap="none">
                <a:solidFill>
                  <a:schemeClr val="dk2"/>
                </a:solidFill>
                <a:latin typeface="Arial"/>
                <a:ea typeface="Arial"/>
                <a:cs typeface="Arial"/>
                <a:sym typeface="Arial"/>
              </a:rPr>
              <a:t>3. Теорії гендерної соціалізації та теорія конструювання гендеру</a:t>
            </a:r>
            <a:endParaRPr sz="3600" b="0" i="0" u="none" strike="noStrike" cap="none">
              <a:solidFill>
                <a:schemeClr val="dk2"/>
              </a:solidFill>
              <a:latin typeface="Arial"/>
              <a:ea typeface="Arial"/>
              <a:cs typeface="Arial"/>
              <a:sym typeface="Arial"/>
            </a:endParaRPr>
          </a:p>
        </p:txBody>
      </p:sp>
      <p:sp>
        <p:nvSpPr>
          <p:cNvPr id="122" name="Shape 122"/>
          <p:cNvSpPr txBox="1">
            <a:spLocks noGrp="1"/>
          </p:cNvSpPr>
          <p:nvPr>
            <p:ph type="body" idx="1"/>
          </p:nvPr>
        </p:nvSpPr>
        <p:spPr>
          <a:xfrm>
            <a:off x="107504" y="1124744"/>
            <a:ext cx="8136904" cy="5544616"/>
          </a:xfrm>
          <a:prstGeom prst="rect">
            <a:avLst/>
          </a:prstGeom>
          <a:noFill/>
          <a:ln>
            <a:noFill/>
          </a:ln>
        </p:spPr>
        <p:txBody>
          <a:bodyPr spcFirstLastPara="1" wrap="square" lIns="91425" tIns="45700" rIns="91425" bIns="45700" anchor="t" anchorCtr="0">
            <a:noAutofit/>
          </a:bodyPr>
          <a:lstStyle/>
          <a:p>
            <a:pPr marL="114300" marR="0" lvl="0" indent="0" algn="l" rtl="0">
              <a:lnSpc>
                <a:spcPct val="80000"/>
              </a:lnSpc>
              <a:spcBef>
                <a:spcPts val="0"/>
              </a:spcBef>
              <a:spcAft>
                <a:spcPts val="0"/>
              </a:spcAft>
              <a:buClr>
                <a:schemeClr val="accent1"/>
              </a:buClr>
              <a:buSzPts val="1870"/>
              <a:buFont typeface="Arial"/>
              <a:buNone/>
            </a:pPr>
            <a:r>
              <a:rPr lang="uk-UA" sz="1870" b="1" i="0" u="none" strike="noStrike" cap="none">
                <a:solidFill>
                  <a:schemeClr val="dk1"/>
                </a:solidFill>
                <a:latin typeface="Times New Roman"/>
                <a:ea typeface="Times New Roman"/>
                <a:cs typeface="Times New Roman"/>
                <a:sym typeface="Times New Roman"/>
              </a:rPr>
              <a:t>О.О.Вороніна</a:t>
            </a:r>
            <a:r>
              <a:rPr lang="uk-UA" sz="1870" b="0" i="0" u="none" strike="noStrike" cap="none">
                <a:solidFill>
                  <a:schemeClr val="dk1"/>
                </a:solidFill>
                <a:latin typeface="Times New Roman"/>
                <a:ea typeface="Times New Roman"/>
                <a:cs typeface="Times New Roman"/>
                <a:sym typeface="Times New Roman"/>
              </a:rPr>
              <a:t>, сучасний дослідник в царині гендерології виділяє три основні теорії гендеру: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1) теорія соціального конструювання гендеру;</a:t>
            </a:r>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2) гендер як стратификаційна категорія;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3) гендер як культурна метафора. </a:t>
            </a: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0" i="0" u="none" strike="noStrike" cap="none">
                <a:solidFill>
                  <a:schemeClr val="dk1"/>
                </a:solidFill>
                <a:latin typeface="Times New Roman"/>
                <a:ea typeface="Times New Roman"/>
                <a:cs typeface="Times New Roman"/>
                <a:sym typeface="Times New Roman"/>
              </a:rPr>
              <a:t>+ І одну «помилкову» теорію гендеру, де гендер розглядається як соціально-демографічна категорія. </a:t>
            </a:r>
            <a:endParaRPr sz="1870" b="0" i="0" u="none" strike="noStrike" cap="none">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a:solidFill>
                  <a:schemeClr val="dk1"/>
                </a:solidFill>
                <a:latin typeface="Times New Roman"/>
                <a:ea typeface="Times New Roman"/>
                <a:cs typeface="Times New Roman"/>
                <a:sym typeface="Times New Roman"/>
              </a:rPr>
              <a:t>Кожну з цих теорій </a:t>
            </a:r>
            <a:r>
              <a:rPr lang="uk-UA" sz="1870" b="1" i="0" u="none" strike="noStrike" cap="none">
                <a:solidFill>
                  <a:schemeClr val="dk1"/>
                </a:solidFill>
                <a:latin typeface="Times New Roman"/>
                <a:ea typeface="Times New Roman"/>
                <a:cs typeface="Times New Roman"/>
                <a:sym typeface="Times New Roman"/>
              </a:rPr>
              <a:t>О.О.Вороніна</a:t>
            </a:r>
            <a:r>
              <a:rPr lang="uk-UA" sz="1870" b="0" i="0" u="none" strike="noStrike" cap="none">
                <a:solidFill>
                  <a:schemeClr val="dk1"/>
                </a:solidFill>
                <a:latin typeface="Times New Roman"/>
                <a:ea typeface="Times New Roman"/>
                <a:cs typeface="Times New Roman"/>
                <a:sym typeface="Times New Roman"/>
              </a:rPr>
              <a:t> характеризує так:</a:t>
            </a:r>
            <a:endParaRPr sz="1870" b="0" i="0" u="none" strike="noStrike" cap="none">
              <a:solidFill>
                <a:schemeClr val="dk1"/>
              </a:solidFill>
              <a:latin typeface="Times New Roman"/>
              <a:ea typeface="Times New Roman"/>
              <a:cs typeface="Times New Roman"/>
              <a:sym typeface="Times New Roman"/>
            </a:endParaRPr>
          </a:p>
          <a:p>
            <a:pPr marL="342900" marR="0" lvl="0" indent="-109854" algn="l" rtl="0">
              <a:lnSpc>
                <a:spcPct val="80000"/>
              </a:lnSpc>
              <a:spcBef>
                <a:spcPts val="374"/>
              </a:spcBef>
              <a:spcAft>
                <a:spcPts val="0"/>
              </a:spcAft>
              <a:buClr>
                <a:schemeClr val="accent1"/>
              </a:buClr>
              <a:buSzPts val="1870"/>
              <a:buFont typeface="Arial"/>
              <a:buNone/>
            </a:pPr>
            <a:endParaRPr sz="1870" b="0" i="0" u="none" strike="noStrike" cap="none">
              <a:solidFill>
                <a:schemeClr val="dk1"/>
              </a:solidFill>
              <a:latin typeface="Times New Roman"/>
              <a:ea typeface="Times New Roman"/>
              <a:cs typeface="Times New Roman"/>
              <a:sym typeface="Times New Roman"/>
            </a:endParaRPr>
          </a:p>
          <a:p>
            <a:pPr marL="342900" marR="0" lvl="0" indent="-228600" algn="l" rtl="0">
              <a:lnSpc>
                <a:spcPct val="80000"/>
              </a:lnSpc>
              <a:spcBef>
                <a:spcPts val="374"/>
              </a:spcBef>
              <a:spcAft>
                <a:spcPts val="0"/>
              </a:spcAft>
              <a:buClr>
                <a:schemeClr val="accent1"/>
              </a:buClr>
              <a:buSzPts val="1870"/>
              <a:buFont typeface="Arial"/>
              <a:buChar char="•"/>
            </a:pPr>
            <a:r>
              <a:rPr lang="uk-UA" sz="1870" b="1" i="0" u="none" strike="noStrike" cap="none">
                <a:solidFill>
                  <a:schemeClr val="dk1"/>
                </a:solidFill>
                <a:latin typeface="Times New Roman"/>
                <a:ea typeface="Times New Roman"/>
                <a:cs typeface="Times New Roman"/>
                <a:sym typeface="Times New Roman"/>
              </a:rPr>
              <a:t>Теорія соціального конструювання гендеру</a:t>
            </a:r>
            <a:r>
              <a:rPr lang="uk-UA" sz="1870" b="0" i="0" u="none" strike="noStrike" cap="none">
                <a:solidFill>
                  <a:schemeClr val="dk1"/>
                </a:solidFill>
                <a:latin typeface="Times New Roman"/>
                <a:ea typeface="Times New Roman"/>
                <a:cs typeface="Times New Roman"/>
                <a:sym typeface="Times New Roman"/>
              </a:rPr>
              <a:t>. В рамках цього поняття гендер розуміється як організована модель соціальних відносин між жінками і чоловіками, що конструюється основними інститутами суспільства. Цей підхід заснований на двох постулатах: </a:t>
            </a:r>
            <a:endParaRPr sz="1870" b="0" i="0" u="none" strike="noStrike" cap="none">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a:solidFill>
                  <a:schemeClr val="dk1"/>
                </a:solidFill>
                <a:latin typeface="Times New Roman"/>
                <a:ea typeface="Times New Roman"/>
                <a:cs typeface="Times New Roman"/>
                <a:sym typeface="Times New Roman"/>
              </a:rPr>
              <a:t>1) гендер конструюється за допомогою соціалізації, розподфлення праці, системою гендерних ролей, сім'єю, засобами масової інформації; </a:t>
            </a:r>
            <a:endParaRPr sz="1870" b="0" i="0" u="none" strike="noStrike" cap="none">
              <a:solidFill>
                <a:schemeClr val="dk1"/>
              </a:solidFill>
              <a:latin typeface="Times New Roman"/>
              <a:ea typeface="Times New Roman"/>
              <a:cs typeface="Times New Roman"/>
              <a:sym typeface="Times New Roman"/>
            </a:endParaRPr>
          </a:p>
          <a:p>
            <a:pPr marL="114300" marR="0" lvl="0" indent="0" algn="l" rtl="0">
              <a:lnSpc>
                <a:spcPct val="80000"/>
              </a:lnSpc>
              <a:spcBef>
                <a:spcPts val="374"/>
              </a:spcBef>
              <a:spcAft>
                <a:spcPts val="0"/>
              </a:spcAft>
              <a:buClr>
                <a:schemeClr val="accent1"/>
              </a:buClr>
              <a:buSzPts val="1870"/>
              <a:buFont typeface="Arial"/>
              <a:buNone/>
            </a:pPr>
            <a:r>
              <a:rPr lang="uk-UA" sz="1870" b="0" i="0" u="none" strike="noStrike" cap="none">
                <a:solidFill>
                  <a:schemeClr val="dk1"/>
                </a:solidFill>
                <a:latin typeface="Times New Roman"/>
                <a:ea typeface="Times New Roman"/>
                <a:cs typeface="Times New Roman"/>
                <a:sym typeface="Times New Roman"/>
              </a:rPr>
              <a:t>2) гендер будується і самими індивідами - на рівні їх свідомості (тобто гендерної ідентифікації), прийняття заданих суспільством норм і підлаштування під них (в одязі, зовнішності, манері поведінки); </a:t>
            </a:r>
            <a:r>
              <a:rPr lang="uk-UA" sz="1870" b="1" i="0" u="none" strike="noStrike" cap="none">
                <a:solidFill>
                  <a:schemeClr val="dk1"/>
                </a:solidFill>
                <a:latin typeface="Times New Roman"/>
                <a:ea typeface="Times New Roman"/>
                <a:cs typeface="Times New Roman"/>
                <a:sym typeface="Times New Roman"/>
              </a:rPr>
              <a:t>робити гендер</a:t>
            </a:r>
            <a:r>
              <a:rPr lang="uk-UA" sz="1870" b="0" i="0" u="none" strike="noStrike" cap="none">
                <a:solidFill>
                  <a:schemeClr val="dk1"/>
                </a:solidFill>
                <a:latin typeface="Times New Roman"/>
                <a:ea typeface="Times New Roman"/>
                <a:cs typeface="Times New Roman"/>
                <a:sym typeface="Times New Roman"/>
              </a:rPr>
              <a:t> - означає створювати такі відмінності між хлопчиками і дівчатками, чоловіками і жінками, які не є природними, сутнісними або біологічними.</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179512" y="188640"/>
            <a:ext cx="8208912" cy="6480720"/>
          </a:xfrm>
          <a:prstGeom prst="rect">
            <a:avLst/>
          </a:prstGeom>
          <a:noFill/>
          <a:ln>
            <a:noFill/>
          </a:ln>
        </p:spPr>
        <p:txBody>
          <a:bodyPr spcFirstLastPara="1" wrap="square" lIns="91425" tIns="45700" rIns="91425" bIns="45700" anchor="t" anchorCtr="0">
            <a:noAutofit/>
          </a:bodyPr>
          <a:lstStyle/>
          <a:p>
            <a:pPr marL="342900" marR="0" lvl="0" indent="-228600" algn="l" rtl="0">
              <a:spcBef>
                <a:spcPts val="0"/>
              </a:spcBef>
              <a:spcAft>
                <a:spcPts val="0"/>
              </a:spcAft>
              <a:buClr>
                <a:schemeClr val="accent1"/>
              </a:buClr>
              <a:buSzPts val="2200"/>
              <a:buFont typeface="Arial"/>
              <a:buChar char="•"/>
            </a:pPr>
            <a:r>
              <a:rPr lang="uk-UA" sz="2200" b="1" i="0" u="none" strike="noStrike" cap="none">
                <a:solidFill>
                  <a:schemeClr val="dk1"/>
                </a:solidFill>
                <a:latin typeface="Times New Roman"/>
                <a:ea typeface="Times New Roman"/>
                <a:cs typeface="Times New Roman"/>
                <a:sym typeface="Times New Roman"/>
              </a:rPr>
              <a:t>Гендер як стратифікаційна категорія</a:t>
            </a:r>
            <a:r>
              <a:rPr lang="uk-UA" sz="2200" b="0" i="0" u="none" strike="noStrike" cap="none">
                <a:solidFill>
                  <a:schemeClr val="dk1"/>
                </a:solidFill>
                <a:latin typeface="Times New Roman"/>
                <a:ea typeface="Times New Roman"/>
                <a:cs typeface="Times New Roman"/>
                <a:sym typeface="Times New Roman"/>
              </a:rPr>
              <a:t>, є структура і процес, в ряду інших стратифікаційних категорій, таких як клас, раса, вік тощо</a:t>
            </a:r>
            <a:endParaRPr/>
          </a:p>
          <a:p>
            <a:pPr marL="342900" marR="0" lvl="0" indent="-228600" algn="l" rtl="0">
              <a:spcBef>
                <a:spcPts val="440"/>
              </a:spcBef>
              <a:spcAft>
                <a:spcPts val="0"/>
              </a:spcAft>
              <a:buClr>
                <a:schemeClr val="accent1"/>
              </a:buClr>
              <a:buSzPts val="2200"/>
              <a:buFont typeface="Arial"/>
              <a:buChar char="•"/>
            </a:pPr>
            <a:r>
              <a:rPr lang="uk-UA" sz="2200" b="1" i="0" u="none" strike="noStrike" cap="none">
                <a:solidFill>
                  <a:schemeClr val="dk1"/>
                </a:solidFill>
                <a:latin typeface="Times New Roman"/>
                <a:ea typeface="Times New Roman"/>
                <a:cs typeface="Times New Roman"/>
                <a:sym typeface="Times New Roman"/>
              </a:rPr>
              <a:t>Гендер як культурна метафора</a:t>
            </a:r>
            <a:r>
              <a:rPr lang="uk-UA" sz="2200" b="0" i="0" u="none" strike="noStrike" cap="none">
                <a:solidFill>
                  <a:schemeClr val="dk1"/>
                </a:solidFill>
                <a:latin typeface="Times New Roman"/>
                <a:ea typeface="Times New Roman"/>
                <a:cs typeface="Times New Roman"/>
                <a:sym typeface="Times New Roman"/>
              </a:rPr>
              <a:t>. Метафора статі виконує роль культурного символу і, отже, виступає як культурно-формуючий фактор.</a:t>
            </a:r>
            <a:endParaRPr/>
          </a:p>
          <a:p>
            <a:pPr marL="114300" marR="0" lvl="0" indent="0" algn="l" rtl="0">
              <a:spcBef>
                <a:spcPts val="440"/>
              </a:spcBef>
              <a:spcAft>
                <a:spcPts val="0"/>
              </a:spcAft>
              <a:buClr>
                <a:schemeClr val="accent1"/>
              </a:buClr>
              <a:buSzPts val="2200"/>
              <a:buFont typeface="Arial"/>
              <a:buNone/>
            </a:pPr>
            <a:r>
              <a:rPr lang="uk-UA" sz="2200" b="0" i="0" u="none" strike="noStrike" cap="none">
                <a:solidFill>
                  <a:schemeClr val="dk1"/>
                </a:solidFill>
                <a:latin typeface="Times New Roman"/>
                <a:ea typeface="Times New Roman"/>
                <a:cs typeface="Times New Roman"/>
                <a:sym typeface="Times New Roman"/>
              </a:rPr>
              <a:t>Таким чином, «</a:t>
            </a:r>
            <a:r>
              <a:rPr lang="uk-UA" sz="2200" b="1" i="0" u="none" strike="noStrike" cap="none">
                <a:solidFill>
                  <a:schemeClr val="dk1"/>
                </a:solidFill>
                <a:latin typeface="Times New Roman"/>
                <a:ea typeface="Times New Roman"/>
                <a:cs typeface="Times New Roman"/>
                <a:sym typeface="Times New Roman"/>
              </a:rPr>
              <a:t>гендер</a:t>
            </a:r>
            <a:r>
              <a:rPr lang="uk-UA" sz="2200" b="0" i="0" u="none" strike="noStrike" cap="none">
                <a:solidFill>
                  <a:schemeClr val="dk1"/>
                </a:solidFill>
                <a:latin typeface="Times New Roman"/>
                <a:ea typeface="Times New Roman"/>
                <a:cs typeface="Times New Roman"/>
                <a:sym typeface="Times New Roman"/>
              </a:rPr>
              <a:t>» розуміється як соціокультурний конструкт, який зумовлює - через певну систему виховання і культурні норми - психологічні якості, здібності, види діяльності, професію представників різних біологічних статей.</a:t>
            </a:r>
            <a:endParaRPr sz="22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Найбільш значущою з позиції проведеного дослідження є вироблення </a:t>
            </a:r>
            <a:r>
              <a:rPr lang="uk-UA" sz="2200" b="1" i="0" u="none" strike="noStrike" cap="none">
                <a:solidFill>
                  <a:schemeClr val="dk1"/>
                </a:solidFill>
                <a:latin typeface="Times New Roman"/>
                <a:ea typeface="Times New Roman"/>
                <a:cs typeface="Times New Roman"/>
                <a:sym typeface="Times New Roman"/>
              </a:rPr>
              <a:t>теорії гендерної соціалізації</a:t>
            </a:r>
            <a:r>
              <a:rPr lang="uk-UA" sz="2200" b="0" i="0" u="none" strike="noStrike" cap="none">
                <a:solidFill>
                  <a:schemeClr val="dk1"/>
                </a:solidFill>
                <a:latin typeface="Times New Roman"/>
                <a:ea typeface="Times New Roman"/>
                <a:cs typeface="Times New Roman"/>
                <a:sym typeface="Times New Roman"/>
              </a:rPr>
              <a:t>, сконструйованої з основ теорії соціального конструювання гендеру і теорії гендеру як культурної метафори. Хоча ці теорії не можна порівнювати.</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23528" y="260648"/>
            <a:ext cx="7920880" cy="6336704"/>
          </a:xfrm>
          <a:prstGeom prst="rect">
            <a:avLst/>
          </a:prstGeom>
          <a:noFill/>
          <a:ln>
            <a:noFill/>
          </a:ln>
        </p:spPr>
        <p:txBody>
          <a:bodyPr spcFirstLastPara="1" wrap="square" lIns="91425" tIns="45700" rIns="91425" bIns="45700" anchor="t" anchorCtr="0">
            <a:noAutofit/>
          </a:bodyPr>
          <a:lstStyle/>
          <a:p>
            <a:pPr marL="114300" marR="0" lvl="0" indent="0" algn="l" rtl="0">
              <a:spcBef>
                <a:spcPts val="0"/>
              </a:spcBef>
              <a:spcAft>
                <a:spcPts val="0"/>
              </a:spcAft>
              <a:buClr>
                <a:schemeClr val="accent1"/>
              </a:buClr>
              <a:buSzPts val="2200"/>
              <a:buFont typeface="Arial"/>
              <a:buNone/>
            </a:pPr>
            <a:r>
              <a:rPr lang="uk-UA" sz="2200" b="1" i="0" u="none" strike="noStrike" cap="none">
                <a:solidFill>
                  <a:schemeClr val="dk1"/>
                </a:solidFill>
                <a:latin typeface="Times New Roman"/>
                <a:ea typeface="Times New Roman"/>
                <a:cs typeface="Times New Roman"/>
                <a:sym typeface="Times New Roman"/>
              </a:rPr>
              <a:t>Теорія гендерної соціалізації </a:t>
            </a:r>
            <a:r>
              <a:rPr lang="uk-UA" sz="2200" b="0" i="0" u="none" strike="noStrike" cap="none">
                <a:solidFill>
                  <a:schemeClr val="dk1"/>
                </a:solidFill>
                <a:latin typeface="Times New Roman"/>
                <a:ea typeface="Times New Roman"/>
                <a:cs typeface="Times New Roman"/>
                <a:sym typeface="Times New Roman"/>
              </a:rPr>
              <a:t>відрізняється від </a:t>
            </a:r>
            <a:r>
              <a:rPr lang="uk-UA" sz="2200" b="1" i="0" u="none" strike="noStrike" cap="none">
                <a:solidFill>
                  <a:schemeClr val="dk1"/>
                </a:solidFill>
                <a:latin typeface="Times New Roman"/>
                <a:ea typeface="Times New Roman"/>
                <a:cs typeface="Times New Roman"/>
                <a:sym typeface="Times New Roman"/>
              </a:rPr>
              <a:t>теорії конструювання гендеру. </a:t>
            </a:r>
            <a:endParaRPr sz="2200" b="1" i="0" u="none" strike="noStrike" cap="none">
              <a:solidFill>
                <a:schemeClr val="dk1"/>
              </a:solidFill>
              <a:latin typeface="Times New Roman"/>
              <a:ea typeface="Times New Roman"/>
              <a:cs typeface="Times New Roman"/>
              <a:sym typeface="Times New Roman"/>
            </a:endParaRPr>
          </a:p>
          <a:p>
            <a:pPr marL="342900" marR="0" lvl="0" indent="-228600" algn="l" rtl="0">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Перша відмінність полягає в тому, що особистість представляється як щодо пасивна сутність, яка сприймає, засвоює культурну даність, але не створює її сама. Ідея конструювання, навпаки, підкреслює діяльнісний характер засвоєння досвіду. Суб'єкт створює гендерні правила і гендерні відносини, а не тільки засвоює і відтворює їх, тобто з одного боку, гендерні відносини є об'єктивними, тому що індивід їх сприймає як даність, але з іншого боку, вони є і суб'єктивними як соціально конструюються щодня, щохвилини, тут і зараз.</a:t>
            </a:r>
            <a:endParaRPr/>
          </a:p>
          <a:p>
            <a:pPr marL="342900" marR="0" lvl="0" indent="-88900" algn="l" rtl="0">
              <a:spcBef>
                <a:spcPts val="440"/>
              </a:spcBef>
              <a:spcAft>
                <a:spcPts val="0"/>
              </a:spcAft>
              <a:buClr>
                <a:schemeClr val="accent1"/>
              </a:buClr>
              <a:buSzPts val="2200"/>
              <a:buFont typeface="Arial"/>
              <a:buNone/>
            </a:pPr>
            <a:endParaRPr sz="2200" b="0" i="0" u="none" strike="noStrike" cap="none">
              <a:solidFill>
                <a:schemeClr val="dk1"/>
              </a:solidFill>
              <a:latin typeface="Times New Roman"/>
              <a:ea typeface="Times New Roman"/>
              <a:cs typeface="Times New Roman"/>
              <a:sym typeface="Times New Roman"/>
            </a:endParaRPr>
          </a:p>
          <a:p>
            <a:pPr marL="342900" marR="0" lvl="0" indent="-228600" algn="l" rtl="0">
              <a:spcBef>
                <a:spcPts val="440"/>
              </a:spcBef>
              <a:spcAft>
                <a:spcPts val="0"/>
              </a:spcAft>
              <a:buClr>
                <a:schemeClr val="accent1"/>
              </a:buClr>
              <a:buSzPts val="2200"/>
              <a:buFont typeface="Arial"/>
              <a:buChar char="•"/>
            </a:pPr>
            <a:r>
              <a:rPr lang="uk-UA" sz="2200" b="0" i="0" u="none" strike="noStrike" cap="none">
                <a:solidFill>
                  <a:schemeClr val="dk1"/>
                </a:solidFill>
                <a:latin typeface="Times New Roman"/>
                <a:ea typeface="Times New Roman"/>
                <a:cs typeface="Times New Roman"/>
                <a:sym typeface="Times New Roman"/>
              </a:rPr>
              <a:t>Друга відмінність теорії соціалізації від теорії соціального конструювання полягає в тому, що гендерне ставлення розуміється як відношення нерівності, де домінуючі позиції займають чоловіки.</a:t>
            </a:r>
            <a:endParaRPr/>
          </a:p>
        </p:txBody>
      </p:sp>
    </p:spTree>
  </p:cSld>
  <p:clrMapOvr>
    <a:masterClrMapping/>
  </p:clrMapOvr>
</p:sld>
</file>

<file path=ppt/theme/theme1.xml><?xml version="1.0" encoding="utf-8"?>
<a:theme xmlns:a="http://schemas.openxmlformats.org/drawingml/2006/main" name="Суміжність">
  <a:themeElements>
    <a:clrScheme name="Ливарня">
      <a:dk1>
        <a:srgbClr val="000000"/>
      </a:dk1>
      <a:lt1>
        <a:srgbClr val="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3448</Words>
  <Application>Microsoft Office PowerPoint</Application>
  <PresentationFormat>Экран (4:3)</PresentationFormat>
  <Paragraphs>122</Paragraphs>
  <Slides>19</Slides>
  <Notes>19</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19</vt:i4>
      </vt:variant>
    </vt:vector>
  </HeadingPairs>
  <TitlesOfParts>
    <vt:vector size="22" baseType="lpstr">
      <vt:lpstr>Arial</vt:lpstr>
      <vt:lpstr>Times New Roman</vt:lpstr>
      <vt:lpstr>Суміжність</vt:lpstr>
      <vt:lpstr>Гендерна соціалізація</vt:lpstr>
      <vt:lpstr>1. Поняття гендерної соціалізації</vt:lpstr>
      <vt:lpstr>Психологічні механізми гендерної соціалізації</vt:lpstr>
      <vt:lpstr>Презентация PowerPoint</vt:lpstr>
      <vt:lpstr>2. Соціальні норми та гендерні стереотипи</vt:lpstr>
      <vt:lpstr>Факти щодо жорстких та жорстоких покарань за ігнорування норм</vt:lpstr>
      <vt:lpstr>3. Теорії гендерної соціалізації та теорія конструювання гендеру</vt:lpstr>
      <vt:lpstr>Презентация PowerPoint</vt:lpstr>
      <vt:lpstr>Презентация PowerPoint</vt:lpstr>
      <vt:lpstr>Презентация PowerPoint</vt:lpstr>
      <vt:lpstr>4. Гендерні ролі та їх засвоєння</vt:lpstr>
      <vt:lpstr>Презентация PowerPoint</vt:lpstr>
      <vt:lpstr>5. Основні агенти гендерної соціалізації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Гендерна соціалізація</dc:title>
  <cp:lastModifiedBy>Татьяна</cp:lastModifiedBy>
  <cp:revision>1</cp:revision>
  <dcterms:modified xsi:type="dcterms:W3CDTF">2022-09-05T13:43:17Z</dcterms:modified>
</cp:coreProperties>
</file>