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73" r:id="rId9"/>
    <p:sldId id="274" r:id="rId10"/>
    <p:sldId id="275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5" y="188640"/>
            <a:ext cx="4588117" cy="592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35232"/>
            <a:ext cx="4104456" cy="314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763" y="6246463"/>
            <a:ext cx="3600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післявоєнної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Німеччини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6695" y="479715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Карта розділеного Берліну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8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726"/>
            <a:ext cx="6192688" cy="673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10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88640"/>
            <a:ext cx="4341168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Анґела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Меркель ухвалює рішення відповідно до цифр, даних і фактів", - характеризує прагматичну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канцлерку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її біограф, журналістка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Жаклін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Бойзен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"При цьому вона не зважає на ідеологічні чи програмні умовності", як і на власну партію.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r="22388"/>
          <a:stretch/>
        </p:blipFill>
        <p:spPr bwMode="auto">
          <a:xfrm>
            <a:off x="179512" y="1124744"/>
            <a:ext cx="4166368" cy="380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40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437112"/>
            <a:ext cx="8229600" cy="211683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"Вона завжди так вміло пересуває фігури на політичній шаховій дошці, щоб ніхто не міг бути небезпечним для неї", - розповідає біограф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Бойзен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88639"/>
            <a:ext cx="7416825" cy="41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24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726" y="4581128"/>
            <a:ext cx="8435280" cy="204909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"Ромб Меркель"</a:t>
            </a:r>
          </a:p>
          <a:p>
            <a:pPr marL="0" indent="0"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жест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візитна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картка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Анґели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Меркель.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Журналісти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сучасники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давно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губляться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догадках,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канцлерка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руки,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Тим часом сама Меркель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зізналася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вирішила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схрещувати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руки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знала,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виступів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ромб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обрала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полюбляє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симетрію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2156"/>
            <a:ext cx="7553532" cy="425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197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6" y="548680"/>
            <a:ext cx="847792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771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87220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Питання мігрантів - надзвичайно важливе для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Анґели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Меркель також як для людини. Під час своїх візитів до центрів біженців, шкіл та місць тимчасового притулку вона знаходить час і для приватних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селфі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Це фото було зроблене у 2015 році у центрі для сирійських біженців у Берліні.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8640"/>
            <a:ext cx="780391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27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Розділення Німеччини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8640960" cy="5544616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Назва зони      Території            Площа (кв. км)    Населення (млн чол.)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Американська: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Баварія (без району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Ліндау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), північна частина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Бадена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 м.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Карлсруе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Гессен, Гессен-Нассау (за виключенням 4-х західних районів), північна частина Вюртемберга.	 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116 670	       16,7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Британська: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Шлезвіг-Гольштейн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Ганновер, північна частина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Рейнскої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провінції,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Вестфалія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Ольденбург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Брауншвейг,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Ліппе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Шаумбург-Ліппе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міста Бремен і Гамбург.	                   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97 300	       22,7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Французька: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південна частина землі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Баден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південна частина землі Вюртемберг, південна частина Рейнської провінції, Саар, західна частина землі Гессен, чотири західних райони провінції Гессен-Нассау,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Гогенцоллернівські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землі 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Баварский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Пфальц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	      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39 000	        5,8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СРСР: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Тюрингія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Саксонія,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Анхальт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Бранденбург,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Мекленбург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Пруська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Саксонія, частина Західної Померанії, Берлін.	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121600	        17,8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Берлін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                     900	                        3,2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Усього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                    375 470	         66,2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6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0741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710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60486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 Причини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швидкого економічного розвитку ФРН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солідні стартові можливості, солідна промислова база, сучасне устаткування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компетентне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керівництво реформами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гнучка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податкова і кредитна політика, значні іноземні інвестиції (за планом Маршалла – 50 млрд. дойчмарок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організованість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жорстка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експлуатація робочої сили (робочий тиждень 62 години, заробітна плата 65% довоєнної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підтримка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економіки з боку держави (довгострокові кредити, 30% акцій підприємств належало державі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відсутність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військових видатків до 1955 р., присутність іноземних військ.</a:t>
            </a:r>
          </a:p>
        </p:txBody>
      </p:sp>
    </p:spTree>
    <p:extLst>
      <p:ext uri="{BB962C8B-B14F-4D97-AF65-F5344CB8AC3E}">
        <p14:creationId xmlns:p14="http://schemas.microsoft.com/office/powerpoint/2010/main" val="86946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15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Канцлери ФРН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Канцлери      Роки перебування при владі         Очолювана партійна коаліція</a:t>
            </a:r>
          </a:p>
          <a:p>
            <a:pPr marL="0" indent="0"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К.Аденауер                     1949-1963                                   ХДС/ХСС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ВДП </a:t>
            </a:r>
          </a:p>
          <a:p>
            <a:pPr marL="0" indent="0" algn="just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Л.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Ерхард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       1963-1966                                   ХДС/ХСС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ВДП</a:t>
            </a:r>
          </a:p>
          <a:p>
            <a:pPr marL="0" indent="0" algn="just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К.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Кізінгер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     1966-1969                                  ХДС/ХСС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СДПН</a:t>
            </a:r>
          </a:p>
          <a:p>
            <a:pPr marL="0" indent="0" algn="just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В.Брандт                         1969-1974                                      СДПН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ВДП</a:t>
            </a:r>
          </a:p>
          <a:p>
            <a:pPr marL="0" indent="0" algn="just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Г.Шмідт                          1974-1982                                      СДПН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ВДП</a:t>
            </a:r>
          </a:p>
          <a:p>
            <a:pPr marL="0" indent="0" algn="just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Г.Коль                             1982-1990                                   ХДС/ХСС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ВДП</a:t>
            </a:r>
          </a:p>
          <a:p>
            <a:pPr marL="0" indent="0" algn="just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7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304" y="6237312"/>
            <a:ext cx="8229600" cy="4649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Герхард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Шредер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Ангела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Меркель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3960440" cy="571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2" y="295819"/>
            <a:ext cx="3507438" cy="567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42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6928"/>
            <a:ext cx="9130700" cy="536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966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Вибори 2009, 2013, 2017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316835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2009: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ХДС 27,3%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СДПН 23,0%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ВДП 14,6%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11,9%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10,7%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ХСС 6,5%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3952" y="1617293"/>
            <a:ext cx="29523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2013: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ХДС/ХСС 41,5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%		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СДПН 25,7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%	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ВДП 4,8%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Ліві 8,6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%	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Зелені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8,4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uk-UA" dirty="0"/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831632" y="1677616"/>
            <a:ext cx="3312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2017:</a:t>
            </a: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ХДС/ХСС	32.9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СДПН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20.5 %	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АДН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12.6 %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ВДП 10.7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%	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Ліві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9.1 %	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Зелені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9.0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62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408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Розділення Німеччини</vt:lpstr>
      <vt:lpstr>Презентация PowerPoint</vt:lpstr>
      <vt:lpstr>Презентация PowerPoint</vt:lpstr>
      <vt:lpstr>Презентация PowerPoint</vt:lpstr>
      <vt:lpstr>Канцлери ФРН</vt:lpstr>
      <vt:lpstr>Презентация PowerPoint</vt:lpstr>
      <vt:lpstr>Презентация PowerPoint</vt:lpstr>
      <vt:lpstr>Вибори 2009, 2013, 2017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Анця</dc:creator>
  <cp:lastModifiedBy>Анця</cp:lastModifiedBy>
  <cp:revision>23</cp:revision>
  <dcterms:created xsi:type="dcterms:W3CDTF">2019-02-05T16:50:56Z</dcterms:created>
  <dcterms:modified xsi:type="dcterms:W3CDTF">2019-02-26T17:06:03Z</dcterms:modified>
</cp:coreProperties>
</file>