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sldIdLst>
    <p:sldId id="258" r:id="rId2"/>
    <p:sldId id="259" r:id="rId3"/>
    <p:sldId id="291" r:id="rId4"/>
    <p:sldId id="288" r:id="rId5"/>
    <p:sldId id="289" r:id="rId6"/>
    <p:sldId id="290" r:id="rId7"/>
    <p:sldId id="286" r:id="rId8"/>
    <p:sldId id="263" r:id="rId9"/>
    <p:sldId id="262" r:id="rId10"/>
    <p:sldId id="261" r:id="rId11"/>
    <p:sldId id="260" r:id="rId12"/>
    <p:sldId id="264" r:id="rId13"/>
    <p:sldId id="265" r:id="rId14"/>
    <p:sldId id="269" r:id="rId15"/>
    <p:sldId id="270" r:id="rId16"/>
    <p:sldId id="282" r:id="rId17"/>
    <p:sldId id="283" r:id="rId18"/>
    <p:sldId id="284" r:id="rId19"/>
    <p:sldId id="266" r:id="rId20"/>
    <p:sldId id="267" r:id="rId21"/>
    <p:sldId id="268" r:id="rId22"/>
    <p:sldId id="273" r:id="rId23"/>
    <p:sldId id="285" r:id="rId24"/>
    <p:sldId id="271" r:id="rId25"/>
    <p:sldId id="27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22" autoAdjust="0"/>
    <p:restoredTop sz="94598" autoAdjust="0"/>
  </p:normalViewPr>
  <p:slideViewPr>
    <p:cSldViewPr>
      <p:cViewPr>
        <p:scale>
          <a:sx n="100" d="100"/>
          <a:sy n="100" d="100"/>
        </p:scale>
        <p:origin x="-38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01.09.2023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60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66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П’ЮТЕРНА</a:t>
            </a:r>
            <a:r>
              <a:rPr lang="uk-UA" sz="4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ОБЧИСЛЮВАЛЬНА ГЕОМЕТРІЯ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7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7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8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1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18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18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2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2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3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3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1" name="Rectangle 3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3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3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3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5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5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5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5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6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6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6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6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8" name="Rectangle 6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6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2" name="Rectangle 6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7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7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7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7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7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7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7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8" name="Rectangle 9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9" name="Rectangle 10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10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1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1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11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2" name="Rectangle 11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12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Геометричний зміст коефіцієнтів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формули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безпосереднім диференціюванням отримуємо важливі наслідки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776161"/>
              </p:ext>
            </p:extLst>
          </p:nvPr>
        </p:nvGraphicFramePr>
        <p:xfrm>
          <a:off x="1691680" y="2708920"/>
          <a:ext cx="93610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2" name="Формула" r:id="rId3" imgW="647700" imgH="241300" progId="Equation.3">
                  <p:embed/>
                </p:oleObj>
              </mc:Choice>
              <mc:Fallback>
                <p:oleObj name="Формула" r:id="rId3" imgW="647700" imgH="2413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708920"/>
                        <a:ext cx="93610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87756"/>
              </p:ext>
            </p:extLst>
          </p:nvPr>
        </p:nvGraphicFramePr>
        <p:xfrm>
          <a:off x="3851920" y="2708920"/>
          <a:ext cx="100811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3" name="Формула" r:id="rId5" imgW="609336" imgH="241195" progId="Equation.3">
                  <p:embed/>
                </p:oleObj>
              </mc:Choice>
              <mc:Fallback>
                <p:oleObj name="Формула" r:id="rId5" imgW="609336" imgH="241195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708920"/>
                        <a:ext cx="100811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526722"/>
              </p:ext>
            </p:extLst>
          </p:nvPr>
        </p:nvGraphicFramePr>
        <p:xfrm>
          <a:off x="1763688" y="4077072"/>
          <a:ext cx="2808312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" name="Формула" r:id="rId7" imgW="1981200" imgH="241300" progId="Equation.3">
                  <p:embed/>
                </p:oleObj>
              </mc:Choice>
              <mc:Fallback>
                <p:oleObj name="Формула" r:id="rId7" imgW="1981200" imgH="2413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077072"/>
                        <a:ext cx="2808312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839032"/>
              </p:ext>
            </p:extLst>
          </p:nvPr>
        </p:nvGraphicFramePr>
        <p:xfrm>
          <a:off x="1763688" y="5013176"/>
          <a:ext cx="2880320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" name="Формула" r:id="rId9" imgW="1968500" imgH="241300" progId="Equation.3">
                  <p:embed/>
                </p:oleObj>
              </mc:Choice>
              <mc:Fallback>
                <p:oleObj name="Формула" r:id="rId9" imgW="1968500" imgH="2413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013176"/>
                        <a:ext cx="2880320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41316"/>
              </p:ext>
            </p:extLst>
          </p:nvPr>
        </p:nvGraphicFramePr>
        <p:xfrm>
          <a:off x="1691680" y="3356992"/>
          <a:ext cx="14398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6" name="Формула" r:id="rId11" imgW="1155700" imgH="241300" progId="Equation.3">
                  <p:embed/>
                </p:oleObj>
              </mc:Choice>
              <mc:Fallback>
                <p:oleObj name="Формула" r:id="rId11" imgW="1155700" imgH="2413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356992"/>
                        <a:ext cx="14398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095927"/>
              </p:ext>
            </p:extLst>
          </p:nvPr>
        </p:nvGraphicFramePr>
        <p:xfrm>
          <a:off x="3779912" y="3284984"/>
          <a:ext cx="1447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7" name="Формула" r:id="rId13" imgW="1129810" imgH="241195" progId="Equation.3">
                  <p:embed/>
                </p:oleObj>
              </mc:Choice>
              <mc:Fallback>
                <p:oleObj name="Формула" r:id="rId13" imgW="1129810" imgH="241195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284984"/>
                        <a:ext cx="1447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38787"/>
              </p:ext>
            </p:extLst>
          </p:nvPr>
        </p:nvGraphicFramePr>
        <p:xfrm>
          <a:off x="6199188" y="3213100"/>
          <a:ext cx="9286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8" name="Формула" r:id="rId15" imgW="330120" imgH="228600" progId="Equation.3">
                  <p:embed/>
                </p:oleObj>
              </mc:Choice>
              <mc:Fallback>
                <p:oleObj name="Формула" r:id="rId15" imgW="33012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9188" y="3213100"/>
                        <a:ext cx="928687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553703"/>
              </p:ext>
            </p:extLst>
          </p:nvPr>
        </p:nvGraphicFramePr>
        <p:xfrm>
          <a:off x="6876256" y="5373216"/>
          <a:ext cx="10350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9" name="Формула" r:id="rId17" imgW="368280" imgH="228600" progId="Equation.3">
                  <p:embed/>
                </p:oleObj>
              </mc:Choice>
              <mc:Fallback>
                <p:oleObj name="Формула" r:id="rId17" imgW="368280" imgH="2286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5373216"/>
                        <a:ext cx="1035050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3746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крива, що представлена у формі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проходить через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дотичну у 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направлена у 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відповідну дотичну 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йде від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Згідно формули (1.4) і останньої групи співвідношень витікають вирази для кривизни на кінцях сегменту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æ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769986"/>
              </p:ext>
            </p:extLst>
          </p:nvPr>
        </p:nvGraphicFramePr>
        <p:xfrm>
          <a:off x="3347864" y="3645024"/>
          <a:ext cx="3313112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1" name="Формула" r:id="rId3" imgW="1879600" imgH="571500" progId="Equation.3">
                  <p:embed/>
                </p:oleObj>
              </mc:Choice>
              <mc:Fallback>
                <p:oleObj name="Формула" r:id="rId3" imgW="1879600" imgH="571500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645024"/>
                        <a:ext cx="3313112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002658"/>
              </p:ext>
            </p:extLst>
          </p:nvPr>
        </p:nvGraphicFramePr>
        <p:xfrm>
          <a:off x="3491880" y="4941168"/>
          <a:ext cx="2952328" cy="1196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2" name="Формула" r:id="rId5" imgW="1854200" imgH="622300" progId="Equation.3">
                  <p:embed/>
                </p:oleObj>
              </mc:Choice>
              <mc:Fallback>
                <p:oleObj name="Формула" r:id="rId5" imgW="1854200" imgH="6223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941168"/>
                        <a:ext cx="2952328" cy="1196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162087"/>
              </p:ext>
            </p:extLst>
          </p:nvPr>
        </p:nvGraphicFramePr>
        <p:xfrm>
          <a:off x="4067944" y="2060848"/>
          <a:ext cx="5381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3" name="Формула" r:id="rId7" imgW="406080" imgH="241200" progId="Equation.3">
                  <p:embed/>
                </p:oleObj>
              </mc:Choice>
              <mc:Fallback>
                <p:oleObj name="Формула" r:id="rId7" imgW="406080" imgH="241200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060848"/>
                        <a:ext cx="53816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156741"/>
              </p:ext>
            </p:extLst>
          </p:nvPr>
        </p:nvGraphicFramePr>
        <p:xfrm>
          <a:off x="7740352" y="1988840"/>
          <a:ext cx="2190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4" name="Формула" r:id="rId9" imgW="164880" imgH="241200" progId="Equation.3">
                  <p:embed/>
                </p:oleObj>
              </mc:Choice>
              <mc:Fallback>
                <p:oleObj name="Формула" r:id="rId9" imgW="164880" imgH="241200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352" y="1988840"/>
                        <a:ext cx="2190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869238"/>
              </p:ext>
            </p:extLst>
          </p:nvPr>
        </p:nvGraphicFramePr>
        <p:xfrm>
          <a:off x="3707904" y="2348880"/>
          <a:ext cx="1857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5" name="Формула" r:id="rId11" imgW="139680" imgH="241200" progId="Equation.3">
                  <p:embed/>
                </p:oleObj>
              </mc:Choice>
              <mc:Fallback>
                <p:oleObj name="Формула" r:id="rId11" imgW="139680" imgH="241200" progId="Equation.3">
                  <p:embed/>
                  <p:pic>
                    <p:nvPicPr>
                      <p:cNvPr id="0" name="Объект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348880"/>
                        <a:ext cx="18573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079435"/>
              </p:ext>
            </p:extLst>
          </p:nvPr>
        </p:nvGraphicFramePr>
        <p:xfrm>
          <a:off x="7236296" y="2420888"/>
          <a:ext cx="2016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6" name="Формула" r:id="rId13" imgW="152280" imgH="241200" progId="Equation.3">
                  <p:embed/>
                </p:oleObj>
              </mc:Choice>
              <mc:Fallback>
                <p:oleObj name="Формула" r:id="rId13" imgW="152280" imgH="241200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2420888"/>
                        <a:ext cx="2016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483940"/>
              </p:ext>
            </p:extLst>
          </p:nvPr>
        </p:nvGraphicFramePr>
        <p:xfrm>
          <a:off x="1907704" y="2780928"/>
          <a:ext cx="2190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" name="Формула" r:id="rId15" imgW="164880" imgH="241200" progId="Equation.3">
                  <p:embed/>
                </p:oleObj>
              </mc:Choice>
              <mc:Fallback>
                <p:oleObj name="Формула" r:id="rId15" imgW="164880" imgH="241200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780928"/>
                        <a:ext cx="2190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162583"/>
              </p:ext>
            </p:extLst>
          </p:nvPr>
        </p:nvGraphicFramePr>
        <p:xfrm>
          <a:off x="2627784" y="2780928"/>
          <a:ext cx="2016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" name="Формула" r:id="rId17" imgW="152334" imgH="241195" progId="Equation.3">
                  <p:embed/>
                </p:oleObj>
              </mc:Choice>
              <mc:Fallback>
                <p:oleObj name="Формула" r:id="rId17" imgW="152334" imgH="241195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780928"/>
                        <a:ext cx="2016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2532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фігуру, яка має назву характеристичної ломаної, при цьому крива, як правило є незамкненою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побудувати криву треба задати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через які вона проходить, а потім на потрібних дотичних до цих точок задати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При одночасному збільшенні відрізків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фігура отримує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більшу повноту. Якщо ж збільшувати тільки один з відрізків (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або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буде розташована ближче до однієї з дотичних.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170374"/>
              </p:ext>
            </p:extLst>
          </p:nvPr>
        </p:nvGraphicFramePr>
        <p:xfrm>
          <a:off x="1691680" y="1700808"/>
          <a:ext cx="1584176" cy="383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8" name="Формула" r:id="rId3" imgW="1168200" imgH="241200" progId="Equation.3">
                  <p:embed/>
                </p:oleObj>
              </mc:Choice>
              <mc:Fallback>
                <p:oleObj name="Формула" r:id="rId3" imgW="1168200" imgH="2412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700808"/>
                        <a:ext cx="1584176" cy="3831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490998"/>
              </p:ext>
            </p:extLst>
          </p:nvPr>
        </p:nvGraphicFramePr>
        <p:xfrm>
          <a:off x="6867525" y="3284538"/>
          <a:ext cx="6223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9" name="Формула" r:id="rId5" imgW="469800" imgH="241200" progId="Equation.3">
                  <p:embed/>
                </p:oleObj>
              </mc:Choice>
              <mc:Fallback>
                <p:oleObj name="Формула" r:id="rId5" imgW="469800" imgH="2412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7525" y="3284538"/>
                        <a:ext cx="6223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267555"/>
              </p:ext>
            </p:extLst>
          </p:nvPr>
        </p:nvGraphicFramePr>
        <p:xfrm>
          <a:off x="3275856" y="4005064"/>
          <a:ext cx="6064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0" name="Формула" r:id="rId7" imgW="457200" imgH="241200" progId="Equation.3">
                  <p:embed/>
                </p:oleObj>
              </mc:Choice>
              <mc:Fallback>
                <p:oleObj name="Формула" r:id="rId7" imgW="457200" imgH="2412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005064"/>
                        <a:ext cx="6064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149583"/>
              </p:ext>
            </p:extLst>
          </p:nvPr>
        </p:nvGraphicFramePr>
        <p:xfrm>
          <a:off x="2051720" y="4437112"/>
          <a:ext cx="10096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1" name="Формула" r:id="rId9" imgW="812520" imgH="241200" progId="Equation.3">
                  <p:embed/>
                </p:oleObj>
              </mc:Choice>
              <mc:Fallback>
                <p:oleObj name="Формула" r:id="rId9" imgW="812520" imgH="24120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437112"/>
                        <a:ext cx="10096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733278"/>
              </p:ext>
            </p:extLst>
          </p:nvPr>
        </p:nvGraphicFramePr>
        <p:xfrm>
          <a:off x="6300192" y="4725144"/>
          <a:ext cx="4159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2" name="Формула" r:id="rId11" imgW="330120" imgH="241200" progId="Equation.3">
                  <p:embed/>
                </p:oleObj>
              </mc:Choice>
              <mc:Fallback>
                <p:oleObj name="Формула" r:id="rId11" imgW="330120" imgH="24120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725144"/>
                        <a:ext cx="4159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08111"/>
              </p:ext>
            </p:extLst>
          </p:nvPr>
        </p:nvGraphicFramePr>
        <p:xfrm>
          <a:off x="7452320" y="4725144"/>
          <a:ext cx="4318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03" name="Формула" r:id="rId13" imgW="342720" imgH="241200" progId="Equation.3">
                  <p:embed/>
                </p:oleObj>
              </mc:Choice>
              <mc:Fallback>
                <p:oleObj name="Формула" r:id="rId13" imgW="342720" imgH="24120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4725144"/>
                        <a:ext cx="4318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5484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Характеристична ломана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20888"/>
            <a:ext cx="7776863" cy="2161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206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площині увігнутість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завжди звернена 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хорд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лежат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сегментах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и ХP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де  - точка пере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тину дотичних  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(рис.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На рис.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точка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находится дальше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точка X, тому крива 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околі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P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хорд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вернена  опуклістю 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хорд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может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навіть утворити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петлю,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показано на 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1.6.с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791381"/>
              </p:ext>
            </p:extLst>
          </p:nvPr>
        </p:nvGraphicFramePr>
        <p:xfrm>
          <a:off x="1907704" y="4437112"/>
          <a:ext cx="107156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Формула" r:id="rId3" imgW="863280" imgH="241200" progId="Equation.3">
                  <p:embed/>
                </p:oleObj>
              </mc:Choice>
              <mc:Fallback>
                <p:oleObj name="Формула" r:id="rId3" imgW="863280" imgH="241200" progId="Equation.3">
                  <p:embed/>
                  <p:pic>
                    <p:nvPicPr>
                      <p:cNvPr id="0" name="Объект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437112"/>
                        <a:ext cx="1071563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427821"/>
              </p:ext>
            </p:extLst>
          </p:nvPr>
        </p:nvGraphicFramePr>
        <p:xfrm>
          <a:off x="3419872" y="4437112"/>
          <a:ext cx="10556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3" name="Формула" r:id="rId5" imgW="850680" imgH="241200" progId="Equation.3">
                  <p:embed/>
                </p:oleObj>
              </mc:Choice>
              <mc:Fallback>
                <p:oleObj name="Формула" r:id="rId5" imgW="850680" imgH="241200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437112"/>
                        <a:ext cx="105568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866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через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точку перетину дотичних, то для ділянок характеристичної ломаної маємо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того , 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крива не буде утворювати петлю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межах сегменту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нерівності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654052"/>
              </p:ext>
            </p:extLst>
          </p:nvPr>
        </p:nvGraphicFramePr>
        <p:xfrm>
          <a:off x="2339752" y="2636912"/>
          <a:ext cx="280828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" name="Формула" r:id="rId3" imgW="1892300" imgH="241300" progId="Equation.3">
                  <p:embed/>
                </p:oleObj>
              </mc:Choice>
              <mc:Fallback>
                <p:oleObj name="Формула" r:id="rId3" imgW="1892300" imgH="2413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636912"/>
                        <a:ext cx="280828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8032482"/>
              </p:ext>
            </p:extLst>
          </p:nvPr>
        </p:nvGraphicFramePr>
        <p:xfrm>
          <a:off x="4499992" y="3789040"/>
          <a:ext cx="86360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6" name="Формула" r:id="rId5" imgW="647700" imgH="190500" progId="Equation.3">
                  <p:embed/>
                </p:oleObj>
              </mc:Choice>
              <mc:Fallback>
                <p:oleObj name="Формула" r:id="rId5" imgW="647700" imgH="1905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3789040"/>
                        <a:ext cx="863600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393637"/>
              </p:ext>
            </p:extLst>
          </p:nvPr>
        </p:nvGraphicFramePr>
        <p:xfrm>
          <a:off x="2987824" y="4581128"/>
          <a:ext cx="2160240" cy="745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7" name="Формула" r:id="rId7" imgW="1371600" imgH="457200" progId="Equation.3">
                  <p:embed/>
                </p:oleObj>
              </mc:Choice>
              <mc:Fallback>
                <p:oleObj name="Формула" r:id="rId7" imgW="1371600" imgH="4572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581128"/>
                        <a:ext cx="2160240" cy="745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2478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Часткові випадки кривих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Якщо в (1.8) покласти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отримаємо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прямої в параметричній формі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570227"/>
              </p:ext>
            </p:extLst>
          </p:nvPr>
        </p:nvGraphicFramePr>
        <p:xfrm>
          <a:off x="1331640" y="2420888"/>
          <a:ext cx="3382962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Формула" r:id="rId3" imgW="2171700" imgH="457200" progId="Equation.3">
                  <p:embed/>
                </p:oleObj>
              </mc:Choice>
              <mc:Fallback>
                <p:oleObj name="Формула" r:id="rId3" imgW="2171700" imgH="457200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20888"/>
                        <a:ext cx="3382962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067690"/>
              </p:ext>
            </p:extLst>
          </p:nvPr>
        </p:nvGraphicFramePr>
        <p:xfrm>
          <a:off x="2411760" y="4581128"/>
          <a:ext cx="19446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Формула" r:id="rId5" imgW="1282700" imgH="241300" progId="Equation.3">
                  <p:embed/>
                </p:oleObj>
              </mc:Choice>
              <mc:Fallback>
                <p:oleObj name="Формула" r:id="rId5" imgW="1282700" imgH="241300" progId="Equation.3">
                  <p:embed/>
                  <p:pic>
                    <p:nvPicPr>
                      <p:cNvPr id="0" name="Объект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581128"/>
                        <a:ext cx="1944688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7920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Часткові випадки кривих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параболічною дугою з кінцевими точками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дотичні до неї у цих точках перетинаються у точці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необхідно покласти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745582"/>
              </p:ext>
            </p:extLst>
          </p:nvPr>
        </p:nvGraphicFramePr>
        <p:xfrm>
          <a:off x="1403648" y="2060848"/>
          <a:ext cx="4104456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0" name="Формула" r:id="rId3" imgW="2527300" imgH="279400" progId="Equation.3">
                  <p:embed/>
                </p:oleObj>
              </mc:Choice>
              <mc:Fallback>
                <p:oleObj name="Формула" r:id="rId3" imgW="2527300" imgH="279400" progId="Equation.3">
                  <p:embed/>
                  <p:pic>
                    <p:nvPicPr>
                      <p:cNvPr id="0" name="Объект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060848"/>
                        <a:ext cx="4104456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231162"/>
              </p:ext>
            </p:extLst>
          </p:nvPr>
        </p:nvGraphicFramePr>
        <p:xfrm>
          <a:off x="7524328" y="2924944"/>
          <a:ext cx="720080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1" name="Формула" r:id="rId5" imgW="406224" imgH="241195" progId="Equation.3">
                  <p:embed/>
                </p:oleObj>
              </mc:Choice>
              <mc:Fallback>
                <p:oleObj name="Формула" r:id="rId5" imgW="406224" imgH="241195" progId="Equation.3">
                  <p:embed/>
                  <p:pic>
                    <p:nvPicPr>
                      <p:cNvPr id="0" name="Объект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2924944"/>
                        <a:ext cx="720080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82117"/>
              </p:ext>
            </p:extLst>
          </p:nvPr>
        </p:nvGraphicFramePr>
        <p:xfrm>
          <a:off x="8172400" y="3212976"/>
          <a:ext cx="288032" cy="516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2" name="Формула" r:id="rId7" imgW="177646" imgH="228402" progId="Equation.3">
                  <p:embed/>
                </p:oleObj>
              </mc:Choice>
              <mc:Fallback>
                <p:oleObj name="Формула" r:id="rId7" imgW="177646" imgH="228402" progId="Equation.3">
                  <p:embed/>
                  <p:pic>
                    <p:nvPicPr>
                      <p:cNvPr id="0" name="Объект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400" y="3212976"/>
                        <a:ext cx="288032" cy="5166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699497"/>
              </p:ext>
            </p:extLst>
          </p:nvPr>
        </p:nvGraphicFramePr>
        <p:xfrm>
          <a:off x="2411760" y="4365104"/>
          <a:ext cx="3168352" cy="927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3" name="Формула" r:id="rId9" imgW="2184400" imgH="495300" progId="Equation.3">
                  <p:embed/>
                </p:oleObj>
              </mc:Choice>
              <mc:Fallback>
                <p:oleObj name="Формула" r:id="rId9" imgW="2184400" imgH="495300" progId="Equation.3">
                  <p:embed/>
                  <p:pic>
                    <p:nvPicPr>
                      <p:cNvPr id="0" name="Объект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365104"/>
                        <a:ext cx="3168352" cy="9273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3047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Часткові випадки кривих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того, щоб одержати досить точне наближення до дуги кола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рівнянні кривої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досить покласти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максимальне відхилення від середнього радіусу буде складати не більш ніж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221492"/>
              </p:ext>
            </p:extLst>
          </p:nvPr>
        </p:nvGraphicFramePr>
        <p:xfrm>
          <a:off x="5940152" y="5445224"/>
          <a:ext cx="1152128" cy="363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0" name="Формула" r:id="rId3" imgW="622030" imgH="215806" progId="Equation.3">
                  <p:embed/>
                </p:oleObj>
              </mc:Choice>
              <mc:Fallback>
                <p:oleObj name="Формула" r:id="rId3" imgW="622030" imgH="215806" progId="Equation.3">
                  <p:embed/>
                  <p:pic>
                    <p:nvPicPr>
                      <p:cNvPr id="0" name="Объект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5445224"/>
                        <a:ext cx="1152128" cy="3630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965780"/>
              </p:ext>
            </p:extLst>
          </p:nvPr>
        </p:nvGraphicFramePr>
        <p:xfrm>
          <a:off x="2411760" y="2276872"/>
          <a:ext cx="3888432" cy="807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1" name="Формула" r:id="rId5" imgW="2094591" imgH="444307" progId="Equation.3">
                  <p:embed/>
                </p:oleObj>
              </mc:Choice>
              <mc:Fallback>
                <p:oleObj name="Формула" r:id="rId5" imgW="2094591" imgH="444307" progId="Equation.3">
                  <p:embed/>
                  <p:pic>
                    <p:nvPicPr>
                      <p:cNvPr id="0" name="Объект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276872"/>
                        <a:ext cx="3888432" cy="8077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077620"/>
              </p:ext>
            </p:extLst>
          </p:nvPr>
        </p:nvGraphicFramePr>
        <p:xfrm>
          <a:off x="963613" y="3789363"/>
          <a:ext cx="64230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2" name="Формула" r:id="rId7" imgW="3644640" imgH="482400" progId="Equation.3">
                  <p:embed/>
                </p:oleObj>
              </mc:Choice>
              <mc:Fallback>
                <p:oleObj name="Формула" r:id="rId7" imgW="3644640" imgH="4824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3789363"/>
                        <a:ext cx="64230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4153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криві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конструюється  сегмент кривої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нахил і кривизна якого повинні бути неперервні у точці з’єднання з існуючим сегментом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радіуса-вектора безпосередньо визначається перша точка наступного сегменту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149565"/>
              </p:ext>
            </p:extLst>
          </p:nvPr>
        </p:nvGraphicFramePr>
        <p:xfrm>
          <a:off x="6228184" y="1628800"/>
          <a:ext cx="7207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2" name="Формула" r:id="rId3" imgW="533169" imgH="279279" progId="Equation.3">
                  <p:embed/>
                </p:oleObj>
              </mc:Choice>
              <mc:Fallback>
                <p:oleObj name="Формула" r:id="rId3" imgW="533169" imgH="279279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628800"/>
                        <a:ext cx="72072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918035"/>
              </p:ext>
            </p:extLst>
          </p:nvPr>
        </p:nvGraphicFramePr>
        <p:xfrm>
          <a:off x="5580112" y="2348880"/>
          <a:ext cx="6699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3" name="Формула" r:id="rId5" imgW="495000" imgH="279360" progId="Equation.3">
                  <p:embed/>
                </p:oleObj>
              </mc:Choice>
              <mc:Fallback>
                <p:oleObj name="Формула" r:id="rId5" imgW="495000" imgH="279360" progId="Equation.3">
                  <p:embed/>
                  <p:pic>
                    <p:nvPicPr>
                      <p:cNvPr id="0" name="Объект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348880"/>
                        <a:ext cx="6699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16756"/>
              </p:ext>
            </p:extLst>
          </p:nvPr>
        </p:nvGraphicFramePr>
        <p:xfrm>
          <a:off x="6588224" y="3212976"/>
          <a:ext cx="128428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4" name="Формула" r:id="rId7" imgW="1117600" imgH="279400" progId="Equation.3">
                  <p:embed/>
                </p:oleObj>
              </mc:Choice>
              <mc:Fallback>
                <p:oleObj name="Формула" r:id="rId7" imgW="1117600" imgH="2794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3212976"/>
                        <a:ext cx="1284288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718885"/>
              </p:ext>
            </p:extLst>
          </p:nvPr>
        </p:nvGraphicFramePr>
        <p:xfrm>
          <a:off x="3521075" y="4522788"/>
          <a:ext cx="109220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5" name="Формула" r:id="rId9" imgW="698400" imgH="291960" progId="Equation.3">
                  <p:embed/>
                </p:oleObj>
              </mc:Choice>
              <mc:Fallback>
                <p:oleObj name="Формула" r:id="rId9" imgW="698400" imgH="29196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4522788"/>
                        <a:ext cx="109220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132279"/>
              </p:ext>
            </p:extLst>
          </p:nvPr>
        </p:nvGraphicFramePr>
        <p:xfrm>
          <a:off x="5148064" y="4581128"/>
          <a:ext cx="7143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6" name="Формула" r:id="rId11" imgW="253800" imgH="228600" progId="Equation.3">
                  <p:embed/>
                </p:oleObj>
              </mc:Choice>
              <mc:Fallback>
                <p:oleObj name="Формула" r:id="rId11" imgW="253800" imgH="228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581128"/>
                        <a:ext cx="714375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4127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кривих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Кубічна параметризація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кривих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криві Безьє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 неперервності одиничного вектора дотичної, з врахуванням , того що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векторів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формула приймає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4998279"/>
              </p:ext>
            </p:extLst>
          </p:nvPr>
        </p:nvGraphicFramePr>
        <p:xfrm>
          <a:off x="2773363" y="2565400"/>
          <a:ext cx="32385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7" name="Формула" r:id="rId3" imgW="2145960" imgH="279360" progId="Equation.3">
                  <p:embed/>
                </p:oleObj>
              </mc:Choice>
              <mc:Fallback>
                <p:oleObj name="Формула" r:id="rId3" imgW="2145960" imgH="27936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63" y="2565400"/>
                        <a:ext cx="32385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573986"/>
              </p:ext>
            </p:extLst>
          </p:nvPr>
        </p:nvGraphicFramePr>
        <p:xfrm>
          <a:off x="1259632" y="3356992"/>
          <a:ext cx="728662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8" name="Формула" r:id="rId5" imgW="495000" imgH="241200" progId="Equation.3">
                  <p:embed/>
                </p:oleObj>
              </mc:Choice>
              <mc:Fallback>
                <p:oleObj name="Формула" r:id="rId5" imgW="495000" imgH="2412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356992"/>
                        <a:ext cx="728662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998227"/>
              </p:ext>
            </p:extLst>
          </p:nvPr>
        </p:nvGraphicFramePr>
        <p:xfrm>
          <a:off x="4572000" y="3284984"/>
          <a:ext cx="13827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9" name="Формула" r:id="rId7" imgW="1041120" imgH="279360" progId="Equation.3">
                  <p:embed/>
                </p:oleObj>
              </mc:Choice>
              <mc:Fallback>
                <p:oleObj name="Формула" r:id="rId7" imgW="1041120" imgH="27936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84984"/>
                        <a:ext cx="1382713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5705"/>
              </p:ext>
            </p:extLst>
          </p:nvPr>
        </p:nvGraphicFramePr>
        <p:xfrm>
          <a:off x="2267744" y="4365104"/>
          <a:ext cx="4320480" cy="1071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0" name="Формула" r:id="rId9" imgW="2578100" imgH="495300" progId="Equation.3">
                  <p:embed/>
                </p:oleObj>
              </mc:Choice>
              <mc:Fallback>
                <p:oleObj name="Формула" r:id="rId9" imgW="2578100" imgH="4953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365104"/>
                        <a:ext cx="4320480" cy="10713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3425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позначити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неперервності  кривизни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то,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неперервності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величин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æ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запишеться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771012"/>
              </p:ext>
            </p:extLst>
          </p:nvPr>
        </p:nvGraphicFramePr>
        <p:xfrm>
          <a:off x="2411760" y="2204864"/>
          <a:ext cx="3312368" cy="583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6" name="Формула" r:id="rId3" imgW="2019300" imgH="292100" progId="Equation.3">
                  <p:embed/>
                </p:oleObj>
              </mc:Choice>
              <mc:Fallback>
                <p:oleObj name="Формула" r:id="rId3" imgW="2019300" imgH="2921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204864"/>
                        <a:ext cx="3312368" cy="5833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422449"/>
              </p:ext>
            </p:extLst>
          </p:nvPr>
        </p:nvGraphicFramePr>
        <p:xfrm>
          <a:off x="3851920" y="1484784"/>
          <a:ext cx="100806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7" name="Формула" r:id="rId5" imgW="571252" imgH="495085" progId="Equation.3">
                  <p:embed/>
                </p:oleObj>
              </mc:Choice>
              <mc:Fallback>
                <p:oleObj name="Формула" r:id="rId5" imgW="571252" imgH="495085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1484784"/>
                        <a:ext cx="1008062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088142"/>
              </p:ext>
            </p:extLst>
          </p:nvPr>
        </p:nvGraphicFramePr>
        <p:xfrm>
          <a:off x="3131840" y="4869160"/>
          <a:ext cx="2736304" cy="974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8" name="Формула" r:id="rId7" imgW="1701800" imgH="546100" progId="Equation.3">
                  <p:embed/>
                </p:oleObj>
              </mc:Choice>
              <mc:Fallback>
                <p:oleObj name="Формула" r:id="rId7" imgW="1701800" imgH="54610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869160"/>
                        <a:ext cx="2736304" cy="9749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130455"/>
              </p:ext>
            </p:extLst>
          </p:nvPr>
        </p:nvGraphicFramePr>
        <p:xfrm>
          <a:off x="3203848" y="3717032"/>
          <a:ext cx="1295920" cy="940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9" name="Формула" r:id="rId9" imgW="672808" imgH="583947" progId="Equation.3">
                  <p:embed/>
                </p:oleObj>
              </mc:Choice>
              <mc:Fallback>
                <p:oleObj name="Формула" r:id="rId9" imgW="672808" imgH="583947" progId="Equation.3">
                  <p:embed/>
                  <p:pic>
                    <p:nvPicPr>
                      <p:cNvPr id="0" name="Объект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717032"/>
                        <a:ext cx="1295920" cy="9407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863479"/>
              </p:ext>
            </p:extLst>
          </p:nvPr>
        </p:nvGraphicFramePr>
        <p:xfrm>
          <a:off x="6156176" y="2204864"/>
          <a:ext cx="8937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0" name="Формула" r:id="rId11" imgW="317160" imgH="228600" progId="Equation.3">
                  <p:embed/>
                </p:oleObj>
              </mc:Choice>
              <mc:Fallback>
                <p:oleObj name="Формула" r:id="rId11" imgW="317160" imgH="2286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204864"/>
                        <a:ext cx="893763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9652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Прийнявши до уваги,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довільний скаляр,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врахуванням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(**)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останнє співвідношення еквівалентно рівнянню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79902"/>
              </p:ext>
            </p:extLst>
          </p:nvPr>
        </p:nvGraphicFramePr>
        <p:xfrm>
          <a:off x="1331640" y="2060848"/>
          <a:ext cx="3888432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1" name="Формула" r:id="rId3" imgW="3086100" imgH="279400" progId="Equation.3">
                  <p:embed/>
                </p:oleObj>
              </mc:Choice>
              <mc:Fallback>
                <p:oleObj name="Формула" r:id="rId3" imgW="3086100" imgH="279400" progId="Equation.3">
                  <p:embed/>
                  <p:pic>
                    <p:nvPicPr>
                      <p:cNvPr id="0" name="Объект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060848"/>
                        <a:ext cx="3888432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393145"/>
              </p:ext>
            </p:extLst>
          </p:nvPr>
        </p:nvGraphicFramePr>
        <p:xfrm>
          <a:off x="1691680" y="3429000"/>
          <a:ext cx="374441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2" name="Формула" r:id="rId5" imgW="2057400" imgH="279400" progId="Equation.3">
                  <p:embed/>
                </p:oleObj>
              </mc:Choice>
              <mc:Fallback>
                <p:oleObj name="Формула" r:id="rId5" imgW="2057400" imgH="279400" progId="Equation.3">
                  <p:embed/>
                  <p:pic>
                    <p:nvPicPr>
                      <p:cNvPr id="0" name="Объект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429000"/>
                        <a:ext cx="3744416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949174"/>
              </p:ext>
            </p:extLst>
          </p:nvPr>
        </p:nvGraphicFramePr>
        <p:xfrm>
          <a:off x="827584" y="5085184"/>
          <a:ext cx="676875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3" name="Формула" r:id="rId7" imgW="4254500" imgH="304800" progId="Equation.3">
                  <p:embed/>
                </p:oleObj>
              </mc:Choice>
              <mc:Fallback>
                <p:oleObj name="Формула" r:id="rId7" imgW="4254500" imgH="304800" progId="Equation.3">
                  <p:embed/>
                  <p:pic>
                    <p:nvPicPr>
                      <p:cNvPr id="0" name="Объект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085184"/>
                        <a:ext cx="6768752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746155"/>
              </p:ext>
            </p:extLst>
          </p:nvPr>
        </p:nvGraphicFramePr>
        <p:xfrm>
          <a:off x="1187624" y="2564904"/>
          <a:ext cx="300037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4" name="Формула" r:id="rId9" imgW="164880" imgH="177480" progId="Equation.3">
                  <p:embed/>
                </p:oleObj>
              </mc:Choice>
              <mc:Fallback>
                <p:oleObj name="Формула" r:id="rId9" imgW="164880" imgH="17748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564904"/>
                        <a:ext cx="300037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44151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 неперервності у точці з’єднання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956750"/>
              </p:ext>
            </p:extLst>
          </p:nvPr>
        </p:nvGraphicFramePr>
        <p:xfrm>
          <a:off x="827584" y="3356992"/>
          <a:ext cx="7560840" cy="652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0" name="Формула" r:id="rId3" imgW="3886200" imgH="292100" progId="Equation.3">
                  <p:embed/>
                </p:oleObj>
              </mc:Choice>
              <mc:Fallback>
                <p:oleObj name="Формула" r:id="rId3" imgW="3886200" imgH="2921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356992"/>
                        <a:ext cx="7560840" cy="6522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791224"/>
              </p:ext>
            </p:extLst>
          </p:nvPr>
        </p:nvGraphicFramePr>
        <p:xfrm>
          <a:off x="7021513" y="4292600"/>
          <a:ext cx="103663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1" name="Формула" r:id="rId5" imgW="368280" imgH="228600" progId="Equation.3">
                  <p:embed/>
                </p:oleObj>
              </mc:Choice>
              <mc:Fallback>
                <p:oleObj name="Формула" r:id="rId5" imgW="368280" imgH="2286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1513" y="4292600"/>
                        <a:ext cx="1036637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285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Складена  крива Безьє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132856"/>
            <a:ext cx="5583218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3004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Складені криві Безьє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Використовуючи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 результати, можна побудувати складену криву Без’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забезпечивши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перервність крив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хилу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кожного нового сегмента необхідно вибирати лише значення параметрів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вершину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як вершини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безпосередньо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визначаються  через вершини попереднього  сегмента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співвідношень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286634"/>
              </p:ext>
            </p:extLst>
          </p:nvPr>
        </p:nvGraphicFramePr>
        <p:xfrm>
          <a:off x="6012160" y="3717032"/>
          <a:ext cx="50323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" name="Формула" r:id="rId3" imgW="330057" imgH="215806" progId="Equation.3">
                  <p:embed/>
                </p:oleObj>
              </mc:Choice>
              <mc:Fallback>
                <p:oleObj name="Формула" r:id="rId3" imgW="330057" imgH="215806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3717032"/>
                        <a:ext cx="503237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937141"/>
              </p:ext>
            </p:extLst>
          </p:nvPr>
        </p:nvGraphicFramePr>
        <p:xfrm>
          <a:off x="8028384" y="3645024"/>
          <a:ext cx="4159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" name="Формула" r:id="rId5" imgW="152334" imgH="241195" progId="Equation.3">
                  <p:embed/>
                </p:oleObj>
              </mc:Choice>
              <mc:Fallback>
                <p:oleObj name="Формула" r:id="rId5" imgW="152334" imgH="241195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384" y="3645024"/>
                        <a:ext cx="4159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82881"/>
              </p:ext>
            </p:extLst>
          </p:nvPr>
        </p:nvGraphicFramePr>
        <p:xfrm>
          <a:off x="3131840" y="4005064"/>
          <a:ext cx="7921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9" name="Формула" r:id="rId7" imgW="533169" imgH="241195" progId="Equation.3">
                  <p:embed/>
                </p:oleObj>
              </mc:Choice>
              <mc:Fallback>
                <p:oleObj name="Формула" r:id="rId7" imgW="533169" imgH="241195" progId="Equation.3">
                  <p:embed/>
                  <p:pic>
                    <p:nvPicPr>
                      <p:cNvPr id="0" name="Объект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005064"/>
                        <a:ext cx="7921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9538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кривих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Існуючі підходи: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інтерполяційні поліноми;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інтерполяційні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сплайни;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базисні сплайни;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згладжуючі сплайни.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27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силу практичного значення розглянутого підходу, щоб кожний раз не повторювати одні й ті самі обчислення для зручності отримані явні формули для побудови кривої, які називають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сплайни, що згладжують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У цьому випадку робоча формула для наближення по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координатам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вигляд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249113"/>
              </p:ext>
            </p:extLst>
          </p:nvPr>
        </p:nvGraphicFramePr>
        <p:xfrm>
          <a:off x="1979712" y="4077072"/>
          <a:ext cx="424847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Формула" r:id="rId3" imgW="1968480" imgH="241200" progId="Equation.3">
                  <p:embed/>
                </p:oleObj>
              </mc:Choice>
              <mc:Fallback>
                <p:oleObj name="Формула" r:id="rId3" imgW="19684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4077072"/>
                        <a:ext cx="4248472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175908"/>
              </p:ext>
            </p:extLst>
          </p:nvPr>
        </p:nvGraphicFramePr>
        <p:xfrm>
          <a:off x="2051720" y="4797152"/>
          <a:ext cx="4104456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Формула" r:id="rId5" imgW="1917360" imgH="241200" progId="Equation.3">
                  <p:embed/>
                </p:oleObj>
              </mc:Choice>
              <mc:Fallback>
                <p:oleObj name="Формула" r:id="rId5" imgW="19173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797152"/>
                        <a:ext cx="4104456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712345"/>
              </p:ext>
            </p:extLst>
          </p:nvPr>
        </p:nvGraphicFramePr>
        <p:xfrm>
          <a:off x="6602413" y="4476750"/>
          <a:ext cx="12096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3" name="Формула" r:id="rId7" imgW="533160" imgH="228600" progId="Equation.3">
                  <p:embed/>
                </p:oleObj>
              </mc:Choice>
              <mc:Fallback>
                <p:oleObj name="Формула" r:id="rId7" imgW="533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413" y="4476750"/>
                        <a:ext cx="120967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2426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коефіцієнти визначаються співвідношеннями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906386"/>
              </p:ext>
            </p:extLst>
          </p:nvPr>
        </p:nvGraphicFramePr>
        <p:xfrm>
          <a:off x="2052638" y="2420938"/>
          <a:ext cx="3959225" cy="260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" name="Формула" r:id="rId3" imgW="2425680" imgH="1892160" progId="Equation.3">
                  <p:embed/>
                </p:oleObj>
              </mc:Choice>
              <mc:Fallback>
                <p:oleObj name="Формула" r:id="rId3" imgW="2425680" imgH="1892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2420938"/>
                        <a:ext cx="3959225" cy="260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9263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Згладжуючі сплайни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сплайнів, що згладжують зберігається неперервність функції і її перших двох похідних, але графік отриманого наближення 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проходить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вузол інтерполяції.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структури приведених формул випливає, що вони не можуть бути застосовані для першого і останнього інтервалів.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714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кривих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проектування кривих тісно зв’язана з задачею наближення функцій коли значення функції та її аргументу задаються у вигляді таблиці і треба визначити її значення у точках, що не співпадають з вузлами. Можна поставити вимогу, щоб наближена функції у вузлах співпадала з табличними значеннями і тоді маємо задачу інтерполяції. Можна ж побудувати наближення так щоб воно проходило близько від всіх табличних значень, і не обов’язково через якесь з них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1259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Кубічна параметризація кривих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на площині може бути зображена у вигляді кубічного полінома від деякого параметру 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якого можуть бути визначені  з наступних умов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460244"/>
              </p:ext>
            </p:extLst>
          </p:nvPr>
        </p:nvGraphicFramePr>
        <p:xfrm>
          <a:off x="1619672" y="2420888"/>
          <a:ext cx="4392488" cy="492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5" name="Формула" r:id="rId3" imgW="2794000" imgH="279400" progId="Equation.3">
                  <p:embed/>
                </p:oleObj>
              </mc:Choice>
              <mc:Fallback>
                <p:oleObj name="Формула" r:id="rId3" imgW="2794000" imgH="2794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420888"/>
                        <a:ext cx="4392488" cy="492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451057"/>
              </p:ext>
            </p:extLst>
          </p:nvPr>
        </p:nvGraphicFramePr>
        <p:xfrm>
          <a:off x="2771800" y="3717032"/>
          <a:ext cx="1008112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" name="Формула" r:id="rId5" imgW="698500" imgH="241300" progId="Equation.3">
                  <p:embed/>
                </p:oleObj>
              </mc:Choice>
              <mc:Fallback>
                <p:oleObj name="Формула" r:id="rId5" imgW="698500" imgH="2413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717032"/>
                        <a:ext cx="1008112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643584"/>
              </p:ext>
            </p:extLst>
          </p:nvPr>
        </p:nvGraphicFramePr>
        <p:xfrm>
          <a:off x="2771800" y="4365104"/>
          <a:ext cx="2376264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" name="Формула" r:id="rId7" imgW="1701800" imgH="241300" progId="Equation.3">
                  <p:embed/>
                </p:oleObj>
              </mc:Choice>
              <mc:Fallback>
                <p:oleObj name="Формула" r:id="rId7" imgW="1701800" imgH="2413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365104"/>
                        <a:ext cx="2376264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891006"/>
              </p:ext>
            </p:extLst>
          </p:nvPr>
        </p:nvGraphicFramePr>
        <p:xfrm>
          <a:off x="2915816" y="5013176"/>
          <a:ext cx="100811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8" name="Формула" r:id="rId9" imgW="660240" imgH="241200" progId="Equation.3">
                  <p:embed/>
                </p:oleObj>
              </mc:Choice>
              <mc:Fallback>
                <p:oleObj name="Формула" r:id="rId9" imgW="66024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013176"/>
                        <a:ext cx="1008112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142679"/>
              </p:ext>
            </p:extLst>
          </p:nvPr>
        </p:nvGraphicFramePr>
        <p:xfrm>
          <a:off x="2915816" y="5589240"/>
          <a:ext cx="223224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" name="Формула" r:id="rId11" imgW="1511300" imgH="241300" progId="Equation.3">
                  <p:embed/>
                </p:oleObj>
              </mc:Choice>
              <mc:Fallback>
                <p:oleObj name="Формула" r:id="rId11" imgW="1511300" imgH="2413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589240"/>
                        <a:ext cx="2232248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6217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Параметризація Безьє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завдання сегменту потребує чотири вектори або 12 коефіцієнтів.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Безьє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запропонував форму представлення кривої у якій коефіцієнти мають певний геометричний зміст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(*)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254935"/>
              </p:ext>
            </p:extLst>
          </p:nvPr>
        </p:nvGraphicFramePr>
        <p:xfrm>
          <a:off x="971600" y="3573016"/>
          <a:ext cx="698477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" name="Формула" r:id="rId3" imgW="3708400" imgH="279400" progId="Equation.3">
                  <p:embed/>
                </p:oleObj>
              </mc:Choice>
              <mc:Fallback>
                <p:oleObj name="Формула" r:id="rId3" imgW="3708400" imgH="2794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573016"/>
                        <a:ext cx="6984776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640378"/>
              </p:ext>
            </p:extLst>
          </p:nvPr>
        </p:nvGraphicFramePr>
        <p:xfrm>
          <a:off x="6660232" y="4509120"/>
          <a:ext cx="1008112" cy="334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" name="Формула" r:id="rId5" imgW="647700" imgH="190500" progId="Equation.3">
                  <p:embed/>
                </p:oleObj>
              </mc:Choice>
              <mc:Fallback>
                <p:oleObj name="Формула" r:id="rId5" imgW="647700" imgH="1905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4509120"/>
                        <a:ext cx="1008112" cy="334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005620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2348</TotalTime>
  <Words>778</Words>
  <Application>Microsoft Office PowerPoint</Application>
  <PresentationFormat>Экран (4:3)</PresentationFormat>
  <Paragraphs>142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Паркет</vt:lpstr>
      <vt:lpstr>Формула</vt:lpstr>
      <vt:lpstr>КОМП’ЮТЕРНА ОБЧИСЛЮВАЛЬНА ГЕОМЕТРІЯ</vt:lpstr>
      <vt:lpstr>ЛЕКЦІЯ 3</vt:lpstr>
      <vt:lpstr>Проектування кривих</vt:lpstr>
      <vt:lpstr>Згладжуючі сплайни</vt:lpstr>
      <vt:lpstr>Згладжуючі сплайни</vt:lpstr>
      <vt:lpstr>Згладжуючі сплайни</vt:lpstr>
      <vt:lpstr>Проектування кривих</vt:lpstr>
      <vt:lpstr>Кубічна параметризація кривих</vt:lpstr>
      <vt:lpstr>Параметризація Безьє</vt:lpstr>
      <vt:lpstr>Геометричний зміст коефіцієнтів</vt:lpstr>
      <vt:lpstr>Параметризація Безьє</vt:lpstr>
      <vt:lpstr>Параметризація Безьє</vt:lpstr>
      <vt:lpstr>Характеристична ломана</vt:lpstr>
      <vt:lpstr>Параметризація Безьє</vt:lpstr>
      <vt:lpstr>Параметризація Безьє</vt:lpstr>
      <vt:lpstr>Часткові випадки кривих Безьє </vt:lpstr>
      <vt:lpstr>Часткові випадки кривих Безьє</vt:lpstr>
      <vt:lpstr>Часткові випадки кривих Безьє</vt:lpstr>
      <vt:lpstr>Складені криві Безьє</vt:lpstr>
      <vt:lpstr>Умови неперервності у точці з’єднання </vt:lpstr>
      <vt:lpstr>Умови неперервності у точці з’єднання </vt:lpstr>
      <vt:lpstr>Умови неперервності у точці з’єднання </vt:lpstr>
      <vt:lpstr>Умови неперервності у точці з’єднання</vt:lpstr>
      <vt:lpstr>Складена  крива Безьє</vt:lpstr>
      <vt:lpstr>Складені криві Безьє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217</cp:revision>
  <dcterms:created xsi:type="dcterms:W3CDTF">2018-09-10T07:12:08Z</dcterms:created>
  <dcterms:modified xsi:type="dcterms:W3CDTF">2023-09-01T06:20:48Z</dcterms:modified>
</cp:coreProperties>
</file>