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64" r:id="rId4"/>
    <p:sldId id="267" r:id="rId5"/>
    <p:sldId id="258" r:id="rId6"/>
    <p:sldId id="259" r:id="rId7"/>
    <p:sldId id="263" r:id="rId8"/>
    <p:sldId id="261" r:id="rId9"/>
    <p:sldId id="260" r:id="rId10"/>
    <p:sldId id="266" r:id="rId11"/>
    <p:sldId id="265" r:id="rId12"/>
    <p:sldId id="268" r:id="rId13"/>
    <p:sldId id="269" r:id="rId14"/>
    <p:sldId id="270" r:id="rId15"/>
    <p:sldId id="271" r:id="rId16"/>
    <p:sldId id="272" r:id="rId17"/>
    <p:sldId id="26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1A98D6-9BDA-4936-AA24-301C0A60599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B5DB1FDD-9D49-4C89-9AE9-6FE5B4AC7FD3}">
      <dgm:prSet/>
      <dgm:spPr>
        <a:solidFill>
          <a:srgbClr val="0070C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  <a:buFont typeface="+mj-lt"/>
            <a:buAutoNum type="arabicPeriod"/>
          </a:pPr>
          <a:r>
            <a:rPr lang="uk-UA" b="1" i="1" noProof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Орієнтація на задоволення потреб клієнта</a:t>
          </a:r>
          <a:r>
            <a:rPr lang="uk-UA" b="1" i="0" noProof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: як саме і за рахунок яких знань та переваг компанія покращує його життя?</a:t>
          </a:r>
        </a:p>
      </dgm:t>
    </dgm:pt>
    <dgm:pt modelId="{A1F34B5B-F444-4D5E-BDEB-503F49CA0843}" type="parTrans" cxnId="{5E56E5BC-F72F-4FB3-91BB-C7761857B762}">
      <dgm:prSet/>
      <dgm:spPr/>
      <dgm:t>
        <a:bodyPr/>
        <a:lstStyle/>
        <a:p>
          <a:endParaRPr lang="ru-UA"/>
        </a:p>
      </dgm:t>
    </dgm:pt>
    <dgm:pt modelId="{89FFDA5D-C92A-49C1-8816-EB0C9471FCBF}" type="sibTrans" cxnId="{5E56E5BC-F72F-4FB3-91BB-C7761857B762}">
      <dgm:prSet/>
      <dgm:spPr/>
      <dgm:t>
        <a:bodyPr/>
        <a:lstStyle/>
        <a:p>
          <a:endParaRPr lang="ru-UA"/>
        </a:p>
      </dgm:t>
    </dgm:pt>
    <dgm:pt modelId="{C748195F-4771-4616-BD7A-41D13EE8BEB2}">
      <dgm:prSet/>
      <dgm:spPr>
        <a:solidFill>
          <a:srgbClr val="0070C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b="1" i="1" noProof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Унікальність</a:t>
          </a:r>
          <a:r>
            <a:rPr lang="uk-UA" b="1" i="0" noProof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: чим компанія відрізняється (з вигідного боку) від конкурентів?</a:t>
          </a:r>
          <a:r>
            <a:rPr lang="ru-RU" b="0" i="0" dirty="0">
              <a:solidFill>
                <a:srgbClr val="333333"/>
              </a:solidFill>
              <a:effectLst/>
              <a:latin typeface="LatoWeb"/>
            </a:rPr>
            <a:t> </a:t>
          </a:r>
          <a:endParaRPr lang="ru-RU" dirty="0"/>
        </a:p>
      </dgm:t>
    </dgm:pt>
    <dgm:pt modelId="{4B88E697-C207-45F9-8542-F5938B8363BC}" type="parTrans" cxnId="{1AF164CC-3F6A-43F7-9505-B09CC4382014}">
      <dgm:prSet/>
      <dgm:spPr/>
      <dgm:t>
        <a:bodyPr/>
        <a:lstStyle/>
        <a:p>
          <a:endParaRPr lang="ru-UA"/>
        </a:p>
      </dgm:t>
    </dgm:pt>
    <dgm:pt modelId="{6F2DF2D4-36D9-49E9-BD77-A1FDB7FEC68F}" type="sibTrans" cxnId="{1AF164CC-3F6A-43F7-9505-B09CC4382014}">
      <dgm:prSet/>
      <dgm:spPr/>
      <dgm:t>
        <a:bodyPr/>
        <a:lstStyle/>
        <a:p>
          <a:endParaRPr lang="ru-UA"/>
        </a:p>
      </dgm:t>
    </dgm:pt>
    <dgm:pt modelId="{453C8AB3-04E5-404A-8071-906B5210CD86}">
      <dgm:prSet/>
      <dgm:spPr>
        <a:solidFill>
          <a:srgbClr val="0070C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  <a:buFont typeface="+mj-lt"/>
            <a:buAutoNum type="arabicPeriod"/>
          </a:pPr>
          <a:r>
            <a:rPr lang="uk-UA" b="1" i="1" noProof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Образність, влучність:</a:t>
          </a:r>
          <a:r>
            <a:rPr lang="uk-UA" b="1" i="0" noProof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 чи легко запам'ятовується формулювання місії?</a:t>
          </a:r>
        </a:p>
      </dgm:t>
    </dgm:pt>
    <dgm:pt modelId="{B7FB2ED3-139A-40ED-A977-E2CB017B57BD}" type="parTrans" cxnId="{15D99DC7-B15F-4118-897C-DEA20CEC3EB0}">
      <dgm:prSet/>
      <dgm:spPr/>
      <dgm:t>
        <a:bodyPr/>
        <a:lstStyle/>
        <a:p>
          <a:endParaRPr lang="ru-UA"/>
        </a:p>
      </dgm:t>
    </dgm:pt>
    <dgm:pt modelId="{D82D0EB5-D8EF-482C-852B-1A29FB077453}" type="sibTrans" cxnId="{15D99DC7-B15F-4118-897C-DEA20CEC3EB0}">
      <dgm:prSet/>
      <dgm:spPr/>
      <dgm:t>
        <a:bodyPr/>
        <a:lstStyle/>
        <a:p>
          <a:endParaRPr lang="ru-UA"/>
        </a:p>
      </dgm:t>
    </dgm:pt>
    <dgm:pt modelId="{985DDB06-A004-458D-A7EA-746C4BDF961B}">
      <dgm:prSet/>
      <dgm:spPr>
        <a:solidFill>
          <a:srgbClr val="0070C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  <a:buFont typeface="+mj-lt"/>
            <a:buAutoNum type="arabicPeriod"/>
          </a:pPr>
          <a:r>
            <a:rPr lang="uk-UA" b="1" i="1" noProof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Зрозумілість:</a:t>
          </a:r>
          <a:r>
            <a:rPr lang="uk-UA" b="1" i="0" noProof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 чи усім зрозумілий її зміст</a:t>
          </a:r>
          <a:r>
            <a:rPr lang="ru-RU" b="1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</a:p>
      </dgm:t>
    </dgm:pt>
    <dgm:pt modelId="{E6E76810-49EC-43DF-AFE4-C0852359A1B4}" type="parTrans" cxnId="{9021FA8A-ADAD-40B7-98D5-AB45839CECC0}">
      <dgm:prSet/>
      <dgm:spPr/>
      <dgm:t>
        <a:bodyPr/>
        <a:lstStyle/>
        <a:p>
          <a:endParaRPr lang="ru-UA"/>
        </a:p>
      </dgm:t>
    </dgm:pt>
    <dgm:pt modelId="{14CDEA5B-CBFC-466F-BCC3-3510AEDBB35C}" type="sibTrans" cxnId="{9021FA8A-ADAD-40B7-98D5-AB45839CECC0}">
      <dgm:prSet/>
      <dgm:spPr/>
      <dgm:t>
        <a:bodyPr/>
        <a:lstStyle/>
        <a:p>
          <a:endParaRPr lang="ru-UA"/>
        </a:p>
      </dgm:t>
    </dgm:pt>
    <dgm:pt modelId="{081498B7-34F1-4B80-B0FD-619131640CF4}">
      <dgm:prSet/>
      <dgm:spPr>
        <a:solidFill>
          <a:srgbClr val="0070C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b="1" i="1" noProof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Трансляція цінностей:</a:t>
          </a:r>
          <a:r>
            <a:rPr lang="uk-UA" b="1" i="0" noProof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 чи місія доносить цінності та принципи діяльності компанії?</a:t>
          </a:r>
          <a:endParaRPr lang="uk-UA" b="1" noProof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DD6329-940F-4CB1-952F-015CBE38C55C}" type="parTrans" cxnId="{C886CF1D-D420-46E6-BCDC-5DC687740810}">
      <dgm:prSet/>
      <dgm:spPr/>
      <dgm:t>
        <a:bodyPr/>
        <a:lstStyle/>
        <a:p>
          <a:endParaRPr lang="ru-UA"/>
        </a:p>
      </dgm:t>
    </dgm:pt>
    <dgm:pt modelId="{D0040D15-60FF-4F49-A21D-D6219C66968A}" type="sibTrans" cxnId="{C886CF1D-D420-46E6-BCDC-5DC687740810}">
      <dgm:prSet/>
      <dgm:spPr/>
      <dgm:t>
        <a:bodyPr/>
        <a:lstStyle/>
        <a:p>
          <a:endParaRPr lang="ru-UA"/>
        </a:p>
      </dgm:t>
    </dgm:pt>
    <dgm:pt modelId="{5E24A9ED-A52C-43F2-8C41-D918ED3D1981}">
      <dgm:prSet/>
      <dgm:spPr>
        <a:solidFill>
          <a:srgbClr val="0070C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  <a:buFont typeface="+mj-lt"/>
            <a:buAutoNum type="arabicPeriod"/>
          </a:pPr>
          <a:r>
            <a:rPr lang="uk-UA" b="1" i="1" noProof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Чесність:</a:t>
          </a:r>
          <a:r>
            <a:rPr lang="uk-UA" b="1" i="0" noProof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 чи не обіцяє місія того, що не відповідає дійсності?</a:t>
          </a:r>
        </a:p>
      </dgm:t>
    </dgm:pt>
    <dgm:pt modelId="{26ACC4D4-A28C-48F5-B895-AE62C33C1AE8}" type="parTrans" cxnId="{1975191A-5E44-4D8A-B7C5-B3224A1D1620}">
      <dgm:prSet/>
      <dgm:spPr/>
      <dgm:t>
        <a:bodyPr/>
        <a:lstStyle/>
        <a:p>
          <a:endParaRPr lang="ru-UA"/>
        </a:p>
      </dgm:t>
    </dgm:pt>
    <dgm:pt modelId="{DAA85FB4-A636-4624-AEF4-684E98ED7625}" type="sibTrans" cxnId="{1975191A-5E44-4D8A-B7C5-B3224A1D1620}">
      <dgm:prSet/>
      <dgm:spPr/>
      <dgm:t>
        <a:bodyPr/>
        <a:lstStyle/>
        <a:p>
          <a:endParaRPr lang="ru-UA"/>
        </a:p>
      </dgm:t>
    </dgm:pt>
    <dgm:pt modelId="{60D2CA3B-A49D-44FD-8212-ACFBB2EE1108}" type="pres">
      <dgm:prSet presAssocID="{6A1A98D6-9BDA-4936-AA24-301C0A605996}" presName="diagram" presStyleCnt="0">
        <dgm:presLayoutVars>
          <dgm:dir/>
          <dgm:resizeHandles val="exact"/>
        </dgm:presLayoutVars>
      </dgm:prSet>
      <dgm:spPr/>
    </dgm:pt>
    <dgm:pt modelId="{95D0B019-C063-49C1-900F-20820170D20F}" type="pres">
      <dgm:prSet presAssocID="{B5DB1FDD-9D49-4C89-9AE9-6FE5B4AC7FD3}" presName="node" presStyleLbl="node1" presStyleIdx="0" presStyleCnt="6">
        <dgm:presLayoutVars>
          <dgm:bulletEnabled val="1"/>
        </dgm:presLayoutVars>
      </dgm:prSet>
      <dgm:spPr/>
    </dgm:pt>
    <dgm:pt modelId="{9F097E96-BCF0-4703-85D2-589A7B635A07}" type="pres">
      <dgm:prSet presAssocID="{89FFDA5D-C92A-49C1-8816-EB0C9471FCBF}" presName="sibTrans" presStyleCnt="0"/>
      <dgm:spPr/>
    </dgm:pt>
    <dgm:pt modelId="{F8675A0E-9350-410F-83D3-1C2F9EF667A6}" type="pres">
      <dgm:prSet presAssocID="{C748195F-4771-4616-BD7A-41D13EE8BEB2}" presName="node" presStyleLbl="node1" presStyleIdx="1" presStyleCnt="6">
        <dgm:presLayoutVars>
          <dgm:bulletEnabled val="1"/>
        </dgm:presLayoutVars>
      </dgm:prSet>
      <dgm:spPr/>
    </dgm:pt>
    <dgm:pt modelId="{27AD4FED-E816-4C68-94AD-52F2F2382F5B}" type="pres">
      <dgm:prSet presAssocID="{6F2DF2D4-36D9-49E9-BD77-A1FDB7FEC68F}" presName="sibTrans" presStyleCnt="0"/>
      <dgm:spPr/>
    </dgm:pt>
    <dgm:pt modelId="{1DC529FE-DAC8-4D8A-8763-5A4456EEB624}" type="pres">
      <dgm:prSet presAssocID="{453C8AB3-04E5-404A-8071-906B5210CD86}" presName="node" presStyleLbl="node1" presStyleIdx="2" presStyleCnt="6">
        <dgm:presLayoutVars>
          <dgm:bulletEnabled val="1"/>
        </dgm:presLayoutVars>
      </dgm:prSet>
      <dgm:spPr/>
    </dgm:pt>
    <dgm:pt modelId="{E15518E6-0536-4618-9D65-3E83EFAD2ED8}" type="pres">
      <dgm:prSet presAssocID="{D82D0EB5-D8EF-482C-852B-1A29FB077453}" presName="sibTrans" presStyleCnt="0"/>
      <dgm:spPr/>
    </dgm:pt>
    <dgm:pt modelId="{9BC36E2F-FCB7-4156-8372-FFA1FA06FC4E}" type="pres">
      <dgm:prSet presAssocID="{985DDB06-A004-458D-A7EA-746C4BDF961B}" presName="node" presStyleLbl="node1" presStyleIdx="3" presStyleCnt="6">
        <dgm:presLayoutVars>
          <dgm:bulletEnabled val="1"/>
        </dgm:presLayoutVars>
      </dgm:prSet>
      <dgm:spPr/>
    </dgm:pt>
    <dgm:pt modelId="{6261E18C-30C1-49E7-A71D-B9F3E00C45A8}" type="pres">
      <dgm:prSet presAssocID="{14CDEA5B-CBFC-466F-BCC3-3510AEDBB35C}" presName="sibTrans" presStyleCnt="0"/>
      <dgm:spPr/>
    </dgm:pt>
    <dgm:pt modelId="{3EEF95B0-8A18-4045-A7E4-4303A8D6C7FF}" type="pres">
      <dgm:prSet presAssocID="{081498B7-34F1-4B80-B0FD-619131640CF4}" presName="node" presStyleLbl="node1" presStyleIdx="4" presStyleCnt="6">
        <dgm:presLayoutVars>
          <dgm:bulletEnabled val="1"/>
        </dgm:presLayoutVars>
      </dgm:prSet>
      <dgm:spPr/>
    </dgm:pt>
    <dgm:pt modelId="{DFAE9A49-279F-4D90-A35A-F10AE9BE14E5}" type="pres">
      <dgm:prSet presAssocID="{D0040D15-60FF-4F49-A21D-D6219C66968A}" presName="sibTrans" presStyleCnt="0"/>
      <dgm:spPr/>
    </dgm:pt>
    <dgm:pt modelId="{1FE39E31-25F7-4D23-9D78-17C8C15DF152}" type="pres">
      <dgm:prSet presAssocID="{5E24A9ED-A52C-43F2-8C41-D918ED3D1981}" presName="node" presStyleLbl="node1" presStyleIdx="5" presStyleCnt="6">
        <dgm:presLayoutVars>
          <dgm:bulletEnabled val="1"/>
        </dgm:presLayoutVars>
      </dgm:prSet>
      <dgm:spPr/>
    </dgm:pt>
  </dgm:ptLst>
  <dgm:cxnLst>
    <dgm:cxn modelId="{1F5AFE17-F1A2-4784-9171-4B2FFEB9D4C5}" type="presOf" srcId="{985DDB06-A004-458D-A7EA-746C4BDF961B}" destId="{9BC36E2F-FCB7-4156-8372-FFA1FA06FC4E}" srcOrd="0" destOrd="0" presId="urn:microsoft.com/office/officeart/2005/8/layout/default"/>
    <dgm:cxn modelId="{1975191A-5E44-4D8A-B7C5-B3224A1D1620}" srcId="{6A1A98D6-9BDA-4936-AA24-301C0A605996}" destId="{5E24A9ED-A52C-43F2-8C41-D918ED3D1981}" srcOrd="5" destOrd="0" parTransId="{26ACC4D4-A28C-48F5-B895-AE62C33C1AE8}" sibTransId="{DAA85FB4-A636-4624-AEF4-684E98ED7625}"/>
    <dgm:cxn modelId="{C886CF1D-D420-46E6-BCDC-5DC687740810}" srcId="{6A1A98D6-9BDA-4936-AA24-301C0A605996}" destId="{081498B7-34F1-4B80-B0FD-619131640CF4}" srcOrd="4" destOrd="0" parTransId="{AADD6329-940F-4CB1-952F-015CBE38C55C}" sibTransId="{D0040D15-60FF-4F49-A21D-D6219C66968A}"/>
    <dgm:cxn modelId="{13F4663B-5E11-403B-BEB8-F72010B904E6}" type="presOf" srcId="{B5DB1FDD-9D49-4C89-9AE9-6FE5B4AC7FD3}" destId="{95D0B019-C063-49C1-900F-20820170D20F}" srcOrd="0" destOrd="0" presId="urn:microsoft.com/office/officeart/2005/8/layout/default"/>
    <dgm:cxn modelId="{8DA2B93C-6340-4105-BA73-B33A3B01209E}" type="presOf" srcId="{081498B7-34F1-4B80-B0FD-619131640CF4}" destId="{3EEF95B0-8A18-4045-A7E4-4303A8D6C7FF}" srcOrd="0" destOrd="0" presId="urn:microsoft.com/office/officeart/2005/8/layout/default"/>
    <dgm:cxn modelId="{9021FA8A-ADAD-40B7-98D5-AB45839CECC0}" srcId="{6A1A98D6-9BDA-4936-AA24-301C0A605996}" destId="{985DDB06-A004-458D-A7EA-746C4BDF961B}" srcOrd="3" destOrd="0" parTransId="{E6E76810-49EC-43DF-AFE4-C0852359A1B4}" sibTransId="{14CDEA5B-CBFC-466F-BCC3-3510AEDBB35C}"/>
    <dgm:cxn modelId="{D7E2F09B-EF3E-4D76-865B-DABFF2415EFC}" type="presOf" srcId="{C748195F-4771-4616-BD7A-41D13EE8BEB2}" destId="{F8675A0E-9350-410F-83D3-1C2F9EF667A6}" srcOrd="0" destOrd="0" presId="urn:microsoft.com/office/officeart/2005/8/layout/default"/>
    <dgm:cxn modelId="{5E56E5BC-F72F-4FB3-91BB-C7761857B762}" srcId="{6A1A98D6-9BDA-4936-AA24-301C0A605996}" destId="{B5DB1FDD-9D49-4C89-9AE9-6FE5B4AC7FD3}" srcOrd="0" destOrd="0" parTransId="{A1F34B5B-F444-4D5E-BDEB-503F49CA0843}" sibTransId="{89FFDA5D-C92A-49C1-8816-EB0C9471FCBF}"/>
    <dgm:cxn modelId="{15D99DC7-B15F-4118-897C-DEA20CEC3EB0}" srcId="{6A1A98D6-9BDA-4936-AA24-301C0A605996}" destId="{453C8AB3-04E5-404A-8071-906B5210CD86}" srcOrd="2" destOrd="0" parTransId="{B7FB2ED3-139A-40ED-A977-E2CB017B57BD}" sibTransId="{D82D0EB5-D8EF-482C-852B-1A29FB077453}"/>
    <dgm:cxn modelId="{1AF164CC-3F6A-43F7-9505-B09CC4382014}" srcId="{6A1A98D6-9BDA-4936-AA24-301C0A605996}" destId="{C748195F-4771-4616-BD7A-41D13EE8BEB2}" srcOrd="1" destOrd="0" parTransId="{4B88E697-C207-45F9-8542-F5938B8363BC}" sibTransId="{6F2DF2D4-36D9-49E9-BD77-A1FDB7FEC68F}"/>
    <dgm:cxn modelId="{392370CE-7527-4CAB-A90C-29495CB9452C}" type="presOf" srcId="{453C8AB3-04E5-404A-8071-906B5210CD86}" destId="{1DC529FE-DAC8-4D8A-8763-5A4456EEB624}" srcOrd="0" destOrd="0" presId="urn:microsoft.com/office/officeart/2005/8/layout/default"/>
    <dgm:cxn modelId="{FC77BFD6-A7D3-428B-AC45-A6B84F2F66D7}" type="presOf" srcId="{5E24A9ED-A52C-43F2-8C41-D918ED3D1981}" destId="{1FE39E31-25F7-4D23-9D78-17C8C15DF152}" srcOrd="0" destOrd="0" presId="urn:microsoft.com/office/officeart/2005/8/layout/default"/>
    <dgm:cxn modelId="{E96E12F2-A0C1-498A-BD3A-9C54A55FFC01}" type="presOf" srcId="{6A1A98D6-9BDA-4936-AA24-301C0A605996}" destId="{60D2CA3B-A49D-44FD-8212-ACFBB2EE1108}" srcOrd="0" destOrd="0" presId="urn:microsoft.com/office/officeart/2005/8/layout/default"/>
    <dgm:cxn modelId="{92C3CE03-8DC8-4464-BB37-1B2296F0AC93}" type="presParOf" srcId="{60D2CA3B-A49D-44FD-8212-ACFBB2EE1108}" destId="{95D0B019-C063-49C1-900F-20820170D20F}" srcOrd="0" destOrd="0" presId="urn:microsoft.com/office/officeart/2005/8/layout/default"/>
    <dgm:cxn modelId="{C5B7B179-80A3-43E8-98DD-04CC8E7FAEFA}" type="presParOf" srcId="{60D2CA3B-A49D-44FD-8212-ACFBB2EE1108}" destId="{9F097E96-BCF0-4703-85D2-589A7B635A07}" srcOrd="1" destOrd="0" presId="urn:microsoft.com/office/officeart/2005/8/layout/default"/>
    <dgm:cxn modelId="{F122B017-8E5B-4F35-AB85-0B2CA08B3AB3}" type="presParOf" srcId="{60D2CA3B-A49D-44FD-8212-ACFBB2EE1108}" destId="{F8675A0E-9350-410F-83D3-1C2F9EF667A6}" srcOrd="2" destOrd="0" presId="urn:microsoft.com/office/officeart/2005/8/layout/default"/>
    <dgm:cxn modelId="{EFF97128-7E3D-46F5-B373-6885CE75288E}" type="presParOf" srcId="{60D2CA3B-A49D-44FD-8212-ACFBB2EE1108}" destId="{27AD4FED-E816-4C68-94AD-52F2F2382F5B}" srcOrd="3" destOrd="0" presId="urn:microsoft.com/office/officeart/2005/8/layout/default"/>
    <dgm:cxn modelId="{0658BDDE-4213-4ABD-9901-9F6489F88BEC}" type="presParOf" srcId="{60D2CA3B-A49D-44FD-8212-ACFBB2EE1108}" destId="{1DC529FE-DAC8-4D8A-8763-5A4456EEB624}" srcOrd="4" destOrd="0" presId="urn:microsoft.com/office/officeart/2005/8/layout/default"/>
    <dgm:cxn modelId="{56BFDF62-45A2-4345-A2DE-8D7C0F842EB1}" type="presParOf" srcId="{60D2CA3B-A49D-44FD-8212-ACFBB2EE1108}" destId="{E15518E6-0536-4618-9D65-3E83EFAD2ED8}" srcOrd="5" destOrd="0" presId="urn:microsoft.com/office/officeart/2005/8/layout/default"/>
    <dgm:cxn modelId="{C7BAB011-2F4D-452A-A4D5-F3CD35DE6F2F}" type="presParOf" srcId="{60D2CA3B-A49D-44FD-8212-ACFBB2EE1108}" destId="{9BC36E2F-FCB7-4156-8372-FFA1FA06FC4E}" srcOrd="6" destOrd="0" presId="urn:microsoft.com/office/officeart/2005/8/layout/default"/>
    <dgm:cxn modelId="{4C49ED0E-CC5A-42B4-975D-8B43C5FAB0B9}" type="presParOf" srcId="{60D2CA3B-A49D-44FD-8212-ACFBB2EE1108}" destId="{6261E18C-30C1-49E7-A71D-B9F3E00C45A8}" srcOrd="7" destOrd="0" presId="urn:microsoft.com/office/officeart/2005/8/layout/default"/>
    <dgm:cxn modelId="{48A7C44F-EE32-4705-AEA2-C99CE2F53DF6}" type="presParOf" srcId="{60D2CA3B-A49D-44FD-8212-ACFBB2EE1108}" destId="{3EEF95B0-8A18-4045-A7E4-4303A8D6C7FF}" srcOrd="8" destOrd="0" presId="urn:microsoft.com/office/officeart/2005/8/layout/default"/>
    <dgm:cxn modelId="{B7C8499A-8AEC-4B0E-9BEA-E1635BCE080B}" type="presParOf" srcId="{60D2CA3B-A49D-44FD-8212-ACFBB2EE1108}" destId="{DFAE9A49-279F-4D90-A35A-F10AE9BE14E5}" srcOrd="9" destOrd="0" presId="urn:microsoft.com/office/officeart/2005/8/layout/default"/>
    <dgm:cxn modelId="{EBAA27E5-ED79-4219-AE9A-853EDAB19549}" type="presParOf" srcId="{60D2CA3B-A49D-44FD-8212-ACFBB2EE1108}" destId="{1FE39E31-25F7-4D23-9D78-17C8C15DF15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052921-6049-4290-9472-BED1594EA3D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058F03DC-B17C-44CA-9A13-797EE167287A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Що ми робимо?</a:t>
          </a:r>
          <a:endParaRPr lang="ru-UA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14E245-50F9-4B10-B6E6-0C0B51059663}" type="parTrans" cxnId="{A032F4FA-4737-4EC0-9348-63C5BB61731F}">
      <dgm:prSet/>
      <dgm:spPr/>
      <dgm:t>
        <a:bodyPr/>
        <a:lstStyle/>
        <a:p>
          <a:endParaRPr lang="ru-UA"/>
        </a:p>
      </dgm:t>
    </dgm:pt>
    <dgm:pt modelId="{46EC5226-DE06-4FEA-819D-D579470E94AE}" type="sibTrans" cxnId="{A032F4FA-4737-4EC0-9348-63C5BB61731F}">
      <dgm:prSet/>
      <dgm:spPr/>
      <dgm:t>
        <a:bodyPr/>
        <a:lstStyle/>
        <a:p>
          <a:endParaRPr lang="ru-UA"/>
        </a:p>
      </dgm:t>
    </dgm:pt>
    <dgm:pt modelId="{9F75AC0E-7881-463A-A2A6-3866174FB51D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Чому ми це робимо?</a:t>
          </a:r>
          <a:endParaRPr lang="ru-UA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E47D8D-A935-4E48-BDCE-F11B3F800B00}" type="parTrans" cxnId="{0B5FCADE-C0DA-47D2-BA3E-4E6789E7DE60}">
      <dgm:prSet/>
      <dgm:spPr/>
      <dgm:t>
        <a:bodyPr/>
        <a:lstStyle/>
        <a:p>
          <a:endParaRPr lang="ru-UA"/>
        </a:p>
      </dgm:t>
    </dgm:pt>
    <dgm:pt modelId="{037C71A4-A388-4606-AC95-7531505E6141}" type="sibTrans" cxnId="{0B5FCADE-C0DA-47D2-BA3E-4E6789E7DE60}">
      <dgm:prSet/>
      <dgm:spPr/>
      <dgm:t>
        <a:bodyPr/>
        <a:lstStyle/>
        <a:p>
          <a:endParaRPr lang="ru-UA"/>
        </a:p>
      </dgm:t>
    </dgm:pt>
    <dgm:pt modelId="{2B06CDFF-19F0-4D01-93DE-76208EA32BE0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Для кого ми це робимо? (хто наш клієнт)</a:t>
          </a:r>
          <a:endParaRPr lang="ru-UA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336D9B-BBE7-49C5-8BDC-B4668F42868C}" type="parTrans" cxnId="{A9E9EE40-42D8-4B80-9F74-CAF23D6348A4}">
      <dgm:prSet/>
      <dgm:spPr/>
      <dgm:t>
        <a:bodyPr/>
        <a:lstStyle/>
        <a:p>
          <a:endParaRPr lang="ru-UA"/>
        </a:p>
      </dgm:t>
    </dgm:pt>
    <dgm:pt modelId="{30F85559-103F-4D3B-AA51-068B0FFB4ABB}" type="sibTrans" cxnId="{A9E9EE40-42D8-4B80-9F74-CAF23D6348A4}">
      <dgm:prSet/>
      <dgm:spPr/>
      <dgm:t>
        <a:bodyPr/>
        <a:lstStyle/>
        <a:p>
          <a:endParaRPr lang="ru-UA"/>
        </a:p>
      </dgm:t>
    </dgm:pt>
    <dgm:pt modelId="{5FDFB490-865D-4AA1-8241-8A57A82A3E95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Як ми це робимо (наш унікальний підхід)</a:t>
          </a:r>
          <a:endParaRPr lang="ru-UA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1231E3-7FBF-475D-B93D-F8576A4BBC6E}" type="parTrans" cxnId="{481170AE-4364-4546-BE1B-985C78ED3C67}">
      <dgm:prSet/>
      <dgm:spPr/>
      <dgm:t>
        <a:bodyPr/>
        <a:lstStyle/>
        <a:p>
          <a:endParaRPr lang="ru-UA"/>
        </a:p>
      </dgm:t>
    </dgm:pt>
    <dgm:pt modelId="{260E890F-2822-4C76-8BCE-A7333F0ECD45}" type="sibTrans" cxnId="{481170AE-4364-4546-BE1B-985C78ED3C67}">
      <dgm:prSet/>
      <dgm:spPr/>
      <dgm:t>
        <a:bodyPr/>
        <a:lstStyle/>
        <a:p>
          <a:endParaRPr lang="ru-UA"/>
        </a:p>
      </dgm:t>
    </dgm:pt>
    <dgm:pt modelId="{35D5BBBE-B523-47CE-8F04-93802A238EC2}" type="pres">
      <dgm:prSet presAssocID="{78052921-6049-4290-9472-BED1594EA3DB}" presName="linear" presStyleCnt="0">
        <dgm:presLayoutVars>
          <dgm:dir/>
          <dgm:animLvl val="lvl"/>
          <dgm:resizeHandles val="exact"/>
        </dgm:presLayoutVars>
      </dgm:prSet>
      <dgm:spPr/>
    </dgm:pt>
    <dgm:pt modelId="{31249F68-973E-4339-B108-261C484FC6D3}" type="pres">
      <dgm:prSet presAssocID="{058F03DC-B17C-44CA-9A13-797EE167287A}" presName="parentLin" presStyleCnt="0"/>
      <dgm:spPr/>
    </dgm:pt>
    <dgm:pt modelId="{687C8DC5-4CC8-41B8-9A22-AFC096FCC93A}" type="pres">
      <dgm:prSet presAssocID="{058F03DC-B17C-44CA-9A13-797EE167287A}" presName="parentLeftMargin" presStyleLbl="node1" presStyleIdx="0" presStyleCnt="4"/>
      <dgm:spPr/>
    </dgm:pt>
    <dgm:pt modelId="{576850B8-5621-40DA-81C0-D9A492F3ECF1}" type="pres">
      <dgm:prSet presAssocID="{058F03DC-B17C-44CA-9A13-797EE167287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A111E94-69A3-4296-913E-07BC8A17D782}" type="pres">
      <dgm:prSet presAssocID="{058F03DC-B17C-44CA-9A13-797EE167287A}" presName="negativeSpace" presStyleCnt="0"/>
      <dgm:spPr/>
    </dgm:pt>
    <dgm:pt modelId="{DA09ACD2-0A5C-43EA-9635-93BD844CA652}" type="pres">
      <dgm:prSet presAssocID="{058F03DC-B17C-44CA-9A13-797EE167287A}" presName="childText" presStyleLbl="conFgAcc1" presStyleIdx="0" presStyleCnt="4">
        <dgm:presLayoutVars>
          <dgm:bulletEnabled val="1"/>
        </dgm:presLayoutVars>
      </dgm:prSet>
      <dgm:spPr/>
    </dgm:pt>
    <dgm:pt modelId="{218EFDE4-8BC3-4AB9-9B2E-E925D54A2C49}" type="pres">
      <dgm:prSet presAssocID="{46EC5226-DE06-4FEA-819D-D579470E94AE}" presName="spaceBetweenRectangles" presStyleCnt="0"/>
      <dgm:spPr/>
    </dgm:pt>
    <dgm:pt modelId="{E27F82DC-E7EC-41CA-82CA-4694139EFD75}" type="pres">
      <dgm:prSet presAssocID="{9F75AC0E-7881-463A-A2A6-3866174FB51D}" presName="parentLin" presStyleCnt="0"/>
      <dgm:spPr/>
    </dgm:pt>
    <dgm:pt modelId="{3997F240-3CCE-4820-B12B-2CE164B9047E}" type="pres">
      <dgm:prSet presAssocID="{9F75AC0E-7881-463A-A2A6-3866174FB51D}" presName="parentLeftMargin" presStyleLbl="node1" presStyleIdx="0" presStyleCnt="4"/>
      <dgm:spPr/>
    </dgm:pt>
    <dgm:pt modelId="{262C4703-84F9-4069-9484-CDBD908D4F4A}" type="pres">
      <dgm:prSet presAssocID="{9F75AC0E-7881-463A-A2A6-3866174FB51D}" presName="parentText" presStyleLbl="node1" presStyleIdx="1" presStyleCnt="4" custLinFactNeighborX="-8845" custLinFactNeighborY="-1496">
        <dgm:presLayoutVars>
          <dgm:chMax val="0"/>
          <dgm:bulletEnabled val="1"/>
        </dgm:presLayoutVars>
      </dgm:prSet>
      <dgm:spPr/>
    </dgm:pt>
    <dgm:pt modelId="{1AD69B42-48FB-4F7F-80C2-CF75206D48E8}" type="pres">
      <dgm:prSet presAssocID="{9F75AC0E-7881-463A-A2A6-3866174FB51D}" presName="negativeSpace" presStyleCnt="0"/>
      <dgm:spPr/>
    </dgm:pt>
    <dgm:pt modelId="{F9CECA42-6765-4B80-B9EC-DDCA2D7804CF}" type="pres">
      <dgm:prSet presAssocID="{9F75AC0E-7881-463A-A2A6-3866174FB51D}" presName="childText" presStyleLbl="conFgAcc1" presStyleIdx="1" presStyleCnt="4">
        <dgm:presLayoutVars>
          <dgm:bulletEnabled val="1"/>
        </dgm:presLayoutVars>
      </dgm:prSet>
      <dgm:spPr/>
    </dgm:pt>
    <dgm:pt modelId="{38FDD1B2-131A-471D-8CA2-20894C0DE1A5}" type="pres">
      <dgm:prSet presAssocID="{037C71A4-A388-4606-AC95-7531505E6141}" presName="spaceBetweenRectangles" presStyleCnt="0"/>
      <dgm:spPr/>
    </dgm:pt>
    <dgm:pt modelId="{AB680CA0-9693-46F9-9FC6-0198DEDFCFB9}" type="pres">
      <dgm:prSet presAssocID="{2B06CDFF-19F0-4D01-93DE-76208EA32BE0}" presName="parentLin" presStyleCnt="0"/>
      <dgm:spPr/>
    </dgm:pt>
    <dgm:pt modelId="{357A4A39-C1C7-46A3-9FFB-079E08AF5F5A}" type="pres">
      <dgm:prSet presAssocID="{2B06CDFF-19F0-4D01-93DE-76208EA32BE0}" presName="parentLeftMargin" presStyleLbl="node1" presStyleIdx="1" presStyleCnt="4"/>
      <dgm:spPr/>
    </dgm:pt>
    <dgm:pt modelId="{E942639D-6AC0-4BB8-BECC-B1CE419728BA}" type="pres">
      <dgm:prSet presAssocID="{2B06CDFF-19F0-4D01-93DE-76208EA32BE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1CA2193-7F34-4172-88A2-8ABF5D937AC8}" type="pres">
      <dgm:prSet presAssocID="{2B06CDFF-19F0-4D01-93DE-76208EA32BE0}" presName="negativeSpace" presStyleCnt="0"/>
      <dgm:spPr/>
    </dgm:pt>
    <dgm:pt modelId="{5F0BD306-E28F-4520-B3A5-D712824DF932}" type="pres">
      <dgm:prSet presAssocID="{2B06CDFF-19F0-4D01-93DE-76208EA32BE0}" presName="childText" presStyleLbl="conFgAcc1" presStyleIdx="2" presStyleCnt="4">
        <dgm:presLayoutVars>
          <dgm:bulletEnabled val="1"/>
        </dgm:presLayoutVars>
      </dgm:prSet>
      <dgm:spPr/>
    </dgm:pt>
    <dgm:pt modelId="{4A42A540-1C04-48D5-B0C3-C79E1AE35961}" type="pres">
      <dgm:prSet presAssocID="{30F85559-103F-4D3B-AA51-068B0FFB4ABB}" presName="spaceBetweenRectangles" presStyleCnt="0"/>
      <dgm:spPr/>
    </dgm:pt>
    <dgm:pt modelId="{0FE119C7-EA75-4728-BD07-B991B231A7E9}" type="pres">
      <dgm:prSet presAssocID="{5FDFB490-865D-4AA1-8241-8A57A82A3E95}" presName="parentLin" presStyleCnt="0"/>
      <dgm:spPr/>
    </dgm:pt>
    <dgm:pt modelId="{89B07BFA-BAB3-4D5C-A40B-F3C23905FD1D}" type="pres">
      <dgm:prSet presAssocID="{5FDFB490-865D-4AA1-8241-8A57A82A3E95}" presName="parentLeftMargin" presStyleLbl="node1" presStyleIdx="2" presStyleCnt="4"/>
      <dgm:spPr/>
    </dgm:pt>
    <dgm:pt modelId="{822824CE-4148-4AFB-8174-873B5534319C}" type="pres">
      <dgm:prSet presAssocID="{5FDFB490-865D-4AA1-8241-8A57A82A3E95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80858305-E40F-4B2E-A9C8-985E650E540A}" type="pres">
      <dgm:prSet presAssocID="{5FDFB490-865D-4AA1-8241-8A57A82A3E95}" presName="negativeSpace" presStyleCnt="0"/>
      <dgm:spPr/>
    </dgm:pt>
    <dgm:pt modelId="{2FEDCF36-68E9-4B4D-997E-69BED5010185}" type="pres">
      <dgm:prSet presAssocID="{5FDFB490-865D-4AA1-8241-8A57A82A3E9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7305C636-3B67-4C8E-BB07-C237C7718640}" type="presOf" srcId="{78052921-6049-4290-9472-BED1594EA3DB}" destId="{35D5BBBE-B523-47CE-8F04-93802A238EC2}" srcOrd="0" destOrd="0" presId="urn:microsoft.com/office/officeart/2005/8/layout/list1"/>
    <dgm:cxn modelId="{35F25040-1792-40F0-BF62-74ABF03C25E3}" type="presOf" srcId="{2B06CDFF-19F0-4D01-93DE-76208EA32BE0}" destId="{E942639D-6AC0-4BB8-BECC-B1CE419728BA}" srcOrd="1" destOrd="0" presId="urn:microsoft.com/office/officeart/2005/8/layout/list1"/>
    <dgm:cxn modelId="{A9E9EE40-42D8-4B80-9F74-CAF23D6348A4}" srcId="{78052921-6049-4290-9472-BED1594EA3DB}" destId="{2B06CDFF-19F0-4D01-93DE-76208EA32BE0}" srcOrd="2" destOrd="0" parTransId="{57336D9B-BBE7-49C5-8BDC-B4668F42868C}" sibTransId="{30F85559-103F-4D3B-AA51-068B0FFB4ABB}"/>
    <dgm:cxn modelId="{648B6A6A-21D4-44D8-B67C-0E8E894A89EC}" type="presOf" srcId="{5FDFB490-865D-4AA1-8241-8A57A82A3E95}" destId="{822824CE-4148-4AFB-8174-873B5534319C}" srcOrd="1" destOrd="0" presId="urn:microsoft.com/office/officeart/2005/8/layout/list1"/>
    <dgm:cxn modelId="{8FF1BF82-2673-4666-9C21-07B7071958D5}" type="presOf" srcId="{058F03DC-B17C-44CA-9A13-797EE167287A}" destId="{576850B8-5621-40DA-81C0-D9A492F3ECF1}" srcOrd="1" destOrd="0" presId="urn:microsoft.com/office/officeart/2005/8/layout/list1"/>
    <dgm:cxn modelId="{6D08698C-100C-4371-ABBC-EF02A55552AC}" type="presOf" srcId="{2B06CDFF-19F0-4D01-93DE-76208EA32BE0}" destId="{357A4A39-C1C7-46A3-9FFB-079E08AF5F5A}" srcOrd="0" destOrd="0" presId="urn:microsoft.com/office/officeart/2005/8/layout/list1"/>
    <dgm:cxn modelId="{0490EFA4-A0C3-4EC2-AFB1-A5C6DB95CF4B}" type="presOf" srcId="{5FDFB490-865D-4AA1-8241-8A57A82A3E95}" destId="{89B07BFA-BAB3-4D5C-A40B-F3C23905FD1D}" srcOrd="0" destOrd="0" presId="urn:microsoft.com/office/officeart/2005/8/layout/list1"/>
    <dgm:cxn modelId="{481170AE-4364-4546-BE1B-985C78ED3C67}" srcId="{78052921-6049-4290-9472-BED1594EA3DB}" destId="{5FDFB490-865D-4AA1-8241-8A57A82A3E95}" srcOrd="3" destOrd="0" parTransId="{4C1231E3-7FBF-475D-B93D-F8576A4BBC6E}" sibTransId="{260E890F-2822-4C76-8BCE-A7333F0ECD45}"/>
    <dgm:cxn modelId="{C1541CC9-5B4B-4663-9F0F-41BF2A1A2C05}" type="presOf" srcId="{9F75AC0E-7881-463A-A2A6-3866174FB51D}" destId="{3997F240-3CCE-4820-B12B-2CE164B9047E}" srcOrd="0" destOrd="0" presId="urn:microsoft.com/office/officeart/2005/8/layout/list1"/>
    <dgm:cxn modelId="{711BE0CA-5C69-4E3E-844E-A8EF25F856F4}" type="presOf" srcId="{058F03DC-B17C-44CA-9A13-797EE167287A}" destId="{687C8DC5-4CC8-41B8-9A22-AFC096FCC93A}" srcOrd="0" destOrd="0" presId="urn:microsoft.com/office/officeart/2005/8/layout/list1"/>
    <dgm:cxn modelId="{E4A383DC-2586-4AF8-A217-F87D159F1045}" type="presOf" srcId="{9F75AC0E-7881-463A-A2A6-3866174FB51D}" destId="{262C4703-84F9-4069-9484-CDBD908D4F4A}" srcOrd="1" destOrd="0" presId="urn:microsoft.com/office/officeart/2005/8/layout/list1"/>
    <dgm:cxn modelId="{0B5FCADE-C0DA-47D2-BA3E-4E6789E7DE60}" srcId="{78052921-6049-4290-9472-BED1594EA3DB}" destId="{9F75AC0E-7881-463A-A2A6-3866174FB51D}" srcOrd="1" destOrd="0" parTransId="{56E47D8D-A935-4E48-BDCE-F11B3F800B00}" sibTransId="{037C71A4-A388-4606-AC95-7531505E6141}"/>
    <dgm:cxn modelId="{A032F4FA-4737-4EC0-9348-63C5BB61731F}" srcId="{78052921-6049-4290-9472-BED1594EA3DB}" destId="{058F03DC-B17C-44CA-9A13-797EE167287A}" srcOrd="0" destOrd="0" parTransId="{DD14E245-50F9-4B10-B6E6-0C0B51059663}" sibTransId="{46EC5226-DE06-4FEA-819D-D579470E94AE}"/>
    <dgm:cxn modelId="{9CC3EF09-E452-434E-BF73-A40F5248C998}" type="presParOf" srcId="{35D5BBBE-B523-47CE-8F04-93802A238EC2}" destId="{31249F68-973E-4339-B108-261C484FC6D3}" srcOrd="0" destOrd="0" presId="urn:microsoft.com/office/officeart/2005/8/layout/list1"/>
    <dgm:cxn modelId="{C9B409FA-5129-47F0-8C22-E3577EE36404}" type="presParOf" srcId="{31249F68-973E-4339-B108-261C484FC6D3}" destId="{687C8DC5-4CC8-41B8-9A22-AFC096FCC93A}" srcOrd="0" destOrd="0" presId="urn:microsoft.com/office/officeart/2005/8/layout/list1"/>
    <dgm:cxn modelId="{F148D1E9-B6FE-404D-9E98-599ACBEEB795}" type="presParOf" srcId="{31249F68-973E-4339-B108-261C484FC6D3}" destId="{576850B8-5621-40DA-81C0-D9A492F3ECF1}" srcOrd="1" destOrd="0" presId="urn:microsoft.com/office/officeart/2005/8/layout/list1"/>
    <dgm:cxn modelId="{E261AA91-2DFF-4B8C-BBBC-F799B62C2B09}" type="presParOf" srcId="{35D5BBBE-B523-47CE-8F04-93802A238EC2}" destId="{6A111E94-69A3-4296-913E-07BC8A17D782}" srcOrd="1" destOrd="0" presId="urn:microsoft.com/office/officeart/2005/8/layout/list1"/>
    <dgm:cxn modelId="{390B3918-B1C4-4C73-A458-1C2DB43F7C35}" type="presParOf" srcId="{35D5BBBE-B523-47CE-8F04-93802A238EC2}" destId="{DA09ACD2-0A5C-43EA-9635-93BD844CA652}" srcOrd="2" destOrd="0" presId="urn:microsoft.com/office/officeart/2005/8/layout/list1"/>
    <dgm:cxn modelId="{F0BBF81F-8526-410E-BD8B-4FE8185F2FBD}" type="presParOf" srcId="{35D5BBBE-B523-47CE-8F04-93802A238EC2}" destId="{218EFDE4-8BC3-4AB9-9B2E-E925D54A2C49}" srcOrd="3" destOrd="0" presId="urn:microsoft.com/office/officeart/2005/8/layout/list1"/>
    <dgm:cxn modelId="{7DD690E6-F17D-4295-B252-EBB03B1B1C27}" type="presParOf" srcId="{35D5BBBE-B523-47CE-8F04-93802A238EC2}" destId="{E27F82DC-E7EC-41CA-82CA-4694139EFD75}" srcOrd="4" destOrd="0" presId="urn:microsoft.com/office/officeart/2005/8/layout/list1"/>
    <dgm:cxn modelId="{B68EB164-4BA1-4C07-B0EA-65AD7CBF5989}" type="presParOf" srcId="{E27F82DC-E7EC-41CA-82CA-4694139EFD75}" destId="{3997F240-3CCE-4820-B12B-2CE164B9047E}" srcOrd="0" destOrd="0" presId="urn:microsoft.com/office/officeart/2005/8/layout/list1"/>
    <dgm:cxn modelId="{B916D937-E697-456F-B6A9-7913CD3BAD68}" type="presParOf" srcId="{E27F82DC-E7EC-41CA-82CA-4694139EFD75}" destId="{262C4703-84F9-4069-9484-CDBD908D4F4A}" srcOrd="1" destOrd="0" presId="urn:microsoft.com/office/officeart/2005/8/layout/list1"/>
    <dgm:cxn modelId="{3188A46E-4ED6-4621-B9CC-033280AC9525}" type="presParOf" srcId="{35D5BBBE-B523-47CE-8F04-93802A238EC2}" destId="{1AD69B42-48FB-4F7F-80C2-CF75206D48E8}" srcOrd="5" destOrd="0" presId="urn:microsoft.com/office/officeart/2005/8/layout/list1"/>
    <dgm:cxn modelId="{0A834CE8-92B1-40A0-ADE5-8300FAA68E24}" type="presParOf" srcId="{35D5BBBE-B523-47CE-8F04-93802A238EC2}" destId="{F9CECA42-6765-4B80-B9EC-DDCA2D7804CF}" srcOrd="6" destOrd="0" presId="urn:microsoft.com/office/officeart/2005/8/layout/list1"/>
    <dgm:cxn modelId="{C50728E2-213D-4EBB-B0D8-5E1A5021EF00}" type="presParOf" srcId="{35D5BBBE-B523-47CE-8F04-93802A238EC2}" destId="{38FDD1B2-131A-471D-8CA2-20894C0DE1A5}" srcOrd="7" destOrd="0" presId="urn:microsoft.com/office/officeart/2005/8/layout/list1"/>
    <dgm:cxn modelId="{2F442D72-D92C-4994-85D2-15684E756902}" type="presParOf" srcId="{35D5BBBE-B523-47CE-8F04-93802A238EC2}" destId="{AB680CA0-9693-46F9-9FC6-0198DEDFCFB9}" srcOrd="8" destOrd="0" presId="urn:microsoft.com/office/officeart/2005/8/layout/list1"/>
    <dgm:cxn modelId="{0C12A12B-1380-4369-AF1B-7C73C1E4414B}" type="presParOf" srcId="{AB680CA0-9693-46F9-9FC6-0198DEDFCFB9}" destId="{357A4A39-C1C7-46A3-9FFB-079E08AF5F5A}" srcOrd="0" destOrd="0" presId="urn:microsoft.com/office/officeart/2005/8/layout/list1"/>
    <dgm:cxn modelId="{C224F363-5201-48E4-81A7-734104CB552F}" type="presParOf" srcId="{AB680CA0-9693-46F9-9FC6-0198DEDFCFB9}" destId="{E942639D-6AC0-4BB8-BECC-B1CE419728BA}" srcOrd="1" destOrd="0" presId="urn:microsoft.com/office/officeart/2005/8/layout/list1"/>
    <dgm:cxn modelId="{A96D06EB-DF62-40EC-B084-3BFAFFF02E13}" type="presParOf" srcId="{35D5BBBE-B523-47CE-8F04-93802A238EC2}" destId="{F1CA2193-7F34-4172-88A2-8ABF5D937AC8}" srcOrd="9" destOrd="0" presId="urn:microsoft.com/office/officeart/2005/8/layout/list1"/>
    <dgm:cxn modelId="{4590F5C1-176F-4EAD-88E3-0EAB21F2F70A}" type="presParOf" srcId="{35D5BBBE-B523-47CE-8F04-93802A238EC2}" destId="{5F0BD306-E28F-4520-B3A5-D712824DF932}" srcOrd="10" destOrd="0" presId="urn:microsoft.com/office/officeart/2005/8/layout/list1"/>
    <dgm:cxn modelId="{21403341-65D9-43BC-8B9E-845DAD5E686D}" type="presParOf" srcId="{35D5BBBE-B523-47CE-8F04-93802A238EC2}" destId="{4A42A540-1C04-48D5-B0C3-C79E1AE35961}" srcOrd="11" destOrd="0" presId="urn:microsoft.com/office/officeart/2005/8/layout/list1"/>
    <dgm:cxn modelId="{565945D3-9690-4511-9754-B91E4B3CA419}" type="presParOf" srcId="{35D5BBBE-B523-47CE-8F04-93802A238EC2}" destId="{0FE119C7-EA75-4728-BD07-B991B231A7E9}" srcOrd="12" destOrd="0" presId="urn:microsoft.com/office/officeart/2005/8/layout/list1"/>
    <dgm:cxn modelId="{2B8242DE-184E-4F95-BF36-51230400ADC4}" type="presParOf" srcId="{0FE119C7-EA75-4728-BD07-B991B231A7E9}" destId="{89B07BFA-BAB3-4D5C-A40B-F3C23905FD1D}" srcOrd="0" destOrd="0" presId="urn:microsoft.com/office/officeart/2005/8/layout/list1"/>
    <dgm:cxn modelId="{D0DE69B7-58DC-4F4F-AD8E-A7C52D00D78E}" type="presParOf" srcId="{0FE119C7-EA75-4728-BD07-B991B231A7E9}" destId="{822824CE-4148-4AFB-8174-873B5534319C}" srcOrd="1" destOrd="0" presId="urn:microsoft.com/office/officeart/2005/8/layout/list1"/>
    <dgm:cxn modelId="{A68372C4-61AB-4EB9-B490-AA7DA6E11D34}" type="presParOf" srcId="{35D5BBBE-B523-47CE-8F04-93802A238EC2}" destId="{80858305-E40F-4B2E-A9C8-985E650E540A}" srcOrd="13" destOrd="0" presId="urn:microsoft.com/office/officeart/2005/8/layout/list1"/>
    <dgm:cxn modelId="{61CE45A1-F4BE-4D58-99C2-FDAE3E280261}" type="presParOf" srcId="{35D5BBBE-B523-47CE-8F04-93802A238EC2}" destId="{2FEDCF36-68E9-4B4D-997E-69BED501018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D0B019-C063-49C1-900F-20820170D20F}">
      <dsp:nvSpPr>
        <dsp:cNvPr id="0" name=""/>
        <dsp:cNvSpPr/>
      </dsp:nvSpPr>
      <dsp:spPr>
        <a:xfrm>
          <a:off x="0" y="681236"/>
          <a:ext cx="3080504" cy="1848302"/>
        </a:xfrm>
        <a:prstGeom prst="rect">
          <a:avLst/>
        </a:prstGeom>
        <a:solidFill>
          <a:srgbClr val="0070C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+mj-lt"/>
            <a:buNone/>
          </a:pPr>
          <a:r>
            <a:rPr lang="uk-UA" sz="1900" b="1" i="1" kern="1200" noProof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Орієнтація на задоволення потреб клієнта</a:t>
          </a:r>
          <a:r>
            <a:rPr lang="uk-UA" sz="1900" b="1" i="0" kern="1200" noProof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: як саме і за рахунок яких знань та переваг компанія покращує його життя?</a:t>
          </a:r>
        </a:p>
      </dsp:txBody>
      <dsp:txXfrm>
        <a:off x="0" y="681236"/>
        <a:ext cx="3080504" cy="1848302"/>
      </dsp:txXfrm>
    </dsp:sp>
    <dsp:sp modelId="{F8675A0E-9350-410F-83D3-1C2F9EF667A6}">
      <dsp:nvSpPr>
        <dsp:cNvPr id="0" name=""/>
        <dsp:cNvSpPr/>
      </dsp:nvSpPr>
      <dsp:spPr>
        <a:xfrm>
          <a:off x="3388555" y="681236"/>
          <a:ext cx="3080504" cy="1848302"/>
        </a:xfrm>
        <a:prstGeom prst="rect">
          <a:avLst/>
        </a:prstGeom>
        <a:solidFill>
          <a:srgbClr val="0070C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900" b="1" i="1" kern="1200" noProof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Унікальність</a:t>
          </a:r>
          <a:r>
            <a:rPr lang="uk-UA" sz="1900" b="1" i="0" kern="1200" noProof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: чим компанія відрізняється (з вигідного боку) від конкурентів?</a:t>
          </a:r>
          <a:r>
            <a:rPr lang="ru-RU" sz="1900" b="0" i="0" kern="1200" dirty="0">
              <a:solidFill>
                <a:srgbClr val="333333"/>
              </a:solidFill>
              <a:effectLst/>
              <a:latin typeface="LatoWeb"/>
            </a:rPr>
            <a:t> </a:t>
          </a:r>
          <a:endParaRPr lang="ru-RU" sz="1900" kern="1200" dirty="0"/>
        </a:p>
      </dsp:txBody>
      <dsp:txXfrm>
        <a:off x="3388555" y="681236"/>
        <a:ext cx="3080504" cy="1848302"/>
      </dsp:txXfrm>
    </dsp:sp>
    <dsp:sp modelId="{1DC529FE-DAC8-4D8A-8763-5A4456EEB624}">
      <dsp:nvSpPr>
        <dsp:cNvPr id="0" name=""/>
        <dsp:cNvSpPr/>
      </dsp:nvSpPr>
      <dsp:spPr>
        <a:xfrm>
          <a:off x="6777110" y="681236"/>
          <a:ext cx="3080504" cy="1848302"/>
        </a:xfrm>
        <a:prstGeom prst="rect">
          <a:avLst/>
        </a:prstGeom>
        <a:solidFill>
          <a:srgbClr val="0070C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+mj-lt"/>
            <a:buNone/>
          </a:pPr>
          <a:r>
            <a:rPr lang="uk-UA" sz="1900" b="1" i="1" kern="1200" noProof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Образність, влучність:</a:t>
          </a:r>
          <a:r>
            <a:rPr lang="uk-UA" sz="1900" b="1" i="0" kern="1200" noProof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 чи легко запам'ятовується формулювання місії?</a:t>
          </a:r>
        </a:p>
      </dsp:txBody>
      <dsp:txXfrm>
        <a:off x="6777110" y="681236"/>
        <a:ext cx="3080504" cy="1848302"/>
      </dsp:txXfrm>
    </dsp:sp>
    <dsp:sp modelId="{9BC36E2F-FCB7-4156-8372-FFA1FA06FC4E}">
      <dsp:nvSpPr>
        <dsp:cNvPr id="0" name=""/>
        <dsp:cNvSpPr/>
      </dsp:nvSpPr>
      <dsp:spPr>
        <a:xfrm>
          <a:off x="0" y="2837590"/>
          <a:ext cx="3080504" cy="1848302"/>
        </a:xfrm>
        <a:prstGeom prst="rect">
          <a:avLst/>
        </a:prstGeom>
        <a:solidFill>
          <a:srgbClr val="0070C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+mj-lt"/>
            <a:buNone/>
          </a:pPr>
          <a:r>
            <a:rPr lang="uk-UA" sz="1900" b="1" i="1" kern="1200" noProof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Зрозумілість:</a:t>
          </a:r>
          <a:r>
            <a:rPr lang="uk-UA" sz="1900" b="1" i="0" kern="1200" noProof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 чи усім зрозумілий її зміст</a:t>
          </a:r>
          <a:r>
            <a:rPr lang="ru-RU" sz="1900" b="1" i="0" kern="12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</a:p>
      </dsp:txBody>
      <dsp:txXfrm>
        <a:off x="0" y="2837590"/>
        <a:ext cx="3080504" cy="1848302"/>
      </dsp:txXfrm>
    </dsp:sp>
    <dsp:sp modelId="{3EEF95B0-8A18-4045-A7E4-4303A8D6C7FF}">
      <dsp:nvSpPr>
        <dsp:cNvPr id="0" name=""/>
        <dsp:cNvSpPr/>
      </dsp:nvSpPr>
      <dsp:spPr>
        <a:xfrm>
          <a:off x="3388555" y="2837590"/>
          <a:ext cx="3080504" cy="1848302"/>
        </a:xfrm>
        <a:prstGeom prst="rect">
          <a:avLst/>
        </a:prstGeom>
        <a:solidFill>
          <a:srgbClr val="0070C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900" b="1" i="1" kern="1200" noProof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Трансляція цінностей:</a:t>
          </a:r>
          <a:r>
            <a:rPr lang="uk-UA" sz="1900" b="1" i="0" kern="1200" noProof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 чи місія доносить цінності та принципи діяльності компанії?</a:t>
          </a:r>
          <a:endParaRPr lang="uk-UA" sz="1900" b="1" kern="1200" noProof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88555" y="2837590"/>
        <a:ext cx="3080504" cy="1848302"/>
      </dsp:txXfrm>
    </dsp:sp>
    <dsp:sp modelId="{1FE39E31-25F7-4D23-9D78-17C8C15DF152}">
      <dsp:nvSpPr>
        <dsp:cNvPr id="0" name=""/>
        <dsp:cNvSpPr/>
      </dsp:nvSpPr>
      <dsp:spPr>
        <a:xfrm>
          <a:off x="6777110" y="2837590"/>
          <a:ext cx="3080504" cy="1848302"/>
        </a:xfrm>
        <a:prstGeom prst="rect">
          <a:avLst/>
        </a:prstGeom>
        <a:solidFill>
          <a:srgbClr val="0070C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+mj-lt"/>
            <a:buNone/>
          </a:pPr>
          <a:r>
            <a:rPr lang="uk-UA" sz="1900" b="1" i="1" kern="1200" noProof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Чесність:</a:t>
          </a:r>
          <a:r>
            <a:rPr lang="uk-UA" sz="1900" b="1" i="0" kern="1200" noProof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 чи не обіцяє місія того, що не відповідає дійсності?</a:t>
          </a:r>
        </a:p>
      </dsp:txBody>
      <dsp:txXfrm>
        <a:off x="6777110" y="2837590"/>
        <a:ext cx="3080504" cy="18483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09ACD2-0A5C-43EA-9635-93BD844CA652}">
      <dsp:nvSpPr>
        <dsp:cNvPr id="0" name=""/>
        <dsp:cNvSpPr/>
      </dsp:nvSpPr>
      <dsp:spPr>
        <a:xfrm>
          <a:off x="0" y="511533"/>
          <a:ext cx="8989391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6850B8-5621-40DA-81C0-D9A492F3ECF1}">
      <dsp:nvSpPr>
        <dsp:cNvPr id="0" name=""/>
        <dsp:cNvSpPr/>
      </dsp:nvSpPr>
      <dsp:spPr>
        <a:xfrm>
          <a:off x="449469" y="68733"/>
          <a:ext cx="6292573" cy="885600"/>
        </a:xfrm>
        <a:prstGeom prst="roundRect">
          <a:avLst/>
        </a:prstGeom>
        <a:solidFill>
          <a:schemeClr val="accent1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844" tIns="0" rIns="237844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Що ми робимо?</a:t>
          </a:r>
          <a:endParaRPr lang="ru-UA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2700" y="111964"/>
        <a:ext cx="6206111" cy="799138"/>
      </dsp:txXfrm>
    </dsp:sp>
    <dsp:sp modelId="{F9CECA42-6765-4B80-B9EC-DDCA2D7804CF}">
      <dsp:nvSpPr>
        <dsp:cNvPr id="0" name=""/>
        <dsp:cNvSpPr/>
      </dsp:nvSpPr>
      <dsp:spPr>
        <a:xfrm>
          <a:off x="0" y="1872333"/>
          <a:ext cx="8989391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2C4703-84F9-4069-9484-CDBD908D4F4A}">
      <dsp:nvSpPr>
        <dsp:cNvPr id="0" name=""/>
        <dsp:cNvSpPr/>
      </dsp:nvSpPr>
      <dsp:spPr>
        <a:xfrm>
          <a:off x="409713" y="1416284"/>
          <a:ext cx="6292573" cy="885600"/>
        </a:xfrm>
        <a:prstGeom prst="roundRect">
          <a:avLst/>
        </a:prstGeom>
        <a:solidFill>
          <a:schemeClr val="accent1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844" tIns="0" rIns="237844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Чому ми це робимо?</a:t>
          </a:r>
          <a:endParaRPr lang="ru-UA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2944" y="1459515"/>
        <a:ext cx="6206111" cy="799138"/>
      </dsp:txXfrm>
    </dsp:sp>
    <dsp:sp modelId="{5F0BD306-E28F-4520-B3A5-D712824DF932}">
      <dsp:nvSpPr>
        <dsp:cNvPr id="0" name=""/>
        <dsp:cNvSpPr/>
      </dsp:nvSpPr>
      <dsp:spPr>
        <a:xfrm>
          <a:off x="0" y="3233133"/>
          <a:ext cx="8989391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42639D-6AC0-4BB8-BECC-B1CE419728BA}">
      <dsp:nvSpPr>
        <dsp:cNvPr id="0" name=""/>
        <dsp:cNvSpPr/>
      </dsp:nvSpPr>
      <dsp:spPr>
        <a:xfrm>
          <a:off x="449469" y="2790333"/>
          <a:ext cx="6292573" cy="885600"/>
        </a:xfrm>
        <a:prstGeom prst="roundRect">
          <a:avLst/>
        </a:prstGeom>
        <a:solidFill>
          <a:schemeClr val="accent1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844" tIns="0" rIns="237844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Для кого ми це робимо? (хто наш клієнт)</a:t>
          </a:r>
          <a:endParaRPr lang="ru-UA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2700" y="2833564"/>
        <a:ext cx="6206111" cy="799138"/>
      </dsp:txXfrm>
    </dsp:sp>
    <dsp:sp modelId="{2FEDCF36-68E9-4B4D-997E-69BED5010185}">
      <dsp:nvSpPr>
        <dsp:cNvPr id="0" name=""/>
        <dsp:cNvSpPr/>
      </dsp:nvSpPr>
      <dsp:spPr>
        <a:xfrm>
          <a:off x="0" y="4593933"/>
          <a:ext cx="8989391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2824CE-4148-4AFB-8174-873B5534319C}">
      <dsp:nvSpPr>
        <dsp:cNvPr id="0" name=""/>
        <dsp:cNvSpPr/>
      </dsp:nvSpPr>
      <dsp:spPr>
        <a:xfrm>
          <a:off x="449469" y="4151133"/>
          <a:ext cx="6292573" cy="885600"/>
        </a:xfrm>
        <a:prstGeom prst="roundRect">
          <a:avLst/>
        </a:prstGeom>
        <a:solidFill>
          <a:schemeClr val="accent1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844" tIns="0" rIns="237844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Як ми це робимо (наш унікальний підхід)</a:t>
          </a:r>
          <a:endParaRPr lang="ru-UA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2700" y="4194364"/>
        <a:ext cx="6206111" cy="799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3B48-FA59-46E2-BD9C-85C63840C35B}" type="datetimeFigureOut">
              <a:rPr lang="ru-UA" smtClean="0"/>
              <a:t>10.09.2024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D4C14-DACE-4C0F-BB49-8D1F86DBC7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8465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3B48-FA59-46E2-BD9C-85C63840C35B}" type="datetimeFigureOut">
              <a:rPr lang="ru-UA" smtClean="0"/>
              <a:t>10.09.2024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D4C14-DACE-4C0F-BB49-8D1F86DBC7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90710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3B48-FA59-46E2-BD9C-85C63840C35B}" type="datetimeFigureOut">
              <a:rPr lang="ru-UA" smtClean="0"/>
              <a:t>10.09.2024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D4C14-DACE-4C0F-BB49-8D1F86DBC781}" type="slidenum">
              <a:rPr lang="ru-UA" smtClean="0"/>
              <a:t>‹#›</a:t>
            </a:fld>
            <a:endParaRPr lang="ru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620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3B48-FA59-46E2-BD9C-85C63840C35B}" type="datetimeFigureOut">
              <a:rPr lang="ru-UA" smtClean="0"/>
              <a:t>10.09.2024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D4C14-DACE-4C0F-BB49-8D1F86DBC7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8090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3B48-FA59-46E2-BD9C-85C63840C35B}" type="datetimeFigureOut">
              <a:rPr lang="ru-UA" smtClean="0"/>
              <a:t>10.09.2024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D4C14-DACE-4C0F-BB49-8D1F86DBC781}" type="slidenum">
              <a:rPr lang="ru-UA" smtClean="0"/>
              <a:t>‹#›</a:t>
            </a:fld>
            <a:endParaRPr lang="ru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5335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3B48-FA59-46E2-BD9C-85C63840C35B}" type="datetimeFigureOut">
              <a:rPr lang="ru-UA" smtClean="0"/>
              <a:t>10.09.2024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D4C14-DACE-4C0F-BB49-8D1F86DBC7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9559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3B48-FA59-46E2-BD9C-85C63840C35B}" type="datetimeFigureOut">
              <a:rPr lang="ru-UA" smtClean="0"/>
              <a:t>10.09.2024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D4C14-DACE-4C0F-BB49-8D1F86DBC7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7347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3B48-FA59-46E2-BD9C-85C63840C35B}" type="datetimeFigureOut">
              <a:rPr lang="ru-UA" smtClean="0"/>
              <a:t>10.09.2024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D4C14-DACE-4C0F-BB49-8D1F86DBC7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89737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3B48-FA59-46E2-BD9C-85C63840C35B}" type="datetimeFigureOut">
              <a:rPr lang="ru-UA" smtClean="0"/>
              <a:t>10.09.2024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D4C14-DACE-4C0F-BB49-8D1F86DBC7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2969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3B48-FA59-46E2-BD9C-85C63840C35B}" type="datetimeFigureOut">
              <a:rPr lang="ru-UA" smtClean="0"/>
              <a:t>10.09.2024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D4C14-DACE-4C0F-BB49-8D1F86DBC7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6952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3B48-FA59-46E2-BD9C-85C63840C35B}" type="datetimeFigureOut">
              <a:rPr lang="ru-UA" smtClean="0"/>
              <a:t>10.09.2024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D4C14-DACE-4C0F-BB49-8D1F86DBC7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74225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3B48-FA59-46E2-BD9C-85C63840C35B}" type="datetimeFigureOut">
              <a:rPr lang="ru-UA" smtClean="0"/>
              <a:t>10.09.2024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D4C14-DACE-4C0F-BB49-8D1F86DBC7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00659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3B48-FA59-46E2-BD9C-85C63840C35B}" type="datetimeFigureOut">
              <a:rPr lang="ru-UA" smtClean="0"/>
              <a:t>10.09.2024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D4C14-DACE-4C0F-BB49-8D1F86DBC7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07479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3B48-FA59-46E2-BD9C-85C63840C35B}" type="datetimeFigureOut">
              <a:rPr lang="ru-UA" smtClean="0"/>
              <a:t>10.09.2024</a:t>
            </a:fld>
            <a:endParaRPr lang="ru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D4C14-DACE-4C0F-BB49-8D1F86DBC7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7276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3B48-FA59-46E2-BD9C-85C63840C35B}" type="datetimeFigureOut">
              <a:rPr lang="ru-UA" smtClean="0"/>
              <a:t>10.09.2024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D4C14-DACE-4C0F-BB49-8D1F86DBC7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5804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D4C14-DACE-4C0F-BB49-8D1F86DBC781}" type="slidenum">
              <a:rPr lang="ru-UA" smtClean="0"/>
              <a:t>‹#›</a:t>
            </a:fld>
            <a:endParaRPr lang="ru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3B48-FA59-46E2-BD9C-85C63840C35B}" type="datetimeFigureOut">
              <a:rPr lang="ru-UA" smtClean="0"/>
              <a:t>10.09.2024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44286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73B48-FA59-46E2-BD9C-85C63840C35B}" type="datetimeFigureOut">
              <a:rPr lang="ru-UA" smtClean="0"/>
              <a:t>10.09.2024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B4D4C14-DACE-4C0F-BB49-8D1F86DBC7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46196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etinvestholding.com/ua/about" TargetMode="External"/><Relationship Id="rId2" Type="http://schemas.openxmlformats.org/officeDocument/2006/relationships/hyperlink" Target="https://dtek.com/about/misson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a.coca-colahellenic.com/ua/about-us/creating-and-sharing-value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24F76D-E06B-4EC8-87C9-4CFC747E43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8747" y="410818"/>
            <a:ext cx="10323444" cy="1351721"/>
          </a:xfrm>
        </p:spPr>
        <p:txBody>
          <a:bodyPr/>
          <a:lstStyle/>
          <a:p>
            <a:pPr algn="ctr"/>
            <a:r>
              <a:rPr lang="uk-UA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2. Формування місії та цілей організації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CC6B6B-1D77-4B59-82E4-A85EB0E68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7529" y="2017390"/>
            <a:ext cx="6314662" cy="4290643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</a:p>
          <a:p>
            <a:pPr algn="just">
              <a:spcBef>
                <a:spcPts val="0"/>
              </a:spcBef>
            </a:pPr>
            <a:r>
              <a:rPr lang="uk-UA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Визначення понять «</a:t>
            </a:r>
            <a:r>
              <a:rPr lang="uk-UA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візія</a:t>
            </a:r>
            <a:r>
              <a:rPr lang="uk-UA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(«стратегічне бачення») та «місія»  організації.</a:t>
            </a:r>
          </a:p>
          <a:p>
            <a:pPr algn="just">
              <a:spcBef>
                <a:spcPts val="0"/>
              </a:spcBef>
            </a:pPr>
            <a:r>
              <a:rPr lang="uk-UA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Визначення цілей організації. Вимоги до розробки цілей.</a:t>
            </a:r>
          </a:p>
          <a:p>
            <a:pPr algn="just">
              <a:spcBef>
                <a:spcPts val="0"/>
              </a:spcBef>
            </a:pPr>
            <a:r>
              <a:rPr lang="uk-UA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формування цілей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uk-UA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04941B-F370-4FF0-BE4D-316F669A0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730" y="2649193"/>
            <a:ext cx="3942523" cy="226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011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79DECB52-8B76-4F71-8056-745EBDD713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0782" y="1653211"/>
            <a:ext cx="6082745" cy="3843132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285D8B0-F626-46A5-AE9E-1F96C8D91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8281" y="321369"/>
            <a:ext cx="2676936" cy="257091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A791C46-B1FF-416D-B858-F882AF1547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6749" y="2697853"/>
            <a:ext cx="2343150" cy="19526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35E82C3-14F8-4C93-9C41-6B97D0F8F3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0849" y="4878246"/>
            <a:ext cx="2971800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361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068CA60-13B0-429C-BD67-4369551A9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71061"/>
            <a:ext cx="9501048" cy="61092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Отже, місія деталізує статус організації та забезпечує напрямок і орієнтири для визначення цілей і стратегій на різних організаційних рівнях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E86C58-9FBB-4579-B24D-A3031101B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510748"/>
            <a:ext cx="9911153" cy="484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9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72500A-35B8-4478-8A6D-A89FE02AA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865" y="609601"/>
            <a:ext cx="9182283" cy="74212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та класифікація цілей організації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D8843F-D778-4E6C-8843-0F26AFAC3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51723"/>
            <a:ext cx="9367814" cy="4689640"/>
          </a:xfrm>
        </p:spPr>
        <p:txBody>
          <a:bodyPr>
            <a:noAutofit/>
          </a:bodyPr>
          <a:lstStyle/>
          <a:p>
            <a:pPr marL="0" indent="432000" algn="just">
              <a:spcBef>
                <a:spcPts val="0"/>
              </a:spcBef>
              <a:buNone/>
            </a:pP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 місія організації задає загальні орієнтири, напрями функціонування організації, що виражають зміст її існування, то конкретний кінцевий стан до якого (у кожен момент часу) прагне організація, фіксується у вигляді її цілей. Вони точно пояснюють, скільки, чого і до якого терміну має бути зроблено, націлюють увагу й енергію працівників на те, чого потрібно досягти. </a:t>
            </a:r>
          </a:p>
          <a:p>
            <a:pPr marL="0" indent="432000" algn="just">
              <a:spcBef>
                <a:spcPts val="0"/>
              </a:spcBef>
              <a:buNone/>
            </a:pP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Цілі організації встановлюються відповідно до прийнятої місії на основі існуючих в організації цінностей, традицій, установок, на які зорієнтоване вище керівництво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656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E91636A-7623-4AD8-8285-2D4D190FE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662609"/>
            <a:ext cx="9831640" cy="5378753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uk-UA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Ціль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це конкретний кінцевий стан організації, досягнення якого є для неї бажаним і на досягнення якого спрямована її діяльність; це бажаний стан системи або результат її діяльності, який досягається у межах деякого інтервалу часу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 виділяють чотири сфери, у яких організація встановлює свої цілі: </a:t>
            </a:r>
          </a:p>
          <a:p>
            <a:pPr marL="0" indent="504000">
              <a:spcBef>
                <a:spcPts val="0"/>
              </a:spcBef>
              <a:buNone/>
            </a:pP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 доходи організації; </a:t>
            </a:r>
          </a:p>
          <a:p>
            <a:pPr marL="0" indent="504000">
              <a:spcBef>
                <a:spcPts val="0"/>
              </a:spcBef>
              <a:buNone/>
            </a:pP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 робота з клієнтами; </a:t>
            </a:r>
          </a:p>
          <a:p>
            <a:pPr marL="0" indent="504000">
              <a:spcBef>
                <a:spcPts val="0"/>
              </a:spcBef>
              <a:buNone/>
            </a:pP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 потреби і добробут співробітників; </a:t>
            </a:r>
          </a:p>
          <a:p>
            <a:pPr marL="0" indent="504000">
              <a:spcBef>
                <a:spcPts val="0"/>
              </a:spcBef>
              <a:buNone/>
            </a:pP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 соціальна відповідальність. </a:t>
            </a:r>
          </a:p>
          <a:p>
            <a:pPr marL="0" indent="0" algn="just">
              <a:buNone/>
            </a:pPr>
            <a:endParaRPr lang="ru-UA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753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D1D09B-2B6B-4BC1-B56B-01F8DCABD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1"/>
            <a:ext cx="9937657" cy="742122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 визначення цілей організації (</a:t>
            </a:r>
            <a:r>
              <a:rPr lang="uk-UA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Томпсон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uk-UA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Стрікленд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85FF5963-D5DB-4BCC-B7E9-133B47C7BA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1723" y="1351722"/>
            <a:ext cx="8348868" cy="519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758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6022898B-9D9F-4F67-BCDE-1C85531879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1741564"/>
              </p:ext>
            </p:extLst>
          </p:nvPr>
        </p:nvGraphicFramePr>
        <p:xfrm>
          <a:off x="778565" y="238733"/>
          <a:ext cx="10634869" cy="6380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8277">
                  <a:extLst>
                    <a:ext uri="{9D8B030D-6E8A-4147-A177-3AD203B41FA5}">
                      <a16:colId xmlns:a16="http://schemas.microsoft.com/office/drawing/2014/main" val="2096457295"/>
                    </a:ext>
                  </a:extLst>
                </a:gridCol>
                <a:gridCol w="8176592">
                  <a:extLst>
                    <a:ext uri="{9D8B030D-6E8A-4147-A177-3AD203B41FA5}">
                      <a16:colId xmlns:a16="http://schemas.microsoft.com/office/drawing/2014/main" val="1447344586"/>
                    </a:ext>
                  </a:extLst>
                </a:gridCol>
              </a:tblGrid>
              <a:tr h="357809"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Сфера</a:t>
                      </a:r>
                      <a:endParaRPr lang="ru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Цілі</a:t>
                      </a:r>
                      <a:endParaRPr lang="ru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2302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Положення на ринку</a:t>
                      </a:r>
                      <a:endParaRPr lang="ru-UA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b="1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завоювання лідерства на визначеному ринку або його сегменті;  </a:t>
                      </a:r>
                    </a:p>
                    <a:p>
                      <a:pPr algn="just"/>
                      <a:r>
                        <a:rPr lang="uk-UA" sz="1600" b="1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збільшення частки ринку організації; </a:t>
                      </a:r>
                    </a:p>
                    <a:p>
                      <a:pPr algn="just"/>
                      <a:r>
                        <a:rPr lang="uk-UA" sz="1600" b="1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зміцнення конкурентного статусу організації.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0803673"/>
                  </a:ext>
                </a:extLst>
              </a:tr>
              <a:tr h="660427">
                <a:tc>
                  <a:txBody>
                    <a:bodyPr/>
                    <a:lstStyle/>
                    <a:p>
                      <a:pPr algn="ctr"/>
                      <a:r>
                        <a:rPr lang="uk-UA" sz="1600" b="1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Інновації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1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визначення нових способів ведення бізнесу; </a:t>
                      </a:r>
                    </a:p>
                    <a:p>
                      <a:r>
                        <a:rPr lang="uk-UA" sz="1600" b="1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розвиток виробництва нових товарів; </a:t>
                      </a:r>
                    </a:p>
                    <a:p>
                      <a:r>
                        <a:rPr lang="uk-UA" sz="1600" b="1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застосування нових технологій.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7487226"/>
                  </a:ext>
                </a:extLst>
              </a:tr>
              <a:tr h="660427">
                <a:tc>
                  <a:txBody>
                    <a:bodyPr/>
                    <a:lstStyle/>
                    <a:p>
                      <a:pPr algn="ctr"/>
                      <a:r>
                        <a:rPr lang="uk-UA" sz="1600" b="1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1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розширення або скорочення ресурсної бази; </a:t>
                      </a:r>
                    </a:p>
                    <a:p>
                      <a:r>
                        <a:rPr lang="uk-UA" sz="1600" b="1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забезпечення її стабільності; </a:t>
                      </a:r>
                    </a:p>
                    <a:p>
                      <a:r>
                        <a:rPr lang="uk-UA" sz="1600" b="1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зниження залежності організації від одного джерела сировини.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1216410"/>
                  </a:ext>
                </a:extLst>
              </a:tr>
              <a:tr h="660427">
                <a:tc>
                  <a:txBody>
                    <a:bodyPr/>
                    <a:lstStyle/>
                    <a:p>
                      <a:pPr algn="ctr"/>
                      <a:r>
                        <a:rPr lang="uk-UA" sz="1600" b="1" noProof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Прибутковість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1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досягненням визначеного рівня рентабельності;  </a:t>
                      </a:r>
                    </a:p>
                    <a:p>
                      <a:pPr algn="just"/>
                      <a:r>
                        <a:rPr lang="uk-UA" sz="1600" b="1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забезпеченням заданого рівня прибуткую що, як правило, виражено кількісно.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8260459"/>
                  </a:ext>
                </a:extLst>
              </a:tr>
              <a:tr h="660427">
                <a:tc>
                  <a:txBody>
                    <a:bodyPr/>
                    <a:lstStyle/>
                    <a:p>
                      <a:pPr algn="ctr"/>
                      <a:r>
                        <a:rPr lang="uk-UA" sz="1600" b="1" noProof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Управлінські  аспекти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600" b="1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залучення до роботи видатних менеджерів;  </a:t>
                      </a:r>
                    </a:p>
                    <a:p>
                      <a:pPr algn="l"/>
                      <a:r>
                        <a:rPr lang="uk-UA" sz="1600" b="1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формування відповідної організаційної культури; </a:t>
                      </a:r>
                    </a:p>
                    <a:p>
                      <a:pPr algn="just"/>
                      <a:r>
                        <a:rPr lang="uk-UA" sz="1600" b="1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створення систем керування для діяльності в умовах непередбачених ситуацій.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0385982"/>
                  </a:ext>
                </a:extLst>
              </a:tr>
              <a:tr h="651379">
                <a:tc>
                  <a:txBody>
                    <a:bodyPr/>
                    <a:lstStyle/>
                    <a:p>
                      <a:pPr algn="ctr"/>
                      <a:r>
                        <a:rPr lang="uk-UA" sz="1600" b="1" noProof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Персонал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1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збереження робочих місць; </a:t>
                      </a:r>
                    </a:p>
                    <a:p>
                      <a:r>
                        <a:rPr lang="uk-UA" sz="1600" b="1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забезпечення визначеного рівня оплати праці;  </a:t>
                      </a:r>
                    </a:p>
                    <a:p>
                      <a:r>
                        <a:rPr lang="uk-UA" sz="1600" b="1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поліпшення умов і мотивації праці; </a:t>
                      </a:r>
                    </a:p>
                    <a:p>
                      <a:r>
                        <a:rPr lang="uk-UA" sz="1600" b="1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скорочення плинності кадрів; </a:t>
                      </a:r>
                    </a:p>
                    <a:p>
                      <a:r>
                        <a:rPr lang="uk-UA" sz="1600" b="1" noProof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підвищення </a:t>
                      </a:r>
                      <a:r>
                        <a:rPr lang="uk-UA" sz="1600" b="1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рівня кваліфікації.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235828"/>
                  </a:ext>
                </a:extLst>
              </a:tr>
              <a:tr h="660427">
                <a:tc>
                  <a:txBody>
                    <a:bodyPr/>
                    <a:lstStyle/>
                    <a:p>
                      <a:pPr algn="ctr"/>
                      <a:r>
                        <a:rPr lang="uk-UA" sz="1600" b="1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Соціальна відповідальність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Розвиток соціальних цінностей</a:t>
                      </a:r>
                      <a:endParaRPr lang="ru-UA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171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7950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8BDE91-4596-465B-BF07-6BB7B72BB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082" y="569843"/>
            <a:ext cx="9844892" cy="68911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SMART-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технологія визначення цілей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2D1B226-5906-453C-8DC8-3E78EBB8E8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4156" y="1258956"/>
            <a:ext cx="8242853" cy="534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529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3E56954-3167-40CF-AE35-7481365CC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1722" y="848139"/>
            <a:ext cx="8441635" cy="5193223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визначення того, чи правильно сформульовані стратегічні цілі, можливо використати просте правило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SMART-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яким, цілі повинні бути: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Конкретними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Specific)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Вимірюваними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Measurable)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  цілі  повинні  виражатися  кількісно. Таким чином, цілі фіксують те, яким може бути результат, якщо ціль досягнута. Це забезпечує можливість контролю й оцінки діяльності, спрямованої на їхнє досягнення.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Узгодженими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Agreeable)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по-перше, з місією компанії, по-друге, між собою, по-третє, з тими, хто їх буде виконувати.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Досяжними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Realistic)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Визначеними в часі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Time-bounded)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415820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FDB482-1FA1-4DCB-8E05-4532D26D8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49357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формування цілей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458EAF-EA0C-47BF-AE63-33866A802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58957"/>
            <a:ext cx="9155779" cy="4782405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  від  концепції  організації  встановлюється  </a:t>
            </a:r>
            <a:r>
              <a:rPr lang="uk-UA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генеральна  мета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Для досягнення генеральної мети потрібно довести її зміст до кожного рівня та виконавця на підприємстві, визначити внесок кожного з працівників у стратегічний успіх організації взагалі. Це можна забезпечити за допомогою декомпозиції цілей та задач, тобто побудовою «дерева цілей», де встановлюються  конкретні,  виміряні  задачі,  що  лежать  в  основі  конкретних видів робіт. </a:t>
            </a:r>
          </a:p>
          <a:p>
            <a:pPr marL="0" indent="0" algn="just">
              <a:spcBef>
                <a:spcPts val="0"/>
              </a:spcBef>
              <a:buNone/>
            </a:pPr>
            <a:endParaRPr lang="uk-UA" sz="24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uk-UA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«Дерево цілей»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це наочне графічне зображення підпорядкованості та  взаємозв’язку  цілей,  що  демонструє  розподіл  загальної  (генеральної) мети або місії на </a:t>
            </a:r>
            <a:r>
              <a:rPr lang="uk-UA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підцілі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завдання та окремі дії .</a:t>
            </a:r>
          </a:p>
        </p:txBody>
      </p:sp>
    </p:spTree>
    <p:extLst>
      <p:ext uri="{BB962C8B-B14F-4D97-AF65-F5344CB8AC3E}">
        <p14:creationId xmlns:p14="http://schemas.microsoft.com/office/powerpoint/2010/main" val="710104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181E47-8585-46D2-927E-AF64305F0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386" y="503583"/>
            <a:ext cx="8850979" cy="675861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«Дерево цілей» організації </a:t>
            </a:r>
            <a:br>
              <a:rPr lang="ru-RU" dirty="0"/>
            </a:br>
            <a:endParaRPr lang="ru-UA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31D72C3-FB3D-44BD-B3C4-A5AAD3CB16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1" y="1298714"/>
            <a:ext cx="8627164" cy="493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922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A21B39-2536-4E28-9B19-E131915F5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464" y="735496"/>
            <a:ext cx="8596668" cy="755373"/>
          </a:xfrm>
        </p:spPr>
        <p:txBody>
          <a:bodyPr>
            <a:noAutofit/>
          </a:bodyPr>
          <a:lstStyle/>
          <a:p>
            <a:pPr algn="ctr"/>
            <a:r>
              <a:rPr lang="uk-UA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Візія</a:t>
            </a:r>
            <a:r>
              <a:rPr lang="uk-UA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організації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30D9FD-26C3-499C-AE64-9D7F1A1F0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073" y="1709531"/>
            <a:ext cx="10070179" cy="4412973"/>
          </a:xfrm>
        </p:spPr>
        <p:txBody>
          <a:bodyPr>
            <a:noAutofit/>
          </a:bodyPr>
          <a:lstStyle/>
          <a:p>
            <a:pPr indent="0" algn="just">
              <a:spcBef>
                <a:spcPts val="0"/>
              </a:spcBef>
              <a:buNone/>
            </a:pPr>
            <a:r>
              <a:rPr lang="uk-UA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Відправною точкою стратегічного планування, як правило, є </a:t>
            </a:r>
            <a:r>
              <a:rPr lang="uk-UA" sz="28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візія</a:t>
            </a:r>
            <a:r>
              <a:rPr lang="uk-UA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фірми або бачення організації через тривалий період часу. </a:t>
            </a:r>
            <a:r>
              <a:rPr lang="uk-UA" sz="28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Візія</a:t>
            </a:r>
            <a:r>
              <a:rPr lang="uk-UA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повинна охоплювати бачення того, якою фірма хоче стати. 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uk-UA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Візія</a:t>
            </a:r>
            <a:r>
              <a:rPr lang="uk-UA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це ідеальне уявлення, бажаний образ організації, комплексне осмислення подій і стратегічної ситуації майбутнього.</a:t>
            </a:r>
          </a:p>
          <a:p>
            <a:pPr marL="324000" indent="0" algn="just">
              <a:spcBef>
                <a:spcPts val="0"/>
              </a:spcBef>
              <a:buNone/>
            </a:pPr>
            <a:r>
              <a:rPr lang="uk-UA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Візія</a:t>
            </a:r>
            <a:r>
              <a:rPr lang="uk-UA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бачення уявного майбутнього компанії, де вона хоче бути.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Візія</a:t>
            </a:r>
            <a:r>
              <a:rPr lang="uk-UA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описує стан, в якому повинна опинитися компанія, – ідеальна мета.</a:t>
            </a:r>
          </a:p>
        </p:txBody>
      </p:sp>
    </p:spTree>
    <p:extLst>
      <p:ext uri="{BB962C8B-B14F-4D97-AF65-F5344CB8AC3E}">
        <p14:creationId xmlns:p14="http://schemas.microsoft.com/office/powerpoint/2010/main" val="542527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11C163D2-1487-434C-BABB-D242B48DE9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7164" y="649357"/>
            <a:ext cx="9382539" cy="569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824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A3094794-28D2-45A2-BF4A-B0DD2A8416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0140" y="831574"/>
            <a:ext cx="9698589" cy="519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800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15D428-BBAA-4ECF-B30E-13416CB90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877482" cy="755374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Місія організації</a:t>
            </a:r>
            <a:endParaRPr lang="ru-UA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DCA3A3-5530-48EE-97BF-3966691C8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64975"/>
            <a:ext cx="8877483" cy="4676388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uk-UA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Місія</a:t>
            </a:r>
            <a:r>
              <a:rPr lang="uk-UA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причина існування компанії (крім заробляння грошей), її призначення і принципи, за якими вона функціонує</a:t>
            </a:r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Місія</a:t>
            </a:r>
            <a:r>
              <a:rPr lang="uk-UA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стратегічна (генеральна) ціль, що виражає сенс існування, загальновизнане призначення організації. Це роль, яку підприємство хоче відігравати в суспільстві.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Місія</a:t>
            </a:r>
            <a:r>
              <a:rPr lang="uk-UA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відповідь на запитання, у чому полягає діяльність компанії, і чим вона має намір займатися.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Місія формує цінності, вірування і принципи бізнесу, відображає призначення компанії, її позиціонування (відмінність від інших учасників ринку), визначає ту роль, яку компанія хоче грати в суспільстві. </a:t>
            </a:r>
          </a:p>
          <a:p>
            <a:pPr marL="0" indent="0" algn="just">
              <a:spcBef>
                <a:spcPts val="0"/>
              </a:spcBef>
              <a:buNone/>
            </a:pPr>
            <a:endParaRPr lang="uk-UA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329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5C4BFBB-43F4-4D69-A96B-29D6D1D33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622853"/>
            <a:ext cx="8596668" cy="5418510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Clr>
                <a:srgbClr val="5FCBEF"/>
              </a:buClr>
              <a:buNone/>
            </a:pPr>
            <a:endParaRPr lang="uk-UA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Clr>
                <a:srgbClr val="5FCBEF"/>
              </a:buClr>
              <a:buNone/>
            </a:pPr>
            <a:endParaRPr lang="uk-UA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Clr>
                <a:srgbClr val="5FCBEF"/>
              </a:buClr>
              <a:buNone/>
            </a:pPr>
            <a:endParaRPr lang="uk-UA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Clr>
                <a:srgbClr val="5FCBEF"/>
              </a:buClr>
              <a:buNone/>
            </a:pPr>
            <a:endParaRPr lang="uk-UA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Clr>
                <a:srgbClr val="5FCBEF"/>
              </a:buClr>
              <a:buNone/>
            </a:pPr>
            <a:endParaRPr lang="uk-UA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Clr>
                <a:srgbClr val="5FCBEF"/>
              </a:buClr>
              <a:buNone/>
            </a:pPr>
            <a:endParaRPr lang="uk-UA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Clr>
                <a:srgbClr val="5FCBEF"/>
              </a:buClr>
              <a:buNone/>
            </a:pPr>
            <a:endParaRPr lang="uk-UA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Clr>
                <a:srgbClr val="5FCBEF"/>
              </a:buClr>
              <a:buNone/>
            </a:pPr>
            <a:endParaRPr lang="uk-UA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Clr>
                <a:srgbClr val="5FCBEF"/>
              </a:buClr>
              <a:buNone/>
            </a:pPr>
            <a:endParaRPr lang="uk-UA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Clr>
                <a:srgbClr val="5FCBEF"/>
              </a:buClr>
              <a:buNone/>
            </a:pPr>
            <a:endParaRPr lang="uk-UA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UA" dirty="0"/>
          </a:p>
        </p:txBody>
      </p: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id="{F0D6F230-36E9-4513-BB69-13ED826B0E75}"/>
              </a:ext>
            </a:extLst>
          </p:cNvPr>
          <p:cNvSpPr/>
          <p:nvPr/>
        </p:nvSpPr>
        <p:spPr>
          <a:xfrm>
            <a:off x="2900969" y="1710899"/>
            <a:ext cx="484632" cy="978408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5CEBBB60-DB09-486E-B157-C458CEA2C84B}"/>
              </a:ext>
            </a:extLst>
          </p:cNvPr>
          <p:cNvSpPr/>
          <p:nvPr/>
        </p:nvSpPr>
        <p:spPr>
          <a:xfrm>
            <a:off x="7166609" y="1710899"/>
            <a:ext cx="484632" cy="978408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C0000D20-71EB-470C-B006-60A16A0F617F}"/>
              </a:ext>
            </a:extLst>
          </p:cNvPr>
          <p:cNvSpPr/>
          <p:nvPr/>
        </p:nvSpPr>
        <p:spPr>
          <a:xfrm>
            <a:off x="2576620" y="664862"/>
            <a:ext cx="5487327" cy="97840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Місія</a:t>
            </a:r>
            <a:endParaRPr lang="ru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41E94A5F-4C7A-4FDC-8A10-C2608CF3705C}"/>
              </a:ext>
            </a:extLst>
          </p:cNvPr>
          <p:cNvSpPr/>
          <p:nvPr/>
        </p:nvSpPr>
        <p:spPr>
          <a:xfrm>
            <a:off x="1579528" y="2689306"/>
            <a:ext cx="3127513" cy="354584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Широке розуміння місії – це філософія (цінності,  переконання  і </a:t>
            </a:r>
          </a:p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принципи) і призначення, сенс існування  організації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561A20E-097D-4633-BED5-E6CCE539E685}"/>
              </a:ext>
            </a:extLst>
          </p:cNvPr>
          <p:cNvSpPr/>
          <p:nvPr/>
        </p:nvSpPr>
        <p:spPr>
          <a:xfrm>
            <a:off x="5705060" y="2756936"/>
            <a:ext cx="3127513" cy="347821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Вузьке розуміння  поняття  місії  –  це чітке формулювання  того, для чого та з якої причини існує організація</a:t>
            </a:r>
          </a:p>
        </p:txBody>
      </p:sp>
    </p:spTree>
    <p:extLst>
      <p:ext uri="{BB962C8B-B14F-4D97-AF65-F5344CB8AC3E}">
        <p14:creationId xmlns:p14="http://schemas.microsoft.com/office/powerpoint/2010/main" val="1689616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3146003-2056-4ACD-A72D-8FD02B897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622853"/>
            <a:ext cx="8596668" cy="541851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Корпоративні цінності</a:t>
            </a:r>
            <a:r>
              <a:rPr lang="uk-UA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фундаментальні переконання, на яких базується бізнес. Це головні принципи, які використовуються при взаємодії з іншими компаніями, клієнтами та співробітниками.</a:t>
            </a:r>
          </a:p>
          <a:p>
            <a:pPr marL="0" indent="0" algn="just">
              <a:buNone/>
            </a:pPr>
            <a:endParaRPr lang="uk-UA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https://dtek.com/about/misson/</a:t>
            </a:r>
            <a:endParaRPr lang="uk-UA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https://metinvestholding.com/ua/about</a:t>
            </a:r>
            <a:endParaRPr lang="uk-UA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https://ua.coca-colahellenic.com/ua/about-us/creating-and-sharing-value1</a:t>
            </a:r>
            <a:endParaRPr lang="uk-UA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125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DF238E-EC53-456B-A42E-EED140994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772" y="530087"/>
            <a:ext cx="8596668" cy="662609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Вимоги до формулювання місії організації</a:t>
            </a:r>
            <a:endParaRPr lang="ru-UA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9761179-2C46-4E9B-869B-FF51141EAF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3920969"/>
              </p:ext>
            </p:extLst>
          </p:nvPr>
        </p:nvGraphicFramePr>
        <p:xfrm>
          <a:off x="810384" y="1192696"/>
          <a:ext cx="9857615" cy="5367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4470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B18988-EDAA-413A-8223-F2D45A989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570" y="279924"/>
            <a:ext cx="9381066" cy="1058709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Питання, на які відповідає формулювання місії організації: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F0659E-23E9-4E72-907E-85EB4D293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07581"/>
            <a:ext cx="8596668" cy="3880773"/>
          </a:xfrm>
        </p:spPr>
        <p:txBody>
          <a:bodyPr/>
          <a:lstStyle/>
          <a:p>
            <a:pPr marL="0" indent="0" algn="just">
              <a:buNone/>
            </a:pPr>
            <a:endParaRPr lang="ru-RU" dirty="0">
              <a:solidFill>
                <a:srgbClr val="333333"/>
              </a:solidFill>
              <a:latin typeface="LatoWeb"/>
            </a:endParaRPr>
          </a:p>
          <a:p>
            <a:pPr marL="0" indent="0" algn="just">
              <a:buNone/>
            </a:pPr>
            <a:endParaRPr lang="ru-RU" dirty="0">
              <a:solidFill>
                <a:srgbClr val="333333"/>
              </a:solidFill>
              <a:latin typeface="LatoWeb"/>
            </a:endParaRPr>
          </a:p>
          <a:p>
            <a:pPr marL="0" indent="0" algn="just">
              <a:buNone/>
            </a:pPr>
            <a:endParaRPr lang="ru-RU" dirty="0">
              <a:solidFill>
                <a:srgbClr val="333333"/>
              </a:solidFill>
              <a:latin typeface="LatoWeb"/>
            </a:endParaRPr>
          </a:p>
          <a:p>
            <a:pPr marL="0" indent="0" algn="just">
              <a:buNone/>
            </a:pPr>
            <a:endParaRPr lang="ru-RU" dirty="0">
              <a:solidFill>
                <a:srgbClr val="333333"/>
              </a:solidFill>
              <a:latin typeface="LatoWeb"/>
            </a:endParaRPr>
          </a:p>
          <a:p>
            <a:pPr marL="0" indent="0">
              <a:buNone/>
            </a:pPr>
            <a:endParaRPr lang="ru-UA" dirty="0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C91A77FE-0576-4204-AF9F-86DA039D59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5503160"/>
              </p:ext>
            </p:extLst>
          </p:nvPr>
        </p:nvGraphicFramePr>
        <p:xfrm>
          <a:off x="1718364" y="1338633"/>
          <a:ext cx="898939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052391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349</TotalTime>
  <Words>916</Words>
  <Application>Microsoft Office PowerPoint</Application>
  <PresentationFormat>Широкоэкранный</PresentationFormat>
  <Paragraphs>102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LatoWeb</vt:lpstr>
      <vt:lpstr>Times New Roman</vt:lpstr>
      <vt:lpstr>Trebuchet MS</vt:lpstr>
      <vt:lpstr>Wingdings 3</vt:lpstr>
      <vt:lpstr>Аспект</vt:lpstr>
      <vt:lpstr>Тема 2. Формування місії та цілей організації </vt:lpstr>
      <vt:lpstr>Візія організації</vt:lpstr>
      <vt:lpstr>Презентация PowerPoint</vt:lpstr>
      <vt:lpstr>Презентация PowerPoint</vt:lpstr>
      <vt:lpstr>Місія організації</vt:lpstr>
      <vt:lpstr>Презентация PowerPoint</vt:lpstr>
      <vt:lpstr>Презентация PowerPoint</vt:lpstr>
      <vt:lpstr>Вимоги до формулювання місії організації</vt:lpstr>
      <vt:lpstr>Питання, на які відповідає формулювання місії організації:</vt:lpstr>
      <vt:lpstr>Презентация PowerPoint</vt:lpstr>
      <vt:lpstr>Презентация PowerPoint</vt:lpstr>
      <vt:lpstr>Визначення та класифікація цілей організації</vt:lpstr>
      <vt:lpstr>Презентация PowerPoint</vt:lpstr>
      <vt:lpstr>Області визначення цілей організації (Томпсон і Стрікленд)</vt:lpstr>
      <vt:lpstr>Презентация PowerPoint</vt:lpstr>
      <vt:lpstr>SMART-технологія визначення цілей</vt:lpstr>
      <vt:lpstr>Презентация PowerPoint</vt:lpstr>
      <vt:lpstr>Методи формування цілей</vt:lpstr>
      <vt:lpstr>«Дерево цілей» організації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2. Формування місії та цілей організації </dc:title>
  <dc:creator>Оля</dc:creator>
  <cp:lastModifiedBy>Оля</cp:lastModifiedBy>
  <cp:revision>45</cp:revision>
  <dcterms:created xsi:type="dcterms:W3CDTF">2024-09-08T15:02:34Z</dcterms:created>
  <dcterms:modified xsi:type="dcterms:W3CDTF">2024-09-10T06:09:14Z</dcterms:modified>
</cp:coreProperties>
</file>