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62" r:id="rId9"/>
    <p:sldId id="290" r:id="rId10"/>
    <p:sldId id="263" r:id="rId11"/>
    <p:sldId id="264" r:id="rId12"/>
    <p:sldId id="288" r:id="rId13"/>
    <p:sldId id="265" r:id="rId14"/>
    <p:sldId id="266" r:id="rId15"/>
    <p:sldId id="267" r:id="rId16"/>
    <p:sldId id="268" r:id="rId17"/>
    <p:sldId id="269" r:id="rId18"/>
    <p:sldId id="287" r:id="rId19"/>
    <p:sldId id="270" r:id="rId20"/>
    <p:sldId id="271" r:id="rId21"/>
    <p:sldId id="272" r:id="rId22"/>
    <p:sldId id="273" r:id="rId23"/>
    <p:sldId id="274" r:id="rId24"/>
    <p:sldId id="286" r:id="rId25"/>
    <p:sldId id="275" r:id="rId26"/>
    <p:sldId id="276" r:id="rId27"/>
    <p:sldId id="277" r:id="rId28"/>
    <p:sldId id="278" r:id="rId29"/>
    <p:sldId id="279" r:id="rId30"/>
    <p:sldId id="291" r:id="rId31"/>
    <p:sldId id="28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42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284984"/>
            <a:ext cx="6408712" cy="2808312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 smtClean="0">
                <a:solidFill>
                  <a:schemeClr val="accent1"/>
                </a:solidFill>
              </a:rPr>
              <a:t>План:</a:t>
            </a:r>
            <a:endParaRPr lang="ru-RU" b="1" dirty="0" smtClean="0">
              <a:solidFill>
                <a:schemeClr val="accent1"/>
              </a:solidFill>
            </a:endParaRPr>
          </a:p>
          <a:p>
            <a:pPr algn="l"/>
            <a:r>
              <a:rPr lang="uk-UA" dirty="0" smtClean="0">
                <a:solidFill>
                  <a:schemeClr val="accent1"/>
                </a:solidFill>
              </a:rPr>
              <a:t>1. Порядок </a:t>
            </a:r>
            <a:r>
              <a:rPr lang="uk-UA" dirty="0">
                <a:solidFill>
                  <a:schemeClr val="accent1"/>
                </a:solidFill>
              </a:rPr>
              <a:t>складання, розгляду й затвердження кошторису доходів і видатків.</a:t>
            </a:r>
          </a:p>
          <a:p>
            <a:pPr algn="l"/>
            <a:r>
              <a:rPr lang="uk-UA" dirty="0" smtClean="0">
                <a:solidFill>
                  <a:schemeClr val="accent1"/>
                </a:solidFill>
              </a:rPr>
              <a:t>2. Облік </a:t>
            </a:r>
            <a:r>
              <a:rPr lang="uk-UA" dirty="0">
                <a:solidFill>
                  <a:schemeClr val="accent1"/>
                </a:solidFill>
              </a:rPr>
              <a:t>доходів і видатків загального фонду бюджетних установ.</a:t>
            </a:r>
          </a:p>
          <a:p>
            <a:pPr algn="l"/>
            <a:r>
              <a:rPr lang="uk-UA" dirty="0" smtClean="0">
                <a:solidFill>
                  <a:schemeClr val="accent1"/>
                </a:solidFill>
              </a:rPr>
              <a:t>3. Облік </a:t>
            </a:r>
            <a:r>
              <a:rPr lang="uk-UA" dirty="0">
                <a:solidFill>
                  <a:schemeClr val="accent1"/>
                </a:solidFill>
              </a:rPr>
              <a:t>доходів і видатків спеціального фонду бюджетних установ.</a:t>
            </a:r>
          </a:p>
          <a:p>
            <a:pPr algn="l"/>
            <a:r>
              <a:rPr lang="uk-UA" dirty="0" smtClean="0">
                <a:solidFill>
                  <a:schemeClr val="accent1"/>
                </a:solidFill>
              </a:rPr>
              <a:t>4. Облік </a:t>
            </a:r>
            <a:r>
              <a:rPr lang="uk-UA" dirty="0">
                <a:solidFill>
                  <a:schemeClr val="accent1"/>
                </a:solidFill>
              </a:rPr>
              <a:t>операцій по наданню платних послуг</a:t>
            </a:r>
          </a:p>
          <a:p>
            <a:pPr algn="l"/>
            <a:r>
              <a:rPr lang="uk-UA" dirty="0">
                <a:solidFill>
                  <a:schemeClr val="accent1"/>
                </a:solidFill>
              </a:rPr>
              <a:t>т</a:t>
            </a:r>
            <a:r>
              <a:rPr lang="uk-UA" dirty="0" smtClean="0">
                <a:solidFill>
                  <a:schemeClr val="accent1"/>
                </a:solidFill>
              </a:rPr>
              <a:t>а </a:t>
            </a:r>
            <a:r>
              <a:rPr lang="uk-UA" dirty="0" smtClean="0">
                <a:solidFill>
                  <a:schemeClr val="accent1"/>
                </a:solidFill>
              </a:rPr>
              <a:t> </a:t>
            </a:r>
            <a:r>
              <a:rPr lang="uk-UA" dirty="0">
                <a:solidFill>
                  <a:schemeClr val="accent1"/>
                </a:solidFill>
              </a:rPr>
              <a:t>інших власних надходжень.</a:t>
            </a:r>
          </a:p>
          <a:p>
            <a:pPr algn="l"/>
            <a:endParaRPr lang="uk-UA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b="1" dirty="0" err="1" smtClean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Облік</a:t>
            </a:r>
            <a:r>
              <a:rPr lang="ru-RU" sz="5400" b="1" dirty="0" smtClean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доходів</a:t>
            </a:r>
            <a:r>
              <a:rPr lang="ru-RU" sz="5400" b="1" dirty="0" smtClean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</a:t>
            </a:r>
            <a:r>
              <a:rPr lang="ru-RU" sz="5400" b="1" dirty="0" err="1" smtClean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видатків</a:t>
            </a:r>
            <a:endParaRPr lang="ru-RU" sz="5400" b="1" dirty="0">
              <a:ln w="1270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368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/>
              <a:t>Не </a:t>
            </a:r>
            <a:r>
              <a:rPr lang="ru-RU" b="1" dirty="0" err="1"/>
              <a:t>пізніше</a:t>
            </a:r>
            <a:r>
              <a:rPr lang="ru-RU" b="1" dirty="0"/>
              <a:t> </a:t>
            </a:r>
            <a:r>
              <a:rPr lang="ru-RU" b="1" dirty="0" err="1"/>
              <a:t>ніж</a:t>
            </a:r>
            <a:r>
              <a:rPr lang="ru-RU" b="1" dirty="0"/>
              <a:t> за 15 </a:t>
            </a:r>
            <a:r>
              <a:rPr lang="ru-RU" b="1" dirty="0" err="1"/>
              <a:t>днів</a:t>
            </a:r>
            <a:r>
              <a:rPr lang="ru-RU" b="1" dirty="0"/>
              <a:t> </a:t>
            </a:r>
            <a:r>
              <a:rPr lang="ru-RU" dirty="0"/>
              <a:t>до початку бюджетного року </a:t>
            </a:r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розпорядники</a:t>
            </a:r>
            <a:r>
              <a:rPr lang="ru-RU" dirty="0"/>
              <a:t> </a:t>
            </a:r>
            <a:r>
              <a:rPr lang="ru-RU" dirty="0" err="1"/>
              <a:t>подають</a:t>
            </a:r>
            <a:r>
              <a:rPr lang="ru-RU" dirty="0"/>
              <a:t> Державному </a:t>
            </a:r>
            <a:r>
              <a:rPr lang="ru-RU" dirty="0" err="1"/>
              <a:t>казначействі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на  </a:t>
            </a:r>
            <a:r>
              <a:rPr lang="ru-RU" dirty="0" err="1"/>
              <a:t>паперових</a:t>
            </a:r>
            <a:r>
              <a:rPr lang="ru-RU" dirty="0"/>
              <a:t> та </a:t>
            </a:r>
            <a:r>
              <a:rPr lang="ru-RU" dirty="0" err="1"/>
              <a:t>електронних</a:t>
            </a:r>
            <a:r>
              <a:rPr lang="ru-RU" dirty="0"/>
              <a:t> </a:t>
            </a:r>
            <a:r>
              <a:rPr lang="ru-RU" dirty="0" err="1"/>
              <a:t>носіях</a:t>
            </a:r>
            <a:r>
              <a:rPr lang="ru-RU" dirty="0"/>
              <a:t> </a:t>
            </a:r>
            <a:r>
              <a:rPr lang="ru-RU" dirty="0" smtClean="0"/>
              <a:t>мережу </a:t>
            </a:r>
            <a:r>
              <a:rPr lang="ru-RU" dirty="0" err="1" smtClean="0"/>
              <a:t>установ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організацій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отримують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 з державного бюджету за </a:t>
            </a:r>
            <a:r>
              <a:rPr lang="ru-RU" dirty="0" err="1"/>
              <a:t>встановленою</a:t>
            </a:r>
            <a:r>
              <a:rPr lang="ru-RU" dirty="0"/>
              <a:t> формою. </a:t>
            </a:r>
            <a:endParaRPr lang="ru-RU" dirty="0" smtClean="0"/>
          </a:p>
          <a:p>
            <a:endParaRPr lang="ru-RU" dirty="0"/>
          </a:p>
          <a:p>
            <a:r>
              <a:rPr lang="ru-RU" dirty="0" err="1" smtClean="0"/>
              <a:t>Держказначейство</a:t>
            </a:r>
            <a:r>
              <a:rPr lang="ru-RU" dirty="0" smtClean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узагальнює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та доводить до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управлінь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1960" y="1412776"/>
            <a:ext cx="4195861" cy="419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8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23528" y="260648"/>
            <a:ext cx="4608512" cy="3528392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Бюджетним</a:t>
            </a:r>
            <a:r>
              <a:rPr lang="ru-RU" dirty="0"/>
              <a:t> кодексом </a:t>
            </a:r>
            <a:r>
              <a:rPr lang="ru-RU" dirty="0" err="1"/>
              <a:t>України</a:t>
            </a:r>
            <a:r>
              <a:rPr lang="ru-RU" dirty="0"/>
              <a:t> доходи бюджету й </a:t>
            </a:r>
            <a:r>
              <a:rPr lang="ru-RU" dirty="0" err="1"/>
              <a:t>бюджетних</a:t>
            </a:r>
            <a:r>
              <a:rPr lang="ru-RU" dirty="0"/>
              <a:t> </a:t>
            </a:r>
            <a:r>
              <a:rPr lang="ru-RU" dirty="0" err="1"/>
              <a:t>установ</a:t>
            </a:r>
            <a:r>
              <a:rPr lang="ru-RU" dirty="0"/>
              <a:t> </a:t>
            </a:r>
            <a:r>
              <a:rPr lang="ru-RU" b="1" dirty="0" err="1"/>
              <a:t>поділяються</a:t>
            </a:r>
            <a:r>
              <a:rPr lang="ru-RU" b="1" dirty="0"/>
              <a:t> на доходи </a:t>
            </a:r>
            <a:r>
              <a:rPr lang="ru-RU" b="1" dirty="0" err="1"/>
              <a:t>загального</a:t>
            </a:r>
            <a:r>
              <a:rPr lang="ru-RU" b="1" dirty="0"/>
              <a:t> фонду та доходи </a:t>
            </a:r>
            <a:r>
              <a:rPr lang="ru-RU" b="1" dirty="0" err="1"/>
              <a:t>спеціального</a:t>
            </a:r>
            <a:r>
              <a:rPr lang="ru-RU" b="1" dirty="0"/>
              <a:t> фонду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 err="1"/>
              <a:t>Розподіл</a:t>
            </a:r>
            <a:r>
              <a:rPr lang="ru-RU" dirty="0"/>
              <a:t> бюджету на </a:t>
            </a:r>
            <a:r>
              <a:rPr lang="ru-RU" dirty="0" err="1"/>
              <a:t>загальний</a:t>
            </a:r>
            <a:r>
              <a:rPr lang="ru-RU" dirty="0"/>
              <a:t> та </a:t>
            </a:r>
            <a:r>
              <a:rPr lang="ru-RU" dirty="0" err="1"/>
              <a:t>спеціальний</a:t>
            </a:r>
            <a:r>
              <a:rPr lang="ru-RU" dirty="0"/>
              <a:t> </a:t>
            </a:r>
            <a:r>
              <a:rPr lang="ru-RU" dirty="0" err="1"/>
              <a:t>фонди</a:t>
            </a:r>
            <a:r>
              <a:rPr lang="ru-RU" dirty="0"/>
              <a:t>,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складові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визначаються</a:t>
            </a:r>
            <a:r>
              <a:rPr lang="ru-RU" dirty="0"/>
              <a:t> </a:t>
            </a:r>
            <a:r>
              <a:rPr lang="ru-RU" dirty="0" err="1"/>
              <a:t>виключно</a:t>
            </a:r>
            <a:r>
              <a:rPr lang="ru-RU" dirty="0"/>
              <a:t> </a:t>
            </a:r>
            <a:r>
              <a:rPr lang="ru-RU" b="1" dirty="0" err="1"/>
              <a:t>Бюджетним</a:t>
            </a:r>
            <a:r>
              <a:rPr lang="ru-RU" b="1" dirty="0"/>
              <a:t> Кодексом та законом про </a:t>
            </a:r>
            <a:r>
              <a:rPr lang="ru-RU" b="1" dirty="0" err="1"/>
              <a:t>Державний</a:t>
            </a:r>
            <a:r>
              <a:rPr lang="ru-RU" b="1" dirty="0"/>
              <a:t> бюджет </a:t>
            </a:r>
            <a:r>
              <a:rPr lang="ru-RU" b="1" dirty="0" err="1"/>
              <a:t>України</a:t>
            </a:r>
            <a:r>
              <a:rPr lang="ru-RU" dirty="0"/>
              <a:t>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>
          <a:xfrm>
            <a:off x="4175448" y="3573016"/>
            <a:ext cx="4968552" cy="1656184"/>
          </a:xfrm>
        </p:spPr>
        <p:txBody>
          <a:bodyPr>
            <a:noAutofit/>
          </a:bodyPr>
          <a:lstStyle/>
          <a:p>
            <a:r>
              <a:rPr lang="ru-RU" sz="2200" b="1" dirty="0" err="1"/>
              <a:t>Загальний</a:t>
            </a:r>
            <a:r>
              <a:rPr lang="ru-RU" sz="2200" b="1" dirty="0"/>
              <a:t> фонд </a:t>
            </a:r>
            <a:r>
              <a:rPr lang="ru-RU" sz="2200" b="1" dirty="0" err="1"/>
              <a:t>містит</a:t>
            </a:r>
            <a:r>
              <a:rPr lang="ru-RU" sz="2200" dirty="0" err="1"/>
              <a:t>ь</a:t>
            </a:r>
            <a:r>
              <a:rPr lang="ru-RU" sz="2200" dirty="0"/>
              <a:t> </a:t>
            </a:r>
            <a:r>
              <a:rPr lang="ru-RU" sz="2200" dirty="0" err="1"/>
              <a:t>обсяг</a:t>
            </a:r>
            <a:r>
              <a:rPr lang="ru-RU" sz="2200" dirty="0"/>
              <a:t> </a:t>
            </a:r>
            <a:r>
              <a:rPr lang="ru-RU" sz="2200" dirty="0" err="1"/>
              <a:t>надходжень</a:t>
            </a:r>
            <a:r>
              <a:rPr lang="ru-RU" sz="2200" dirty="0"/>
              <a:t> </a:t>
            </a:r>
            <a:r>
              <a:rPr lang="ru-RU" sz="2200" dirty="0" err="1"/>
              <a:t>із</a:t>
            </a:r>
            <a:r>
              <a:rPr lang="ru-RU" sz="2200" dirty="0"/>
              <a:t> </a:t>
            </a:r>
            <a:r>
              <a:rPr lang="ru-RU" sz="2200" dirty="0" err="1"/>
              <a:t>загального</a:t>
            </a:r>
            <a:r>
              <a:rPr lang="ru-RU" sz="2200" dirty="0"/>
              <a:t> фонду бюджету та </a:t>
            </a:r>
            <a:r>
              <a:rPr lang="ru-RU" sz="2200" dirty="0" err="1"/>
              <a:t>розподіл</a:t>
            </a:r>
            <a:r>
              <a:rPr lang="ru-RU" sz="2200" dirty="0"/>
              <a:t> </a:t>
            </a:r>
            <a:r>
              <a:rPr lang="ru-RU" sz="2200" dirty="0" err="1"/>
              <a:t>видатків</a:t>
            </a:r>
            <a:r>
              <a:rPr lang="ru-RU" sz="2200" dirty="0"/>
              <a:t> за </a:t>
            </a:r>
            <a:r>
              <a:rPr lang="ru-RU" sz="2200" dirty="0" err="1"/>
              <a:t>повною</a:t>
            </a:r>
            <a:r>
              <a:rPr lang="ru-RU" sz="2200" dirty="0"/>
              <a:t> </a:t>
            </a:r>
            <a:r>
              <a:rPr lang="ru-RU" sz="2200" dirty="0" err="1"/>
              <a:t>економічною</a:t>
            </a:r>
            <a:r>
              <a:rPr lang="ru-RU" sz="2200" dirty="0"/>
              <a:t> </a:t>
            </a:r>
            <a:r>
              <a:rPr lang="ru-RU" sz="2200" dirty="0" err="1"/>
              <a:t>класифікацією</a:t>
            </a:r>
            <a:r>
              <a:rPr lang="ru-RU" sz="2200" dirty="0"/>
              <a:t> </a:t>
            </a:r>
            <a:r>
              <a:rPr lang="ru-RU" sz="2200" dirty="0" err="1"/>
              <a:t>видатків</a:t>
            </a:r>
            <a:r>
              <a:rPr lang="ru-RU" sz="2200" dirty="0"/>
              <a:t> бюджету на </a:t>
            </a:r>
            <a:r>
              <a:rPr lang="ru-RU" sz="2200" dirty="0" err="1"/>
              <a:t>виконання</a:t>
            </a:r>
            <a:r>
              <a:rPr lang="ru-RU" sz="2200" dirty="0"/>
              <a:t> бюджетною </a:t>
            </a:r>
            <a:r>
              <a:rPr lang="ru-RU" sz="2200" dirty="0" err="1"/>
              <a:t>установою</a:t>
            </a:r>
            <a:r>
              <a:rPr lang="ru-RU" sz="2200" dirty="0"/>
              <a:t> </a:t>
            </a:r>
            <a:r>
              <a:rPr lang="ru-RU" sz="2200" dirty="0" err="1"/>
              <a:t>основних</a:t>
            </a:r>
            <a:r>
              <a:rPr lang="ru-RU" sz="2200" dirty="0"/>
              <a:t> </a:t>
            </a:r>
            <a:r>
              <a:rPr lang="ru-RU" sz="2200" dirty="0" err="1"/>
              <a:t>функцій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744547" cy="2415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3645024"/>
            <a:ext cx="4088467" cy="246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5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99592" y="1196752"/>
            <a:ext cx="3749040" cy="507754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На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бюджетних</a:t>
            </a:r>
            <a:r>
              <a:rPr lang="ru-RU" dirty="0"/>
              <a:t> </a:t>
            </a:r>
            <a:r>
              <a:rPr lang="ru-RU" dirty="0" err="1"/>
              <a:t>установ</a:t>
            </a:r>
            <a:r>
              <a:rPr lang="ru-RU" dirty="0"/>
              <a:t> </a:t>
            </a:r>
            <a:r>
              <a:rPr lang="ru-RU" b="1" dirty="0"/>
              <a:t>доходи </a:t>
            </a:r>
            <a:r>
              <a:rPr lang="ru-RU" b="1" dirty="0" err="1"/>
              <a:t>загального</a:t>
            </a:r>
            <a:r>
              <a:rPr lang="ru-RU" b="1" dirty="0"/>
              <a:t> фонду </a:t>
            </a:r>
            <a:r>
              <a:rPr lang="ru-RU" dirty="0"/>
              <a:t>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державні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надійшли</a:t>
            </a:r>
            <a:r>
              <a:rPr lang="ru-RU" dirty="0"/>
              <a:t> на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бюджетної</a:t>
            </a:r>
            <a:r>
              <a:rPr lang="ru-RU" dirty="0"/>
              <a:t> установи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загального</a:t>
            </a:r>
            <a:r>
              <a:rPr lang="ru-RU" dirty="0"/>
              <a:t> фонду державного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місцевого</a:t>
            </a:r>
            <a:r>
              <a:rPr lang="ru-RU" dirty="0"/>
              <a:t> бюджету для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утримання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err="1"/>
              <a:t>Єдиним</a:t>
            </a:r>
            <a:r>
              <a:rPr lang="ru-RU" dirty="0"/>
              <a:t> </a:t>
            </a:r>
            <a:r>
              <a:rPr lang="ru-RU" dirty="0" err="1"/>
              <a:t>джерелом</a:t>
            </a:r>
            <a:r>
              <a:rPr lang="ru-RU" dirty="0"/>
              <a:t> </a:t>
            </a:r>
            <a:r>
              <a:rPr lang="ru-RU" dirty="0" err="1"/>
              <a:t>доходів</a:t>
            </a:r>
            <a:r>
              <a:rPr lang="ru-RU" dirty="0"/>
              <a:t> </a:t>
            </a:r>
            <a:r>
              <a:rPr lang="ru-RU" dirty="0" err="1"/>
              <a:t>загального</a:t>
            </a:r>
            <a:r>
              <a:rPr lang="ru-RU" dirty="0"/>
              <a:t> фонду </a:t>
            </a:r>
            <a:r>
              <a:rPr lang="ru-RU" dirty="0" err="1"/>
              <a:t>бюджетних</a:t>
            </a:r>
            <a:r>
              <a:rPr lang="ru-RU" dirty="0"/>
              <a:t> </a:t>
            </a:r>
            <a:r>
              <a:rPr lang="ru-RU" dirty="0" err="1"/>
              <a:t>установ</a:t>
            </a:r>
            <a:r>
              <a:rPr lang="ru-RU" dirty="0"/>
              <a:t> є </a:t>
            </a:r>
            <a:r>
              <a:rPr lang="ru-RU" b="1" dirty="0" err="1"/>
              <a:t>асигнування</a:t>
            </a:r>
            <a:r>
              <a:rPr lang="ru-RU" b="1" dirty="0"/>
              <a:t> з державного бюджету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місцевих</a:t>
            </a:r>
            <a:r>
              <a:rPr lang="ru-RU" b="1" dirty="0"/>
              <a:t> </a:t>
            </a:r>
            <a:r>
              <a:rPr lang="ru-RU" b="1" dirty="0" err="1"/>
              <a:t>бюджетів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9" r="17250"/>
          <a:stretch/>
        </p:blipFill>
        <p:spPr bwMode="auto">
          <a:xfrm>
            <a:off x="4644008" y="1052736"/>
            <a:ext cx="413033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3168352" cy="199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6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914400" y="1052736"/>
            <a:ext cx="3657600" cy="496706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err="1"/>
              <a:t>Бюджетні</a:t>
            </a:r>
            <a:r>
              <a:rPr lang="ru-RU" b="1" dirty="0"/>
              <a:t> </a:t>
            </a:r>
            <a:r>
              <a:rPr lang="ru-RU" b="1" dirty="0" err="1"/>
              <a:t>асигнування</a:t>
            </a:r>
            <a:r>
              <a:rPr lang="ru-RU" b="1" dirty="0"/>
              <a:t> </a:t>
            </a:r>
            <a:r>
              <a:rPr lang="ru-RU" dirty="0"/>
              <a:t>- </a:t>
            </a:r>
            <a:r>
              <a:rPr lang="ru-RU" dirty="0" err="1"/>
              <a:t>повноваження</a:t>
            </a:r>
            <a:r>
              <a:rPr lang="ru-RU" dirty="0"/>
              <a:t>, </a:t>
            </a:r>
            <a:r>
              <a:rPr lang="ru-RU" dirty="0" err="1"/>
              <a:t>надане</a:t>
            </a:r>
            <a:r>
              <a:rPr lang="ru-RU" dirty="0"/>
              <a:t> </a:t>
            </a:r>
            <a:r>
              <a:rPr lang="ru-RU" dirty="0" err="1"/>
              <a:t>розпоряднику</a:t>
            </a:r>
            <a:r>
              <a:rPr lang="ru-RU" dirty="0"/>
              <a:t> </a:t>
            </a:r>
            <a:r>
              <a:rPr lang="ru-RU" dirty="0" err="1"/>
              <a:t>бюджетних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бюджетного </a:t>
            </a:r>
            <a:r>
              <a:rPr lang="ru-RU" dirty="0" err="1"/>
              <a:t>призначення</a:t>
            </a:r>
            <a:r>
              <a:rPr lang="ru-RU" dirty="0"/>
              <a:t> на </a:t>
            </a:r>
            <a:r>
              <a:rPr lang="ru-RU" dirty="0" err="1"/>
              <a:t>взяття</a:t>
            </a:r>
            <a:r>
              <a:rPr lang="ru-RU" dirty="0"/>
              <a:t> бюджетного </a:t>
            </a:r>
            <a:r>
              <a:rPr lang="ru-RU" dirty="0" err="1"/>
              <a:t>зобов'язання</a:t>
            </a:r>
            <a:r>
              <a:rPr lang="ru-RU" dirty="0"/>
              <a:t> на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платежів</a:t>
            </a:r>
            <a:r>
              <a:rPr lang="ru-RU" dirty="0"/>
              <a:t> з конкретною метою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бюджету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 err="1"/>
              <a:t>Річна</a:t>
            </a:r>
            <a:r>
              <a:rPr lang="ru-RU" b="1" dirty="0"/>
              <a:t> сума </a:t>
            </a:r>
            <a:r>
              <a:rPr lang="ru-RU" b="1" dirty="0" err="1"/>
              <a:t>цих</a:t>
            </a:r>
            <a:r>
              <a:rPr lang="ru-RU" b="1" dirty="0"/>
              <a:t> </a:t>
            </a:r>
            <a:r>
              <a:rPr lang="ru-RU" b="1" dirty="0" err="1"/>
              <a:t>коштів</a:t>
            </a:r>
            <a:r>
              <a:rPr lang="ru-RU" b="1" dirty="0"/>
              <a:t> </a:t>
            </a:r>
            <a:r>
              <a:rPr lang="ru-RU" b="1" dirty="0" err="1"/>
              <a:t>визначена</a:t>
            </a:r>
            <a:r>
              <a:rPr lang="ru-RU" b="1" dirty="0"/>
              <a:t> </a:t>
            </a:r>
            <a:r>
              <a:rPr lang="ru-RU" dirty="0"/>
              <a:t>в </a:t>
            </a:r>
            <a:r>
              <a:rPr lang="ru-RU" dirty="0" err="1"/>
              <a:t>Кошторисі</a:t>
            </a:r>
            <a:r>
              <a:rPr lang="ru-RU" dirty="0"/>
              <a:t> установи, а в </a:t>
            </a:r>
            <a:r>
              <a:rPr lang="ru-RU" dirty="0" err="1"/>
              <a:t>Плані</a:t>
            </a:r>
            <a:r>
              <a:rPr lang="ru-RU" dirty="0"/>
              <a:t> </a:t>
            </a:r>
            <a:r>
              <a:rPr lang="ru-RU" dirty="0" err="1"/>
              <a:t>асигнувань</a:t>
            </a:r>
            <a:r>
              <a:rPr lang="ru-RU" dirty="0"/>
              <a:t> по </a:t>
            </a:r>
            <a:r>
              <a:rPr lang="ru-RU" dirty="0" err="1"/>
              <a:t>загальному</a:t>
            </a:r>
            <a:r>
              <a:rPr lang="ru-RU" dirty="0"/>
              <a:t> фонду вона </a:t>
            </a:r>
            <a:r>
              <a:rPr lang="ru-RU" dirty="0" err="1"/>
              <a:t>деталізується</a:t>
            </a:r>
            <a:r>
              <a:rPr lang="ru-RU" dirty="0"/>
              <a:t> по </a:t>
            </a:r>
            <a:r>
              <a:rPr lang="ru-RU" dirty="0" err="1"/>
              <a:t>місяцях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73" y="1268760"/>
            <a:ext cx="3749675" cy="160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6"/>
            <a:ext cx="3236913" cy="2408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09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683568" y="476672"/>
            <a:ext cx="4032448" cy="590465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Для </a:t>
            </a:r>
            <a:r>
              <a:rPr lang="ru-RU" dirty="0" err="1"/>
              <a:t>бухгалтерського</a:t>
            </a:r>
            <a:r>
              <a:rPr lang="ru-RU" dirty="0"/>
              <a:t> </a:t>
            </a:r>
            <a:r>
              <a:rPr lang="ru-RU" dirty="0" err="1"/>
              <a:t>обліку</a:t>
            </a:r>
            <a:r>
              <a:rPr lang="ru-RU" dirty="0"/>
              <a:t> </a:t>
            </a:r>
            <a:r>
              <a:rPr lang="ru-RU" dirty="0" err="1"/>
              <a:t>доходів</a:t>
            </a:r>
            <a:r>
              <a:rPr lang="ru-RU" dirty="0"/>
              <a:t> </a:t>
            </a:r>
            <a:r>
              <a:rPr lang="ru-RU" dirty="0" err="1"/>
              <a:t>загального</a:t>
            </a:r>
            <a:r>
              <a:rPr lang="ru-RU" dirty="0"/>
              <a:t> фонду - </a:t>
            </a:r>
            <a:r>
              <a:rPr lang="ru-RU" dirty="0" err="1"/>
              <a:t>відкритих</a:t>
            </a:r>
            <a:r>
              <a:rPr lang="ru-RU" dirty="0"/>
              <a:t> </a:t>
            </a:r>
            <a:r>
              <a:rPr lang="ru-RU" dirty="0" err="1"/>
              <a:t>асигнувань</a:t>
            </a:r>
            <a:r>
              <a:rPr lang="ru-RU" dirty="0"/>
              <a:t>, -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пасивний</a:t>
            </a:r>
            <a:r>
              <a:rPr lang="ru-RU" dirty="0"/>
              <a:t>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b="1" dirty="0"/>
              <a:t>70 "Доходи за </a:t>
            </a:r>
            <a:r>
              <a:rPr lang="ru-RU" b="1" dirty="0" err="1"/>
              <a:t>бюджетними</a:t>
            </a:r>
            <a:r>
              <a:rPr lang="ru-RU" b="1" dirty="0"/>
              <a:t> </a:t>
            </a:r>
            <a:r>
              <a:rPr lang="ru-RU" b="1" dirty="0" err="1"/>
              <a:t>асигнуваннями</a:t>
            </a:r>
            <a:r>
              <a:rPr lang="ru-RU" b="1" dirty="0"/>
              <a:t> </a:t>
            </a:r>
            <a:r>
              <a:rPr lang="ru-RU" b="1" dirty="0" err="1"/>
              <a:t>загального</a:t>
            </a:r>
            <a:r>
              <a:rPr lang="ru-RU" b="1" dirty="0"/>
              <a:t> фонду", </a:t>
            </a:r>
            <a:r>
              <a:rPr lang="ru-RU" dirty="0" err="1"/>
              <a:t>субрахунок</a:t>
            </a:r>
            <a:r>
              <a:rPr lang="ru-RU" dirty="0"/>
              <a:t> </a:t>
            </a:r>
            <a:r>
              <a:rPr lang="ru-RU" b="1" dirty="0"/>
              <a:t>701 «</a:t>
            </a:r>
            <a:r>
              <a:rPr lang="ru-RU" b="1" dirty="0" err="1"/>
              <a:t>Бюджетні</a:t>
            </a:r>
            <a:r>
              <a:rPr lang="ru-RU" b="1" dirty="0"/>
              <a:t> </a:t>
            </a:r>
            <a:r>
              <a:rPr lang="ru-RU" b="1" dirty="0" err="1"/>
              <a:t>асигнування</a:t>
            </a:r>
            <a:r>
              <a:rPr lang="ru-RU" b="1" dirty="0"/>
              <a:t> </a:t>
            </a:r>
            <a:r>
              <a:rPr lang="ru-RU" b="1" dirty="0" err="1"/>
              <a:t>розпорядників</a:t>
            </a:r>
            <a:r>
              <a:rPr lang="ru-RU" b="1" dirty="0"/>
              <a:t> </a:t>
            </a:r>
            <a:r>
              <a:rPr lang="ru-RU" b="1" dirty="0" err="1"/>
              <a:t>бюджетних</a:t>
            </a:r>
            <a:r>
              <a:rPr lang="ru-RU" b="1" dirty="0"/>
              <a:t> </a:t>
            </a:r>
            <a:r>
              <a:rPr lang="ru-RU" b="1" dirty="0" err="1"/>
              <a:t>коштів</a:t>
            </a:r>
            <a:r>
              <a:rPr lang="ru-RU" b="1" dirty="0" smtClean="0"/>
              <a:t>»</a:t>
            </a:r>
          </a:p>
          <a:p>
            <a:endParaRPr lang="ru-RU" b="1" dirty="0" smtClean="0"/>
          </a:p>
          <a:p>
            <a:endParaRPr lang="ru-RU" b="1" dirty="0"/>
          </a:p>
          <a:p>
            <a:r>
              <a:rPr lang="ru-RU" dirty="0" err="1"/>
              <a:t>Рахунок</a:t>
            </a:r>
            <a:r>
              <a:rPr lang="ru-RU" dirty="0"/>
              <a:t> 70 "Доходи за </a:t>
            </a:r>
            <a:r>
              <a:rPr lang="ru-RU" dirty="0" err="1"/>
              <a:t>бюджетними</a:t>
            </a:r>
            <a:r>
              <a:rPr lang="ru-RU" dirty="0"/>
              <a:t> </a:t>
            </a:r>
            <a:r>
              <a:rPr lang="ru-RU" dirty="0" err="1"/>
              <a:t>асигнуваннями</a:t>
            </a:r>
            <a:r>
              <a:rPr lang="ru-RU" dirty="0"/>
              <a:t>" </a:t>
            </a:r>
            <a:r>
              <a:rPr lang="ru-RU" b="1" dirty="0" err="1"/>
              <a:t>призначено</a:t>
            </a:r>
            <a:r>
              <a:rPr lang="ru-RU" b="1" dirty="0"/>
              <a:t> для </a:t>
            </a:r>
            <a:r>
              <a:rPr lang="ru-RU" b="1" dirty="0" err="1"/>
              <a:t>обліку</a:t>
            </a:r>
            <a:r>
              <a:rPr lang="ru-RU" b="1" dirty="0"/>
              <a:t> й </a:t>
            </a:r>
            <a:r>
              <a:rPr lang="ru-RU" b="1" dirty="0" err="1"/>
              <a:t>узагальнення</a:t>
            </a:r>
            <a:r>
              <a:rPr lang="ru-RU" b="1" dirty="0"/>
              <a:t> </a:t>
            </a:r>
            <a:r>
              <a:rPr lang="ru-RU" b="1" dirty="0" err="1"/>
              <a:t>інформації</a:t>
            </a:r>
            <a:r>
              <a:rPr lang="ru-RU" b="1" dirty="0"/>
              <a:t> про доходи, </a:t>
            </a:r>
            <a:r>
              <a:rPr lang="ru-RU" b="1" dirty="0" err="1"/>
              <a:t>отримані</a:t>
            </a:r>
            <a:r>
              <a:rPr lang="ru-RU" b="1" dirty="0"/>
              <a:t> за </a:t>
            </a:r>
            <a:r>
              <a:rPr lang="ru-RU" b="1" dirty="0" err="1"/>
              <a:t>рахунок</a:t>
            </a:r>
            <a:r>
              <a:rPr lang="ru-RU" b="1" dirty="0"/>
              <a:t> </a:t>
            </a:r>
            <a:r>
              <a:rPr lang="ru-RU" b="1" dirty="0" err="1"/>
              <a:t>бюджетних</a:t>
            </a:r>
            <a:r>
              <a:rPr lang="ru-RU" b="1" dirty="0"/>
              <a:t> </a:t>
            </a:r>
            <a:r>
              <a:rPr lang="ru-RU" b="1" dirty="0" err="1"/>
              <a:t>асигнувань</a:t>
            </a:r>
            <a:r>
              <a:rPr lang="ru-RU" b="1" dirty="0"/>
              <a:t> на </a:t>
            </a:r>
            <a:r>
              <a:rPr lang="ru-RU" b="1" dirty="0" err="1"/>
              <a:t>виконання</a:t>
            </a:r>
            <a:r>
              <a:rPr lang="ru-RU" b="1" dirty="0"/>
              <a:t> </a:t>
            </a:r>
            <a:r>
              <a:rPr lang="ru-RU" b="1" dirty="0" err="1"/>
              <a:t>суб'єктом</a:t>
            </a:r>
            <a:r>
              <a:rPr lang="ru-RU" b="1" dirty="0"/>
              <a:t> державного сектору </a:t>
            </a:r>
            <a:r>
              <a:rPr lang="ru-RU" b="1" dirty="0" err="1"/>
              <a:t>своїх</a:t>
            </a:r>
            <a:r>
              <a:rPr lang="ru-RU" b="1" dirty="0"/>
              <a:t> </a:t>
            </a:r>
            <a:r>
              <a:rPr lang="ru-RU" b="1" dirty="0" err="1"/>
              <a:t>повноваже</a:t>
            </a:r>
            <a:r>
              <a:rPr lang="ru-RU" dirty="0" err="1"/>
              <a:t>нь</a:t>
            </a:r>
            <a:r>
              <a:rPr lang="ru-RU" dirty="0"/>
              <a:t>, </a:t>
            </a:r>
            <a:r>
              <a:rPr lang="ru-RU" dirty="0" err="1"/>
              <a:t>визначених</a:t>
            </a:r>
            <a:r>
              <a:rPr lang="ru-RU" dirty="0"/>
              <a:t> </a:t>
            </a:r>
            <a:r>
              <a:rPr lang="ru-RU" dirty="0" err="1"/>
              <a:t>законодавством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1"/>
          <a:stretch/>
        </p:blipFill>
        <p:spPr bwMode="auto">
          <a:xfrm>
            <a:off x="5436096" y="3140968"/>
            <a:ext cx="2758033" cy="300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3991744" cy="2740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25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4824536" cy="1080120"/>
          </a:xfrm>
        </p:spPr>
        <p:txBody>
          <a:bodyPr>
            <a:normAutofit fontScale="25000" lnSpcReduction="20000"/>
          </a:bodyPr>
          <a:lstStyle/>
          <a:p>
            <a:r>
              <a:rPr lang="ru-RU" sz="6400" dirty="0"/>
              <a:t>Практика </a:t>
            </a:r>
            <a:r>
              <a:rPr lang="ru-RU" sz="6400" dirty="0" err="1"/>
              <a:t>ведення</a:t>
            </a:r>
            <a:r>
              <a:rPr lang="ru-RU" sz="6400" dirty="0"/>
              <a:t> </a:t>
            </a:r>
            <a:r>
              <a:rPr lang="ru-RU" sz="6400" dirty="0" err="1"/>
              <a:t>обліку</a:t>
            </a:r>
            <a:r>
              <a:rPr lang="ru-RU" sz="6400" dirty="0"/>
              <a:t> та </a:t>
            </a:r>
            <a:r>
              <a:rPr lang="ru-RU" sz="6400" dirty="0" err="1"/>
              <a:t>діючі</a:t>
            </a:r>
            <a:r>
              <a:rPr lang="ru-RU" sz="6400" dirty="0"/>
              <a:t> </a:t>
            </a:r>
            <a:r>
              <a:rPr lang="ru-RU" sz="6400" dirty="0" err="1"/>
              <a:t>нормативні</a:t>
            </a:r>
            <a:r>
              <a:rPr lang="ru-RU" sz="6400" dirty="0"/>
              <a:t> </a:t>
            </a:r>
            <a:r>
              <a:rPr lang="ru-RU" sz="6400" dirty="0" err="1"/>
              <a:t>документи</a:t>
            </a:r>
            <a:r>
              <a:rPr lang="ru-RU" sz="6400" dirty="0"/>
              <a:t> </a:t>
            </a:r>
            <a:r>
              <a:rPr lang="ru-RU" sz="6400" dirty="0" err="1"/>
              <a:t>дозволяють</a:t>
            </a:r>
            <a:r>
              <a:rPr lang="ru-RU" sz="6400" dirty="0"/>
              <a:t> </a:t>
            </a:r>
            <a:r>
              <a:rPr lang="ru-RU" sz="6400" b="1" dirty="0" err="1"/>
              <a:t>класифікувати</a:t>
            </a:r>
            <a:r>
              <a:rPr lang="ru-RU" sz="6400" b="1" dirty="0"/>
              <a:t> </a:t>
            </a:r>
            <a:r>
              <a:rPr lang="ru-RU" sz="6400" b="1" dirty="0" err="1"/>
              <a:t>витрати</a:t>
            </a:r>
            <a:r>
              <a:rPr lang="ru-RU" sz="6400" b="1" dirty="0"/>
              <a:t> </a:t>
            </a:r>
            <a:r>
              <a:rPr lang="ru-RU" sz="6400" b="1" dirty="0" err="1"/>
              <a:t>бюджетних</a:t>
            </a:r>
            <a:r>
              <a:rPr lang="ru-RU" sz="6400" b="1" dirty="0"/>
              <a:t> </a:t>
            </a:r>
            <a:r>
              <a:rPr lang="ru-RU" sz="6400" b="1" dirty="0" err="1"/>
              <a:t>установ</a:t>
            </a:r>
            <a:r>
              <a:rPr lang="ru-RU" sz="6400" b="1" dirty="0"/>
              <a:t> в </a:t>
            </a:r>
            <a:r>
              <a:rPr lang="ru-RU" sz="6400" b="1" dirty="0" err="1"/>
              <a:t>бухгалтерському</a:t>
            </a:r>
            <a:r>
              <a:rPr lang="ru-RU" sz="6400" b="1" dirty="0"/>
              <a:t> </a:t>
            </a:r>
            <a:r>
              <a:rPr lang="ru-RU" sz="6400" b="1" dirty="0" err="1"/>
              <a:t>обліку</a:t>
            </a:r>
            <a:r>
              <a:rPr lang="ru-RU" sz="6400" b="1" dirty="0"/>
              <a:t> за такими </a:t>
            </a:r>
            <a:r>
              <a:rPr lang="ru-RU" sz="6400" b="1" dirty="0" err="1" smtClean="0"/>
              <a:t>ознаками</a:t>
            </a:r>
            <a:r>
              <a:rPr lang="ru-RU" sz="6400" dirty="0" smtClean="0"/>
              <a:t>:</a:t>
            </a:r>
          </a:p>
          <a:p>
            <a:pPr marL="0" indent="0">
              <a:buNone/>
            </a:pPr>
            <a:r>
              <a:rPr lang="ru-RU" sz="6400" dirty="0" smtClean="0"/>
              <a:t>1) </a:t>
            </a:r>
            <a:r>
              <a:rPr lang="ru-RU" sz="6400" b="1" i="1" dirty="0" smtClean="0"/>
              <a:t>В </a:t>
            </a:r>
            <a:r>
              <a:rPr lang="ru-RU" sz="6400" b="1" i="1" dirty="0" err="1"/>
              <a:t>залежності</a:t>
            </a:r>
            <a:r>
              <a:rPr lang="ru-RU" sz="6400" b="1" i="1" dirty="0"/>
              <a:t> </a:t>
            </a:r>
            <a:r>
              <a:rPr lang="ru-RU" sz="6400" b="1" i="1" dirty="0" err="1"/>
              <a:t>від</a:t>
            </a:r>
            <a:r>
              <a:rPr lang="ru-RU" sz="6400" b="1" i="1" dirty="0"/>
              <a:t> </a:t>
            </a:r>
            <a:r>
              <a:rPr lang="ru-RU" sz="6400" b="1" i="1" dirty="0" err="1"/>
              <a:t>джерел</a:t>
            </a:r>
            <a:r>
              <a:rPr lang="ru-RU" sz="6400" b="1" i="1" dirty="0"/>
              <a:t> </a:t>
            </a:r>
            <a:r>
              <a:rPr lang="ru-RU" sz="6400" b="1" i="1" dirty="0" err="1"/>
              <a:t>покриття</a:t>
            </a:r>
            <a:r>
              <a:rPr lang="ru-RU" sz="6400" dirty="0"/>
              <a:t>:</a:t>
            </a:r>
          </a:p>
          <a:p>
            <a:pPr marL="0" indent="0">
              <a:buNone/>
            </a:pPr>
            <a:r>
              <a:rPr lang="ru-RU" sz="6400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6400" dirty="0" err="1" smtClean="0"/>
              <a:t>видатки</a:t>
            </a:r>
            <a:r>
              <a:rPr lang="ru-RU" sz="6400" dirty="0" smtClean="0"/>
              <a:t> </a:t>
            </a:r>
            <a:r>
              <a:rPr lang="ru-RU" sz="6400" dirty="0" err="1"/>
              <a:t>загального</a:t>
            </a:r>
            <a:r>
              <a:rPr lang="ru-RU" sz="6400" dirty="0"/>
              <a:t> фонду;</a:t>
            </a:r>
          </a:p>
          <a:p>
            <a:pPr marL="0" indent="0">
              <a:buNone/>
            </a:pPr>
            <a:r>
              <a:rPr lang="ru-RU" sz="6400" dirty="0" smtClean="0">
                <a:solidFill>
                  <a:schemeClr val="accent1"/>
                </a:solidFill>
              </a:rPr>
              <a:t>-</a:t>
            </a:r>
            <a:r>
              <a:rPr lang="ru-RU" sz="6400" dirty="0" smtClean="0"/>
              <a:t> </a:t>
            </a:r>
            <a:r>
              <a:rPr lang="ru-RU" sz="6400" dirty="0" err="1" smtClean="0"/>
              <a:t>видатки</a:t>
            </a:r>
            <a:r>
              <a:rPr lang="ru-RU" sz="6400" dirty="0" smtClean="0"/>
              <a:t> </a:t>
            </a:r>
            <a:r>
              <a:rPr lang="ru-RU" sz="6400" dirty="0" err="1"/>
              <a:t>спеціального</a:t>
            </a:r>
            <a:r>
              <a:rPr lang="ru-RU" sz="6400" dirty="0"/>
              <a:t> фонду</a:t>
            </a:r>
            <a:r>
              <a:rPr lang="ru-RU" sz="6400" dirty="0" smtClean="0"/>
              <a:t>.</a:t>
            </a:r>
          </a:p>
          <a:p>
            <a:pPr marL="0" indent="0">
              <a:buNone/>
            </a:pPr>
            <a:r>
              <a:rPr lang="ru-RU" sz="6400" dirty="0" err="1"/>
              <a:t>Обидва</a:t>
            </a:r>
            <a:r>
              <a:rPr lang="ru-RU" sz="6400" dirty="0"/>
              <a:t> </a:t>
            </a:r>
            <a:r>
              <a:rPr lang="ru-RU" sz="6400" dirty="0" err="1"/>
              <a:t>види</a:t>
            </a:r>
            <a:r>
              <a:rPr lang="ru-RU" sz="6400" dirty="0"/>
              <a:t> </a:t>
            </a:r>
            <a:r>
              <a:rPr lang="ru-RU" sz="6400" dirty="0" err="1"/>
              <a:t>видатків</a:t>
            </a:r>
            <a:r>
              <a:rPr lang="ru-RU" sz="6400" dirty="0"/>
              <a:t> </a:t>
            </a:r>
            <a:r>
              <a:rPr lang="ru-RU" sz="6400" dirty="0" err="1"/>
              <a:t>плануються</a:t>
            </a:r>
            <a:r>
              <a:rPr lang="ru-RU" sz="6400" dirty="0"/>
              <a:t> в </a:t>
            </a:r>
            <a:r>
              <a:rPr lang="ru-RU" sz="6400" dirty="0" err="1"/>
              <a:t>кошторисі</a:t>
            </a:r>
            <a:r>
              <a:rPr lang="ru-RU" sz="6400" dirty="0"/>
              <a:t>, а </a:t>
            </a:r>
            <a:r>
              <a:rPr lang="ru-RU" sz="6400" dirty="0" err="1"/>
              <a:t>бухгалтерський</a:t>
            </a:r>
            <a:r>
              <a:rPr lang="ru-RU" sz="6400" dirty="0"/>
              <a:t> </a:t>
            </a:r>
            <a:r>
              <a:rPr lang="ru-RU" sz="6400" dirty="0" err="1"/>
              <a:t>облік</a:t>
            </a:r>
            <a:r>
              <a:rPr lang="ru-RU" sz="6400" dirty="0"/>
              <a:t> </a:t>
            </a:r>
            <a:r>
              <a:rPr lang="ru-RU" sz="6400" dirty="0" err="1"/>
              <a:t>цих</a:t>
            </a:r>
            <a:r>
              <a:rPr lang="ru-RU" sz="6400" dirty="0"/>
              <a:t> </a:t>
            </a:r>
            <a:r>
              <a:rPr lang="ru-RU" sz="6400" dirty="0" err="1"/>
              <a:t>видатків</a:t>
            </a:r>
            <a:r>
              <a:rPr lang="ru-RU" sz="6400" dirty="0"/>
              <a:t> </a:t>
            </a:r>
            <a:r>
              <a:rPr lang="ru-RU" sz="6400" dirty="0" err="1"/>
              <a:t>ведеться</a:t>
            </a:r>
            <a:r>
              <a:rPr lang="ru-RU" sz="6400" dirty="0"/>
              <a:t> </a:t>
            </a:r>
            <a:r>
              <a:rPr lang="ru-RU" sz="6400" dirty="0" err="1"/>
              <a:t>відокремлено</a:t>
            </a:r>
            <a:r>
              <a:rPr lang="ru-RU" sz="6400" dirty="0"/>
              <a:t> на </a:t>
            </a:r>
            <a:r>
              <a:rPr lang="ru-RU" sz="6400" dirty="0" err="1"/>
              <a:t>окремих</a:t>
            </a:r>
            <a:r>
              <a:rPr lang="ru-RU" sz="6400" dirty="0"/>
              <a:t> </a:t>
            </a:r>
            <a:r>
              <a:rPr lang="ru-RU" sz="6400" dirty="0" err="1"/>
              <a:t>рахунках</a:t>
            </a:r>
            <a:r>
              <a:rPr lang="ru-RU" sz="6400" dirty="0"/>
              <a:t>.</a:t>
            </a:r>
          </a:p>
          <a:p>
            <a:pPr>
              <a:buFontTx/>
              <a:buChar char="-"/>
            </a:pPr>
            <a:endParaRPr lang="ru-RU" sz="2900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>
          <a:xfrm>
            <a:off x="3851920" y="3068960"/>
            <a:ext cx="5045184" cy="18002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dirty="0" smtClean="0"/>
              <a:t>2) </a:t>
            </a:r>
            <a:r>
              <a:rPr lang="ru-RU" sz="8000" b="1" i="1" dirty="0" smtClean="0"/>
              <a:t>В </a:t>
            </a:r>
            <a:r>
              <a:rPr lang="ru-RU" sz="8000" b="1" i="1" dirty="0" err="1"/>
              <a:t>залежності</a:t>
            </a:r>
            <a:r>
              <a:rPr lang="ru-RU" sz="8000" b="1" i="1" dirty="0"/>
              <a:t> </a:t>
            </a:r>
            <a:r>
              <a:rPr lang="ru-RU" sz="8000" b="1" i="1" dirty="0" err="1"/>
              <a:t>від</a:t>
            </a:r>
            <a:r>
              <a:rPr lang="ru-RU" sz="8000" b="1" i="1" dirty="0"/>
              <a:t> </a:t>
            </a:r>
            <a:r>
              <a:rPr lang="ru-RU" sz="8000" b="1" i="1" dirty="0" err="1"/>
              <a:t>етапу</a:t>
            </a:r>
            <a:r>
              <a:rPr lang="ru-RU" sz="8000" b="1" i="1" dirty="0"/>
              <a:t> </a:t>
            </a:r>
            <a:r>
              <a:rPr lang="ru-RU" sz="8000" b="1" i="1" dirty="0" err="1"/>
              <a:t>руху</a:t>
            </a:r>
            <a:r>
              <a:rPr lang="ru-RU" sz="8000" b="1" i="1" dirty="0"/>
              <a:t> </a:t>
            </a:r>
            <a:r>
              <a:rPr lang="ru-RU" sz="8000" b="1" i="1" dirty="0" err="1"/>
              <a:t>бюджетних</a:t>
            </a:r>
            <a:r>
              <a:rPr lang="ru-RU" sz="8000" b="1" i="1" dirty="0"/>
              <a:t> </a:t>
            </a:r>
            <a:r>
              <a:rPr lang="ru-RU" sz="8000" b="1" i="1" dirty="0" err="1"/>
              <a:t>коштів</a:t>
            </a:r>
            <a:r>
              <a:rPr lang="ru-RU" sz="8000" dirty="0"/>
              <a:t>: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8000" dirty="0" smtClean="0"/>
              <a:t> </a:t>
            </a:r>
            <a:r>
              <a:rPr lang="ru-RU" sz="8000" dirty="0" err="1" smtClean="0"/>
              <a:t>касові</a:t>
            </a:r>
            <a:r>
              <a:rPr lang="ru-RU" sz="8000" dirty="0" smtClean="0"/>
              <a:t> </a:t>
            </a:r>
            <a:r>
              <a:rPr lang="ru-RU" sz="8000" dirty="0" err="1"/>
              <a:t>видатки</a:t>
            </a:r>
            <a:r>
              <a:rPr lang="ru-RU" sz="8000" dirty="0"/>
              <a:t>;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chemeClr val="accent1"/>
                </a:solidFill>
              </a:rPr>
              <a:t>-</a:t>
            </a:r>
            <a:r>
              <a:rPr lang="ru-RU" sz="8000" dirty="0" smtClean="0"/>
              <a:t> </a:t>
            </a:r>
            <a:r>
              <a:rPr lang="ru-RU" sz="8000" dirty="0" err="1" smtClean="0"/>
              <a:t>фактичні</a:t>
            </a:r>
            <a:r>
              <a:rPr lang="ru-RU" sz="8000" dirty="0" smtClean="0"/>
              <a:t> </a:t>
            </a:r>
            <a:r>
              <a:rPr lang="ru-RU" sz="8000" dirty="0" err="1"/>
              <a:t>видатки</a:t>
            </a:r>
            <a:r>
              <a:rPr lang="ru-RU" sz="8000" dirty="0" smtClean="0"/>
              <a:t>.</a:t>
            </a:r>
          </a:p>
          <a:p>
            <a:pPr marL="0" indent="0">
              <a:buNone/>
            </a:pPr>
            <a:r>
              <a:rPr lang="ru-RU" sz="8000" dirty="0" smtClean="0"/>
              <a:t>3) </a:t>
            </a:r>
            <a:r>
              <a:rPr lang="ru-RU" sz="8000" b="1" i="1" dirty="0" err="1" smtClean="0"/>
              <a:t>Наступна</a:t>
            </a:r>
            <a:r>
              <a:rPr lang="ru-RU" sz="8000" b="1" i="1" dirty="0" smtClean="0"/>
              <a:t> </a:t>
            </a:r>
            <a:r>
              <a:rPr lang="ru-RU" sz="8000" b="1" i="1" dirty="0" err="1"/>
              <a:t>класифікаційна</a:t>
            </a:r>
            <a:r>
              <a:rPr lang="ru-RU" sz="8000" b="1" i="1" dirty="0"/>
              <a:t> </a:t>
            </a:r>
            <a:r>
              <a:rPr lang="ru-RU" sz="8000" b="1" i="1" dirty="0" err="1"/>
              <a:t>ознака</a:t>
            </a:r>
            <a:r>
              <a:rPr lang="ru-RU" sz="8000" b="1" i="1" dirty="0"/>
              <a:t> - </a:t>
            </a:r>
            <a:r>
              <a:rPr lang="ru-RU" sz="8000" b="1" i="1" dirty="0" err="1"/>
              <a:t>економічна</a:t>
            </a:r>
            <a:r>
              <a:rPr lang="ru-RU" sz="8000" b="1" i="1" dirty="0"/>
              <a:t> </a:t>
            </a:r>
            <a:r>
              <a:rPr lang="ru-RU" sz="8000" b="1" i="1" dirty="0" err="1"/>
              <a:t>класифікація</a:t>
            </a:r>
            <a:r>
              <a:rPr lang="ru-RU" sz="8000" b="1" i="1" dirty="0"/>
              <a:t> </a:t>
            </a:r>
            <a:r>
              <a:rPr lang="ru-RU" sz="8000" b="1" i="1" dirty="0" err="1"/>
              <a:t>видатків</a:t>
            </a:r>
            <a:r>
              <a:rPr lang="ru-RU" sz="8000" b="1" i="1" dirty="0"/>
              <a:t> (КЕКВ). </a:t>
            </a:r>
            <a:endParaRPr lang="ru-RU" sz="8000" b="1" i="1" dirty="0" smtClean="0"/>
          </a:p>
          <a:p>
            <a:pPr marL="0" indent="0">
              <a:buNone/>
            </a:pPr>
            <a:r>
              <a:rPr lang="ru-RU" sz="8000" b="1" i="1" dirty="0" smtClean="0">
                <a:solidFill>
                  <a:schemeClr val="accent1"/>
                </a:solidFill>
              </a:rPr>
              <a:t>-</a:t>
            </a:r>
            <a:r>
              <a:rPr lang="ru-RU" sz="8000" b="1" i="1" dirty="0" smtClean="0"/>
              <a:t> </a:t>
            </a:r>
            <a:r>
              <a:rPr lang="ru-RU" sz="8000" dirty="0" smtClean="0"/>
              <a:t>За </a:t>
            </a:r>
            <a:r>
              <a:rPr lang="ru-RU" sz="8000" dirty="0" err="1"/>
              <a:t>цією</a:t>
            </a:r>
            <a:r>
              <a:rPr lang="ru-RU" sz="8000" dirty="0"/>
              <a:t> </a:t>
            </a:r>
            <a:r>
              <a:rPr lang="ru-RU" sz="8000" dirty="0" err="1"/>
              <a:t>класифікацією</a:t>
            </a:r>
            <a:r>
              <a:rPr lang="ru-RU" sz="8000" dirty="0"/>
              <a:t> </a:t>
            </a:r>
            <a:r>
              <a:rPr lang="ru-RU" sz="8000" dirty="0" err="1"/>
              <a:t>всі</a:t>
            </a:r>
            <a:r>
              <a:rPr lang="ru-RU" sz="8000" dirty="0"/>
              <a:t> </a:t>
            </a:r>
            <a:r>
              <a:rPr lang="ru-RU" sz="8000" dirty="0" err="1"/>
              <a:t>видатки</a:t>
            </a:r>
            <a:r>
              <a:rPr lang="ru-RU" sz="8000" dirty="0"/>
              <a:t> </a:t>
            </a:r>
            <a:r>
              <a:rPr lang="ru-RU" sz="8000" dirty="0" err="1"/>
              <a:t>бюджетних</a:t>
            </a:r>
            <a:r>
              <a:rPr lang="ru-RU" sz="8000" dirty="0"/>
              <a:t> </a:t>
            </a:r>
            <a:r>
              <a:rPr lang="ru-RU" sz="8000" dirty="0" err="1"/>
              <a:t>установ</a:t>
            </a:r>
            <a:r>
              <a:rPr lang="ru-RU" sz="8000" dirty="0"/>
              <a:t> </a:t>
            </a:r>
            <a:r>
              <a:rPr lang="ru-RU" sz="8000" dirty="0" err="1"/>
              <a:t>поділяються</a:t>
            </a:r>
            <a:r>
              <a:rPr lang="ru-RU" sz="8000" dirty="0"/>
              <a:t> на </a:t>
            </a:r>
            <a:r>
              <a:rPr lang="ru-RU" sz="8000" dirty="0" err="1"/>
              <a:t>поточні</a:t>
            </a:r>
            <a:r>
              <a:rPr lang="ru-RU" sz="8000" dirty="0"/>
              <a:t> та </a:t>
            </a:r>
            <a:r>
              <a:rPr lang="ru-RU" sz="8000" dirty="0" err="1"/>
              <a:t>капітальні</a:t>
            </a:r>
            <a:r>
              <a:rPr lang="ru-RU" sz="8000" dirty="0"/>
              <a:t>.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chemeClr val="accent1"/>
                </a:solidFill>
              </a:rPr>
              <a:t>-</a:t>
            </a:r>
            <a:r>
              <a:rPr lang="ru-RU" sz="8000" dirty="0" smtClean="0"/>
              <a:t> За </a:t>
            </a:r>
            <a:r>
              <a:rPr lang="ru-RU" sz="8000" dirty="0"/>
              <a:t>такою </a:t>
            </a:r>
            <a:r>
              <a:rPr lang="ru-RU" sz="8000" dirty="0" err="1"/>
              <a:t>класифікацією</a:t>
            </a:r>
            <a:r>
              <a:rPr lang="ru-RU" sz="8000" dirty="0"/>
              <a:t> </a:t>
            </a:r>
            <a:r>
              <a:rPr lang="ru-RU" sz="8000" dirty="0" err="1"/>
              <a:t>всі</a:t>
            </a:r>
            <a:r>
              <a:rPr lang="ru-RU" sz="8000" dirty="0"/>
              <a:t> </a:t>
            </a:r>
            <a:r>
              <a:rPr lang="ru-RU" sz="8000" dirty="0" err="1"/>
              <a:t>видатки</a:t>
            </a:r>
            <a:r>
              <a:rPr lang="ru-RU" sz="8000" dirty="0"/>
              <a:t> </a:t>
            </a:r>
            <a:r>
              <a:rPr lang="ru-RU" sz="8000" dirty="0" err="1"/>
              <a:t>відображаються</a:t>
            </a:r>
            <a:r>
              <a:rPr lang="ru-RU" sz="8000" dirty="0"/>
              <a:t> в </a:t>
            </a:r>
            <a:r>
              <a:rPr lang="ru-RU" sz="8000" dirty="0" err="1"/>
              <a:t>обліку</a:t>
            </a:r>
            <a:r>
              <a:rPr lang="ru-RU" sz="8000" dirty="0"/>
              <a:t> та </a:t>
            </a:r>
            <a:r>
              <a:rPr lang="ru-RU" sz="8000" dirty="0" err="1"/>
              <a:t>бухгалтерській</a:t>
            </a:r>
            <a:r>
              <a:rPr lang="ru-RU" sz="8000" dirty="0"/>
              <a:t> </a:t>
            </a:r>
            <a:r>
              <a:rPr lang="ru-RU" sz="8000" dirty="0" err="1"/>
              <a:t>звітності</a:t>
            </a:r>
            <a:r>
              <a:rPr lang="ru-RU" sz="8000" dirty="0"/>
              <a:t>.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694003" cy="2328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0" y="3429000"/>
            <a:ext cx="3433564" cy="22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4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108498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Кореспонденції</a:t>
            </a:r>
            <a:r>
              <a:rPr lang="ru-RU" sz="2800" b="1" dirty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рахунків</a:t>
            </a:r>
            <a:r>
              <a:rPr lang="ru-RU" sz="2800" b="1" dirty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 </a:t>
            </a:r>
            <a:r>
              <a:rPr lang="ru-RU" sz="2800" b="1" dirty="0" err="1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відображенню</a:t>
            </a:r>
            <a:r>
              <a:rPr lang="ru-RU" sz="2800" b="1" dirty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фактичних</a:t>
            </a:r>
            <a:r>
              <a:rPr lang="ru-RU" sz="2800" b="1" dirty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витрат</a:t>
            </a:r>
            <a:r>
              <a:rPr lang="ru-RU" sz="2800" b="1" dirty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 </a:t>
            </a:r>
            <a:r>
              <a:rPr lang="ru-RU" sz="2800" b="1" dirty="0" err="1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загальному</a:t>
            </a:r>
            <a:r>
              <a:rPr lang="ru-RU" sz="2800" b="1" dirty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фонду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32141620"/>
              </p:ext>
            </p:extLst>
          </p:nvPr>
        </p:nvGraphicFramePr>
        <p:xfrm>
          <a:off x="395536" y="1556792"/>
          <a:ext cx="8496944" cy="47970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{B301B821-A1FF-4177-AEE7-76D212191A09}</a:tableStyleId>
              </a:tblPr>
              <a:tblGrid>
                <a:gridCol w="3442727"/>
                <a:gridCol w="1575645"/>
                <a:gridCol w="3478572"/>
              </a:tblGrid>
              <a:tr h="202074">
                <a:tc rowSpan="2"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Зміст</a:t>
                      </a:r>
                      <a:r>
                        <a:rPr lang="uk-UA" sz="1400" spc="-10" dirty="0">
                          <a:effectLst/>
                        </a:rPr>
                        <a:t> </a:t>
                      </a:r>
                      <a:r>
                        <a:rPr lang="uk-UA" sz="1400" dirty="0">
                          <a:effectLst/>
                        </a:rPr>
                        <a:t>операції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Кореспонденція</a:t>
                      </a:r>
                      <a:r>
                        <a:rPr lang="uk-UA" sz="1000" spc="-2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рахунків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0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92075" algn="ctr">
                        <a:lnSpc>
                          <a:spcPts val="1055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err="1">
                          <a:effectLst/>
                        </a:rPr>
                        <a:t>Дт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0485" algn="ctr">
                        <a:lnSpc>
                          <a:spcPts val="1055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err="1">
                          <a:effectLst/>
                        </a:rPr>
                        <a:t>Кт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01511"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1.</a:t>
                      </a:r>
                      <a:r>
                        <a:rPr lang="uk-UA" sz="1000" spc="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Нарахована</a:t>
                      </a:r>
                      <a:r>
                        <a:rPr lang="uk-UA" sz="1000" spc="-2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зарплата штатним</a:t>
                      </a:r>
                      <a:r>
                        <a:rPr lang="uk-UA" sz="1000" spc="-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та</a:t>
                      </a:r>
                      <a:r>
                        <a:rPr lang="uk-UA" sz="1000" spc="-2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нештатним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ts val="107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працівникам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92075"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8011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(8021)</a:t>
                      </a:r>
                      <a:r>
                        <a:rPr lang="uk-UA" sz="1000" spc="-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Витрати</a:t>
                      </a:r>
                      <a:endParaRPr lang="ru-RU" sz="1100" dirty="0">
                        <a:effectLst/>
                      </a:endParaRPr>
                    </a:p>
                    <a:p>
                      <a:pPr marR="91440" algn="ctr">
                        <a:lnSpc>
                          <a:spcPts val="107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на</a:t>
                      </a:r>
                      <a:r>
                        <a:rPr lang="uk-UA" sz="1000" spc="-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оплату</a:t>
                      </a:r>
                      <a:r>
                        <a:rPr lang="uk-UA" sz="1000" spc="-2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праці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6511</a:t>
                      </a:r>
                      <a:r>
                        <a:rPr lang="uk-UA" sz="1000" spc="-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(6521)</a:t>
                      </a:r>
                      <a:r>
                        <a:rPr lang="uk-UA" sz="1000" spc="-1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Розрахунки</a:t>
                      </a:r>
                      <a:r>
                        <a:rPr lang="uk-UA" sz="1000" spc="1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із</a:t>
                      </a:r>
                      <a:r>
                        <a:rPr lang="uk-UA" sz="1000" spc="-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заробітної</a:t>
                      </a:r>
                      <a:endParaRPr lang="ru-RU" sz="1100" dirty="0">
                        <a:effectLst/>
                      </a:endParaRPr>
                    </a:p>
                    <a:p>
                      <a:pPr marR="70485" algn="ctr">
                        <a:lnSpc>
                          <a:spcPts val="107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плати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615006">
                <a:tc>
                  <a:txBody>
                    <a:bodyPr/>
                    <a:lstStyle/>
                    <a:p>
                      <a:pPr marR="447040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2.</a:t>
                      </a:r>
                      <a:r>
                        <a:rPr lang="uk-UA" sz="1000" spc="10" dirty="0">
                          <a:effectLst/>
                        </a:rPr>
                        <a:t> </a:t>
                      </a:r>
                      <a:r>
                        <a:rPr lang="uk-UA" sz="1000" dirty="0" err="1">
                          <a:effectLst/>
                        </a:rPr>
                        <a:t>Нараховано</a:t>
                      </a:r>
                      <a:r>
                        <a:rPr lang="uk-UA" sz="1000" spc="3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єдиний</a:t>
                      </a:r>
                      <a:r>
                        <a:rPr lang="uk-UA" sz="1000" spc="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внесок</a:t>
                      </a:r>
                      <a:r>
                        <a:rPr lang="uk-UA" sz="1000" spc="-2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на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загальнообов'язкове</a:t>
                      </a:r>
                      <a:r>
                        <a:rPr lang="uk-UA" sz="1000" spc="-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державне</a:t>
                      </a:r>
                      <a:r>
                        <a:rPr lang="uk-UA" sz="1000" spc="-4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соціальне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ts val="107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страхування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92075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8012</a:t>
                      </a:r>
                      <a:r>
                        <a:rPr lang="uk-UA" sz="1000" spc="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(8022)</a:t>
                      </a:r>
                      <a:endParaRPr lang="ru-RU" sz="1100" dirty="0">
                        <a:effectLst/>
                      </a:endParaRPr>
                    </a:p>
                    <a:p>
                      <a:pPr marR="207010" algn="ctr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Відрахування на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spc="-5" dirty="0">
                          <a:effectLst/>
                        </a:rPr>
                        <a:t>соціальні</a:t>
                      </a:r>
                      <a:r>
                        <a:rPr lang="uk-UA" sz="1000" spc="-4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заходи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6313</a:t>
                      </a:r>
                      <a:r>
                        <a:rPr lang="uk-UA" sz="1000" spc="-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(6323)</a:t>
                      </a:r>
                      <a:r>
                        <a:rPr lang="uk-UA" sz="1000" spc="-20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«Розрахунки</a:t>
                      </a:r>
                      <a:r>
                        <a:rPr lang="uk-UA" sz="1000" spc="2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із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загальнообов’язкового</a:t>
                      </a:r>
                      <a:r>
                        <a:rPr lang="uk-UA" sz="1000" spc="-4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державного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ts val="107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соціального</a:t>
                      </a:r>
                      <a:r>
                        <a:rPr lang="uk-UA" sz="1000" spc="-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страхування»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51543">
                <a:tc>
                  <a:txBody>
                    <a:bodyPr/>
                    <a:lstStyle/>
                    <a:p>
                      <a:pPr marR="692785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3.</a:t>
                      </a:r>
                      <a:r>
                        <a:rPr lang="uk-UA" sz="1000" spc="-1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Нарахована</a:t>
                      </a:r>
                      <a:r>
                        <a:rPr lang="uk-UA" sz="1000" spc="-1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стипендія</a:t>
                      </a:r>
                      <a:r>
                        <a:rPr lang="uk-UA" sz="1000" spc="-20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студентам,</a:t>
                      </a:r>
                      <a:r>
                        <a:rPr lang="uk-UA" sz="1000" spc="-23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аспірантам,</a:t>
                      </a:r>
                      <a:r>
                        <a:rPr lang="uk-UA" sz="1000" spc="40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учням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167640" algn="ctr">
                        <a:lnSpc>
                          <a:spcPct val="97000"/>
                        </a:lnSpc>
                        <a:spcBef>
                          <a:spcPts val="49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8011 «Витрати на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оплату</a:t>
                      </a:r>
                      <a:r>
                        <a:rPr lang="uk-UA" sz="1000" spc="-2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праці»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6512 «Розрахунки</a:t>
                      </a:r>
                      <a:r>
                        <a:rPr lang="uk-UA" sz="1000" spc="1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з</a:t>
                      </a:r>
                      <a:r>
                        <a:rPr lang="uk-UA" sz="1000" spc="1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виплати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стипендій, пенсій, допомоги та інших</a:t>
                      </a:r>
                      <a:r>
                        <a:rPr lang="uk-UA" sz="1000" spc="-23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трансфертів</a:t>
                      </a:r>
                      <a:r>
                        <a:rPr lang="uk-UA" sz="1000" spc="1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населенню»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606221">
                <a:tc>
                  <a:txBody>
                    <a:bodyPr/>
                    <a:lstStyle/>
                    <a:p>
                      <a:pPr marR="73660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4. Списані витрати по відрядженню на підставі</a:t>
                      </a:r>
                      <a:r>
                        <a:rPr lang="uk-UA" sz="1000" spc="-23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затвердженого</a:t>
                      </a:r>
                      <a:r>
                        <a:rPr lang="uk-UA" sz="1000" spc="-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звіту</a:t>
                      </a:r>
                      <a:r>
                        <a:rPr lang="uk-UA" sz="1000" spc="-4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про</a:t>
                      </a:r>
                      <a:r>
                        <a:rPr lang="uk-UA" sz="1000" spc="1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використання</a:t>
                      </a:r>
                      <a:r>
                        <a:rPr lang="uk-UA" sz="1000" spc="-20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коштів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ts val="107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наданих</a:t>
                      </a:r>
                      <a:r>
                        <a:rPr lang="uk-UA" sz="1000" spc="-30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на</a:t>
                      </a:r>
                      <a:r>
                        <a:rPr lang="uk-UA" sz="1000" spc="-10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відрядження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167640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8011 «Витрати на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оплату</a:t>
                      </a:r>
                      <a:r>
                        <a:rPr lang="uk-UA" sz="1000" spc="-2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праці»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192405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2116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(2126)</a:t>
                      </a:r>
                      <a:r>
                        <a:rPr lang="uk-UA" sz="1000" spc="-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Дебіторська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заборгованість</a:t>
                      </a:r>
                      <a:r>
                        <a:rPr lang="uk-UA" sz="1000" spc="-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</a:t>
                      </a:r>
                      <a:r>
                        <a:rPr lang="uk-UA" sz="1000" spc="-2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розрахунками</a:t>
                      </a:r>
                      <a:r>
                        <a:rPr lang="uk-UA" sz="1000" spc="-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</a:t>
                      </a:r>
                      <a:endParaRPr lang="ru-RU" sz="1100" dirty="0">
                        <a:effectLst/>
                      </a:endParaRPr>
                    </a:p>
                    <a:p>
                      <a:pPr marR="70485" algn="ctr">
                        <a:lnSpc>
                          <a:spcPts val="107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підзвітними особами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19569">
                <a:tc>
                  <a:txBody>
                    <a:bodyPr/>
                    <a:lstStyle/>
                    <a:p>
                      <a:pPr marR="927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5.</a:t>
                      </a:r>
                      <a:r>
                        <a:rPr lang="uk-UA" sz="1000" spc="10" dirty="0">
                          <a:effectLst/>
                        </a:rPr>
                        <a:t> </a:t>
                      </a:r>
                      <a:r>
                        <a:rPr lang="uk-UA" sz="1000" dirty="0" err="1">
                          <a:effectLst/>
                        </a:rPr>
                        <a:t>Нараховано</a:t>
                      </a:r>
                      <a:r>
                        <a:rPr lang="uk-UA" sz="1000" spc="2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суми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допомоги</a:t>
                      </a:r>
                      <a:r>
                        <a:rPr lang="uk-UA" sz="1000" spc="-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</a:t>
                      </a:r>
                      <a:r>
                        <a:rPr lang="uk-UA" sz="1000" spc="-1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тимчасової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непрацездатності, що сплачуються за рахунок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коштів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суб'єкта</a:t>
                      </a:r>
                      <a:r>
                        <a:rPr lang="uk-UA" sz="1000" spc="-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державного</a:t>
                      </a:r>
                      <a:r>
                        <a:rPr lang="uk-UA" sz="1000" spc="-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сектору</a:t>
                      </a:r>
                      <a:r>
                        <a:rPr lang="uk-UA" sz="1000" spc="-4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(перших</a:t>
                      </a:r>
                      <a:r>
                        <a:rPr lang="uk-UA" sz="1000" spc="-2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днів)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167640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8011 «Витрати на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оплату</a:t>
                      </a:r>
                      <a:r>
                        <a:rPr lang="uk-UA" sz="1000" spc="-2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праці»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61595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6511 (6521) «Розрахунки із заробітної</a:t>
                      </a:r>
                      <a:r>
                        <a:rPr lang="uk-UA" sz="1000" spc="-23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плати»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599017">
                <a:tc>
                  <a:txBody>
                    <a:bodyPr/>
                    <a:lstStyle/>
                    <a:p>
                      <a:pPr marR="1200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6. </a:t>
                      </a:r>
                      <a:r>
                        <a:rPr lang="uk-UA" sz="1000" dirty="0" err="1">
                          <a:effectLst/>
                        </a:rPr>
                        <a:t>Нараховано</a:t>
                      </a:r>
                      <a:r>
                        <a:rPr lang="uk-UA" sz="1000" dirty="0">
                          <a:effectLst/>
                        </a:rPr>
                        <a:t> суми субсидій, допомоги, пільг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 оплати спожитих житлово-комунальних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послуг та послуг зв'язку (у частині абонентної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плати</a:t>
                      </a:r>
                      <a:r>
                        <a:rPr lang="uk-UA" sz="1000" spc="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</a:t>
                      </a:r>
                      <a:r>
                        <a:rPr lang="uk-UA" sz="1000" spc="-2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користування</a:t>
                      </a:r>
                      <a:r>
                        <a:rPr lang="uk-UA" sz="1000" spc="1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квартирним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телефоном),</a:t>
                      </a:r>
                      <a:r>
                        <a:rPr lang="uk-UA" sz="1000" spc="1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компенсацій</a:t>
                      </a:r>
                      <a:r>
                        <a:rPr lang="uk-UA" sz="1000" spc="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громадянам</a:t>
                      </a:r>
                      <a:r>
                        <a:rPr lang="uk-UA" sz="1000" spc="-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</a:t>
                      </a:r>
                      <a:endParaRPr lang="ru-RU" sz="1100" dirty="0">
                        <a:effectLst/>
                      </a:endParaRPr>
                    </a:p>
                    <a:p>
                      <a:pPr marR="313690" algn="ctr">
                        <a:lnSpc>
                          <a:spcPts val="114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бюджету, на що згідно із законодавством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мають право відповідні</a:t>
                      </a:r>
                      <a:r>
                        <a:rPr lang="uk-UA" sz="1000" spc="-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категорії</a:t>
                      </a:r>
                      <a:r>
                        <a:rPr lang="uk-UA" sz="1000" spc="-2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громадян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908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0" dirty="0">
                          <a:effectLst/>
                        </a:rPr>
                        <a:t>8511 «Витрати за</a:t>
                      </a:r>
                      <a:r>
                        <a:rPr lang="uk-UA" sz="1000" b="0" spc="-235" dirty="0">
                          <a:effectLst/>
                        </a:rPr>
                        <a:t> </a:t>
                      </a:r>
                      <a:r>
                        <a:rPr lang="uk-UA" sz="1000" b="0" dirty="0">
                          <a:effectLst/>
                        </a:rPr>
                        <a:t>необмінними</a:t>
                      </a:r>
                      <a:r>
                        <a:rPr lang="uk-UA" sz="1000" b="0" spc="5" dirty="0">
                          <a:effectLst/>
                        </a:rPr>
                        <a:t> </a:t>
                      </a:r>
                      <a:r>
                        <a:rPr lang="uk-UA" sz="1000" b="0" dirty="0">
                          <a:effectLst/>
                        </a:rPr>
                        <a:t>операціями»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647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6414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(6424) «Розрахунки</a:t>
                      </a:r>
                      <a:r>
                        <a:rPr lang="uk-UA" sz="1000" spc="1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спеціальними видами платежів», 6415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(6425)</a:t>
                      </a:r>
                      <a:r>
                        <a:rPr lang="uk-UA" sz="1000" spc="1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«Розрахунки</a:t>
                      </a:r>
                      <a:r>
                        <a:rPr lang="uk-UA" sz="1000" spc="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</a:t>
                      </a:r>
                      <a:r>
                        <a:rPr lang="uk-UA" sz="1000" spc="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іншими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кредиторами»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43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5333318" y="3645024"/>
            <a:ext cx="2736304" cy="2664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251520" y="116632"/>
            <a:ext cx="4397112" cy="6480720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Бюджетні</a:t>
            </a:r>
            <a:r>
              <a:rPr lang="ru-RU" dirty="0"/>
              <a:t> установи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фінансово-господарської</a:t>
            </a:r>
            <a:r>
              <a:rPr lang="ru-RU" dirty="0"/>
              <a:t> </a:t>
            </a:r>
            <a:r>
              <a:rPr lang="ru-RU" b="1" dirty="0" err="1"/>
              <a:t>діяльності</a:t>
            </a:r>
            <a:r>
              <a:rPr lang="ru-RU" b="1" dirty="0"/>
              <a:t> </a:t>
            </a:r>
            <a:r>
              <a:rPr lang="ru-RU" b="1" dirty="0" err="1"/>
              <a:t>можуть</a:t>
            </a:r>
            <a:r>
              <a:rPr lang="ru-RU" b="1" dirty="0"/>
              <a:t> </a:t>
            </a:r>
            <a:r>
              <a:rPr lang="ru-RU" b="1" dirty="0" err="1"/>
              <a:t>отримувати</a:t>
            </a:r>
            <a:r>
              <a:rPr lang="ru-RU" b="1" dirty="0"/>
              <a:t> в </a:t>
            </a:r>
            <a:r>
              <a:rPr lang="ru-RU" b="1" dirty="0" err="1"/>
              <a:t>своє</a:t>
            </a:r>
            <a:r>
              <a:rPr lang="ru-RU" b="1" dirty="0"/>
              <a:t> </a:t>
            </a:r>
            <a:r>
              <a:rPr lang="ru-RU" b="1" dirty="0" err="1"/>
              <a:t>розпорядження</a:t>
            </a:r>
            <a:r>
              <a:rPr lang="ru-RU" b="1" dirty="0"/>
              <a:t> </a:t>
            </a:r>
            <a:r>
              <a:rPr lang="ru-RU" b="1" dirty="0" err="1"/>
              <a:t>кошти</a:t>
            </a:r>
            <a:r>
              <a:rPr lang="ru-RU" b="1" dirty="0"/>
              <a:t> не </a:t>
            </a:r>
            <a:r>
              <a:rPr lang="ru-RU" b="1" dirty="0" err="1"/>
              <a:t>тільки</a:t>
            </a:r>
            <a:r>
              <a:rPr lang="ru-RU" b="1" dirty="0"/>
              <a:t> з бюджету</a:t>
            </a:r>
            <a:r>
              <a:rPr lang="ru-RU" dirty="0"/>
              <a:t>, але і з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Кошти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установи </a:t>
            </a:r>
            <a:r>
              <a:rPr lang="ru-RU" dirty="0" err="1"/>
              <a:t>отримують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</a:t>
            </a:r>
            <a:r>
              <a:rPr lang="ru-RU" dirty="0" err="1"/>
              <a:t>асигнування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виділяються</a:t>
            </a:r>
            <a:r>
              <a:rPr lang="ru-RU" dirty="0"/>
              <a:t> державою,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b="1" dirty="0" err="1"/>
              <a:t>позабюджетними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спеціальними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r="15333"/>
          <a:stretch/>
        </p:blipFill>
        <p:spPr bwMode="auto">
          <a:xfrm>
            <a:off x="4644008" y="260648"/>
            <a:ext cx="4114924" cy="314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3115058"/>
            <a:ext cx="3224473" cy="322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38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88640"/>
            <a:ext cx="4392488" cy="4572000"/>
          </a:xfrm>
        </p:spPr>
        <p:txBody>
          <a:bodyPr>
            <a:normAutofit/>
          </a:bodyPr>
          <a:lstStyle/>
          <a:p>
            <a:r>
              <a:rPr lang="ru-RU" b="1" dirty="0" err="1"/>
              <a:t>Спеціальний</a:t>
            </a:r>
            <a:r>
              <a:rPr lang="ru-RU" b="1" dirty="0"/>
              <a:t> фонд </a:t>
            </a:r>
            <a:r>
              <a:rPr lang="ru-RU" b="1" dirty="0" err="1"/>
              <a:t>кошторису</a:t>
            </a:r>
            <a:r>
              <a:rPr lang="ru-RU" b="1" dirty="0"/>
              <a:t> </a:t>
            </a:r>
            <a:r>
              <a:rPr lang="ru-RU" b="1" dirty="0" err="1"/>
              <a:t>видатків</a:t>
            </a:r>
            <a:r>
              <a:rPr lang="ru-RU" b="1" dirty="0"/>
              <a:t> </a:t>
            </a:r>
            <a:r>
              <a:rPr lang="ru-RU" dirty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надходять</a:t>
            </a:r>
            <a:r>
              <a:rPr lang="ru-RU" dirty="0"/>
              <a:t> на </a:t>
            </a:r>
            <a:r>
              <a:rPr lang="ru-RU" dirty="0" err="1"/>
              <a:t>конкретну</a:t>
            </a:r>
            <a:r>
              <a:rPr lang="ru-RU" dirty="0"/>
              <a:t> мету та </a:t>
            </a:r>
            <a:r>
              <a:rPr lang="ru-RU" dirty="0" err="1"/>
              <a:t>витрачаються</a:t>
            </a:r>
            <a:r>
              <a:rPr lang="ru-RU" dirty="0"/>
              <a:t> на </a:t>
            </a:r>
            <a:r>
              <a:rPr lang="ru-RU" dirty="0" err="1"/>
              <a:t>відповідні</a:t>
            </a:r>
            <a:r>
              <a:rPr lang="ru-RU" dirty="0"/>
              <a:t> </a:t>
            </a:r>
            <a:r>
              <a:rPr lang="ru-RU" dirty="0" err="1"/>
              <a:t>видатки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надходжень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995936" y="2996952"/>
            <a:ext cx="4973176" cy="4572000"/>
          </a:xfrm>
        </p:spPr>
        <p:txBody>
          <a:bodyPr>
            <a:normAutofit/>
          </a:bodyPr>
          <a:lstStyle/>
          <a:p>
            <a:r>
              <a:rPr lang="ru-RU" dirty="0" err="1"/>
              <a:t>Основним</a:t>
            </a:r>
            <a:r>
              <a:rPr lang="ru-RU" dirty="0"/>
              <a:t> нормативно-</a:t>
            </a:r>
            <a:r>
              <a:rPr lang="ru-RU" dirty="0" err="1"/>
              <a:t>правовими</a:t>
            </a:r>
            <a:r>
              <a:rPr lang="ru-RU" dirty="0"/>
              <a:t> актом,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дають</a:t>
            </a:r>
            <a:r>
              <a:rPr lang="ru-RU" dirty="0"/>
              <a:t> право </a:t>
            </a:r>
            <a:r>
              <a:rPr lang="ru-RU" dirty="0" err="1"/>
              <a:t>бюджетним</a:t>
            </a:r>
            <a:r>
              <a:rPr lang="ru-RU" dirty="0"/>
              <a:t> </a:t>
            </a:r>
            <a:r>
              <a:rPr lang="ru-RU" dirty="0" err="1"/>
              <a:t>установам</a:t>
            </a:r>
            <a:r>
              <a:rPr lang="ru-RU" dirty="0"/>
              <a:t> </a:t>
            </a:r>
            <a:r>
              <a:rPr lang="ru-RU" dirty="0" err="1"/>
              <a:t>отримувати</a:t>
            </a:r>
            <a:r>
              <a:rPr lang="ru-RU" dirty="0"/>
              <a:t> </a:t>
            </a:r>
            <a:r>
              <a:rPr lang="ru-RU" dirty="0" err="1"/>
              <a:t>позабюджетні</a:t>
            </a:r>
            <a:r>
              <a:rPr lang="ru-RU" dirty="0"/>
              <a:t> доходи (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надання</a:t>
            </a:r>
            <a:r>
              <a:rPr lang="ru-RU" dirty="0"/>
              <a:t> </a:t>
            </a:r>
            <a:r>
              <a:rPr lang="ru-RU" dirty="0" err="1"/>
              <a:t>платних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,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надходжень</a:t>
            </a:r>
            <a:r>
              <a:rPr lang="ru-RU" dirty="0"/>
              <a:t>) та порядок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обліку</a:t>
            </a:r>
            <a:r>
              <a:rPr lang="ru-RU" dirty="0"/>
              <a:t> є </a:t>
            </a:r>
            <a:r>
              <a:rPr lang="ru-RU" b="1" dirty="0" err="1"/>
              <a:t>Бюджетний</a:t>
            </a:r>
            <a:r>
              <a:rPr lang="ru-RU" b="1" dirty="0"/>
              <a:t> кодекс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84" y="3155290"/>
            <a:ext cx="2376264" cy="332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9" r="30308"/>
          <a:stretch/>
        </p:blipFill>
        <p:spPr bwMode="auto">
          <a:xfrm>
            <a:off x="4975572" y="132656"/>
            <a:ext cx="2808312" cy="279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74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95536" y="260648"/>
            <a:ext cx="4608512" cy="61206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i="1" dirty="0" err="1" smtClean="0"/>
              <a:t>Власні</a:t>
            </a:r>
            <a:r>
              <a:rPr lang="ru-RU" b="1" i="1" dirty="0" smtClean="0"/>
              <a:t> </a:t>
            </a:r>
            <a:r>
              <a:rPr lang="ru-RU" b="1" i="1" dirty="0" err="1"/>
              <a:t>кошти</a:t>
            </a:r>
            <a:r>
              <a:rPr lang="ru-RU" b="1" i="1" dirty="0"/>
              <a:t> </a:t>
            </a:r>
            <a:r>
              <a:rPr lang="ru-RU" b="1" i="1" dirty="0" err="1"/>
              <a:t>об'єднують</a:t>
            </a:r>
            <a:r>
              <a:rPr lang="ru-RU" b="1" i="1" dirty="0"/>
              <a:t> в </a:t>
            </a:r>
            <a:r>
              <a:rPr lang="ru-RU" b="1" i="1" dirty="0" err="1"/>
              <a:t>такі</a:t>
            </a:r>
            <a:r>
              <a:rPr lang="ru-RU" b="1" i="1" dirty="0"/>
              <a:t> </a:t>
            </a:r>
            <a:r>
              <a:rPr lang="ru-RU" b="1" i="1" dirty="0" err="1"/>
              <a:t>групи</a:t>
            </a:r>
            <a:r>
              <a:rPr lang="ru-RU" b="1" i="1" dirty="0"/>
              <a:t>:</a:t>
            </a:r>
          </a:p>
          <a:p>
            <a:r>
              <a:rPr lang="ru-RU" b="1" dirty="0" smtClean="0"/>
              <a:t>Перша </a:t>
            </a:r>
            <a:r>
              <a:rPr lang="ru-RU" b="1" dirty="0" err="1"/>
              <a:t>група</a:t>
            </a:r>
            <a:r>
              <a:rPr lang="ru-RU" b="1" dirty="0"/>
              <a:t> </a:t>
            </a:r>
            <a:r>
              <a:rPr lang="ru-RU" dirty="0"/>
              <a:t>- </a:t>
            </a:r>
            <a:r>
              <a:rPr lang="ru-RU" dirty="0" err="1"/>
              <a:t>надходження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плати за </a:t>
            </a:r>
            <a:r>
              <a:rPr lang="ru-RU" dirty="0" err="1"/>
              <a:t>послуги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надаються</a:t>
            </a:r>
            <a:r>
              <a:rPr lang="ru-RU" dirty="0"/>
              <a:t> </a:t>
            </a:r>
            <a:r>
              <a:rPr lang="ru-RU" dirty="0" err="1"/>
              <a:t>бюджетними</a:t>
            </a:r>
            <a:r>
              <a:rPr lang="ru-RU" dirty="0"/>
              <a:t> </a:t>
            </a:r>
            <a:r>
              <a:rPr lang="ru-RU" dirty="0" err="1"/>
              <a:t>установами</a:t>
            </a:r>
            <a:r>
              <a:rPr lang="ru-RU" dirty="0"/>
              <a:t> </a:t>
            </a:r>
            <a:r>
              <a:rPr lang="ru-RU" dirty="0" err="1"/>
              <a:t>згідно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законодавством</a:t>
            </a:r>
            <a:r>
              <a:rPr lang="ru-RU" dirty="0"/>
              <a:t>;</a:t>
            </a:r>
          </a:p>
          <a:p>
            <a:r>
              <a:rPr lang="ru-RU" b="1" dirty="0" smtClean="0"/>
              <a:t>Друга </a:t>
            </a:r>
            <a:r>
              <a:rPr lang="ru-RU" b="1" dirty="0" err="1"/>
              <a:t>група</a:t>
            </a:r>
            <a:r>
              <a:rPr lang="ru-RU" b="1" dirty="0"/>
              <a:t> </a:t>
            </a:r>
            <a:r>
              <a:rPr lang="ru-RU" dirty="0"/>
              <a:t>-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надходжень</a:t>
            </a:r>
            <a:r>
              <a:rPr lang="ru-RU" dirty="0"/>
              <a:t> </a:t>
            </a:r>
            <a:r>
              <a:rPr lang="ru-RU" dirty="0" err="1"/>
              <a:t>бюджетних</a:t>
            </a:r>
            <a:r>
              <a:rPr lang="ru-RU" dirty="0"/>
              <a:t> </a:t>
            </a:r>
            <a:r>
              <a:rPr lang="ru-RU" dirty="0" err="1"/>
              <a:t>установ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/>
              <a:t>Перша </a:t>
            </a:r>
            <a:r>
              <a:rPr lang="ru-RU" b="1" dirty="0" err="1"/>
              <a:t>група</a:t>
            </a:r>
            <a:r>
              <a:rPr lang="ru-RU" b="1" dirty="0"/>
              <a:t>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</a:t>
            </a:r>
            <a:r>
              <a:rPr lang="ru-RU" dirty="0" err="1"/>
              <a:t>включає</a:t>
            </a:r>
            <a:r>
              <a:rPr lang="ru-RU" dirty="0"/>
              <a:t>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підгрупи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 smtClean="0"/>
              <a:t>1.1. Плата </a:t>
            </a:r>
            <a:r>
              <a:rPr lang="ru-RU" dirty="0"/>
              <a:t>за </a:t>
            </a:r>
            <a:r>
              <a:rPr lang="ru-RU" dirty="0" err="1"/>
              <a:t>послуги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надаються</a:t>
            </a:r>
            <a:r>
              <a:rPr lang="ru-RU" dirty="0"/>
              <a:t> </a:t>
            </a:r>
            <a:r>
              <a:rPr lang="ru-RU" dirty="0" err="1"/>
              <a:t>бюджетними</a:t>
            </a:r>
            <a:r>
              <a:rPr lang="ru-RU" dirty="0"/>
              <a:t> </a:t>
            </a:r>
            <a:r>
              <a:rPr lang="ru-RU" dirty="0" err="1"/>
              <a:t>установами</a:t>
            </a:r>
            <a:r>
              <a:rPr lang="ru-RU" dirty="0"/>
              <a:t> у </a:t>
            </a:r>
            <a:r>
              <a:rPr lang="ru-RU" dirty="0" err="1"/>
              <a:t>відповідності</a:t>
            </a:r>
            <a:r>
              <a:rPr lang="ru-RU" dirty="0"/>
              <a:t> до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функціональних</a:t>
            </a:r>
            <a:r>
              <a:rPr lang="ru-RU" dirty="0"/>
              <a:t> </a:t>
            </a:r>
            <a:r>
              <a:rPr lang="ru-RU" dirty="0" err="1"/>
              <a:t>повноважень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smtClean="0"/>
              <a:t>1.2.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господарської</a:t>
            </a:r>
            <a:r>
              <a:rPr lang="ru-RU" dirty="0"/>
              <a:t> та </a:t>
            </a:r>
            <a:r>
              <a:rPr lang="ru-RU" dirty="0" err="1"/>
              <a:t>виробничої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smtClean="0"/>
              <a:t>1.3. Плата </a:t>
            </a:r>
            <a:r>
              <a:rPr lang="ru-RU" dirty="0"/>
              <a:t>за </a:t>
            </a:r>
            <a:r>
              <a:rPr lang="ru-RU" dirty="0" err="1"/>
              <a:t>оренду</a:t>
            </a:r>
            <a:r>
              <a:rPr lang="ru-RU" dirty="0"/>
              <a:t> майна.</a:t>
            </a:r>
          </a:p>
          <a:p>
            <a:pPr marL="0" indent="0">
              <a:buNone/>
            </a:pPr>
            <a:r>
              <a:rPr lang="ru-RU" dirty="0" smtClean="0"/>
              <a:t>1.4.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необоротних</a:t>
            </a:r>
            <a:r>
              <a:rPr lang="ru-RU" dirty="0"/>
              <a:t> </a:t>
            </a:r>
            <a:r>
              <a:rPr lang="ru-RU" dirty="0" err="1"/>
              <a:t>активів</a:t>
            </a:r>
            <a:r>
              <a:rPr lang="ru-RU" dirty="0"/>
              <a:t> 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9000"/>
            <a:ext cx="3391545" cy="199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664"/>
            <a:ext cx="20955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1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107504" y="188640"/>
            <a:ext cx="4680520" cy="6480720"/>
          </a:xfrm>
        </p:spPr>
        <p:txBody>
          <a:bodyPr>
            <a:normAutofit fontScale="55000" lnSpcReduction="20000"/>
          </a:bodyPr>
          <a:lstStyle/>
          <a:p>
            <a:r>
              <a:rPr lang="ru-RU" sz="3300" dirty="0"/>
              <a:t>Порядок </a:t>
            </a:r>
            <a:r>
              <a:rPr lang="ru-RU" sz="3300" dirty="0" err="1"/>
              <a:t>складання</a:t>
            </a:r>
            <a:r>
              <a:rPr lang="ru-RU" sz="3300" dirty="0"/>
              <a:t>, </a:t>
            </a:r>
            <a:r>
              <a:rPr lang="ru-RU" sz="3300" dirty="0" err="1"/>
              <a:t>розгляду</a:t>
            </a:r>
            <a:r>
              <a:rPr lang="ru-RU" sz="3300" dirty="0"/>
              <a:t>, </a:t>
            </a:r>
            <a:r>
              <a:rPr lang="ru-RU" sz="3300" dirty="0" err="1"/>
              <a:t>затвердження</a:t>
            </a:r>
            <a:r>
              <a:rPr lang="ru-RU" sz="3300" dirty="0"/>
              <a:t> й </a:t>
            </a:r>
            <a:r>
              <a:rPr lang="ru-RU" sz="3300" dirty="0" err="1"/>
              <a:t>основні</a:t>
            </a:r>
            <a:r>
              <a:rPr lang="ru-RU" sz="3300" dirty="0"/>
              <a:t> </a:t>
            </a:r>
            <a:r>
              <a:rPr lang="ru-RU" sz="3300" dirty="0" err="1"/>
              <a:t>вимоги</a:t>
            </a:r>
            <a:r>
              <a:rPr lang="ru-RU" sz="3300" dirty="0"/>
              <a:t> </a:t>
            </a:r>
            <a:r>
              <a:rPr lang="ru-RU" sz="3300" dirty="0" err="1"/>
              <a:t>щодо</a:t>
            </a:r>
            <a:r>
              <a:rPr lang="ru-RU" sz="3300" dirty="0"/>
              <a:t> </a:t>
            </a:r>
            <a:r>
              <a:rPr lang="ru-RU" sz="3300" dirty="0" err="1"/>
              <a:t>виконання</a:t>
            </a:r>
            <a:r>
              <a:rPr lang="ru-RU" sz="3300" dirty="0"/>
              <a:t> </a:t>
            </a:r>
            <a:r>
              <a:rPr lang="ru-RU" sz="3300" dirty="0" err="1"/>
              <a:t>кошторисів</a:t>
            </a:r>
            <a:r>
              <a:rPr lang="ru-RU" sz="3300" dirty="0"/>
              <a:t> </a:t>
            </a:r>
            <a:r>
              <a:rPr lang="ru-RU" sz="3300" dirty="0" err="1"/>
              <a:t>бюджетних</a:t>
            </a:r>
            <a:r>
              <a:rPr lang="ru-RU" sz="3300" dirty="0"/>
              <a:t> </a:t>
            </a:r>
            <a:r>
              <a:rPr lang="ru-RU" sz="3300" dirty="0" err="1"/>
              <a:t>установ</a:t>
            </a:r>
            <a:r>
              <a:rPr lang="ru-RU" sz="3300" dirty="0"/>
              <a:t>, </a:t>
            </a:r>
            <a:r>
              <a:rPr lang="ru-RU" sz="3300" dirty="0" err="1"/>
              <a:t>затверджений</a:t>
            </a:r>
            <a:r>
              <a:rPr lang="ru-RU" sz="3300" dirty="0"/>
              <a:t> </a:t>
            </a:r>
            <a:r>
              <a:rPr lang="ru-RU" sz="3300" dirty="0" err="1"/>
              <a:t>Постановою</a:t>
            </a:r>
            <a:r>
              <a:rPr lang="ru-RU" sz="3300" dirty="0"/>
              <a:t> </a:t>
            </a:r>
            <a:r>
              <a:rPr lang="ru-RU" sz="3300" dirty="0" err="1"/>
              <a:t>Кабінету</a:t>
            </a:r>
            <a:r>
              <a:rPr lang="ru-RU" sz="3300" dirty="0"/>
              <a:t> </a:t>
            </a:r>
            <a:r>
              <a:rPr lang="ru-RU" sz="3300" dirty="0" err="1"/>
              <a:t>Міністрів</a:t>
            </a:r>
            <a:r>
              <a:rPr lang="ru-RU" sz="3300" dirty="0"/>
              <a:t> </a:t>
            </a:r>
            <a:r>
              <a:rPr lang="ru-RU" sz="3300" dirty="0" err="1"/>
              <a:t>України</a:t>
            </a:r>
            <a:r>
              <a:rPr lang="ru-RU" sz="3300" dirty="0"/>
              <a:t> </a:t>
            </a:r>
            <a:r>
              <a:rPr lang="ru-RU" sz="3300" dirty="0" err="1"/>
              <a:t>від</a:t>
            </a:r>
            <a:r>
              <a:rPr lang="ru-RU" sz="3300" dirty="0"/>
              <a:t> 28.02.2002 № 228 (</a:t>
            </a:r>
            <a:r>
              <a:rPr lang="ru-RU" sz="3300" dirty="0" err="1"/>
              <a:t>зі</a:t>
            </a:r>
            <a:r>
              <a:rPr lang="ru-RU" sz="3300" dirty="0"/>
              <a:t> </a:t>
            </a:r>
            <a:r>
              <a:rPr lang="ru-RU" sz="3300" dirty="0" err="1"/>
              <a:t>змінами</a:t>
            </a:r>
            <a:r>
              <a:rPr lang="ru-RU" sz="3300" dirty="0" smtClean="0"/>
              <a:t>).</a:t>
            </a:r>
          </a:p>
          <a:p>
            <a:endParaRPr lang="ru-RU" sz="3300" dirty="0"/>
          </a:p>
          <a:p>
            <a:r>
              <a:rPr lang="ru-RU" sz="3300" b="1" dirty="0" err="1"/>
              <a:t>Кошторис</a:t>
            </a:r>
            <a:r>
              <a:rPr lang="ru-RU" sz="3300" b="1" dirty="0"/>
              <a:t> </a:t>
            </a:r>
            <a:r>
              <a:rPr lang="ru-RU" sz="3300" b="1" dirty="0" err="1"/>
              <a:t>бюджетної</a:t>
            </a:r>
            <a:r>
              <a:rPr lang="ru-RU" sz="3300" b="1" dirty="0"/>
              <a:t> установи </a:t>
            </a:r>
            <a:r>
              <a:rPr lang="ru-RU" sz="3300" dirty="0"/>
              <a:t>— </a:t>
            </a:r>
            <a:r>
              <a:rPr lang="ru-RU" sz="3300" dirty="0" err="1"/>
              <a:t>основний</a:t>
            </a:r>
            <a:r>
              <a:rPr lang="ru-RU" sz="3300" dirty="0"/>
              <a:t> </a:t>
            </a:r>
            <a:r>
              <a:rPr lang="ru-RU" sz="3300" dirty="0" err="1"/>
              <a:t>плановий</a:t>
            </a:r>
            <a:r>
              <a:rPr lang="ru-RU" sz="3300" dirty="0"/>
              <a:t> </a:t>
            </a:r>
            <a:r>
              <a:rPr lang="ru-RU" sz="3300" dirty="0" err="1"/>
              <a:t>фінансовий</a:t>
            </a:r>
            <a:r>
              <a:rPr lang="ru-RU" sz="3300" dirty="0"/>
              <a:t> документ </a:t>
            </a:r>
            <a:r>
              <a:rPr lang="ru-RU" sz="3300" dirty="0" err="1"/>
              <a:t>бюджетної</a:t>
            </a:r>
            <a:r>
              <a:rPr lang="ru-RU" sz="3300" dirty="0"/>
              <a:t> установи, </a:t>
            </a:r>
            <a:r>
              <a:rPr lang="ru-RU" sz="3300" dirty="0" err="1"/>
              <a:t>яким</a:t>
            </a:r>
            <a:r>
              <a:rPr lang="ru-RU" sz="3300" dirty="0"/>
              <a:t> на </a:t>
            </a:r>
            <a:r>
              <a:rPr lang="ru-RU" sz="3300" dirty="0" err="1"/>
              <a:t>бюджетний</a:t>
            </a:r>
            <a:r>
              <a:rPr lang="ru-RU" sz="3300" dirty="0"/>
              <a:t> </a:t>
            </a:r>
            <a:r>
              <a:rPr lang="ru-RU" sz="3300" dirty="0" err="1"/>
              <a:t>період</a:t>
            </a:r>
            <a:r>
              <a:rPr lang="ru-RU" sz="3300" dirty="0"/>
              <a:t> </a:t>
            </a:r>
            <a:r>
              <a:rPr lang="ru-RU" sz="3300" dirty="0" err="1"/>
              <a:t>встановлюються</a:t>
            </a:r>
            <a:r>
              <a:rPr lang="ru-RU" sz="3300" dirty="0"/>
              <a:t> </a:t>
            </a:r>
            <a:r>
              <a:rPr lang="ru-RU" sz="3300" dirty="0" err="1"/>
              <a:t>повноваження</a:t>
            </a:r>
            <a:r>
              <a:rPr lang="ru-RU" sz="3300" dirty="0"/>
              <a:t> </a:t>
            </a:r>
            <a:r>
              <a:rPr lang="ru-RU" sz="3300" dirty="0" err="1"/>
              <a:t>щодо</a:t>
            </a:r>
            <a:r>
              <a:rPr lang="ru-RU" sz="3300" dirty="0"/>
              <a:t> </a:t>
            </a:r>
            <a:r>
              <a:rPr lang="ru-RU" sz="3300" dirty="0" err="1"/>
              <a:t>отримання</a:t>
            </a:r>
            <a:r>
              <a:rPr lang="ru-RU" sz="3300" dirty="0"/>
              <a:t> </a:t>
            </a:r>
            <a:r>
              <a:rPr lang="ru-RU" sz="3300" dirty="0" err="1"/>
              <a:t>надходжень</a:t>
            </a:r>
            <a:r>
              <a:rPr lang="ru-RU" sz="3300" dirty="0"/>
              <a:t> і </a:t>
            </a:r>
            <a:r>
              <a:rPr lang="ru-RU" sz="3300" dirty="0" err="1"/>
              <a:t>розподіл</a:t>
            </a:r>
            <a:r>
              <a:rPr lang="ru-RU" sz="3300" dirty="0"/>
              <a:t> </a:t>
            </a:r>
            <a:r>
              <a:rPr lang="ru-RU" sz="3300" dirty="0" err="1"/>
              <a:t>бюджетних</a:t>
            </a:r>
            <a:r>
              <a:rPr lang="ru-RU" sz="3300" dirty="0"/>
              <a:t> </a:t>
            </a:r>
            <a:r>
              <a:rPr lang="ru-RU" sz="3300" dirty="0" err="1"/>
              <a:t>асигнувань</a:t>
            </a:r>
            <a:r>
              <a:rPr lang="ru-RU" sz="3300" dirty="0"/>
              <a:t> на </a:t>
            </a:r>
            <a:r>
              <a:rPr lang="ru-RU" sz="3300" dirty="0" err="1"/>
              <a:t>взяття</a:t>
            </a:r>
            <a:r>
              <a:rPr lang="ru-RU" sz="3300" dirty="0"/>
              <a:t> </a:t>
            </a:r>
            <a:r>
              <a:rPr lang="ru-RU" sz="3300" dirty="0" err="1"/>
              <a:t>бюджетних</a:t>
            </a:r>
            <a:r>
              <a:rPr lang="ru-RU" sz="3300" dirty="0"/>
              <a:t> </a:t>
            </a:r>
            <a:r>
              <a:rPr lang="ru-RU" sz="3300" dirty="0" err="1"/>
              <a:t>зобов’язань</a:t>
            </a:r>
            <a:r>
              <a:rPr lang="ru-RU" sz="3300" dirty="0"/>
              <a:t> та </a:t>
            </a:r>
            <a:r>
              <a:rPr lang="ru-RU" sz="3300" dirty="0" err="1"/>
              <a:t>здійснення</a:t>
            </a:r>
            <a:r>
              <a:rPr lang="ru-RU" sz="3300" dirty="0"/>
              <a:t> </a:t>
            </a:r>
            <a:r>
              <a:rPr lang="ru-RU" sz="3300" dirty="0" err="1"/>
              <a:t>платежів</a:t>
            </a:r>
            <a:r>
              <a:rPr lang="ru-RU" sz="3300" dirty="0"/>
              <a:t> для </a:t>
            </a:r>
            <a:r>
              <a:rPr lang="ru-RU" sz="3300" dirty="0" err="1"/>
              <a:t>виконання</a:t>
            </a:r>
            <a:r>
              <a:rPr lang="ru-RU" sz="3300" dirty="0"/>
              <a:t> бюджетною </a:t>
            </a:r>
            <a:r>
              <a:rPr lang="ru-RU" sz="3300" dirty="0" err="1"/>
              <a:t>установою</a:t>
            </a:r>
            <a:r>
              <a:rPr lang="ru-RU" sz="3300" dirty="0"/>
              <a:t> </a:t>
            </a:r>
            <a:r>
              <a:rPr lang="ru-RU" sz="3300" dirty="0" err="1"/>
              <a:t>своїх</a:t>
            </a:r>
            <a:r>
              <a:rPr lang="ru-RU" sz="3300" dirty="0"/>
              <a:t> </a:t>
            </a:r>
            <a:r>
              <a:rPr lang="ru-RU" sz="3300" dirty="0" err="1"/>
              <a:t>функцій</a:t>
            </a:r>
            <a:r>
              <a:rPr lang="ru-RU" sz="3300" dirty="0"/>
              <a:t> та </a:t>
            </a:r>
            <a:r>
              <a:rPr lang="ru-RU" sz="3300" dirty="0" err="1"/>
              <a:t>досягнення</a:t>
            </a:r>
            <a:r>
              <a:rPr lang="ru-RU" sz="3300" dirty="0"/>
              <a:t> </a:t>
            </a:r>
            <a:r>
              <a:rPr lang="ru-RU" sz="3300" dirty="0" err="1"/>
              <a:t>результатів</a:t>
            </a:r>
            <a:r>
              <a:rPr lang="ru-RU" sz="3300" dirty="0"/>
              <a:t>, </a:t>
            </a:r>
            <a:r>
              <a:rPr lang="ru-RU" sz="3300" dirty="0" err="1"/>
              <a:t>визначених</a:t>
            </a:r>
            <a:r>
              <a:rPr lang="ru-RU" sz="3300" dirty="0"/>
              <a:t> </a:t>
            </a:r>
            <a:r>
              <a:rPr lang="ru-RU" sz="3300" dirty="0" err="1"/>
              <a:t>відповідно</a:t>
            </a:r>
            <a:r>
              <a:rPr lang="ru-RU" sz="3300" dirty="0"/>
              <a:t> до </a:t>
            </a:r>
            <a:r>
              <a:rPr lang="ru-RU" sz="3300" dirty="0" err="1"/>
              <a:t>бюджетних</a:t>
            </a:r>
            <a:r>
              <a:rPr lang="ru-RU" sz="3300" dirty="0"/>
              <a:t> </a:t>
            </a:r>
            <a:r>
              <a:rPr lang="ru-RU" sz="3300" dirty="0" err="1"/>
              <a:t>призначень</a:t>
            </a:r>
            <a:r>
              <a:rPr lang="ru-RU" sz="3300" dirty="0" smtClean="0"/>
              <a:t>.</a:t>
            </a:r>
          </a:p>
          <a:p>
            <a:endParaRPr lang="ru-RU" sz="3300" dirty="0"/>
          </a:p>
          <a:p>
            <a:r>
              <a:rPr lang="ru-RU" sz="3300" b="1" dirty="0"/>
              <a:t>По </a:t>
            </a:r>
            <a:r>
              <a:rPr lang="ru-RU" sz="3300" b="1" dirty="0" err="1"/>
              <a:t>структурі</a:t>
            </a:r>
            <a:r>
              <a:rPr lang="ru-RU" sz="3300" b="1" dirty="0"/>
              <a:t> </a:t>
            </a:r>
            <a:r>
              <a:rPr lang="ru-RU" sz="3300" dirty="0" err="1"/>
              <a:t>кошторис</a:t>
            </a:r>
            <a:r>
              <a:rPr lang="ru-RU" sz="3300" dirty="0"/>
              <a:t> </a:t>
            </a:r>
            <a:r>
              <a:rPr lang="ru-RU" sz="3300" dirty="0" err="1"/>
              <a:t>складається</a:t>
            </a:r>
            <a:r>
              <a:rPr lang="ru-RU" sz="3300" dirty="0"/>
              <a:t> з </a:t>
            </a:r>
            <a:r>
              <a:rPr lang="ru-RU" sz="3300" dirty="0" err="1"/>
              <a:t>двох</a:t>
            </a:r>
            <a:r>
              <a:rPr lang="ru-RU" sz="3300" dirty="0"/>
              <a:t> </a:t>
            </a:r>
            <a:r>
              <a:rPr lang="ru-RU" sz="3300" dirty="0" err="1"/>
              <a:t>частин</a:t>
            </a:r>
            <a:r>
              <a:rPr lang="ru-RU" sz="3300" dirty="0"/>
              <a:t>:</a:t>
            </a:r>
          </a:p>
          <a:p>
            <a:pPr marL="0" indent="0">
              <a:buNone/>
            </a:pPr>
            <a:r>
              <a:rPr lang="ru-RU" sz="3300" dirty="0" smtClean="0"/>
              <a:t>1- </a:t>
            </a:r>
            <a:r>
              <a:rPr lang="ru-RU" sz="3300" dirty="0"/>
              <a:t>доходи;</a:t>
            </a:r>
          </a:p>
          <a:p>
            <a:pPr marL="0" indent="0">
              <a:buNone/>
            </a:pPr>
            <a:r>
              <a:rPr lang="ru-RU" sz="3300" dirty="0" smtClean="0"/>
              <a:t>2- </a:t>
            </a:r>
            <a:r>
              <a:rPr lang="ru-RU" sz="3300" dirty="0" err="1"/>
              <a:t>видатки</a:t>
            </a:r>
            <a:r>
              <a:rPr lang="ru-RU" sz="3300" dirty="0"/>
              <a:t>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170937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68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834064" cy="83978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Спрямування</a:t>
            </a:r>
            <a:r>
              <a:rPr lang="ru-RU" sz="2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видатків</a:t>
            </a:r>
            <a:r>
              <a:rPr lang="ru-RU" sz="2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</a:t>
            </a:r>
            <a:b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спеціальними</a:t>
            </a:r>
            <a:r>
              <a:rPr lang="ru-RU" sz="2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коштами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62075" y="11144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1760" tIns="482448" rIns="279312" bIns="58401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35025" algn="l"/>
                <a:tab pos="1768475" algn="l"/>
              </a:tabLst>
            </a:pPr>
            <a:r>
              <a:rPr kumimoji="0" lang="uk-UA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uk-UA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22363" y="1144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35025" algn="l"/>
                <a:tab pos="1768475" algn="l"/>
              </a:tabLst>
            </a:pPr>
            <a:r>
              <a:rPr kumimoji="0" lang="uk-UA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uk-UA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6239"/>
              </p:ext>
            </p:extLst>
          </p:nvPr>
        </p:nvGraphicFramePr>
        <p:xfrm>
          <a:off x="323528" y="1169368"/>
          <a:ext cx="8640960" cy="545285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{284E427A-3D55-4303-BF80-6455036E1DE7}</a:tableStyleId>
              </a:tblPr>
              <a:tblGrid>
                <a:gridCol w="2736304"/>
                <a:gridCol w="2592288"/>
                <a:gridCol w="3312368"/>
              </a:tblGrid>
              <a:tr h="433323">
                <a:tc>
                  <a:txBody>
                    <a:bodyPr/>
                    <a:lstStyle/>
                    <a:p>
                      <a:pPr marL="6794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Група</a:t>
                      </a:r>
                      <a:r>
                        <a:rPr lang="uk-UA" sz="2000" spc="-20" dirty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коштів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Надходження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Спрямування</a:t>
                      </a:r>
                      <a:r>
                        <a:rPr lang="uk-UA" sz="2000" spc="-15" dirty="0">
                          <a:effectLst/>
                        </a:rPr>
                        <a:t> </a:t>
                      </a:r>
                      <a:r>
                        <a:rPr lang="uk-UA" sz="2000" dirty="0">
                          <a:effectLst/>
                        </a:rPr>
                        <a:t>видатків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433323">
                <a:tc>
                  <a:txBody>
                    <a:bodyPr/>
                    <a:lstStyle/>
                    <a:p>
                      <a:pPr marL="67945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r>
                        <a:rPr lang="uk-UA" sz="1600" spc="-10" dirty="0">
                          <a:effectLst/>
                        </a:rPr>
                        <a:t> </a:t>
                      </a:r>
                      <a:r>
                        <a:rPr lang="uk-UA" sz="1600" dirty="0">
                          <a:effectLst/>
                        </a:rPr>
                        <a:t>група</a:t>
                      </a:r>
                      <a:r>
                        <a:rPr lang="uk-UA" sz="1600" spc="-10" dirty="0">
                          <a:effectLst/>
                        </a:rPr>
                        <a:t> </a:t>
                      </a:r>
                      <a:r>
                        <a:rPr lang="uk-UA" sz="1600" dirty="0">
                          <a:effectLst/>
                        </a:rPr>
                        <a:t>власних</a:t>
                      </a:r>
                      <a:r>
                        <a:rPr lang="uk-UA" sz="1600" spc="-20" dirty="0">
                          <a:effectLst/>
                        </a:rPr>
                        <a:t> </a:t>
                      </a:r>
                      <a:r>
                        <a:rPr lang="uk-UA" sz="1600" dirty="0">
                          <a:effectLst/>
                        </a:rPr>
                        <a:t>коштів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945" marR="59055"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1.1.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Плата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послуги,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що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надаються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установою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відповідно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до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її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основної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діяльності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marR="59055"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На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покриття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витрат,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пов'язаних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організацією та наданням послуг, що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надаються</a:t>
                      </a:r>
                      <a:r>
                        <a:rPr lang="uk-UA" sz="1000" spc="9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бюджетними</a:t>
                      </a:r>
                      <a:r>
                        <a:rPr lang="uk-UA" sz="1000" spc="100" dirty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установами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згідно</a:t>
                      </a:r>
                      <a:r>
                        <a:rPr lang="uk-UA" sz="1000" spc="10" dirty="0" smtClean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</a:t>
                      </a:r>
                      <a:r>
                        <a:rPr lang="uk-UA" sz="1000" spc="-2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їх</a:t>
                      </a:r>
                      <a:r>
                        <a:rPr lang="uk-UA" sz="1000" spc="-2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основною</a:t>
                      </a:r>
                      <a:r>
                        <a:rPr lang="uk-UA" sz="1000" spc="-1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діяльністю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29330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67945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1.2.</a:t>
                      </a:r>
                      <a:r>
                        <a:rPr lang="uk-UA" sz="1000" spc="2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Надходження</a:t>
                      </a:r>
                      <a:r>
                        <a:rPr lang="uk-UA" sz="1000" spc="20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від</a:t>
                      </a:r>
                      <a:r>
                        <a:rPr lang="uk-UA" sz="1000" spc="19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господарської</a:t>
                      </a:r>
                      <a:r>
                        <a:rPr lang="uk-UA" sz="1000" spc="17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та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виробничої</a:t>
                      </a:r>
                      <a:r>
                        <a:rPr lang="uk-UA" sz="1000" spc="-2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діяльності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marR="58420" algn="ctr">
                        <a:lnSpc>
                          <a:spcPct val="97000"/>
                        </a:lnSpc>
                        <a:spcAft>
                          <a:spcPts val="0"/>
                        </a:spcAft>
                        <a:tabLst>
                          <a:tab pos="561340" algn="l"/>
                          <a:tab pos="1549400" algn="l"/>
                          <a:tab pos="1579880" algn="l"/>
                        </a:tabLst>
                      </a:pPr>
                      <a:r>
                        <a:rPr lang="uk-UA" sz="1000" dirty="0" smtClean="0">
                          <a:effectLst/>
                        </a:rPr>
                        <a:t>На</a:t>
                      </a:r>
                      <a:r>
                        <a:rPr lang="uk-UA" sz="10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організацію</a:t>
                      </a:r>
                      <a:r>
                        <a:rPr lang="uk-UA" sz="10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додаткової </a:t>
                      </a:r>
                      <a:r>
                        <a:rPr lang="uk-UA" sz="1000" spc="-235" dirty="0" smtClean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(</a:t>
                      </a:r>
                      <a:r>
                        <a:rPr lang="uk-UA" sz="1000" dirty="0" smtClean="0">
                          <a:effectLst/>
                        </a:rPr>
                        <a:t>господарської)</a:t>
                      </a:r>
                      <a:r>
                        <a:rPr lang="uk-UA" sz="10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діяльності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бюджетних</a:t>
                      </a:r>
                      <a:r>
                        <a:rPr lang="uk-UA" sz="1000" spc="-10" dirty="0" smtClean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установ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2899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 marR="57785" algn="ctr">
                        <a:lnSpc>
                          <a:spcPct val="97000"/>
                        </a:lnSpc>
                        <a:spcAft>
                          <a:spcPts val="0"/>
                        </a:spcAft>
                        <a:tabLst>
                          <a:tab pos="835660" algn="l"/>
                          <a:tab pos="1768475" algn="l"/>
                        </a:tabLst>
                      </a:pPr>
                      <a:r>
                        <a:rPr lang="uk-UA" sz="1000" dirty="0">
                          <a:effectLst/>
                        </a:rPr>
                        <a:t>На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господарські потреби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бюджетних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установ,</a:t>
                      </a:r>
                      <a:r>
                        <a:rPr lang="uk-UA" sz="10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включаючи</a:t>
                      </a:r>
                      <a:r>
                        <a:rPr lang="uk-UA" sz="10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оплату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комунальних</a:t>
                      </a:r>
                      <a:r>
                        <a:rPr lang="uk-UA" sz="1000" spc="-25" dirty="0" smtClean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послуг</a:t>
                      </a:r>
                      <a:r>
                        <a:rPr lang="uk-UA" sz="1000" spc="-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і</a:t>
                      </a:r>
                      <a:r>
                        <a:rPr lang="uk-UA" sz="1000" spc="-4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енергоносіїв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2861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1.3.</a:t>
                      </a:r>
                      <a:r>
                        <a:rPr lang="uk-UA" sz="1000" spc="1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Плата</a:t>
                      </a:r>
                      <a:r>
                        <a:rPr lang="uk-UA" sz="1000" spc="-1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</a:t>
                      </a:r>
                      <a:r>
                        <a:rPr lang="uk-UA" sz="1000" spc="-2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оренду</a:t>
                      </a:r>
                      <a:r>
                        <a:rPr lang="uk-UA" sz="1000" spc="-3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майна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marR="57785" algn="ctr">
                        <a:lnSpc>
                          <a:spcPct val="97000"/>
                        </a:lnSpc>
                        <a:spcAft>
                          <a:spcPts val="0"/>
                        </a:spcAft>
                        <a:tabLst>
                          <a:tab pos="321945" algn="l"/>
                          <a:tab pos="1043940" algn="l"/>
                          <a:tab pos="1516380" algn="l"/>
                        </a:tabLst>
                      </a:pPr>
                      <a:r>
                        <a:rPr lang="uk-UA" sz="1000" dirty="0">
                          <a:effectLst/>
                        </a:rPr>
                        <a:t>На</a:t>
                      </a:r>
                      <a:r>
                        <a:rPr lang="uk-UA" sz="1000" spc="4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утримання,</a:t>
                      </a:r>
                      <a:r>
                        <a:rPr lang="uk-UA" sz="1000" spc="4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облаштування,</a:t>
                      </a:r>
                      <a:r>
                        <a:rPr lang="uk-UA" sz="1000" spc="4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ремонт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та</a:t>
                      </a:r>
                      <a:r>
                        <a:rPr lang="uk-UA" sz="10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придбання</a:t>
                      </a:r>
                      <a:r>
                        <a:rPr lang="uk-UA" sz="10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майна</a:t>
                      </a:r>
                      <a:r>
                        <a:rPr lang="uk-UA" sz="10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бюджетних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установ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9304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59055"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1.4. Надходження від реалізації необоротних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активів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(крім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будівель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і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споруд),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інших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матеріальних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цінностей,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плата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зданий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металобрухт,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дорогоцінні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метали,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каміння,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які у відповідності з чинним законодавством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залишаються</a:t>
                      </a:r>
                      <a:r>
                        <a:rPr lang="uk-UA" sz="1000" spc="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установі.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marR="58420" algn="ctr">
                        <a:spcAft>
                          <a:spcPts val="0"/>
                        </a:spcAft>
                        <a:tabLst>
                          <a:tab pos="1183640" algn="l"/>
                          <a:tab pos="2103120" algn="l"/>
                        </a:tabLst>
                      </a:pPr>
                      <a:r>
                        <a:rPr lang="uk-UA" sz="1000">
                          <a:effectLst/>
                        </a:rPr>
                        <a:t>На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ремонт,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модернізацію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чи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придбання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нових</a:t>
                      </a:r>
                      <a:r>
                        <a:rPr lang="uk-UA" sz="1000" spc="25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необоротних</a:t>
                      </a:r>
                      <a:r>
                        <a:rPr lang="uk-UA" sz="1000" spc="-23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активів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та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матеріальних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цінностей,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покриття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витрат,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пов'язаних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з</a:t>
                      </a:r>
                      <a:r>
                        <a:rPr lang="uk-UA" sz="1000" spc="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організацією	збирання	</a:t>
                      </a:r>
                      <a:r>
                        <a:rPr lang="uk-UA" sz="1000" spc="-5">
                          <a:effectLst/>
                        </a:rPr>
                        <a:t>і</a:t>
                      </a:r>
                      <a:r>
                        <a:rPr lang="uk-UA" sz="1000" spc="-240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транспортування</a:t>
                      </a:r>
                      <a:r>
                        <a:rPr lang="uk-UA" sz="1000" spc="5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відходів</a:t>
                      </a:r>
                      <a:r>
                        <a:rPr lang="uk-UA" sz="1000" spc="8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і</a:t>
                      </a:r>
                      <a:r>
                        <a:rPr lang="uk-UA" sz="1000" spc="5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брухту</a:t>
                      </a:r>
                      <a:r>
                        <a:rPr lang="uk-UA" sz="1000" spc="3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на</a:t>
                      </a:r>
                      <a:endParaRPr lang="ru-RU" sz="1100">
                        <a:effectLst/>
                      </a:endParaRPr>
                    </a:p>
                    <a:p>
                      <a:pPr marL="68580" algn="ctr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приймальні</a:t>
                      </a:r>
                      <a:r>
                        <a:rPr lang="uk-UA" sz="1000" spc="-35">
                          <a:effectLst/>
                        </a:rPr>
                        <a:t> </a:t>
                      </a:r>
                      <a:r>
                        <a:rPr lang="uk-UA" sz="1000">
                          <a:effectLst/>
                        </a:rPr>
                        <a:t>пункти;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313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marR="57785" algn="ctr">
                        <a:lnSpc>
                          <a:spcPct val="97000"/>
                        </a:lnSpc>
                        <a:spcAft>
                          <a:spcPts val="0"/>
                        </a:spcAft>
                        <a:tabLst>
                          <a:tab pos="835660" algn="l"/>
                          <a:tab pos="1768475" algn="l"/>
                        </a:tabLst>
                      </a:pPr>
                      <a:r>
                        <a:rPr lang="uk-UA" sz="1000" dirty="0">
                          <a:effectLst/>
                        </a:rPr>
                        <a:t>На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господарські потреби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бюджетних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установ,</a:t>
                      </a:r>
                      <a:r>
                        <a:rPr lang="uk-UA" sz="10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включаючи</a:t>
                      </a:r>
                      <a:r>
                        <a:rPr lang="uk-UA" sz="10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оплату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uk-UA" sz="1000" dirty="0" smtClean="0">
                          <a:effectLst/>
                        </a:rPr>
                        <a:t>комунальних</a:t>
                      </a:r>
                      <a:r>
                        <a:rPr lang="uk-UA" sz="1000" spc="-25" dirty="0" smtClean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послуг</a:t>
                      </a:r>
                      <a:r>
                        <a:rPr lang="uk-UA" sz="1000" spc="-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і</a:t>
                      </a:r>
                      <a:r>
                        <a:rPr lang="uk-UA" sz="1000" spc="-4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енергоносіїв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291830">
                <a:tc rowSpan="3">
                  <a:txBody>
                    <a:bodyPr/>
                    <a:lstStyle/>
                    <a:p>
                      <a:pPr marL="67945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r>
                        <a:rPr lang="uk-UA" sz="1600" spc="5" dirty="0">
                          <a:effectLst/>
                        </a:rPr>
                        <a:t> </a:t>
                      </a:r>
                      <a:r>
                        <a:rPr lang="uk-UA" sz="1600" dirty="0">
                          <a:effectLst/>
                        </a:rPr>
                        <a:t>група</a:t>
                      </a:r>
                      <a:r>
                        <a:rPr lang="uk-UA" sz="1600" spc="5" dirty="0">
                          <a:effectLst/>
                        </a:rPr>
                        <a:t> </a:t>
                      </a:r>
                      <a:r>
                        <a:rPr lang="uk-UA" sz="1600" dirty="0">
                          <a:effectLst/>
                        </a:rPr>
                        <a:t>-</a:t>
                      </a:r>
                      <a:r>
                        <a:rPr lang="uk-UA" sz="1600" spc="5" dirty="0">
                          <a:effectLst/>
                        </a:rPr>
                        <a:t> </a:t>
                      </a:r>
                      <a:r>
                        <a:rPr lang="uk-UA" sz="1600" dirty="0">
                          <a:effectLst/>
                        </a:rPr>
                        <a:t>інші джерела</a:t>
                      </a:r>
                      <a:r>
                        <a:rPr lang="uk-UA" sz="1600" spc="-235" dirty="0">
                          <a:effectLst/>
                        </a:rPr>
                        <a:t> </a:t>
                      </a:r>
                      <a:r>
                        <a:rPr lang="uk-UA" sz="1600" dirty="0">
                          <a:effectLst/>
                        </a:rPr>
                        <a:t>власних</a:t>
                      </a:r>
                      <a:r>
                        <a:rPr lang="uk-UA" sz="1600" spc="-15" dirty="0">
                          <a:effectLst/>
                        </a:rPr>
                        <a:t> </a:t>
                      </a:r>
                      <a:r>
                        <a:rPr lang="uk-UA" sz="1600" dirty="0">
                          <a:effectLst/>
                        </a:rPr>
                        <a:t>коштів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12. Благодійні</a:t>
                      </a:r>
                      <a:r>
                        <a:rPr lang="uk-UA" sz="1000" spc="-4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внески,</a:t>
                      </a:r>
                      <a:r>
                        <a:rPr lang="uk-UA" sz="1000" spc="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гранти</a:t>
                      </a:r>
                      <a:r>
                        <a:rPr lang="uk-UA" sz="1000" spc="-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і</a:t>
                      </a:r>
                      <a:r>
                        <a:rPr lang="uk-UA" sz="1000" spc="-4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дарунки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На</a:t>
                      </a:r>
                      <a:r>
                        <a:rPr lang="uk-UA" sz="1000" spc="13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організацію</a:t>
                      </a:r>
                      <a:r>
                        <a:rPr lang="uk-UA" sz="1000" spc="37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основної</a:t>
                      </a:r>
                      <a:r>
                        <a:rPr lang="uk-UA" sz="1000" spc="34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діяльності</a:t>
                      </a:r>
                      <a:endParaRPr lang="ru-RU" sz="1100" dirty="0">
                        <a:effectLst/>
                      </a:endParaRPr>
                    </a:p>
                    <a:p>
                      <a:pPr marL="68580" algn="ctr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бюджетних</a:t>
                      </a:r>
                      <a:r>
                        <a:rPr lang="uk-UA" sz="1000" spc="-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установ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5937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59055"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2.2.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Кошти,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що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отримують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бюджетні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установи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від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підприємств,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організацій,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фізичних</a:t>
                      </a:r>
                      <a:r>
                        <a:rPr lang="uk-UA" sz="1000" spc="4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осіб</a:t>
                      </a:r>
                      <a:r>
                        <a:rPr lang="uk-UA" sz="1000" spc="3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та</a:t>
                      </a:r>
                      <a:r>
                        <a:rPr lang="uk-UA" sz="1000" spc="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від</a:t>
                      </a:r>
                      <a:r>
                        <a:rPr lang="uk-UA" sz="1000" spc="5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інших</a:t>
                      </a:r>
                      <a:r>
                        <a:rPr lang="uk-UA" sz="1000" spc="4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бюджетних</a:t>
                      </a:r>
                      <a:endParaRPr lang="ru-RU" sz="1100" dirty="0">
                        <a:effectLst/>
                      </a:endParaRPr>
                    </a:p>
                    <a:p>
                      <a:pPr marL="67945" algn="ctr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установ</a:t>
                      </a:r>
                      <a:r>
                        <a:rPr lang="uk-UA" sz="1000" spc="-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для</a:t>
                      </a:r>
                      <a:r>
                        <a:rPr lang="uk-UA" sz="1000" spc="-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виконання</a:t>
                      </a:r>
                      <a:r>
                        <a:rPr lang="uk-UA" sz="1000" spc="-2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цільових</a:t>
                      </a:r>
                      <a:r>
                        <a:rPr lang="uk-UA" sz="1000" spc="-2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заходів.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marR="58420"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На</a:t>
                      </a:r>
                      <a:r>
                        <a:rPr lang="uk-UA" sz="1000" spc="6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виконання</a:t>
                      </a:r>
                      <a:r>
                        <a:rPr lang="uk-UA" sz="1000" spc="7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відповідних</a:t>
                      </a:r>
                      <a:r>
                        <a:rPr lang="uk-UA" sz="1000" spc="5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цільових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заходів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896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59690"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2.3.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Кошти,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що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отримують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вищі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та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професійно-технічні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навчальні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заклади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від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розміщення на депозитах тимчасово вільних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бюджетних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коштів,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отриманих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надання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платних</a:t>
                      </a:r>
                      <a:r>
                        <a:rPr lang="uk-UA" sz="1000" spc="24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послуг,</a:t>
                      </a:r>
                      <a:r>
                        <a:rPr lang="uk-UA" sz="1000" spc="1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якщо</a:t>
                      </a:r>
                      <a:r>
                        <a:rPr lang="uk-UA" sz="1000" spc="2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таким</a:t>
                      </a:r>
                      <a:r>
                        <a:rPr lang="uk-UA" sz="1000" spc="1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закладам</a:t>
                      </a:r>
                      <a:endParaRPr lang="ru-RU" sz="1100" dirty="0">
                        <a:effectLst/>
                      </a:endParaRPr>
                    </a:p>
                    <a:p>
                      <a:pPr marL="67945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законом</a:t>
                      </a:r>
                      <a:r>
                        <a:rPr lang="uk-UA" sz="1000" spc="-2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надано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відповідне</a:t>
                      </a:r>
                      <a:r>
                        <a:rPr lang="uk-UA" sz="1000" spc="-1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право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marR="58420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На</a:t>
                      </a:r>
                      <a:r>
                        <a:rPr lang="uk-UA" sz="1000" spc="13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організацію</a:t>
                      </a:r>
                      <a:r>
                        <a:rPr lang="uk-UA" sz="1000" spc="13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основної</a:t>
                      </a:r>
                      <a:r>
                        <a:rPr lang="uk-UA" sz="1000" spc="100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діяльності</a:t>
                      </a:r>
                      <a:r>
                        <a:rPr lang="uk-UA" sz="1000" spc="-23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бюджетних</a:t>
                      </a:r>
                      <a:r>
                        <a:rPr lang="uk-UA" sz="1000" spc="5" dirty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установ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22363" y="1144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35025" algn="l"/>
                <a:tab pos="1768475" algn="l"/>
              </a:tabLst>
            </a:pPr>
            <a:r>
              <a:rPr kumimoji="0" lang="uk-UA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uk-UA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4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23528" y="188640"/>
            <a:ext cx="4608512" cy="640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Для </a:t>
            </a:r>
            <a:r>
              <a:rPr lang="ru-RU" b="1" dirty="0" err="1"/>
              <a:t>обліку</a:t>
            </a:r>
            <a:r>
              <a:rPr lang="ru-RU" b="1" dirty="0"/>
              <a:t> </a:t>
            </a:r>
            <a:r>
              <a:rPr lang="ru-RU" b="1" dirty="0" err="1"/>
              <a:t>доходів</a:t>
            </a:r>
            <a:r>
              <a:rPr lang="ru-RU" b="1" dirty="0"/>
              <a:t> по </a:t>
            </a:r>
            <a:r>
              <a:rPr lang="ru-RU" b="1" dirty="0" err="1"/>
              <a:t>спецкоштах</a:t>
            </a:r>
            <a:r>
              <a:rPr lang="ru-RU" b="1" dirty="0"/>
              <a:t> </a:t>
            </a:r>
            <a:r>
              <a:rPr lang="ru-RU" b="1" dirty="0" err="1"/>
              <a:t>призначені</a:t>
            </a:r>
            <a:r>
              <a:rPr lang="ru-RU" b="1" dirty="0"/>
              <a:t> </a:t>
            </a:r>
            <a:r>
              <a:rPr lang="ru-RU" b="1" dirty="0" err="1"/>
              <a:t>пасивні</a:t>
            </a:r>
            <a:r>
              <a:rPr lang="ru-RU" b="1" dirty="0"/>
              <a:t> </a:t>
            </a:r>
            <a:r>
              <a:rPr lang="ru-RU" b="1" dirty="0" err="1"/>
              <a:t>рахунки</a:t>
            </a:r>
            <a:r>
              <a:rPr lang="ru-RU" b="1" dirty="0"/>
              <a:t> 7 </a:t>
            </a:r>
            <a:r>
              <a:rPr lang="ru-RU" b="1" dirty="0" err="1"/>
              <a:t>класу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1) </a:t>
            </a:r>
            <a:r>
              <a:rPr lang="ru-RU" b="1" i="1" dirty="0" smtClean="0"/>
              <a:t>Для </a:t>
            </a:r>
            <a:r>
              <a:rPr lang="ru-RU" b="1" i="1" dirty="0" err="1"/>
              <a:t>обліку</a:t>
            </a:r>
            <a:r>
              <a:rPr lang="ru-RU" b="1" i="1" dirty="0"/>
              <a:t> </a:t>
            </a:r>
            <a:r>
              <a:rPr lang="ru-RU" b="1" i="1" dirty="0" err="1"/>
              <a:t>доходів</a:t>
            </a:r>
            <a:r>
              <a:rPr lang="ru-RU" b="1" i="1" dirty="0"/>
              <a:t> за коштами, </a:t>
            </a:r>
            <a:r>
              <a:rPr lang="ru-RU" b="1" i="1" dirty="0" err="1"/>
              <a:t>отриманими</a:t>
            </a:r>
            <a:r>
              <a:rPr lang="ru-RU" b="1" i="1" dirty="0"/>
              <a:t> як плата за </a:t>
            </a:r>
            <a:r>
              <a:rPr lang="ru-RU" b="1" i="1" dirty="0" err="1"/>
              <a:t>послуги</a:t>
            </a:r>
            <a:r>
              <a:rPr lang="ru-RU" dirty="0"/>
              <a:t>:</a:t>
            </a:r>
          </a:p>
          <a:p>
            <a:r>
              <a:rPr lang="ru-RU" b="1" dirty="0"/>
              <a:t>7111 </a:t>
            </a:r>
            <a:r>
              <a:rPr lang="ru-RU" dirty="0"/>
              <a:t>Доходи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(</a:t>
            </a:r>
            <a:r>
              <a:rPr lang="ru-RU" dirty="0" err="1"/>
              <a:t>робіт</a:t>
            </a:r>
            <a:r>
              <a:rPr lang="ru-RU" dirty="0"/>
              <a:t>, </a:t>
            </a:r>
            <a:r>
              <a:rPr lang="ru-RU" dirty="0" err="1"/>
              <a:t>послуг</a:t>
            </a:r>
            <a:r>
              <a:rPr lang="ru-RU" dirty="0"/>
              <a:t>)</a:t>
            </a:r>
          </a:p>
          <a:p>
            <a:r>
              <a:rPr lang="ru-RU" b="1" dirty="0"/>
              <a:t>7211 (7221) </a:t>
            </a:r>
            <a:r>
              <a:rPr lang="ru-RU" dirty="0" err="1"/>
              <a:t>Дохід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активів</a:t>
            </a:r>
            <a:r>
              <a:rPr lang="ru-RU" dirty="0"/>
              <a:t> (</a:t>
            </a:r>
            <a:r>
              <a:rPr lang="ru-RU" dirty="0" err="1"/>
              <a:t>надходження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майна (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нерухомого</a:t>
            </a:r>
            <a:r>
              <a:rPr lang="ru-RU" dirty="0"/>
              <a:t> майна))</a:t>
            </a:r>
          </a:p>
          <a:p>
            <a:r>
              <a:rPr lang="ru-RU" b="1" dirty="0"/>
              <a:t>7411 (7421) </a:t>
            </a:r>
            <a:r>
              <a:rPr lang="ru-RU" dirty="0" err="1"/>
              <a:t>Інші</a:t>
            </a:r>
            <a:r>
              <a:rPr lang="ru-RU" dirty="0"/>
              <a:t> доходи за </a:t>
            </a:r>
            <a:r>
              <a:rPr lang="ru-RU" dirty="0" err="1"/>
              <a:t>обмінними</a:t>
            </a:r>
            <a:r>
              <a:rPr lang="ru-RU" dirty="0"/>
              <a:t> </a:t>
            </a:r>
            <a:r>
              <a:rPr lang="ru-RU" dirty="0" err="1"/>
              <a:t>операціями</a:t>
            </a:r>
            <a:r>
              <a:rPr lang="ru-RU" dirty="0"/>
              <a:t> (плата за </a:t>
            </a:r>
            <a:r>
              <a:rPr lang="ru-RU" dirty="0" err="1"/>
              <a:t>оренду</a:t>
            </a:r>
            <a:r>
              <a:rPr lang="ru-RU" dirty="0"/>
              <a:t> майна </a:t>
            </a:r>
            <a:r>
              <a:rPr lang="ru-RU" dirty="0" err="1"/>
              <a:t>бюджетних</a:t>
            </a:r>
            <a:r>
              <a:rPr lang="ru-RU" dirty="0"/>
              <a:t> </a:t>
            </a:r>
            <a:r>
              <a:rPr lang="ru-RU" dirty="0" err="1"/>
              <a:t>установ</a:t>
            </a:r>
            <a:r>
              <a:rPr lang="ru-RU" dirty="0"/>
              <a:t>,)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2) </a:t>
            </a:r>
            <a:r>
              <a:rPr lang="ru-RU" b="1" i="1" dirty="0" smtClean="0"/>
              <a:t>Для </a:t>
            </a:r>
            <a:r>
              <a:rPr lang="ru-RU" b="1" i="1" dirty="0" err="1"/>
              <a:t>обліку</a:t>
            </a:r>
            <a:r>
              <a:rPr lang="ru-RU" b="1" i="1" dirty="0"/>
              <a:t> </a:t>
            </a:r>
            <a:r>
              <a:rPr lang="ru-RU" b="1" i="1" dirty="0" err="1"/>
              <a:t>доходів</a:t>
            </a:r>
            <a:r>
              <a:rPr lang="ru-RU" b="1" i="1" dirty="0"/>
              <a:t> за </a:t>
            </a:r>
            <a:r>
              <a:rPr lang="ru-RU" b="1" i="1" dirty="0" err="1"/>
              <a:t>іншими</a:t>
            </a:r>
            <a:r>
              <a:rPr lang="ru-RU" b="1" i="1" dirty="0"/>
              <a:t> </a:t>
            </a:r>
            <a:r>
              <a:rPr lang="ru-RU" b="1" i="1" dirty="0" err="1"/>
              <a:t>джерелами</a:t>
            </a:r>
            <a:r>
              <a:rPr lang="ru-RU" b="1" i="1" dirty="0"/>
              <a:t> </a:t>
            </a:r>
            <a:r>
              <a:rPr lang="ru-RU" b="1" i="1" dirty="0" err="1"/>
              <a:t>власних</a:t>
            </a:r>
            <a:r>
              <a:rPr lang="ru-RU" b="1" i="1" dirty="0"/>
              <a:t> </a:t>
            </a:r>
            <a:r>
              <a:rPr lang="ru-RU" b="1" i="1" dirty="0" err="1"/>
              <a:t>надходжень</a:t>
            </a:r>
            <a:r>
              <a:rPr lang="ru-RU" b="1" i="1" dirty="0"/>
              <a:t> </a:t>
            </a:r>
            <a:r>
              <a:rPr lang="ru-RU" b="1" i="1" dirty="0" err="1"/>
              <a:t>установ</a:t>
            </a:r>
            <a:r>
              <a:rPr lang="ru-RU" b="1" i="1" dirty="0"/>
              <a:t>: </a:t>
            </a:r>
            <a:endParaRPr lang="ru-RU" b="1" i="1" dirty="0" smtClean="0"/>
          </a:p>
          <a:p>
            <a:r>
              <a:rPr lang="ru-RU" b="1" dirty="0" smtClean="0"/>
              <a:t>7511</a:t>
            </a:r>
            <a:r>
              <a:rPr lang="ru-RU" dirty="0" smtClean="0"/>
              <a:t> </a:t>
            </a:r>
            <a:r>
              <a:rPr lang="ru-RU" dirty="0"/>
              <a:t>Доходи за </a:t>
            </a:r>
            <a:r>
              <a:rPr lang="ru-RU" dirty="0" err="1"/>
              <a:t>необмінними</a:t>
            </a:r>
            <a:r>
              <a:rPr lang="ru-RU" dirty="0"/>
              <a:t> </a:t>
            </a:r>
            <a:r>
              <a:rPr lang="ru-RU" dirty="0" err="1"/>
              <a:t>операціями</a:t>
            </a:r>
            <a:r>
              <a:rPr lang="ru-RU" dirty="0"/>
              <a:t> (</a:t>
            </a:r>
            <a:r>
              <a:rPr lang="ru-RU" dirty="0" err="1"/>
              <a:t>благодійні</a:t>
            </a:r>
            <a:r>
              <a:rPr lang="ru-RU" dirty="0"/>
              <a:t> </a:t>
            </a:r>
            <a:r>
              <a:rPr lang="ru-RU" dirty="0" err="1"/>
              <a:t>внески</a:t>
            </a:r>
            <a:r>
              <a:rPr lang="ru-RU" dirty="0"/>
              <a:t>, </a:t>
            </a:r>
            <a:r>
              <a:rPr lang="ru-RU" dirty="0" err="1"/>
              <a:t>цільові</a:t>
            </a:r>
            <a:r>
              <a:rPr lang="ru-RU" dirty="0"/>
              <a:t> заходи) </a:t>
            </a:r>
            <a:endParaRPr lang="ru-RU" dirty="0" smtClean="0"/>
          </a:p>
          <a:p>
            <a:r>
              <a:rPr lang="ru-RU" b="1" dirty="0" smtClean="0"/>
              <a:t>7311</a:t>
            </a:r>
            <a:r>
              <a:rPr lang="ru-RU" dirty="0" smtClean="0"/>
              <a:t> </a:t>
            </a:r>
            <a:r>
              <a:rPr lang="ru-RU" dirty="0" err="1"/>
              <a:t>Фінансові</a:t>
            </a:r>
            <a:r>
              <a:rPr lang="ru-RU" dirty="0"/>
              <a:t> доходи </a:t>
            </a:r>
            <a:r>
              <a:rPr lang="ru-RU" dirty="0" err="1"/>
              <a:t>розпорядників</a:t>
            </a:r>
            <a:r>
              <a:rPr lang="ru-RU" dirty="0"/>
              <a:t> </a:t>
            </a:r>
            <a:r>
              <a:rPr lang="ru-RU" dirty="0" err="1"/>
              <a:t>бюджетних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(</a:t>
            </a:r>
            <a:r>
              <a:rPr lang="ru-RU" dirty="0" err="1"/>
              <a:t>відсотки</a:t>
            </a:r>
            <a:r>
              <a:rPr lang="ru-RU" dirty="0"/>
              <a:t>)</a:t>
            </a:r>
          </a:p>
          <a:p>
            <a:r>
              <a:rPr lang="ru-RU" b="1" dirty="0"/>
              <a:t>7411 (7421) </a:t>
            </a:r>
            <a:r>
              <a:rPr lang="ru-RU" dirty="0" err="1"/>
              <a:t>Інші</a:t>
            </a:r>
            <a:r>
              <a:rPr lang="ru-RU" dirty="0"/>
              <a:t> доходи за </a:t>
            </a:r>
            <a:r>
              <a:rPr lang="ru-RU" dirty="0" err="1"/>
              <a:t>обмінними</a:t>
            </a:r>
            <a:r>
              <a:rPr lang="ru-RU" dirty="0"/>
              <a:t> </a:t>
            </a:r>
            <a:r>
              <a:rPr lang="ru-RU" dirty="0" err="1"/>
              <a:t>операціями</a:t>
            </a:r>
            <a:r>
              <a:rPr lang="ru-RU" dirty="0"/>
              <a:t> (</a:t>
            </a:r>
            <a:r>
              <a:rPr lang="ru-RU" dirty="0" err="1"/>
              <a:t>кошти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майнових</a:t>
            </a:r>
            <a:r>
              <a:rPr lang="ru-RU" dirty="0"/>
              <a:t> прав на </a:t>
            </a:r>
            <a:r>
              <a:rPr lang="ru-RU" dirty="0" err="1"/>
              <a:t>фільми</a:t>
            </a:r>
            <a:r>
              <a:rPr lang="ru-RU" dirty="0"/>
              <a:t>)</a:t>
            </a:r>
          </a:p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19792" r="14583" b="22500"/>
          <a:stretch/>
        </p:blipFill>
        <p:spPr bwMode="auto">
          <a:xfrm>
            <a:off x="4860032" y="204788"/>
            <a:ext cx="402412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948" y="3573016"/>
            <a:ext cx="2952328" cy="2952328"/>
          </a:xfrm>
          <a:prstGeom prst="ellipse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99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72400" cy="796950"/>
          </a:xfrm>
        </p:spPr>
        <p:txBody>
          <a:bodyPr/>
          <a:lstStyle/>
          <a:p>
            <a:pPr algn="ctr"/>
            <a:r>
              <a:rPr lang="ru-RU" b="1" dirty="0" err="1" smtClean="0">
                <a:ln w="2857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Кореспонденція</a:t>
            </a:r>
            <a:r>
              <a:rPr lang="ru-RU" b="1" dirty="0" smtClean="0">
                <a:ln w="2857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2857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рахунків</a:t>
            </a:r>
            <a:endParaRPr lang="ru-RU" b="1" dirty="0">
              <a:ln w="2857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85587228"/>
              </p:ext>
            </p:extLst>
          </p:nvPr>
        </p:nvGraphicFramePr>
        <p:xfrm>
          <a:off x="1403648" y="1268760"/>
          <a:ext cx="6552727" cy="50993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{D113A9D2-9D6B-4929-AA2D-F23B5EE8CBE7}</a:tableStyleId>
              </a:tblPr>
              <a:tblGrid>
                <a:gridCol w="1731934"/>
                <a:gridCol w="2660371"/>
                <a:gridCol w="2160422"/>
              </a:tblGrid>
              <a:tr h="2394775">
                <a:tc>
                  <a:txBody>
                    <a:bodyPr/>
                    <a:lstStyle/>
                    <a:p>
                      <a:pPr marL="67945" marR="59055" algn="ctr">
                        <a:spcAft>
                          <a:spcPts val="0"/>
                        </a:spcAft>
                        <a:tabLst>
                          <a:tab pos="608330" algn="l"/>
                        </a:tabLst>
                      </a:pPr>
                      <a:r>
                        <a:rPr lang="uk-UA" sz="1400" dirty="0" smtClean="0">
                          <a:solidFill>
                            <a:srgbClr val="FFFFFF"/>
                          </a:solidFill>
                          <a:effectLst/>
                        </a:rPr>
                        <a:t>1.</a:t>
                      </a:r>
                      <a:r>
                        <a:rPr lang="uk-UA" sz="1400" baseline="0" dirty="0" smtClean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1400" dirty="0" smtClean="0">
                          <a:solidFill>
                            <a:srgbClr val="FFFFFF"/>
                          </a:solidFill>
                          <a:effectLst/>
                        </a:rPr>
                        <a:t>Перераховано </a:t>
                      </a:r>
                      <a:r>
                        <a:rPr lang="uk-UA" sz="1400" spc="-240" dirty="0" smtClean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rgbClr val="FFFFFF"/>
                          </a:solidFill>
                          <a:effectLst/>
                        </a:rPr>
                        <a:t>вищому</a:t>
                      </a:r>
                      <a:r>
                        <a:rPr lang="uk-UA" sz="14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rgbClr val="FFFFFF"/>
                          </a:solidFill>
                          <a:effectLst/>
                        </a:rPr>
                        <a:t>розпоряднику</a:t>
                      </a:r>
                      <a:r>
                        <a:rPr lang="uk-UA" sz="1400" spc="-23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rgbClr val="FFFFFF"/>
                          </a:solidFill>
                          <a:effectLst/>
                        </a:rPr>
                        <a:t>частина</a:t>
                      </a:r>
                      <a:r>
                        <a:rPr lang="uk-UA" sz="1400" spc="-2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rgbClr val="FFFFFF"/>
                          </a:solidFill>
                          <a:effectLst/>
                        </a:rPr>
                        <a:t>власних</a:t>
                      </a:r>
                      <a:r>
                        <a:rPr lang="uk-UA" sz="1400" spc="-2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rgbClr val="FFFFFF"/>
                          </a:solidFill>
                          <a:effectLst/>
                        </a:rPr>
                        <a:t>коштів</a:t>
                      </a:r>
                      <a:endParaRPr lang="ru-RU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384" marR="613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61595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Дебет 7111 Доходи від реалізації продукції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(робіт,</a:t>
                      </a:r>
                      <a:r>
                        <a:rPr lang="uk-UA" sz="900" spc="2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послуг)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67945" marR="6223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7211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(7221)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Дохід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від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реалізації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активів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(надходження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від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реалізації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майна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(крім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нерухомого</a:t>
                      </a:r>
                      <a:r>
                        <a:rPr lang="uk-UA" sz="900" spc="1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майна))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67945" marR="59690"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7411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(7421)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Інші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доходи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за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обмінними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операціями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(плата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за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оренду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майна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бюджетних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установ,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кошти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від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реалізації</a:t>
                      </a:r>
                      <a:r>
                        <a:rPr lang="uk-UA" sz="900" spc="-23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майнових</a:t>
                      </a:r>
                      <a:r>
                        <a:rPr lang="uk-UA" sz="900" spc="-1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прав</a:t>
                      </a:r>
                      <a:r>
                        <a:rPr lang="uk-UA" sz="900" spc="-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на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фільми)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67945" marR="62230"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7511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Доходи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за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необмінними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операціями</a:t>
                      </a:r>
                      <a:r>
                        <a:rPr lang="uk-UA" sz="900" spc="-23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(благодійні</a:t>
                      </a:r>
                      <a:r>
                        <a:rPr lang="uk-UA" sz="900" spc="-2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внески,</a:t>
                      </a:r>
                      <a:r>
                        <a:rPr lang="uk-UA" sz="900" spc="1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цільові</a:t>
                      </a:r>
                      <a:r>
                        <a:rPr lang="uk-UA" sz="900" spc="-2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заходи)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67945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7311  </a:t>
                      </a:r>
                      <a:r>
                        <a:rPr lang="uk-UA" sz="900" spc="7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Фінансові   </a:t>
                      </a:r>
                      <a:r>
                        <a:rPr lang="uk-UA" sz="900" spc="2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доходи   </a:t>
                      </a:r>
                      <a:r>
                        <a:rPr lang="uk-UA" sz="900" spc="6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розпорядників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67945" algn="ctr">
                        <a:lnSpc>
                          <a:spcPts val="107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бюджетних</a:t>
                      </a:r>
                      <a:r>
                        <a:rPr lang="uk-UA" sz="900" spc="-2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коштів</a:t>
                      </a:r>
                      <a:r>
                        <a:rPr lang="uk-UA" sz="900" spc="-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(відсотки)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384" marR="6138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 marR="63500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Кредит</a:t>
                      </a:r>
                      <a:r>
                        <a:rPr lang="uk-UA" sz="900" spc="12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2313</a:t>
                      </a:r>
                      <a:r>
                        <a:rPr lang="uk-UA" sz="900" spc="12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(2323)</a:t>
                      </a:r>
                      <a:r>
                        <a:rPr lang="uk-UA" sz="900" spc="13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Реєстраційні</a:t>
                      </a:r>
                      <a:r>
                        <a:rPr lang="uk-UA" sz="900" spc="-23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рахунки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384" marR="6138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4550">
                <a:tc>
                  <a:txBody>
                    <a:bodyPr/>
                    <a:lstStyle/>
                    <a:p>
                      <a:pPr marL="67945" marR="59690" algn="ctr">
                        <a:lnSpc>
                          <a:spcPct val="97000"/>
                        </a:lnSpc>
                        <a:spcAft>
                          <a:spcPts val="0"/>
                        </a:spcAft>
                        <a:tabLst>
                          <a:tab pos="306070" algn="l"/>
                          <a:tab pos="997585" algn="l"/>
                        </a:tabLst>
                      </a:pPr>
                      <a:r>
                        <a:rPr lang="uk-UA" sz="1400" dirty="0" smtClean="0">
                          <a:solidFill>
                            <a:srgbClr val="FFFFFF"/>
                          </a:solidFill>
                          <a:effectLst/>
                        </a:rPr>
                        <a:t>2.</a:t>
                      </a:r>
                    </a:p>
                    <a:p>
                      <a:pPr marL="67945" marR="59690" algn="ctr">
                        <a:lnSpc>
                          <a:spcPct val="97000"/>
                        </a:lnSpc>
                        <a:spcAft>
                          <a:spcPts val="0"/>
                        </a:spcAft>
                        <a:tabLst>
                          <a:tab pos="306070" algn="l"/>
                          <a:tab pos="997585" algn="l"/>
                        </a:tabLst>
                      </a:pPr>
                      <a:r>
                        <a:rPr lang="uk-UA" sz="1400" dirty="0" smtClean="0">
                          <a:solidFill>
                            <a:srgbClr val="FFFFFF"/>
                          </a:solidFill>
                          <a:effectLst/>
                        </a:rPr>
                        <a:t>Отримано</a:t>
                      </a:r>
                    </a:p>
                    <a:p>
                      <a:pPr marL="67945" marR="59690" algn="ctr">
                        <a:lnSpc>
                          <a:spcPct val="97000"/>
                        </a:lnSpc>
                        <a:spcAft>
                          <a:spcPts val="0"/>
                        </a:spcAft>
                        <a:tabLst>
                          <a:tab pos="306070" algn="l"/>
                          <a:tab pos="997585" algn="l"/>
                        </a:tabLst>
                      </a:pPr>
                      <a:r>
                        <a:rPr lang="uk-UA" sz="1400" spc="-5" dirty="0" smtClean="0">
                          <a:solidFill>
                            <a:srgbClr val="FFFFFF"/>
                          </a:solidFill>
                          <a:effectLst/>
                        </a:rPr>
                        <a:t>вищим</a:t>
                      </a:r>
                      <a:r>
                        <a:rPr lang="uk-UA" sz="1400" spc="-235" dirty="0" smtClean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rgbClr val="FFFFFF"/>
                          </a:solidFill>
                          <a:effectLst/>
                        </a:rPr>
                        <a:t>розпорядником</a:t>
                      </a:r>
                      <a:endParaRPr lang="ru-RU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384" marR="613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Дебет 2313 (2323)</a:t>
                      </a:r>
                      <a:r>
                        <a:rPr lang="uk-UA" sz="900" spc="-1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Реєстраційні</a:t>
                      </a:r>
                      <a:r>
                        <a:rPr lang="uk-UA" sz="900" spc="-3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рахунки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384" marR="6138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8580" marR="58420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Кредит 7111 Доходи від реалізації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продукції</a:t>
                      </a:r>
                      <a:r>
                        <a:rPr lang="uk-UA" sz="900" spc="-1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(робіт,</a:t>
                      </a:r>
                      <a:r>
                        <a:rPr lang="uk-UA" sz="900" spc="2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послуг)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68580" marR="5842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7211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(7221)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Дохід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від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реалізації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активів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(надходження</a:t>
                      </a:r>
                      <a:r>
                        <a:rPr lang="uk-UA" sz="900" spc="25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від</a:t>
                      </a:r>
                      <a:r>
                        <a:rPr lang="uk-UA" sz="900" spc="-23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реалізації майна (крім нерухомого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майна))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68580" marR="58420"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7411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(7421)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Інші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доходи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за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обмінними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операціями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(плата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за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оренду майна бюджетних установ,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кошти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від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реалізації</a:t>
                      </a:r>
                      <a:r>
                        <a:rPr lang="uk-UA" sz="900" spc="25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майнових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прав</a:t>
                      </a:r>
                      <a:r>
                        <a:rPr lang="uk-UA" sz="900" spc="1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на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фільми)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68580" marR="61595"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7511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Доходи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за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необмінними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операціями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(благодійні</a:t>
                      </a:r>
                      <a:r>
                        <a:rPr lang="uk-UA" sz="900" spc="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внески,</a:t>
                      </a:r>
                      <a:r>
                        <a:rPr lang="uk-UA" sz="900" spc="-23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цільові</a:t>
                      </a:r>
                      <a:r>
                        <a:rPr lang="uk-UA" sz="900" spc="-3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заходи)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68580" marR="63500" algn="ctr"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685165" algn="l"/>
                          <a:tab pos="1590040" algn="l"/>
                        </a:tabLs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7311	Фінансові	</a:t>
                      </a:r>
                      <a:r>
                        <a:rPr lang="uk-UA" sz="900" spc="-5" dirty="0">
                          <a:solidFill>
                            <a:srgbClr val="FFFFFF"/>
                          </a:solidFill>
                          <a:effectLst/>
                        </a:rPr>
                        <a:t>доходи</a:t>
                      </a:r>
                      <a:r>
                        <a:rPr lang="uk-UA" sz="900" spc="-23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розпорядників</a:t>
                      </a:r>
                      <a:r>
                        <a:rPr lang="uk-UA" sz="900" spc="21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бюджетних</a:t>
                      </a:r>
                      <a:r>
                        <a:rPr lang="uk-UA" sz="900" spc="20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коштів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68580" algn="ctr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FFFFFF"/>
                          </a:solidFill>
                          <a:effectLst/>
                        </a:rPr>
                        <a:t>(відсотки)</a:t>
                      </a:r>
                      <a:endParaRPr lang="ru-RU" sz="10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384" marR="6138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1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755576" y="548680"/>
            <a:ext cx="4032448" cy="54711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b="1" dirty="0"/>
              <a:t>Для обліку фактичних видатків по спеціальному фонду </a:t>
            </a:r>
            <a:r>
              <a:rPr lang="uk-UA" dirty="0"/>
              <a:t>призначені </a:t>
            </a:r>
            <a:r>
              <a:rPr lang="uk-UA" dirty="0" smtClean="0"/>
              <a:t>рахунки:</a:t>
            </a:r>
          </a:p>
          <a:p>
            <a:r>
              <a:rPr lang="uk-UA" b="1" dirty="0" smtClean="0"/>
              <a:t>81 </a:t>
            </a:r>
            <a:r>
              <a:rPr lang="uk-UA" dirty="0"/>
              <a:t>"Витрати на виготовлення продукції (надання послуг, виконання робіт</a:t>
            </a:r>
            <a:r>
              <a:rPr lang="uk-UA" dirty="0" smtClean="0"/>
              <a:t>)",</a:t>
            </a:r>
          </a:p>
          <a:p>
            <a:r>
              <a:rPr lang="uk-UA" b="1" dirty="0" smtClean="0"/>
              <a:t>82 </a:t>
            </a:r>
            <a:r>
              <a:rPr lang="uk-UA" dirty="0"/>
              <a:t>«Витрати з продажу активів»</a:t>
            </a:r>
            <a:r>
              <a:rPr lang="uk-UA" b="1" dirty="0"/>
              <a:t>, </a:t>
            </a:r>
            <a:endParaRPr lang="uk-UA" b="1" dirty="0" smtClean="0"/>
          </a:p>
          <a:p>
            <a:r>
              <a:rPr lang="uk-UA" b="1" dirty="0" smtClean="0"/>
              <a:t>83 </a:t>
            </a:r>
            <a:r>
              <a:rPr lang="uk-UA" dirty="0"/>
              <a:t>«Фінансові витрати»</a:t>
            </a:r>
            <a:r>
              <a:rPr lang="uk-UA" b="1" dirty="0"/>
              <a:t>, </a:t>
            </a:r>
            <a:endParaRPr lang="uk-UA" b="1" dirty="0" smtClean="0"/>
          </a:p>
          <a:p>
            <a:r>
              <a:rPr lang="uk-UA" b="1" dirty="0" smtClean="0"/>
              <a:t>84 </a:t>
            </a:r>
            <a:r>
              <a:rPr lang="uk-UA" dirty="0"/>
              <a:t>«Інші витрати за </a:t>
            </a:r>
            <a:r>
              <a:rPr lang="uk-UA" dirty="0" smtClean="0"/>
              <a:t>обмінними</a:t>
            </a:r>
            <a:r>
              <a:rPr lang="ru-RU" dirty="0"/>
              <a:t> </a:t>
            </a:r>
            <a:r>
              <a:rPr lang="uk-UA" dirty="0" smtClean="0"/>
              <a:t>операціями</a:t>
            </a:r>
            <a:r>
              <a:rPr lang="uk-UA" dirty="0"/>
              <a:t>», </a:t>
            </a:r>
            <a:endParaRPr lang="uk-UA" dirty="0" smtClean="0"/>
          </a:p>
          <a:p>
            <a:r>
              <a:rPr lang="uk-UA" b="1" dirty="0" smtClean="0"/>
              <a:t>85 </a:t>
            </a:r>
            <a:r>
              <a:rPr lang="uk-UA" dirty="0"/>
              <a:t>«Витрати за необмінними операціями». </a:t>
            </a:r>
            <a:endParaRPr lang="uk-UA" dirty="0" smtClean="0"/>
          </a:p>
          <a:p>
            <a:endParaRPr lang="uk-UA" b="1" dirty="0"/>
          </a:p>
          <a:p>
            <a:pPr marL="0" indent="0">
              <a:buNone/>
            </a:pPr>
            <a:r>
              <a:rPr lang="uk-UA" dirty="0" smtClean="0"/>
              <a:t>Ці </a:t>
            </a:r>
            <a:r>
              <a:rPr lang="uk-UA" dirty="0"/>
              <a:t>рахунки </a:t>
            </a:r>
            <a:r>
              <a:rPr lang="uk-UA" b="1" dirty="0"/>
              <a:t>є </a:t>
            </a:r>
            <a:r>
              <a:rPr lang="uk-UA" b="1" dirty="0" smtClean="0"/>
              <a:t>активними</a:t>
            </a:r>
            <a:r>
              <a:rPr lang="uk-UA" dirty="0" smtClean="0"/>
              <a:t>: </a:t>
            </a:r>
          </a:p>
          <a:p>
            <a:r>
              <a:rPr lang="uk-UA" dirty="0" smtClean="0"/>
              <a:t>по </a:t>
            </a:r>
            <a:r>
              <a:rPr lang="uk-UA" dirty="0"/>
              <a:t>дебету відображаються витрати здійснені за відповідним напрямком спеціальних коштів.</a:t>
            </a:r>
            <a:endParaRPr lang="ru-RU" dirty="0"/>
          </a:p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8" r="17474"/>
          <a:stretch/>
        </p:blipFill>
        <p:spPr bwMode="auto">
          <a:xfrm>
            <a:off x="4860032" y="1484784"/>
            <a:ext cx="3876280" cy="319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772400" cy="5809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Типові</a:t>
            </a:r>
            <a:r>
              <a:rPr lang="ru-RU" dirty="0"/>
              <a:t> </a:t>
            </a:r>
            <a:r>
              <a:rPr lang="ru-RU" dirty="0" err="1"/>
              <a:t>кореспонденції</a:t>
            </a:r>
            <a:r>
              <a:rPr lang="ru-RU" dirty="0"/>
              <a:t> </a:t>
            </a:r>
            <a:r>
              <a:rPr lang="ru-RU" dirty="0" err="1"/>
              <a:t>рахунків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95945245"/>
              </p:ext>
            </p:extLst>
          </p:nvPr>
        </p:nvGraphicFramePr>
        <p:xfrm>
          <a:off x="323529" y="692696"/>
          <a:ext cx="8568953" cy="58064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19107"/>
                <a:gridCol w="2974923"/>
                <a:gridCol w="2974923"/>
              </a:tblGrid>
              <a:tr h="288032">
                <a:tc rowSpan="2"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Зміст</a:t>
                      </a:r>
                      <a:r>
                        <a:rPr lang="uk-UA" sz="1100" spc="-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операції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R="14097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Кореспонденція</a:t>
                      </a:r>
                      <a:r>
                        <a:rPr lang="uk-UA" sz="1400" spc="-25" dirty="0">
                          <a:effectLst/>
                        </a:rPr>
                        <a:t> </a:t>
                      </a:r>
                      <a:r>
                        <a:rPr lang="uk-UA" sz="1400" dirty="0">
                          <a:effectLst/>
                        </a:rPr>
                        <a:t>рахунків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916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</a:rPr>
                        <a:t>      </a:t>
                      </a:r>
                      <a:r>
                        <a:rPr lang="uk-UA" sz="1100" dirty="0" err="1" smtClean="0">
                          <a:effectLst/>
                        </a:rPr>
                        <a:t>Дт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8318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effectLst/>
                        </a:rPr>
                        <a:t>Кт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989364">
                <a:tc>
                  <a:txBody>
                    <a:bodyPr/>
                    <a:lstStyle/>
                    <a:p>
                      <a:pPr marR="876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Нарахована плата за послуги, що</a:t>
                      </a:r>
                      <a:r>
                        <a:rPr lang="uk-UA" sz="1100" spc="-24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пов'язані з виконанням основних</a:t>
                      </a:r>
                      <a:r>
                        <a:rPr lang="uk-UA" sz="1100" spc="-23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функцій,</a:t>
                      </a:r>
                      <a:r>
                        <a:rPr lang="uk-UA" sz="1100" spc="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від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господарської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діяльності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marR="98425" algn="ctr">
                        <a:lnSpc>
                          <a:spcPct val="115000"/>
                        </a:lnSpc>
                        <a:spcBef>
                          <a:spcPts val="625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2111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(2121) «Поточна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дебіторська заборгованість</a:t>
                      </a:r>
                      <a:r>
                        <a:rPr lang="uk-UA" sz="1100" spc="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за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розрахунками за товари, роботи,</a:t>
                      </a:r>
                      <a:r>
                        <a:rPr lang="uk-UA" sz="1100" spc="-23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послуги</a:t>
                      </a:r>
                      <a:r>
                        <a:rPr lang="uk-UA" sz="1100" dirty="0" smtClean="0">
                          <a:effectLst/>
                        </a:rPr>
                        <a:t>»,</a:t>
                      </a:r>
                    </a:p>
                    <a:p>
                      <a:pPr marR="98425" algn="ctr">
                        <a:lnSpc>
                          <a:spcPct val="115000"/>
                        </a:lnSpc>
                        <a:spcBef>
                          <a:spcPts val="625"/>
                        </a:spcBef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</a:rPr>
                        <a:t>2113</a:t>
                      </a:r>
                      <a:r>
                        <a:rPr lang="uk-UA" sz="1100" spc="10" dirty="0" smtClean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(2123</a:t>
                      </a:r>
                      <a:r>
                        <a:rPr lang="uk-UA" sz="1100" dirty="0" smtClean="0">
                          <a:effectLst/>
                        </a:rPr>
                        <a:t>)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«</a:t>
                      </a:r>
                      <a:r>
                        <a:rPr lang="uk-UA" sz="1100" dirty="0">
                          <a:effectLst/>
                        </a:rPr>
                        <a:t>Розрахунки</a:t>
                      </a:r>
                      <a:r>
                        <a:rPr lang="uk-UA" sz="1100" spc="1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за авансами,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виданими постачальникам,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підрядникам за товари, роботи і</a:t>
                      </a:r>
                      <a:r>
                        <a:rPr lang="uk-UA" sz="1100" spc="-23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послуги</a:t>
                      </a:r>
                      <a:r>
                        <a:rPr lang="uk-UA" sz="1100" dirty="0" smtClean="0">
                          <a:effectLst/>
                        </a:rPr>
                        <a:t>»,</a:t>
                      </a:r>
                      <a:r>
                        <a:rPr lang="uk-UA" sz="1100" spc="15" dirty="0" smtClean="0">
                          <a:effectLst/>
                        </a:rPr>
                        <a:t> </a:t>
                      </a:r>
                    </a:p>
                    <a:p>
                      <a:pPr marR="98425" algn="ctr">
                        <a:lnSpc>
                          <a:spcPct val="115000"/>
                        </a:lnSpc>
                        <a:spcBef>
                          <a:spcPts val="625"/>
                        </a:spcBef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</a:rPr>
                        <a:t>2117</a:t>
                      </a:r>
                      <a:r>
                        <a:rPr lang="uk-UA" sz="1100" spc="5" dirty="0" smtClean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(2128)</a:t>
                      </a:r>
                      <a:r>
                        <a:rPr lang="uk-UA" sz="1100" spc="-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«Інша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поточна дебіторська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заборгованість»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marR="768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7111 «Доходи від реалізації продукції</a:t>
                      </a:r>
                      <a:r>
                        <a:rPr lang="uk-UA" sz="1100" spc="-24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(робіт,</a:t>
                      </a:r>
                      <a:r>
                        <a:rPr lang="uk-UA" sz="1100" spc="2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послуг)»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81652"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Нарахована плата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за</a:t>
                      </a:r>
                      <a:r>
                        <a:rPr lang="uk-UA" sz="1100" spc="-2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навчання</a:t>
                      </a:r>
                      <a:r>
                        <a:rPr lang="uk-UA" sz="1100" spc="-15" dirty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в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ВНЗ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5842">
                <a:tc>
                  <a:txBody>
                    <a:bodyPr/>
                    <a:lstStyle/>
                    <a:p>
                      <a:pPr marR="147320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Нарахована плата за підготовку</a:t>
                      </a:r>
                      <a:r>
                        <a:rPr lang="uk-UA" sz="1100" spc="-23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кадрів</a:t>
                      </a:r>
                      <a:r>
                        <a:rPr lang="uk-UA" sz="1100" spc="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та </a:t>
                      </a:r>
                      <a:r>
                        <a:rPr lang="uk-UA" sz="1100" dirty="0" smtClean="0">
                          <a:effectLst/>
                        </a:rPr>
                        <a:t>підвищення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кваліфікації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4775">
                <a:tc>
                  <a:txBody>
                    <a:bodyPr/>
                    <a:lstStyle/>
                    <a:p>
                      <a:pPr marR="386080" algn="ctr">
                        <a:lnSpc>
                          <a:spcPts val="114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Нарахована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плата</a:t>
                      </a:r>
                      <a:r>
                        <a:rPr lang="uk-UA" sz="1100" spc="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за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користування</a:t>
                      </a:r>
                      <a:r>
                        <a:rPr lang="uk-UA" sz="1100" spc="-3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гуртожитком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0611"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Нарахована</a:t>
                      </a:r>
                      <a:r>
                        <a:rPr lang="uk-UA" sz="1100" spc="-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плата</a:t>
                      </a:r>
                      <a:r>
                        <a:rPr lang="uk-UA" sz="1100" spc="-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за</a:t>
                      </a:r>
                      <a:r>
                        <a:rPr lang="uk-UA" sz="1100" spc="-15" dirty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харчування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дітей </a:t>
                      </a:r>
                      <a:r>
                        <a:rPr lang="uk-UA" sz="1100" dirty="0">
                          <a:effectLst/>
                        </a:rPr>
                        <a:t>в інтернатах при школах </a:t>
                      </a:r>
                      <a:r>
                        <a:rPr lang="uk-UA" sz="1100" dirty="0" smtClean="0">
                          <a:effectLst/>
                        </a:rPr>
                        <a:t>та </a:t>
                      </a:r>
                      <a:r>
                        <a:rPr lang="uk-UA" sz="1100" spc="-235" dirty="0" smtClean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групах</a:t>
                      </a:r>
                      <a:r>
                        <a:rPr lang="uk-UA" sz="1100" spc="-15" baseline="0" dirty="0" smtClean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продовженого</a:t>
                      </a:r>
                      <a:r>
                        <a:rPr lang="uk-UA" sz="1100" spc="10" dirty="0" smtClean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дня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marR="99695" algn="ctr">
                        <a:lnSpc>
                          <a:spcPct val="115000"/>
                        </a:lnSpc>
                        <a:spcBef>
                          <a:spcPts val="91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6414 (6424)</a:t>
                      </a:r>
                      <a:r>
                        <a:rPr lang="uk-UA" sz="1100" spc="-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«Розрахунки</a:t>
                      </a:r>
                      <a:r>
                        <a:rPr lang="uk-UA" sz="1100" spc="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за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спеціальними</a:t>
                      </a:r>
                      <a:r>
                        <a:rPr lang="uk-UA" sz="1100" spc="-1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видами</a:t>
                      </a:r>
                      <a:r>
                        <a:rPr lang="uk-UA" sz="1100" spc="-3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платежів»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6706">
                <a:tc>
                  <a:txBody>
                    <a:bodyPr/>
                    <a:lstStyle/>
                    <a:p>
                      <a:pPr marR="198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Нарахована плата за навчання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учнів в гуртках при школах, за</a:t>
                      </a:r>
                      <a:r>
                        <a:rPr lang="uk-UA" sz="1100" spc="-23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навчання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зверх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учбової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програми</a:t>
                      </a:r>
                      <a:r>
                        <a:rPr lang="uk-UA" sz="1100" dirty="0">
                          <a:effectLst/>
                        </a:rPr>
                        <a:t>, за навчання в ліцеях</a:t>
                      </a:r>
                      <a:r>
                        <a:rPr lang="uk-UA" sz="1100" spc="-24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та гімназіях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974">
                <a:tc>
                  <a:txBody>
                    <a:bodyPr/>
                    <a:lstStyle/>
                    <a:p>
                      <a:pPr algn="ct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Нарахована</a:t>
                      </a:r>
                      <a:r>
                        <a:rPr lang="uk-UA" sz="1100" spc="-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плата</a:t>
                      </a:r>
                      <a:r>
                        <a:rPr lang="uk-UA" sz="1100" spc="-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за</a:t>
                      </a:r>
                      <a:r>
                        <a:rPr lang="uk-UA" sz="1100" spc="-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дітей</a:t>
                      </a:r>
                      <a:r>
                        <a:rPr lang="uk-UA" sz="1100" spc="15" dirty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у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uk-UA" sz="1100" dirty="0" smtClean="0">
                          <a:effectLst/>
                        </a:rPr>
                        <a:t>дитячих</a:t>
                      </a:r>
                      <a:r>
                        <a:rPr lang="uk-UA" sz="1100" spc="-25" dirty="0" smtClean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закладах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6414</a:t>
                      </a:r>
                      <a:r>
                        <a:rPr lang="uk-UA" sz="1100" spc="-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(6424)</a:t>
                      </a:r>
                      <a:r>
                        <a:rPr lang="uk-UA" sz="1100" spc="-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«Розрахунки</a:t>
                      </a:r>
                      <a:r>
                        <a:rPr lang="uk-UA" sz="1100" spc="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за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ts val="107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спеціальними</a:t>
                      </a:r>
                      <a:r>
                        <a:rPr lang="uk-UA" sz="1100" spc="-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видами</a:t>
                      </a:r>
                      <a:r>
                        <a:rPr lang="uk-UA" sz="1100" spc="-2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платежів»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7111</a:t>
                      </a:r>
                      <a:r>
                        <a:rPr lang="uk-UA" sz="1100" spc="-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Доходи</a:t>
                      </a:r>
                      <a:r>
                        <a:rPr lang="uk-UA" sz="1100" spc="-1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від</a:t>
                      </a:r>
                      <a:r>
                        <a:rPr lang="uk-UA" sz="1100" spc="-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реалізації</a:t>
                      </a:r>
                      <a:r>
                        <a:rPr lang="uk-UA" sz="1100" spc="-1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продукції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ts val="107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(робіт, послуг)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14656">
                <a:tc>
                  <a:txBody>
                    <a:bodyPr/>
                    <a:lstStyle/>
                    <a:p>
                      <a:pPr marR="507365" algn="ctr">
                        <a:lnSpc>
                          <a:spcPts val="114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Надійшла в касу плата за</a:t>
                      </a:r>
                      <a:r>
                        <a:rPr lang="uk-UA" sz="1100" spc="-23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підготовчі</a:t>
                      </a:r>
                      <a:r>
                        <a:rPr lang="uk-UA" sz="1100" spc="-3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курси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671830" algn="ctr">
                        <a:lnSpc>
                          <a:spcPts val="114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2211 (2221) </a:t>
                      </a:r>
                      <a:endParaRPr lang="uk-UA" sz="1100" dirty="0" smtClean="0">
                        <a:effectLst/>
                      </a:endParaRPr>
                    </a:p>
                    <a:p>
                      <a:pPr marR="671830" algn="ctr">
                        <a:lnSpc>
                          <a:spcPts val="114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</a:rPr>
                        <a:t>«</a:t>
                      </a:r>
                      <a:r>
                        <a:rPr lang="uk-UA" sz="1100" dirty="0">
                          <a:effectLst/>
                        </a:rPr>
                        <a:t>Готівка у</a:t>
                      </a:r>
                      <a:r>
                        <a:rPr lang="uk-UA" sz="1100" spc="-23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національній</a:t>
                      </a:r>
                      <a:r>
                        <a:rPr lang="uk-UA" sz="1100" spc="-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валюті»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ts val="114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7111</a:t>
                      </a:r>
                      <a:r>
                        <a:rPr lang="uk-UA" sz="1100" spc="-1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«Доходи від</a:t>
                      </a:r>
                      <a:r>
                        <a:rPr lang="uk-UA" sz="1100" spc="-2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реалізації</a:t>
                      </a:r>
                      <a:r>
                        <a:rPr lang="uk-UA" sz="1100" spc="-2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продукції</a:t>
                      </a:r>
                      <a:r>
                        <a:rPr lang="uk-UA" sz="1100" spc="-23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(робіт,</a:t>
                      </a:r>
                      <a:r>
                        <a:rPr lang="uk-UA" sz="1100" spc="2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послуг)»,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29847">
                <a:tc>
                  <a:txBody>
                    <a:bodyPr/>
                    <a:lstStyle/>
                    <a:p>
                      <a:pPr marR="596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Здано</a:t>
                      </a:r>
                      <a:r>
                        <a:rPr lang="uk-UA" sz="1100" spc="-2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на</a:t>
                      </a:r>
                      <a:r>
                        <a:rPr lang="uk-UA" sz="1100" spc="-6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реєстраційний</a:t>
                      </a:r>
                      <a:r>
                        <a:rPr lang="uk-UA" sz="1100" spc="-23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(поточний</a:t>
                      </a:r>
                      <a:r>
                        <a:rPr lang="uk-UA" sz="1100" spc="-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рахунок)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2313</a:t>
                      </a:r>
                      <a:r>
                        <a:rPr lang="uk-UA" sz="1100" spc="-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(2323)</a:t>
                      </a:r>
                      <a:r>
                        <a:rPr lang="uk-UA" sz="1100" spc="-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«Реєстраційні</a:t>
                      </a:r>
                      <a:endParaRPr lang="ru-RU" sz="1100" dirty="0">
                        <a:effectLst/>
                      </a:endParaRPr>
                    </a:p>
                    <a:p>
                      <a:pPr marR="342900" algn="ctr">
                        <a:lnSpc>
                          <a:spcPts val="114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рахунки», 2312 Інші поточні</a:t>
                      </a:r>
                      <a:r>
                        <a:rPr lang="uk-UA" sz="1100" spc="-23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рахунки</a:t>
                      </a:r>
                      <a:r>
                        <a:rPr lang="uk-UA" sz="1100" spc="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в</a:t>
                      </a:r>
                      <a:r>
                        <a:rPr lang="uk-UA" sz="1100" spc="1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банку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2120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2211</a:t>
                      </a:r>
                      <a:r>
                        <a:rPr lang="uk-UA" sz="1100" spc="-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(2221)</a:t>
                      </a:r>
                      <a:r>
                        <a:rPr lang="uk-UA" sz="1100" spc="-2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«Готівка</a:t>
                      </a:r>
                      <a:r>
                        <a:rPr lang="uk-UA" sz="1100" spc="10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у</a:t>
                      </a:r>
                      <a:r>
                        <a:rPr lang="uk-UA" sz="1100" spc="-4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національній</a:t>
                      </a:r>
                      <a:r>
                        <a:rPr lang="uk-UA" sz="1100" spc="-235" dirty="0">
                          <a:effectLst/>
                        </a:rPr>
                        <a:t> </a:t>
                      </a:r>
                      <a:r>
                        <a:rPr lang="uk-UA" sz="1100" dirty="0">
                          <a:effectLst/>
                        </a:rPr>
                        <a:t>валюті»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3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827584" y="620688"/>
            <a:ext cx="3749040" cy="5005536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До </a:t>
            </a:r>
            <a:r>
              <a:rPr lang="ru-RU" b="1" dirty="0" err="1"/>
              <a:t>інших</a:t>
            </a:r>
            <a:r>
              <a:rPr lang="ru-RU" b="1" dirty="0"/>
              <a:t> </a:t>
            </a:r>
            <a:r>
              <a:rPr lang="ru-RU" b="1" dirty="0" err="1"/>
              <a:t>власних</a:t>
            </a:r>
            <a:r>
              <a:rPr lang="ru-RU" b="1" dirty="0"/>
              <a:t> </a:t>
            </a:r>
            <a:r>
              <a:rPr lang="ru-RU" b="1" dirty="0" err="1"/>
              <a:t>надходжень</a:t>
            </a:r>
            <a:r>
              <a:rPr lang="ru-RU" b="1" dirty="0"/>
              <a:t> </a:t>
            </a:r>
            <a:r>
              <a:rPr lang="ru-RU" b="1" dirty="0" err="1"/>
              <a:t>відносяться</a:t>
            </a:r>
            <a:r>
              <a:rPr lang="ru-RU" b="1" dirty="0"/>
              <a:t> </a:t>
            </a:r>
            <a:r>
              <a:rPr lang="ru-RU" b="1" dirty="0" err="1"/>
              <a:t>кошти</a:t>
            </a:r>
            <a:r>
              <a:rPr lang="ru-RU" dirty="0"/>
              <a:t>, </a:t>
            </a:r>
            <a:r>
              <a:rPr lang="ru-RU" dirty="0" err="1"/>
              <a:t>отримані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, </a:t>
            </a:r>
            <a:r>
              <a:rPr lang="ru-RU" dirty="0" err="1"/>
              <a:t>організацій</a:t>
            </a:r>
            <a:r>
              <a:rPr lang="ru-RU" dirty="0"/>
              <a:t> і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бюджетних</a:t>
            </a:r>
            <a:r>
              <a:rPr lang="ru-RU" dirty="0"/>
              <a:t> </a:t>
            </a:r>
            <a:r>
              <a:rPr lang="ru-RU" dirty="0" err="1"/>
              <a:t>установ</a:t>
            </a:r>
            <a:r>
              <a:rPr lang="ru-RU" dirty="0"/>
              <a:t> для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конкретних</a:t>
            </a:r>
            <a:r>
              <a:rPr lang="ru-RU" dirty="0"/>
              <a:t> </a:t>
            </a:r>
            <a:r>
              <a:rPr lang="ru-RU" dirty="0" err="1"/>
              <a:t>доручень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суб'єктів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/>
              <a:t>того </a:t>
            </a:r>
            <a:r>
              <a:rPr lang="ru-RU" dirty="0" err="1"/>
              <a:t>сюди</a:t>
            </a:r>
            <a:r>
              <a:rPr lang="ru-RU" dirty="0"/>
              <a:t> </a:t>
            </a:r>
            <a:r>
              <a:rPr lang="ru-RU" dirty="0" err="1"/>
              <a:t>відносяться</a:t>
            </a:r>
            <a:r>
              <a:rPr lang="ru-RU" dirty="0"/>
              <a:t> </a:t>
            </a:r>
            <a:r>
              <a:rPr lang="ru-RU" b="1" dirty="0" err="1"/>
              <a:t>благодійні</a:t>
            </a:r>
            <a:r>
              <a:rPr lang="ru-RU" b="1" dirty="0"/>
              <a:t> </a:t>
            </a:r>
            <a:r>
              <a:rPr lang="ru-RU" b="1" dirty="0" err="1"/>
              <a:t>внески</a:t>
            </a:r>
            <a:r>
              <a:rPr lang="ru-RU" b="1" dirty="0"/>
              <a:t>, </a:t>
            </a:r>
            <a:r>
              <a:rPr lang="ru-RU" b="1" dirty="0" err="1"/>
              <a:t>гранти</a:t>
            </a:r>
            <a:r>
              <a:rPr lang="ru-RU" b="1" dirty="0"/>
              <a:t>, дари та </a:t>
            </a:r>
            <a:r>
              <a:rPr lang="ru-RU" b="1" dirty="0" err="1"/>
              <a:t>пожертвування</a:t>
            </a:r>
            <a:r>
              <a:rPr lang="ru-RU" b="1" dirty="0"/>
              <a:t>.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304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3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23528" y="188640"/>
            <a:ext cx="4392488" cy="640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Для </a:t>
            </a:r>
            <a:r>
              <a:rPr lang="ru-RU" b="1" dirty="0" err="1"/>
              <a:t>обліку</a:t>
            </a:r>
            <a:r>
              <a:rPr lang="ru-RU" b="1" dirty="0"/>
              <a:t> </a:t>
            </a:r>
            <a:r>
              <a:rPr lang="ru-RU" b="1" dirty="0" smtClean="0"/>
              <a:t>таких </a:t>
            </a:r>
            <a:r>
              <a:rPr lang="ru-RU" b="1" dirty="0" err="1" smtClean="0"/>
              <a:t>операцій</a:t>
            </a:r>
            <a:r>
              <a:rPr lang="ru-RU" b="1" dirty="0" smtClean="0"/>
              <a:t> </a:t>
            </a:r>
            <a:r>
              <a:rPr lang="ru-RU" b="1" dirty="0" err="1"/>
              <a:t>використовують</a:t>
            </a:r>
            <a:r>
              <a:rPr lang="ru-RU" b="1" dirty="0"/>
              <a:t> </a:t>
            </a:r>
            <a:r>
              <a:rPr lang="ru-RU" b="1" dirty="0" err="1"/>
              <a:t>рахунки</a:t>
            </a:r>
            <a:r>
              <a:rPr lang="ru-RU" b="1" dirty="0"/>
              <a:t>:</a:t>
            </a:r>
          </a:p>
          <a:p>
            <a:r>
              <a:rPr lang="ru-RU" b="1" dirty="0"/>
              <a:t>2311</a:t>
            </a:r>
            <a:r>
              <a:rPr lang="ru-RU" dirty="0"/>
              <a:t> </a:t>
            </a:r>
            <a:r>
              <a:rPr lang="ru-RU" dirty="0" err="1"/>
              <a:t>Поточні</a:t>
            </a:r>
            <a:r>
              <a:rPr lang="ru-RU" dirty="0"/>
              <a:t> </a:t>
            </a:r>
            <a:r>
              <a:rPr lang="ru-RU" dirty="0" err="1"/>
              <a:t>рахунки</a:t>
            </a:r>
            <a:r>
              <a:rPr lang="ru-RU" dirty="0"/>
              <a:t> в </a:t>
            </a:r>
            <a:r>
              <a:rPr lang="ru-RU" dirty="0" smtClean="0"/>
              <a:t>банку, </a:t>
            </a:r>
            <a:r>
              <a:rPr lang="ru-RU" b="1" dirty="0" smtClean="0"/>
              <a:t>2313</a:t>
            </a:r>
            <a:r>
              <a:rPr lang="ru-RU" dirty="0" smtClean="0"/>
              <a:t> </a:t>
            </a:r>
            <a:r>
              <a:rPr lang="ru-RU" dirty="0" err="1"/>
              <a:t>Реєстраційні</a:t>
            </a:r>
            <a:r>
              <a:rPr lang="ru-RU" dirty="0"/>
              <a:t> </a:t>
            </a:r>
            <a:r>
              <a:rPr lang="ru-RU" dirty="0" err="1"/>
              <a:t>рахунки</a:t>
            </a:r>
            <a:r>
              <a:rPr lang="ru-RU" dirty="0"/>
              <a:t> - для </a:t>
            </a:r>
            <a:r>
              <a:rPr lang="ru-RU" dirty="0" err="1"/>
              <a:t>обліку</a:t>
            </a:r>
            <a:r>
              <a:rPr lang="ru-RU" dirty="0"/>
              <a:t> </a:t>
            </a:r>
            <a:r>
              <a:rPr lang="ru-RU" dirty="0" err="1"/>
              <a:t>грошових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;</a:t>
            </a:r>
          </a:p>
          <a:p>
            <a:r>
              <a:rPr lang="ru-RU" b="1" dirty="0"/>
              <a:t>673</a:t>
            </a:r>
            <a:r>
              <a:rPr lang="ru-RU" dirty="0"/>
              <a:t> "</a:t>
            </a:r>
            <a:r>
              <a:rPr lang="ru-RU" dirty="0" err="1"/>
              <a:t>Розрахунки</a:t>
            </a:r>
            <a:r>
              <a:rPr lang="ru-RU" dirty="0"/>
              <a:t> по коштах, </a:t>
            </a:r>
            <a:r>
              <a:rPr lang="ru-RU" dirty="0" err="1"/>
              <a:t>отриманих</a:t>
            </a:r>
            <a:r>
              <a:rPr lang="ru-RU" dirty="0"/>
              <a:t> по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джерелах</a:t>
            </a:r>
            <a:r>
              <a:rPr lang="ru-RU" dirty="0"/>
              <a:t>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надходжень</a:t>
            </a:r>
            <a:r>
              <a:rPr lang="ru-RU" dirty="0"/>
              <a:t>" - для </a:t>
            </a:r>
            <a:r>
              <a:rPr lang="ru-RU" dirty="0" err="1"/>
              <a:t>обліку</a:t>
            </a:r>
            <a:r>
              <a:rPr lang="ru-RU" dirty="0"/>
              <a:t> </a:t>
            </a:r>
            <a:r>
              <a:rPr lang="ru-RU" dirty="0" err="1"/>
              <a:t>розрахунків</a:t>
            </a:r>
            <a:r>
              <a:rPr lang="ru-RU" dirty="0"/>
              <a:t>;</a:t>
            </a:r>
          </a:p>
          <a:p>
            <a:r>
              <a:rPr lang="ru-RU" b="1" dirty="0"/>
              <a:t>7511</a:t>
            </a:r>
            <a:r>
              <a:rPr lang="ru-RU" dirty="0"/>
              <a:t> Доходи за </a:t>
            </a:r>
            <a:r>
              <a:rPr lang="ru-RU" dirty="0" err="1"/>
              <a:t>необмінними</a:t>
            </a:r>
            <a:r>
              <a:rPr lang="ru-RU" dirty="0"/>
              <a:t> </a:t>
            </a:r>
            <a:r>
              <a:rPr lang="ru-RU" dirty="0" err="1"/>
              <a:t>операціями</a:t>
            </a:r>
            <a:r>
              <a:rPr lang="ru-RU" dirty="0"/>
              <a:t> (</a:t>
            </a:r>
            <a:r>
              <a:rPr lang="ru-RU" dirty="0" err="1"/>
              <a:t>благодійні</a:t>
            </a:r>
            <a:r>
              <a:rPr lang="ru-RU" dirty="0"/>
              <a:t> </a:t>
            </a:r>
            <a:r>
              <a:rPr lang="ru-RU" dirty="0" err="1"/>
              <a:t>внески</a:t>
            </a:r>
            <a:r>
              <a:rPr lang="ru-RU" dirty="0"/>
              <a:t>, </a:t>
            </a:r>
            <a:r>
              <a:rPr lang="ru-RU" dirty="0" err="1"/>
              <a:t>цільові</a:t>
            </a:r>
            <a:r>
              <a:rPr lang="ru-RU" dirty="0"/>
              <a:t> заходи), </a:t>
            </a:r>
            <a:r>
              <a:rPr lang="ru-RU" b="1" dirty="0"/>
              <a:t>7311</a:t>
            </a:r>
            <a:r>
              <a:rPr lang="ru-RU" dirty="0"/>
              <a:t> </a:t>
            </a:r>
            <a:r>
              <a:rPr lang="ru-RU" dirty="0" err="1"/>
              <a:t>Фінансові</a:t>
            </a:r>
            <a:r>
              <a:rPr lang="ru-RU" dirty="0"/>
              <a:t> доходи </a:t>
            </a:r>
            <a:r>
              <a:rPr lang="ru-RU" dirty="0" err="1"/>
              <a:t>розпорядників</a:t>
            </a:r>
            <a:r>
              <a:rPr lang="ru-RU" dirty="0"/>
              <a:t> </a:t>
            </a:r>
            <a:r>
              <a:rPr lang="ru-RU" dirty="0" err="1"/>
              <a:t>бюджетних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(</a:t>
            </a:r>
            <a:r>
              <a:rPr lang="ru-RU" dirty="0" err="1"/>
              <a:t>відсотки</a:t>
            </a:r>
            <a:r>
              <a:rPr lang="ru-RU" dirty="0"/>
              <a:t>), </a:t>
            </a:r>
            <a:r>
              <a:rPr lang="ru-RU" b="1" dirty="0"/>
              <a:t>7411</a:t>
            </a:r>
            <a:r>
              <a:rPr lang="ru-RU" dirty="0"/>
              <a:t> (7421) </a:t>
            </a:r>
            <a:r>
              <a:rPr lang="ru-RU" dirty="0" err="1"/>
              <a:t>Інші</a:t>
            </a:r>
            <a:r>
              <a:rPr lang="ru-RU" dirty="0"/>
              <a:t> доходи за </a:t>
            </a:r>
            <a:r>
              <a:rPr lang="ru-RU" dirty="0" err="1"/>
              <a:t>обмінними</a:t>
            </a:r>
            <a:r>
              <a:rPr lang="ru-RU" dirty="0"/>
              <a:t> </a:t>
            </a:r>
            <a:r>
              <a:rPr lang="ru-RU" dirty="0" err="1"/>
              <a:t>операціями</a:t>
            </a:r>
            <a:r>
              <a:rPr lang="ru-RU" dirty="0"/>
              <a:t> (</a:t>
            </a:r>
            <a:r>
              <a:rPr lang="ru-RU" dirty="0" err="1"/>
              <a:t>кошти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майнових</a:t>
            </a:r>
            <a:r>
              <a:rPr lang="ru-RU" dirty="0"/>
              <a:t> прав на </a:t>
            </a:r>
            <a:r>
              <a:rPr lang="ru-RU" dirty="0" err="1"/>
              <a:t>фільми</a:t>
            </a:r>
            <a:r>
              <a:rPr lang="ru-RU" dirty="0"/>
              <a:t>) - для </a:t>
            </a:r>
            <a:r>
              <a:rPr lang="ru-RU" dirty="0" err="1"/>
              <a:t>обліку</a:t>
            </a:r>
            <a:r>
              <a:rPr lang="ru-RU" dirty="0"/>
              <a:t> </a:t>
            </a:r>
            <a:r>
              <a:rPr lang="ru-RU" dirty="0" err="1"/>
              <a:t>доходів</a:t>
            </a:r>
            <a:r>
              <a:rPr lang="ru-RU" dirty="0"/>
              <a:t> </a:t>
            </a:r>
            <a:r>
              <a:rPr lang="ru-RU" dirty="0" err="1"/>
              <a:t>спеціального</a:t>
            </a:r>
            <a:r>
              <a:rPr lang="ru-RU" dirty="0"/>
              <a:t> фонду;</a:t>
            </a:r>
          </a:p>
          <a:p>
            <a:r>
              <a:rPr lang="ru-RU" b="1" dirty="0"/>
              <a:t>8311</a:t>
            </a:r>
            <a:r>
              <a:rPr lang="ru-RU" dirty="0"/>
              <a:t> </a:t>
            </a:r>
            <a:r>
              <a:rPr lang="ru-RU" dirty="0" err="1"/>
              <a:t>Фінансові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 </a:t>
            </a:r>
            <a:r>
              <a:rPr lang="ru-RU" dirty="0" err="1"/>
              <a:t>розпорядників</a:t>
            </a:r>
            <a:r>
              <a:rPr lang="ru-RU" dirty="0"/>
              <a:t> </a:t>
            </a:r>
            <a:r>
              <a:rPr lang="ru-RU" dirty="0" err="1"/>
              <a:t>бюджетних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(</a:t>
            </a:r>
            <a:r>
              <a:rPr lang="ru-RU" dirty="0" err="1"/>
              <a:t>відсотки</a:t>
            </a:r>
            <a:r>
              <a:rPr lang="ru-RU" dirty="0"/>
              <a:t>), </a:t>
            </a:r>
            <a:r>
              <a:rPr lang="ru-RU" b="1" dirty="0"/>
              <a:t>8411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 за </a:t>
            </a:r>
            <a:r>
              <a:rPr lang="ru-RU" dirty="0" err="1"/>
              <a:t>обмінними</a:t>
            </a:r>
            <a:r>
              <a:rPr lang="ru-RU" dirty="0"/>
              <a:t> </a:t>
            </a:r>
            <a:r>
              <a:rPr lang="ru-RU" dirty="0" err="1"/>
              <a:t>операціями</a:t>
            </a:r>
            <a:r>
              <a:rPr lang="ru-RU" dirty="0"/>
              <a:t>, </a:t>
            </a:r>
            <a:r>
              <a:rPr lang="ru-RU" b="1" dirty="0"/>
              <a:t>8511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 за </a:t>
            </a:r>
            <a:r>
              <a:rPr lang="ru-RU" dirty="0" err="1"/>
              <a:t>необмінними</a:t>
            </a:r>
            <a:r>
              <a:rPr lang="ru-RU" dirty="0"/>
              <a:t> </a:t>
            </a:r>
            <a:r>
              <a:rPr lang="ru-RU" dirty="0" err="1"/>
              <a:t>операціями</a:t>
            </a:r>
            <a:r>
              <a:rPr lang="ru-RU" dirty="0"/>
              <a:t>, </a:t>
            </a:r>
            <a:r>
              <a:rPr lang="ru-RU" b="1" dirty="0"/>
              <a:t>8524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 за </a:t>
            </a:r>
            <a:r>
              <a:rPr lang="ru-RU" dirty="0" err="1"/>
              <a:t>необмінними</a:t>
            </a:r>
            <a:r>
              <a:rPr lang="ru-RU" dirty="0"/>
              <a:t> </a:t>
            </a:r>
            <a:r>
              <a:rPr lang="ru-RU" dirty="0" err="1"/>
              <a:t>операціями</a:t>
            </a:r>
            <a:r>
              <a:rPr lang="ru-RU" dirty="0"/>
              <a:t> - для </a:t>
            </a:r>
            <a:r>
              <a:rPr lang="ru-RU" dirty="0" err="1"/>
              <a:t>обліку</a:t>
            </a:r>
            <a:r>
              <a:rPr lang="ru-RU" dirty="0"/>
              <a:t> </a:t>
            </a:r>
            <a:r>
              <a:rPr lang="ru-RU" dirty="0" err="1"/>
              <a:t>видатків</a:t>
            </a:r>
            <a:r>
              <a:rPr lang="ru-RU" dirty="0"/>
              <a:t> </a:t>
            </a:r>
            <a:r>
              <a:rPr lang="ru-RU" dirty="0" err="1"/>
              <a:t>спеціального</a:t>
            </a:r>
            <a:r>
              <a:rPr lang="ru-RU" dirty="0"/>
              <a:t> фонду.</a:t>
            </a:r>
          </a:p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41" y="1700808"/>
            <a:ext cx="4258039" cy="299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1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4320480" cy="640871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err="1"/>
              <a:t>Отримання</a:t>
            </a:r>
            <a:r>
              <a:rPr lang="ru-RU" b="1" dirty="0"/>
              <a:t> </a:t>
            </a:r>
            <a:r>
              <a:rPr lang="ru-RU" b="1" dirty="0" err="1"/>
              <a:t>благодійних</a:t>
            </a:r>
            <a:r>
              <a:rPr lang="ru-RU" b="1" dirty="0"/>
              <a:t> (</a:t>
            </a:r>
            <a:r>
              <a:rPr lang="ru-RU" b="1" dirty="0" err="1"/>
              <a:t>добровільних</a:t>
            </a:r>
            <a:r>
              <a:rPr lang="ru-RU" b="1" dirty="0"/>
              <a:t>) </a:t>
            </a:r>
            <a:r>
              <a:rPr lang="ru-RU" b="1" dirty="0" err="1"/>
              <a:t>внесків</a:t>
            </a:r>
            <a:r>
              <a:rPr lang="ru-RU" b="1" dirty="0"/>
              <a:t> та </a:t>
            </a:r>
            <a:r>
              <a:rPr lang="ru-RU" b="1" dirty="0" err="1"/>
              <a:t>пожертвувань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юридичних</a:t>
            </a:r>
            <a:r>
              <a:rPr lang="ru-RU" dirty="0"/>
              <a:t> та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</a:t>
            </a:r>
            <a:r>
              <a:rPr lang="ru-RU" dirty="0" err="1"/>
              <a:t>бюджетними</a:t>
            </a:r>
            <a:r>
              <a:rPr lang="ru-RU" dirty="0"/>
              <a:t> </a:t>
            </a:r>
            <a:r>
              <a:rPr lang="ru-RU" dirty="0" err="1"/>
              <a:t>установами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у </a:t>
            </a:r>
            <a:r>
              <a:rPr lang="ru-RU" dirty="0" err="1"/>
              <a:t>відповідності</a:t>
            </a:r>
            <a:r>
              <a:rPr lang="ru-RU" dirty="0"/>
              <a:t> з </a:t>
            </a:r>
            <a:r>
              <a:rPr lang="ru-RU" dirty="0" err="1"/>
              <a:t>діючим</a:t>
            </a:r>
            <a:r>
              <a:rPr lang="ru-RU" dirty="0"/>
              <a:t> </a:t>
            </a:r>
            <a:r>
              <a:rPr lang="ru-RU" dirty="0" err="1"/>
              <a:t>законодавством</a:t>
            </a:r>
            <a:r>
              <a:rPr lang="ru-RU" dirty="0"/>
              <a:t> (</a:t>
            </a:r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Постановою</a:t>
            </a:r>
            <a:r>
              <a:rPr lang="ru-RU" dirty="0"/>
              <a:t> № 1222, Законом № 531).</a:t>
            </a:r>
          </a:p>
          <a:p>
            <a:r>
              <a:rPr lang="ru-RU" b="1" dirty="0" err="1"/>
              <a:t>Благодійна</a:t>
            </a:r>
            <a:r>
              <a:rPr lang="ru-RU" b="1" dirty="0"/>
              <a:t> </a:t>
            </a:r>
            <a:r>
              <a:rPr lang="ru-RU" b="1" dirty="0" err="1"/>
              <a:t>допомога</a:t>
            </a:r>
            <a:r>
              <a:rPr lang="ru-RU" b="1" dirty="0"/>
              <a:t> </a:t>
            </a: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b="1" dirty="0" err="1"/>
              <a:t>надаватися</a:t>
            </a:r>
            <a:r>
              <a:rPr lang="ru-RU" b="1" dirty="0"/>
              <a:t> </a:t>
            </a:r>
            <a:r>
              <a:rPr lang="ru-RU" b="1" dirty="0" err="1"/>
              <a:t>набувачам</a:t>
            </a:r>
            <a:r>
              <a:rPr lang="ru-RU" b="1" dirty="0"/>
              <a:t> у </a:t>
            </a:r>
            <a:r>
              <a:rPr lang="ru-RU" b="1" dirty="0" err="1"/>
              <a:t>вигляді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-</a:t>
            </a:r>
            <a:r>
              <a:rPr lang="ru-RU" dirty="0" err="1" smtClean="0"/>
              <a:t>одноразової</a:t>
            </a:r>
            <a:r>
              <a:rPr lang="ru-RU" dirty="0" smtClean="0"/>
              <a:t> </a:t>
            </a:r>
            <a:r>
              <a:rPr lang="ru-RU" dirty="0" err="1"/>
              <a:t>фінансової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грошовій</a:t>
            </a:r>
            <a:r>
              <a:rPr lang="ru-RU" dirty="0"/>
              <a:t> </a:t>
            </a:r>
            <a:r>
              <a:rPr lang="ru-RU" dirty="0" err="1"/>
              <a:t>формі</a:t>
            </a:r>
            <a:r>
              <a:rPr lang="ru-RU" dirty="0"/>
              <a:t> для </a:t>
            </a:r>
            <a:r>
              <a:rPr lang="ru-RU" dirty="0" err="1"/>
              <a:t>фінансових</a:t>
            </a:r>
            <a:r>
              <a:rPr lang="ru-RU" dirty="0"/>
              <a:t> потреб закладу за </a:t>
            </a:r>
            <a:r>
              <a:rPr lang="ru-RU" dirty="0" err="1"/>
              <a:t>напрямками</a:t>
            </a:r>
            <a:r>
              <a:rPr lang="ru-RU" dirty="0"/>
              <a:t> </a:t>
            </a:r>
            <a:r>
              <a:rPr lang="ru-RU" dirty="0" err="1"/>
              <a:t>видатків</a:t>
            </a:r>
            <a:r>
              <a:rPr lang="ru-RU" dirty="0"/>
              <a:t>, </a:t>
            </a:r>
            <a:r>
              <a:rPr lang="ru-RU" dirty="0" err="1"/>
              <a:t>визначених</a:t>
            </a:r>
            <a:r>
              <a:rPr lang="ru-RU" dirty="0"/>
              <a:t> </a:t>
            </a:r>
            <a:r>
              <a:rPr lang="ru-RU" dirty="0" err="1"/>
              <a:t>благодійником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для </a:t>
            </a:r>
            <a:r>
              <a:rPr lang="ru-RU" dirty="0" err="1"/>
              <a:t>покращання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закладу;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-</a:t>
            </a:r>
            <a:r>
              <a:rPr lang="ru-RU" dirty="0" err="1" smtClean="0"/>
              <a:t>одноразової</a:t>
            </a:r>
            <a:r>
              <a:rPr lang="ru-RU" dirty="0" smtClean="0"/>
              <a:t> </a:t>
            </a:r>
            <a:r>
              <a:rPr lang="ru-RU" dirty="0" err="1"/>
              <a:t>матеріальної</a:t>
            </a:r>
            <a:r>
              <a:rPr lang="ru-RU" dirty="0"/>
              <a:t> та 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- як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роботи</a:t>
            </a:r>
            <a:r>
              <a:rPr lang="ru-RU" dirty="0"/>
              <a:t> і </a:t>
            </a:r>
            <a:r>
              <a:rPr lang="ru-RU" dirty="0" err="1"/>
              <a:t>послуги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-</a:t>
            </a:r>
            <a:r>
              <a:rPr lang="ru-RU" dirty="0" smtClean="0"/>
              <a:t> </a:t>
            </a:r>
            <a:r>
              <a:rPr lang="ru-RU" dirty="0" err="1" smtClean="0"/>
              <a:t>систематичної</a:t>
            </a:r>
            <a:r>
              <a:rPr lang="ru-RU" dirty="0" smtClean="0"/>
              <a:t> </a:t>
            </a:r>
            <a:r>
              <a:rPr lang="ru-RU" dirty="0" err="1"/>
              <a:t>фінансової</a:t>
            </a:r>
            <a:r>
              <a:rPr lang="ru-RU" dirty="0"/>
              <a:t>, </a:t>
            </a:r>
            <a:r>
              <a:rPr lang="ru-RU" dirty="0" err="1"/>
              <a:t>матеріальної</a:t>
            </a:r>
            <a:r>
              <a:rPr lang="ru-RU" dirty="0"/>
              <a:t> та 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-</a:t>
            </a:r>
            <a:r>
              <a:rPr lang="ru-RU" dirty="0" smtClean="0"/>
              <a:t> </a:t>
            </a:r>
            <a:r>
              <a:rPr lang="ru-RU" dirty="0" err="1" smtClean="0"/>
              <a:t>фінансування</a:t>
            </a:r>
            <a:r>
              <a:rPr lang="ru-RU" dirty="0" smtClean="0"/>
              <a:t> </a:t>
            </a:r>
            <a:r>
              <a:rPr lang="ru-RU" dirty="0" err="1"/>
              <a:t>конкретних</a:t>
            </a:r>
            <a:r>
              <a:rPr lang="ru-RU" dirty="0"/>
              <a:t> </a:t>
            </a:r>
            <a:r>
              <a:rPr lang="ru-RU" dirty="0" err="1"/>
              <a:t>цільових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749675" cy="191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101925"/>
            <a:ext cx="4181257" cy="232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63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755576" y="692696"/>
            <a:ext cx="3907864" cy="5327104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err="1"/>
              <a:t>Отримані</a:t>
            </a:r>
            <a:r>
              <a:rPr lang="ru-RU" b="1" dirty="0"/>
              <a:t> </a:t>
            </a:r>
            <a:r>
              <a:rPr lang="ru-RU" b="1" dirty="0" err="1"/>
              <a:t>надходження</a:t>
            </a:r>
            <a:r>
              <a:rPr lang="ru-RU" b="1" dirty="0"/>
              <a:t> </a:t>
            </a:r>
            <a:r>
              <a:rPr lang="ru-RU" b="1" dirty="0" err="1"/>
              <a:t>зараховуються</a:t>
            </a:r>
            <a:r>
              <a:rPr lang="ru-RU" b="1" dirty="0"/>
              <a:t> на </a:t>
            </a:r>
            <a:r>
              <a:rPr lang="ru-RU" b="1" dirty="0" err="1"/>
              <a:t>рахунок</a:t>
            </a:r>
            <a:r>
              <a:rPr lang="ru-RU" b="1" dirty="0"/>
              <a:t> 2313 (2323)</a:t>
            </a:r>
            <a:r>
              <a:rPr lang="ru-RU" dirty="0"/>
              <a:t> «</a:t>
            </a:r>
            <a:r>
              <a:rPr lang="ru-RU" dirty="0" err="1"/>
              <a:t>Реєстраційні</a:t>
            </a:r>
            <a:r>
              <a:rPr lang="ru-RU" dirty="0"/>
              <a:t> </a:t>
            </a:r>
            <a:r>
              <a:rPr lang="ru-RU" dirty="0" err="1"/>
              <a:t>рахунки</a:t>
            </a:r>
            <a:r>
              <a:rPr lang="ru-RU" dirty="0"/>
              <a:t>» як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власні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 та </a:t>
            </a:r>
            <a:r>
              <a:rPr lang="ru-RU" dirty="0" err="1"/>
              <a:t>відображаються</a:t>
            </a:r>
            <a:r>
              <a:rPr lang="ru-RU" dirty="0"/>
              <a:t> по кредиту </a:t>
            </a:r>
            <a:r>
              <a:rPr lang="ru-RU" dirty="0" err="1"/>
              <a:t>рахунку</a:t>
            </a:r>
            <a:r>
              <a:rPr lang="ru-RU" dirty="0"/>
              <a:t> </a:t>
            </a:r>
            <a:r>
              <a:rPr lang="ru-RU" b="1" dirty="0"/>
              <a:t>7511</a:t>
            </a:r>
            <a:r>
              <a:rPr lang="ru-RU" dirty="0"/>
              <a:t> «Доходи за </a:t>
            </a:r>
            <a:r>
              <a:rPr lang="ru-RU" dirty="0" err="1"/>
              <a:t>необмінними</a:t>
            </a:r>
            <a:r>
              <a:rPr lang="ru-RU" dirty="0"/>
              <a:t> </a:t>
            </a:r>
            <a:r>
              <a:rPr lang="ru-RU" dirty="0" err="1"/>
              <a:t>операціями</a:t>
            </a:r>
            <a:r>
              <a:rPr lang="ru-RU" dirty="0"/>
              <a:t> (</a:t>
            </a:r>
            <a:r>
              <a:rPr lang="ru-RU" dirty="0" err="1"/>
              <a:t>благодійні</a:t>
            </a:r>
            <a:r>
              <a:rPr lang="ru-RU" dirty="0"/>
              <a:t> </a:t>
            </a:r>
            <a:r>
              <a:rPr lang="ru-RU" dirty="0" err="1"/>
              <a:t>внески</a:t>
            </a:r>
            <a:r>
              <a:rPr lang="ru-RU" dirty="0"/>
              <a:t>, </a:t>
            </a:r>
            <a:r>
              <a:rPr lang="ru-RU" dirty="0" err="1"/>
              <a:t>цільові</a:t>
            </a:r>
            <a:r>
              <a:rPr lang="ru-RU" dirty="0"/>
              <a:t> заходи)» як доходи. </a:t>
            </a:r>
            <a:endParaRPr lang="ru-RU" dirty="0" smtClean="0"/>
          </a:p>
          <a:p>
            <a:r>
              <a:rPr lang="ru-RU" dirty="0" err="1" smtClean="0"/>
              <a:t>Витрати</a:t>
            </a:r>
            <a:r>
              <a:rPr lang="ru-RU" dirty="0" smtClean="0"/>
              <a:t> </a:t>
            </a:r>
            <a:r>
              <a:rPr lang="ru-RU" dirty="0" err="1"/>
              <a:t>матеріалів</a:t>
            </a:r>
            <a:r>
              <a:rPr lang="ru-RU" dirty="0"/>
              <a:t>, </a:t>
            </a:r>
            <a:r>
              <a:rPr lang="ru-RU" dirty="0" err="1"/>
              <a:t>нарахування</a:t>
            </a:r>
            <a:r>
              <a:rPr lang="ru-RU" dirty="0"/>
              <a:t> </a:t>
            </a:r>
            <a:r>
              <a:rPr lang="ru-RU" dirty="0" err="1"/>
              <a:t>фондів</a:t>
            </a:r>
            <a:r>
              <a:rPr lang="ru-RU" dirty="0"/>
              <a:t> </a:t>
            </a:r>
            <a:r>
              <a:rPr lang="ru-RU" dirty="0" err="1"/>
              <a:t>відображається</a:t>
            </a:r>
            <a:r>
              <a:rPr lang="ru-RU" dirty="0"/>
              <a:t> по дебету </a:t>
            </a:r>
            <a:r>
              <a:rPr lang="ru-RU" dirty="0" err="1"/>
              <a:t>рахунку</a:t>
            </a:r>
            <a:r>
              <a:rPr lang="ru-RU" dirty="0"/>
              <a:t> </a:t>
            </a:r>
            <a:r>
              <a:rPr lang="ru-RU" b="1" dirty="0"/>
              <a:t>8511</a:t>
            </a:r>
            <a:r>
              <a:rPr lang="ru-RU" dirty="0"/>
              <a:t> «</a:t>
            </a:r>
            <a:r>
              <a:rPr lang="ru-RU" dirty="0" err="1"/>
              <a:t>Витрати</a:t>
            </a:r>
            <a:r>
              <a:rPr lang="ru-RU" dirty="0"/>
              <a:t> за </a:t>
            </a:r>
            <a:r>
              <a:rPr lang="ru-RU" dirty="0" err="1"/>
              <a:t>необмінними</a:t>
            </a:r>
            <a:r>
              <a:rPr lang="ru-RU" dirty="0"/>
              <a:t> </a:t>
            </a:r>
            <a:r>
              <a:rPr lang="ru-RU" dirty="0" err="1"/>
              <a:t>операціями</a:t>
            </a:r>
            <a:r>
              <a:rPr lang="ru-RU" dirty="0" smtClean="0"/>
              <a:t>».</a:t>
            </a:r>
          </a:p>
          <a:p>
            <a:endParaRPr lang="ru-RU" dirty="0"/>
          </a:p>
          <a:p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надходження</a:t>
            </a:r>
            <a:r>
              <a:rPr lang="ru-RU" dirty="0"/>
              <a:t> </a:t>
            </a:r>
            <a:r>
              <a:rPr lang="ru-RU" b="1" dirty="0" err="1"/>
              <a:t>відображаються</a:t>
            </a:r>
            <a:r>
              <a:rPr lang="ru-RU" b="1" dirty="0"/>
              <a:t> в </a:t>
            </a:r>
            <a:r>
              <a:rPr lang="ru-RU" b="1" dirty="0" err="1"/>
              <a:t>бухгалтерському</a:t>
            </a:r>
            <a:r>
              <a:rPr lang="ru-RU" b="1" dirty="0"/>
              <a:t> </a:t>
            </a:r>
            <a:r>
              <a:rPr lang="ru-RU" b="1" dirty="0" err="1"/>
              <a:t>обліку</a:t>
            </a:r>
            <a:r>
              <a:rPr lang="ru-RU" b="1" dirty="0"/>
              <a:t> та формах </a:t>
            </a:r>
            <a:r>
              <a:rPr lang="ru-RU" b="1" dirty="0" err="1"/>
              <a:t>фінансової</a:t>
            </a:r>
            <a:r>
              <a:rPr lang="ru-RU" b="1" dirty="0"/>
              <a:t> </a:t>
            </a:r>
            <a:r>
              <a:rPr lang="ru-RU" b="1" dirty="0" err="1"/>
              <a:t>звітності</a:t>
            </a:r>
            <a:r>
              <a:rPr lang="ru-RU" b="1" dirty="0"/>
              <a:t>:</a:t>
            </a:r>
            <a:r>
              <a:rPr lang="ru-RU" dirty="0"/>
              <a:t> № 4-2д, № 4-2м "</a:t>
            </a:r>
            <a:r>
              <a:rPr lang="ru-RU" dirty="0" err="1"/>
              <a:t>Звіт</a:t>
            </a:r>
            <a:r>
              <a:rPr lang="ru-RU" dirty="0"/>
              <a:t> про </a:t>
            </a:r>
            <a:r>
              <a:rPr lang="ru-RU" dirty="0" err="1"/>
              <a:t>надходження</a:t>
            </a:r>
            <a:r>
              <a:rPr lang="ru-RU" dirty="0"/>
              <a:t> та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, </a:t>
            </a:r>
            <a:r>
              <a:rPr lang="ru-RU" dirty="0" err="1"/>
              <a:t>отриманих</a:t>
            </a:r>
            <a:r>
              <a:rPr lang="ru-RU" dirty="0"/>
              <a:t> за </a:t>
            </a:r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err="1"/>
              <a:t>джерелами</a:t>
            </a:r>
            <a:r>
              <a:rPr lang="ru-RU" dirty="0"/>
              <a:t>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надходжень</a:t>
            </a:r>
            <a:r>
              <a:rPr lang="ru-RU" dirty="0"/>
              <a:t> </a:t>
            </a:r>
            <a:r>
              <a:rPr lang="ru-RU" dirty="0" err="1"/>
              <a:t>бюджетних</a:t>
            </a:r>
            <a:r>
              <a:rPr lang="ru-RU" dirty="0"/>
              <a:t> </a:t>
            </a:r>
            <a:r>
              <a:rPr lang="ru-RU" dirty="0" err="1"/>
              <a:t>установ</a:t>
            </a:r>
            <a:r>
              <a:rPr lang="ru-RU" dirty="0"/>
              <a:t>".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3749675" cy="211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48" y="548680"/>
            <a:ext cx="2378075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76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683568" y="1484784"/>
            <a:ext cx="3749040" cy="4572000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Дані</a:t>
            </a:r>
            <a:r>
              <a:rPr lang="ru-RU" dirty="0"/>
              <a:t> про </a:t>
            </a:r>
            <a:r>
              <a:rPr lang="ru-RU" dirty="0" err="1"/>
              <a:t>отримані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,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необоротні</a:t>
            </a:r>
            <a:r>
              <a:rPr lang="ru-RU" dirty="0"/>
              <a:t> </a:t>
            </a:r>
            <a:r>
              <a:rPr lang="ru-RU" dirty="0" err="1"/>
              <a:t>матеріальні</a:t>
            </a:r>
            <a:r>
              <a:rPr lang="ru-RU" dirty="0"/>
              <a:t> </a:t>
            </a:r>
            <a:r>
              <a:rPr lang="ru-RU" dirty="0" err="1"/>
              <a:t>активи</a:t>
            </a:r>
            <a:r>
              <a:rPr lang="ru-RU" dirty="0"/>
              <a:t> </a:t>
            </a:r>
            <a:r>
              <a:rPr lang="ru-RU" dirty="0" err="1"/>
              <a:t>відображають</a:t>
            </a:r>
            <a:r>
              <a:rPr lang="ru-RU" dirty="0"/>
              <a:t> </a:t>
            </a:r>
            <a:r>
              <a:rPr lang="ru-RU" b="1" dirty="0"/>
              <a:t>у </a:t>
            </a:r>
            <a:r>
              <a:rPr lang="ru-RU" b="1" dirty="0" err="1"/>
              <a:t>формі</a:t>
            </a:r>
            <a:r>
              <a:rPr lang="ru-RU" b="1" dirty="0"/>
              <a:t> № 5 "</a:t>
            </a:r>
            <a:r>
              <a:rPr lang="ru-RU" b="1" dirty="0" err="1"/>
              <a:t>Звіт</a:t>
            </a:r>
            <a:r>
              <a:rPr lang="ru-RU" b="1" dirty="0"/>
              <a:t> про </a:t>
            </a:r>
            <a:r>
              <a:rPr lang="ru-RU" b="1" dirty="0" err="1"/>
              <a:t>рух</a:t>
            </a:r>
            <a:r>
              <a:rPr lang="ru-RU" b="1" dirty="0"/>
              <a:t> </a:t>
            </a:r>
            <a:r>
              <a:rPr lang="ru-RU" b="1" dirty="0" err="1"/>
              <a:t>необоротних</a:t>
            </a:r>
            <a:r>
              <a:rPr lang="ru-RU" b="1" dirty="0"/>
              <a:t> </a:t>
            </a:r>
            <a:r>
              <a:rPr lang="ru-RU" b="1" dirty="0" err="1"/>
              <a:t>активів</a:t>
            </a:r>
            <a:r>
              <a:rPr lang="ru-RU" b="1" dirty="0"/>
              <a:t>",</a:t>
            </a:r>
            <a:r>
              <a:rPr lang="ru-RU" dirty="0"/>
              <a:t> </a:t>
            </a:r>
            <a:r>
              <a:rPr lang="ru-RU" dirty="0" err="1"/>
              <a:t>надходження</a:t>
            </a:r>
            <a:r>
              <a:rPr lang="ru-RU" dirty="0"/>
              <a:t> </a:t>
            </a:r>
            <a:r>
              <a:rPr lang="ru-RU" dirty="0" err="1"/>
              <a:t>медикаментів</a:t>
            </a:r>
            <a:r>
              <a:rPr lang="ru-RU" dirty="0"/>
              <a:t>, </a:t>
            </a:r>
            <a:r>
              <a:rPr lang="ru-RU" dirty="0" err="1"/>
              <a:t>продуктів</a:t>
            </a:r>
            <a:r>
              <a:rPr lang="ru-RU" dirty="0"/>
              <a:t> </a:t>
            </a:r>
            <a:r>
              <a:rPr lang="ru-RU" b="1" dirty="0" err="1"/>
              <a:t>харчування</a:t>
            </a:r>
            <a:r>
              <a:rPr lang="ru-RU" b="1" dirty="0"/>
              <a:t> </a:t>
            </a:r>
            <a:r>
              <a:rPr lang="ru-RU" b="1" dirty="0" err="1"/>
              <a:t>тощо</a:t>
            </a:r>
            <a:r>
              <a:rPr lang="ru-RU" b="1" dirty="0"/>
              <a:t> - у </a:t>
            </a:r>
            <a:r>
              <a:rPr lang="ru-RU" b="1" dirty="0" err="1"/>
              <a:t>формі</a:t>
            </a:r>
            <a:r>
              <a:rPr lang="ru-RU" b="1" dirty="0"/>
              <a:t> № 6 "</a:t>
            </a:r>
            <a:r>
              <a:rPr lang="ru-RU" b="1" dirty="0" err="1"/>
              <a:t>Звіт</a:t>
            </a:r>
            <a:r>
              <a:rPr lang="ru-RU" b="1" dirty="0"/>
              <a:t> про </a:t>
            </a:r>
            <a:r>
              <a:rPr lang="ru-RU" b="1" dirty="0" err="1"/>
              <a:t>рух</a:t>
            </a:r>
            <a:r>
              <a:rPr lang="ru-RU" b="1" dirty="0"/>
              <a:t> </a:t>
            </a:r>
            <a:r>
              <a:rPr lang="ru-RU" b="1" dirty="0" err="1"/>
              <a:t>матеріалів</a:t>
            </a:r>
            <a:r>
              <a:rPr lang="ru-RU" b="1" dirty="0"/>
              <a:t> і </a:t>
            </a:r>
            <a:r>
              <a:rPr lang="ru-RU" b="1" dirty="0" err="1"/>
              <a:t>продуктів</a:t>
            </a:r>
            <a:r>
              <a:rPr lang="ru-RU" b="1" dirty="0"/>
              <a:t> </a:t>
            </a:r>
            <a:r>
              <a:rPr lang="ru-RU" b="1" dirty="0" err="1"/>
              <a:t>харчування</a:t>
            </a:r>
            <a:r>
              <a:rPr lang="ru-RU" b="1" dirty="0"/>
              <a:t>". </a:t>
            </a:r>
            <a:r>
              <a:rPr lang="ru-RU" dirty="0"/>
              <a:t>У </a:t>
            </a:r>
            <a:r>
              <a:rPr lang="ru-RU" dirty="0" err="1"/>
              <a:t>пояснювальній</a:t>
            </a:r>
            <a:r>
              <a:rPr lang="ru-RU" dirty="0"/>
              <a:t> </a:t>
            </a:r>
            <a:r>
              <a:rPr lang="ru-RU" dirty="0" err="1"/>
              <a:t>записці</a:t>
            </a:r>
            <a:r>
              <a:rPr lang="ru-RU" dirty="0"/>
              <a:t> до </a:t>
            </a:r>
            <a:r>
              <a:rPr lang="ru-RU" dirty="0" err="1"/>
              <a:t>річного</a:t>
            </a:r>
            <a:r>
              <a:rPr lang="ru-RU" dirty="0"/>
              <a:t> та квартального </a:t>
            </a:r>
            <a:r>
              <a:rPr lang="ru-RU" dirty="0" err="1"/>
              <a:t>звітів</a:t>
            </a:r>
            <a:r>
              <a:rPr lang="ru-RU" dirty="0"/>
              <a:t> </a:t>
            </a:r>
            <a:r>
              <a:rPr lang="ru-RU" b="1" dirty="0" err="1"/>
              <a:t>наводяться</a:t>
            </a:r>
            <a:r>
              <a:rPr lang="ru-RU" b="1" dirty="0"/>
              <a:t> </a:t>
            </a:r>
            <a:r>
              <a:rPr lang="ru-RU" b="1" dirty="0" err="1"/>
              <a:t>дані</a:t>
            </a:r>
            <a:r>
              <a:rPr lang="ru-RU" b="1" dirty="0"/>
              <a:t> про </a:t>
            </a:r>
            <a:r>
              <a:rPr lang="ru-RU" b="1" dirty="0" err="1"/>
              <a:t>надходження</a:t>
            </a:r>
            <a:r>
              <a:rPr lang="ru-RU" b="1" dirty="0"/>
              <a:t> </a:t>
            </a:r>
            <a:r>
              <a:rPr lang="ru-RU" b="1" dirty="0" err="1"/>
              <a:t>гуманітарної</a:t>
            </a:r>
            <a:r>
              <a:rPr lang="ru-RU" b="1" dirty="0"/>
              <a:t> </a:t>
            </a:r>
            <a:r>
              <a:rPr lang="ru-RU" b="1" dirty="0" err="1"/>
              <a:t>допомоги</a:t>
            </a:r>
            <a:r>
              <a:rPr lang="ru-RU" b="1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4"/>
            <a:ext cx="4065934" cy="277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9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0" y="188640"/>
            <a:ext cx="4932040" cy="655272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</a:t>
            </a:r>
            <a:r>
              <a:rPr lang="ru-RU" dirty="0" err="1" smtClean="0"/>
              <a:t>процесі</a:t>
            </a:r>
            <a:r>
              <a:rPr lang="ru-RU" dirty="0" smtClean="0"/>
              <a:t> бюджетного </a:t>
            </a:r>
            <a:r>
              <a:rPr lang="ru-RU" dirty="0" err="1" smtClean="0"/>
              <a:t>планування</a:t>
            </a:r>
            <a:r>
              <a:rPr lang="ru-RU" dirty="0" smtClean="0"/>
              <a:t> </a:t>
            </a:r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 err="1" smtClean="0"/>
              <a:t>складання</a:t>
            </a:r>
            <a:r>
              <a:rPr lang="ru-RU" dirty="0" smtClean="0"/>
              <a:t> </a:t>
            </a:r>
            <a:r>
              <a:rPr lang="ru-RU" dirty="0" err="1" smtClean="0"/>
              <a:t>кошторису</a:t>
            </a:r>
            <a:r>
              <a:rPr lang="ru-RU" dirty="0" smtClean="0"/>
              <a:t> </a:t>
            </a:r>
            <a:r>
              <a:rPr lang="ru-RU" dirty="0" err="1" smtClean="0"/>
              <a:t>доходів</a:t>
            </a:r>
            <a:r>
              <a:rPr lang="ru-RU" dirty="0" smtClean="0"/>
              <a:t> та </a:t>
            </a:r>
            <a:r>
              <a:rPr lang="ru-RU" dirty="0" err="1" smtClean="0"/>
              <a:t>видатків</a:t>
            </a:r>
            <a:r>
              <a:rPr lang="ru-RU" dirty="0" smtClean="0"/>
              <a:t> </a:t>
            </a:r>
            <a:r>
              <a:rPr lang="ru-RU" b="1" dirty="0" err="1" smtClean="0"/>
              <a:t>складаються</a:t>
            </a:r>
            <a:r>
              <a:rPr lang="ru-RU" b="1" dirty="0" smtClean="0"/>
              <a:t> </a:t>
            </a:r>
            <a:r>
              <a:rPr lang="ru-RU" b="1" dirty="0" err="1" smtClean="0"/>
              <a:t>також</a:t>
            </a:r>
            <a:r>
              <a:rPr lang="ru-RU" b="1" dirty="0" smtClean="0"/>
              <a:t> </a:t>
            </a:r>
            <a:r>
              <a:rPr lang="ru-RU" b="1" dirty="0" err="1" smtClean="0"/>
              <a:t>такі</a:t>
            </a:r>
            <a:r>
              <a:rPr lang="ru-RU" b="1" dirty="0" smtClean="0"/>
              <a:t> </a:t>
            </a:r>
            <a:r>
              <a:rPr lang="ru-RU" b="1" dirty="0" err="1" smtClean="0"/>
              <a:t>документи</a:t>
            </a:r>
            <a:r>
              <a:rPr lang="ru-RU" dirty="0" smtClean="0"/>
              <a:t>: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/>
              <a:t>План </a:t>
            </a:r>
            <a:r>
              <a:rPr lang="ru-RU" dirty="0" err="1" smtClean="0"/>
              <a:t>асигнувань</a:t>
            </a:r>
            <a:r>
              <a:rPr lang="ru-RU" dirty="0" smtClean="0"/>
              <a:t> </a:t>
            </a:r>
            <a:r>
              <a:rPr lang="ru-RU" dirty="0" err="1" smtClean="0"/>
              <a:t>загального</a:t>
            </a:r>
            <a:r>
              <a:rPr lang="ru-RU" dirty="0" smtClean="0"/>
              <a:t> фонду бюджету;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/>
              <a:t>План </a:t>
            </a:r>
            <a:r>
              <a:rPr lang="ru-RU" dirty="0" err="1" smtClean="0"/>
              <a:t>надання</a:t>
            </a:r>
            <a:r>
              <a:rPr lang="ru-RU" dirty="0" smtClean="0"/>
              <a:t> </a:t>
            </a:r>
            <a:r>
              <a:rPr lang="ru-RU" dirty="0" err="1" smtClean="0"/>
              <a:t>кредитів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загального</a:t>
            </a:r>
            <a:r>
              <a:rPr lang="ru-RU" dirty="0" smtClean="0"/>
              <a:t> фонду бюджету;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/>
              <a:t>План </a:t>
            </a:r>
            <a:r>
              <a:rPr lang="ru-RU" dirty="0" err="1" smtClean="0"/>
              <a:t>спеціального</a:t>
            </a:r>
            <a:r>
              <a:rPr lang="ru-RU" dirty="0" smtClean="0"/>
              <a:t> фонду бюджету (за </a:t>
            </a:r>
            <a:r>
              <a:rPr lang="ru-RU" dirty="0" err="1" smtClean="0"/>
              <a:t>винятком</a:t>
            </a:r>
            <a:r>
              <a:rPr lang="ru-RU" dirty="0" smtClean="0"/>
              <a:t> </a:t>
            </a:r>
            <a:r>
              <a:rPr lang="ru-RU" dirty="0" err="1" smtClean="0"/>
              <a:t>власних</a:t>
            </a:r>
            <a:r>
              <a:rPr lang="ru-RU" dirty="0" smtClean="0"/>
              <a:t> </a:t>
            </a:r>
            <a:r>
              <a:rPr lang="ru-RU" dirty="0" err="1" smtClean="0"/>
              <a:t>надходжень</a:t>
            </a:r>
            <a:r>
              <a:rPr lang="ru-RU" dirty="0" smtClean="0"/>
              <a:t>);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/>
              <a:t>План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бюджетних</a:t>
            </a:r>
            <a:r>
              <a:rPr lang="ru-RU" dirty="0" smtClean="0"/>
              <a:t> </a:t>
            </a:r>
            <a:r>
              <a:rPr lang="ru-RU" dirty="0" err="1" smtClean="0"/>
              <a:t>коштів</a:t>
            </a:r>
            <a:r>
              <a:rPr lang="ru-RU" dirty="0" smtClean="0"/>
              <a:t>; 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err="1" smtClean="0"/>
              <a:t>Помісячний</a:t>
            </a:r>
            <a:r>
              <a:rPr lang="ru-RU" dirty="0" smtClean="0"/>
              <a:t> план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бюджетних</a:t>
            </a:r>
            <a:r>
              <a:rPr lang="ru-RU" dirty="0" smtClean="0"/>
              <a:t> </a:t>
            </a:r>
            <a:r>
              <a:rPr lang="ru-RU" dirty="0" err="1" smtClean="0"/>
              <a:t>коштів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124" y="332656"/>
            <a:ext cx="4105794" cy="5637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81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064896" cy="589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0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Висновок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/>
              <a:t> Розглянуто порядок затвердження  кошторису бюджетної установи та порядок внесення змін до кошторису.</a:t>
            </a:r>
          </a:p>
          <a:p>
            <a:r>
              <a:rPr lang="uk-UA" dirty="0" smtClean="0"/>
              <a:t>Визначено  відображення в обліку  доходів і видатків  загального та спеціального фондів.</a:t>
            </a:r>
          </a:p>
          <a:p>
            <a:r>
              <a:rPr lang="uk-UA" dirty="0" smtClean="0"/>
              <a:t>Розглянуті типові проклади бухгалтерських проведень, щодо отримання доходів від надання платних послуг.</a:t>
            </a:r>
          </a:p>
          <a:p>
            <a:r>
              <a:rPr lang="uk-UA" dirty="0" smtClean="0"/>
              <a:t>Зазначено,  яким чином відображаються в обліку бюджетних установ інші види  власних надходжень.</a:t>
            </a:r>
          </a:p>
          <a:p>
            <a:r>
              <a:rPr lang="uk-UA" dirty="0" smtClean="0"/>
              <a:t>Розглянуто, яке програмне забезпечення використовується бюджетною установою  для обліку доходів та видатків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41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156" y="424108"/>
            <a:ext cx="4968552" cy="3888432"/>
          </a:xfrm>
        </p:spPr>
        <p:txBody>
          <a:bodyPr>
            <a:normAutofit/>
          </a:bodyPr>
          <a:lstStyle/>
          <a:p>
            <a:r>
              <a:rPr lang="ru-RU" b="1" dirty="0" err="1"/>
              <a:t>Кожна</a:t>
            </a:r>
            <a:r>
              <a:rPr lang="ru-RU" b="1" dirty="0"/>
              <a:t> </a:t>
            </a:r>
            <a:r>
              <a:rPr lang="ru-RU" b="1" dirty="0" err="1"/>
              <a:t>бюджетна</a:t>
            </a:r>
            <a:r>
              <a:rPr lang="ru-RU" b="1" dirty="0"/>
              <a:t> </a:t>
            </a:r>
            <a:r>
              <a:rPr lang="ru-RU" b="1" dirty="0" err="1"/>
              <a:t>установа</a:t>
            </a:r>
            <a:r>
              <a:rPr lang="ru-RU" b="1" dirty="0"/>
              <a:t> </a:t>
            </a:r>
            <a:r>
              <a:rPr lang="ru-RU" b="1" dirty="0" err="1"/>
              <a:t>складає</a:t>
            </a:r>
            <a:r>
              <a:rPr lang="ru-RU" b="1" dirty="0"/>
              <a:t> </a:t>
            </a:r>
            <a:r>
              <a:rPr lang="ru-RU" b="1" dirty="0" err="1"/>
              <a:t>індивідуальний</a:t>
            </a:r>
            <a:r>
              <a:rPr lang="ru-RU" b="1" dirty="0"/>
              <a:t> </a:t>
            </a:r>
            <a:r>
              <a:rPr lang="ru-RU" dirty="0" err="1"/>
              <a:t>кошторис</a:t>
            </a:r>
            <a:r>
              <a:rPr lang="ru-RU" dirty="0"/>
              <a:t>, </a:t>
            </a:r>
            <a:r>
              <a:rPr lang="ru-RU" dirty="0" err="1"/>
              <a:t>плани</a:t>
            </a:r>
            <a:r>
              <a:rPr lang="ru-RU" dirty="0"/>
              <a:t> </a:t>
            </a:r>
            <a:r>
              <a:rPr lang="ru-RU" dirty="0" err="1"/>
              <a:t>асигнувань</a:t>
            </a:r>
            <a:r>
              <a:rPr lang="ru-RU" dirty="0"/>
              <a:t>, </a:t>
            </a:r>
            <a:r>
              <a:rPr lang="ru-RU" dirty="0" err="1"/>
              <a:t>штатний</a:t>
            </a:r>
            <a:r>
              <a:rPr lang="ru-RU" dirty="0"/>
              <a:t> </a:t>
            </a:r>
            <a:r>
              <a:rPr lang="ru-RU" dirty="0" err="1"/>
              <a:t>розпис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обов'язкові</a:t>
            </a:r>
            <a:r>
              <a:rPr lang="ru-RU" dirty="0"/>
              <a:t> </a:t>
            </a:r>
            <a:r>
              <a:rPr lang="ru-RU" dirty="0" err="1"/>
              <a:t>документи</a:t>
            </a:r>
            <a:r>
              <a:rPr lang="ru-RU" dirty="0"/>
              <a:t> за </a:t>
            </a:r>
            <a:r>
              <a:rPr lang="ru-RU" dirty="0" err="1"/>
              <a:t>затвердженою</a:t>
            </a:r>
            <a:r>
              <a:rPr lang="ru-RU" dirty="0"/>
              <a:t> формою.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27983" y="3068960"/>
            <a:ext cx="44787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При складанні кошторису, здійснюються </a:t>
            </a:r>
            <a:r>
              <a:rPr lang="uk-UA" sz="2400" dirty="0"/>
              <a:t>детальні розрахунки, що обґрунтовують кожну статтю видатків. Розрахунки обов'язково надаються вищому розпоряднику для перевірки та узгодження запланованих видатків.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8340"/>
            <a:ext cx="3577580" cy="2677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r="10857"/>
          <a:stretch/>
        </p:blipFill>
        <p:spPr bwMode="auto">
          <a:xfrm>
            <a:off x="496670" y="2816932"/>
            <a:ext cx="3780836" cy="3920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55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3568" y="620688"/>
            <a:ext cx="3749040" cy="4933528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err="1"/>
              <a:t>Видатки</a:t>
            </a:r>
            <a:r>
              <a:rPr lang="ru-RU" b="1" dirty="0"/>
              <a:t> </a:t>
            </a:r>
            <a:r>
              <a:rPr lang="ru-RU" b="1" dirty="0" err="1"/>
              <a:t>планують</a:t>
            </a:r>
            <a:r>
              <a:rPr lang="ru-RU" dirty="0" err="1"/>
              <a:t>ся</a:t>
            </a:r>
            <a:r>
              <a:rPr lang="ru-RU" dirty="0"/>
              <a:t> в </a:t>
            </a:r>
            <a:r>
              <a:rPr lang="ru-RU" dirty="0" err="1"/>
              <a:t>сумі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перевищують</a:t>
            </a:r>
            <a:r>
              <a:rPr lang="ru-RU" dirty="0"/>
              <a:t> </a:t>
            </a:r>
            <a:r>
              <a:rPr lang="ru-RU" dirty="0" err="1"/>
              <a:t>надходження</a:t>
            </a:r>
            <a:r>
              <a:rPr lang="ru-RU" dirty="0"/>
              <a:t> по </a:t>
            </a:r>
            <a:r>
              <a:rPr lang="ru-RU" b="1" dirty="0" err="1"/>
              <a:t>загальному</a:t>
            </a:r>
            <a:r>
              <a:rPr lang="ru-RU" b="1" dirty="0"/>
              <a:t> фонду, а по </a:t>
            </a:r>
            <a:r>
              <a:rPr lang="ru-RU" b="1" dirty="0" err="1"/>
              <a:t>спеціальному</a:t>
            </a:r>
            <a:r>
              <a:rPr lang="ru-RU" b="1" dirty="0"/>
              <a:t> </a:t>
            </a:r>
            <a:r>
              <a:rPr lang="ru-RU" dirty="0"/>
              <a:t>- </a:t>
            </a:r>
            <a:r>
              <a:rPr lang="ru-RU" dirty="0" err="1"/>
              <a:t>ще</a:t>
            </a:r>
            <a:r>
              <a:rPr lang="ru-RU" dirty="0"/>
              <a:t> і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залишки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/>
              <a:t>В </a:t>
            </a:r>
            <a:r>
              <a:rPr lang="ru-RU" b="1" dirty="0" err="1"/>
              <a:t>частині</a:t>
            </a:r>
            <a:r>
              <a:rPr lang="ru-RU" b="1" dirty="0"/>
              <a:t> </a:t>
            </a:r>
            <a:r>
              <a:rPr lang="ru-RU" b="1" dirty="0" err="1"/>
              <a:t>доходів</a:t>
            </a:r>
            <a:r>
              <a:rPr lang="ru-RU" b="1" dirty="0"/>
              <a:t> по </a:t>
            </a:r>
            <a:r>
              <a:rPr lang="ru-RU" b="1" dirty="0" err="1"/>
              <a:t>загальному</a:t>
            </a:r>
            <a:r>
              <a:rPr lang="ru-RU" b="1" dirty="0"/>
              <a:t> фонду </a:t>
            </a:r>
            <a:r>
              <a:rPr lang="ru-RU" b="1" dirty="0" err="1"/>
              <a:t>зазначають</a:t>
            </a:r>
            <a:r>
              <a:rPr lang="ru-RU" dirty="0"/>
              <a:t> суму </a:t>
            </a:r>
            <a:r>
              <a:rPr lang="ru-RU" dirty="0" err="1"/>
              <a:t>коштів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доведена </a:t>
            </a:r>
            <a:r>
              <a:rPr lang="ru-RU" dirty="0" err="1"/>
              <a:t>вищим</a:t>
            </a:r>
            <a:r>
              <a:rPr lang="ru-RU" dirty="0"/>
              <a:t> </a:t>
            </a:r>
            <a:r>
              <a:rPr lang="ru-RU" dirty="0" err="1"/>
              <a:t>розпорядником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лімітної</a:t>
            </a:r>
            <a:r>
              <a:rPr lang="ru-RU" dirty="0"/>
              <a:t> </a:t>
            </a:r>
            <a:r>
              <a:rPr lang="ru-RU" dirty="0" err="1"/>
              <a:t>довідки</a:t>
            </a:r>
            <a:r>
              <a:rPr lang="ru-RU" dirty="0"/>
              <a:t>. В </a:t>
            </a:r>
            <a:r>
              <a:rPr lang="ru-RU" dirty="0" err="1"/>
              <a:t>цій</a:t>
            </a:r>
            <a:r>
              <a:rPr lang="ru-RU" dirty="0"/>
              <a:t> же </a:t>
            </a:r>
            <a:r>
              <a:rPr lang="ru-RU" dirty="0" err="1"/>
              <a:t>сумі</a:t>
            </a:r>
            <a:r>
              <a:rPr lang="ru-RU" dirty="0"/>
              <a:t> </a:t>
            </a:r>
            <a:r>
              <a:rPr lang="ru-RU" dirty="0" err="1"/>
              <a:t>визначають</a:t>
            </a:r>
            <a:r>
              <a:rPr lang="ru-RU" dirty="0"/>
              <a:t> </a:t>
            </a:r>
            <a:r>
              <a:rPr lang="ru-RU" dirty="0" err="1"/>
              <a:t>видатки</a:t>
            </a:r>
            <a:r>
              <a:rPr lang="ru-RU" dirty="0"/>
              <a:t> установи за </a:t>
            </a:r>
            <a:r>
              <a:rPr lang="ru-RU" dirty="0" err="1"/>
              <a:t>напрямками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 r="13125"/>
          <a:stretch/>
        </p:blipFill>
        <p:spPr bwMode="auto">
          <a:xfrm>
            <a:off x="4460540" y="3068960"/>
            <a:ext cx="4471392" cy="273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0437"/>
            <a:ext cx="4104456" cy="2548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64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4320480" cy="6480720"/>
          </a:xfrm>
        </p:spPr>
        <p:txBody>
          <a:bodyPr>
            <a:normAutofit fontScale="55000" lnSpcReduction="20000"/>
          </a:bodyPr>
          <a:lstStyle/>
          <a:p>
            <a:r>
              <a:rPr lang="ru-RU" sz="3100" b="1" dirty="0" err="1"/>
              <a:t>Обсяги</a:t>
            </a:r>
            <a:r>
              <a:rPr lang="ru-RU" sz="3100" b="1" dirty="0"/>
              <a:t> </a:t>
            </a:r>
            <a:r>
              <a:rPr lang="ru-RU" sz="3100" b="1" dirty="0" err="1"/>
              <a:t>надходжень</a:t>
            </a:r>
            <a:r>
              <a:rPr lang="ru-RU" sz="3100" b="1" dirty="0"/>
              <a:t> до </a:t>
            </a:r>
            <a:r>
              <a:rPr lang="ru-RU" sz="3100" b="1" dirty="0" err="1"/>
              <a:t>спецфонду</a:t>
            </a:r>
            <a:r>
              <a:rPr lang="ru-RU" sz="3100" b="1" dirty="0"/>
              <a:t> </a:t>
            </a:r>
            <a:r>
              <a:rPr lang="ru-RU" sz="3100" b="1" dirty="0" err="1"/>
              <a:t>визначаються</a:t>
            </a:r>
            <a:r>
              <a:rPr lang="ru-RU" sz="3100" b="1" dirty="0"/>
              <a:t> </a:t>
            </a:r>
            <a:r>
              <a:rPr lang="ru-RU" sz="3100" dirty="0"/>
              <a:t>на </a:t>
            </a:r>
            <a:r>
              <a:rPr lang="ru-RU" sz="3100" dirty="0" err="1"/>
              <a:t>базі</a:t>
            </a:r>
            <a:r>
              <a:rPr lang="ru-RU" sz="3100" dirty="0"/>
              <a:t> </a:t>
            </a:r>
            <a:r>
              <a:rPr lang="ru-RU" sz="3100" dirty="0" err="1"/>
              <a:t>розрахунків</a:t>
            </a:r>
            <a:r>
              <a:rPr lang="ru-RU" sz="3100" dirty="0"/>
              <a:t>, </a:t>
            </a:r>
            <a:r>
              <a:rPr lang="ru-RU" sz="3100" dirty="0" err="1"/>
              <a:t>які</a:t>
            </a:r>
            <a:r>
              <a:rPr lang="ru-RU" sz="3100" dirty="0"/>
              <a:t> </a:t>
            </a:r>
            <a:r>
              <a:rPr lang="ru-RU" sz="3100" dirty="0" err="1"/>
              <a:t>складаються</a:t>
            </a:r>
            <a:r>
              <a:rPr lang="ru-RU" sz="3100" dirty="0"/>
              <a:t> за </a:t>
            </a:r>
            <a:r>
              <a:rPr lang="ru-RU" sz="3100" dirty="0" err="1"/>
              <a:t>кожним</a:t>
            </a:r>
            <a:r>
              <a:rPr lang="ru-RU" sz="3100" dirty="0"/>
              <a:t> </a:t>
            </a:r>
            <a:r>
              <a:rPr lang="ru-RU" sz="3100" dirty="0" err="1"/>
              <a:t>джерелом</a:t>
            </a:r>
            <a:r>
              <a:rPr lang="ru-RU" sz="3100" dirty="0"/>
              <a:t> </a:t>
            </a:r>
            <a:r>
              <a:rPr lang="ru-RU" sz="3100" dirty="0" err="1"/>
              <a:t>доходів</a:t>
            </a:r>
            <a:r>
              <a:rPr lang="ru-RU" sz="3100" dirty="0"/>
              <a:t>, </a:t>
            </a:r>
            <a:r>
              <a:rPr lang="ru-RU" sz="3100" dirty="0" err="1"/>
              <a:t>що</a:t>
            </a:r>
            <a:r>
              <a:rPr lang="ru-RU" sz="3100" dirty="0"/>
              <a:t> </a:t>
            </a:r>
            <a:r>
              <a:rPr lang="ru-RU" sz="3100" dirty="0" err="1"/>
              <a:t>передбачаються</a:t>
            </a:r>
            <a:r>
              <a:rPr lang="ru-RU" sz="3100" dirty="0"/>
              <a:t> на </a:t>
            </a:r>
            <a:r>
              <a:rPr lang="ru-RU" sz="3100" dirty="0" err="1"/>
              <a:t>плановий</a:t>
            </a:r>
            <a:r>
              <a:rPr lang="ru-RU" sz="3100" dirty="0"/>
              <a:t> </a:t>
            </a:r>
            <a:r>
              <a:rPr lang="ru-RU" sz="3100" dirty="0" err="1"/>
              <a:t>рік</a:t>
            </a:r>
            <a:r>
              <a:rPr lang="ru-RU" sz="3100" dirty="0"/>
              <a:t> з </a:t>
            </a:r>
            <a:r>
              <a:rPr lang="ru-RU" sz="3100" dirty="0" err="1"/>
              <a:t>врахуванням</a:t>
            </a:r>
            <a:r>
              <a:rPr lang="ru-RU" sz="3100" dirty="0"/>
              <a:t> </a:t>
            </a:r>
            <a:r>
              <a:rPr lang="ru-RU" sz="3100" dirty="0" err="1"/>
              <a:t>конкретних</a:t>
            </a:r>
            <a:r>
              <a:rPr lang="ru-RU" sz="3100" dirty="0"/>
              <a:t> умов </a:t>
            </a:r>
            <a:r>
              <a:rPr lang="ru-RU" sz="3100" dirty="0" err="1"/>
              <a:t>роботи</a:t>
            </a:r>
            <a:r>
              <a:rPr lang="ru-RU" sz="3100" dirty="0"/>
              <a:t> закладу</a:t>
            </a:r>
            <a:r>
              <a:rPr lang="ru-RU" sz="3100" dirty="0" smtClean="0"/>
              <a:t>.</a:t>
            </a:r>
          </a:p>
          <a:p>
            <a:endParaRPr lang="ru-RU" sz="3100" dirty="0"/>
          </a:p>
          <a:p>
            <a:r>
              <a:rPr lang="ru-RU" sz="3100" b="1" dirty="0"/>
              <a:t>За основу </a:t>
            </a:r>
            <a:r>
              <a:rPr lang="ru-RU" sz="3100" b="1" dirty="0" err="1"/>
              <a:t>цих</a:t>
            </a:r>
            <a:r>
              <a:rPr lang="ru-RU" sz="3100" b="1" dirty="0"/>
              <a:t> </a:t>
            </a:r>
            <a:r>
              <a:rPr lang="ru-RU" sz="3100" b="1" dirty="0" err="1"/>
              <a:t>розрахунків</a:t>
            </a:r>
            <a:r>
              <a:rPr lang="ru-RU" sz="3100" b="1" dirty="0"/>
              <a:t> по </a:t>
            </a:r>
            <a:r>
              <a:rPr lang="ru-RU" sz="3100" b="1" dirty="0" err="1"/>
              <a:t>находженнях</a:t>
            </a:r>
            <a:r>
              <a:rPr lang="ru-RU" sz="3100" dirty="0"/>
              <a:t> </a:t>
            </a:r>
            <a:r>
              <a:rPr lang="ru-RU" sz="3100" dirty="0" err="1"/>
              <a:t>беруть</a:t>
            </a:r>
            <a:r>
              <a:rPr lang="ru-RU" sz="3100" dirty="0"/>
              <a:t> </a:t>
            </a:r>
            <a:r>
              <a:rPr lang="ru-RU" sz="3100" dirty="0" err="1"/>
              <a:t>наступні</a:t>
            </a:r>
            <a:r>
              <a:rPr lang="ru-RU" sz="3100" dirty="0"/>
              <a:t> </a:t>
            </a:r>
            <a:r>
              <a:rPr lang="ru-RU" sz="3100" dirty="0" err="1"/>
              <a:t>показники</a:t>
            </a:r>
            <a:r>
              <a:rPr lang="ru-RU" sz="3100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100" dirty="0" err="1" smtClean="0"/>
              <a:t>обсяг</a:t>
            </a:r>
            <a:r>
              <a:rPr lang="ru-RU" sz="3100" dirty="0" smtClean="0"/>
              <a:t> </a:t>
            </a:r>
            <a:r>
              <a:rPr lang="ru-RU" sz="3100" dirty="0" err="1"/>
              <a:t>надання</a:t>
            </a:r>
            <a:r>
              <a:rPr lang="ru-RU" sz="3100" dirty="0"/>
              <a:t> тих </a:t>
            </a:r>
            <a:r>
              <a:rPr lang="ru-RU" sz="3100" dirty="0" err="1"/>
              <a:t>чи</a:t>
            </a:r>
            <a:r>
              <a:rPr lang="ru-RU" sz="3100" dirty="0"/>
              <a:t> </a:t>
            </a:r>
            <a:r>
              <a:rPr lang="ru-RU" sz="3100" dirty="0" err="1"/>
              <a:t>інших</a:t>
            </a:r>
            <a:r>
              <a:rPr lang="ru-RU" sz="3100" dirty="0"/>
              <a:t> </a:t>
            </a:r>
            <a:r>
              <a:rPr lang="ru-RU" sz="3100" dirty="0" err="1"/>
              <a:t>платних</a:t>
            </a:r>
            <a:r>
              <a:rPr lang="ru-RU" sz="3100" dirty="0"/>
              <a:t> </a:t>
            </a:r>
            <a:r>
              <a:rPr lang="ru-RU" sz="3100" dirty="0" err="1"/>
              <a:t>послуг</a:t>
            </a:r>
            <a:r>
              <a:rPr lang="ru-RU" sz="3100" dirty="0"/>
              <a:t>,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100" dirty="0" err="1" smtClean="0"/>
              <a:t>рівень</a:t>
            </a:r>
            <a:r>
              <a:rPr lang="ru-RU" sz="3100" dirty="0" smtClean="0"/>
              <a:t> </a:t>
            </a:r>
            <a:r>
              <a:rPr lang="ru-RU" sz="3100" dirty="0" err="1"/>
              <a:t>їх</a:t>
            </a:r>
            <a:r>
              <a:rPr lang="ru-RU" sz="3100" dirty="0"/>
              <a:t> фактичного </a:t>
            </a:r>
            <a:r>
              <a:rPr lang="ru-RU" sz="3100" dirty="0" err="1"/>
              <a:t>виконання</a:t>
            </a:r>
            <a:r>
              <a:rPr lang="ru-RU" sz="3100" dirty="0"/>
              <a:t> за </a:t>
            </a:r>
            <a:r>
              <a:rPr lang="ru-RU" sz="3100" dirty="0" err="1"/>
              <a:t>останній</a:t>
            </a:r>
            <a:r>
              <a:rPr lang="ru-RU" sz="3100" dirty="0"/>
              <a:t> </a:t>
            </a:r>
            <a:r>
              <a:rPr lang="ru-RU" sz="3100" dirty="0" err="1"/>
              <a:t>звітний</a:t>
            </a:r>
            <a:r>
              <a:rPr lang="ru-RU" sz="3100" dirty="0"/>
              <a:t> </a:t>
            </a:r>
            <a:r>
              <a:rPr lang="ru-RU" sz="3100" dirty="0" err="1"/>
              <a:t>період</a:t>
            </a:r>
            <a:r>
              <a:rPr lang="ru-RU" sz="3100" dirty="0"/>
              <a:t> (</a:t>
            </a:r>
            <a:r>
              <a:rPr lang="ru-RU" sz="3100" dirty="0" err="1"/>
              <a:t>минулий</a:t>
            </a:r>
            <a:r>
              <a:rPr lang="ru-RU" sz="3100" dirty="0"/>
              <a:t> </a:t>
            </a:r>
            <a:r>
              <a:rPr lang="ru-RU" sz="3100" dirty="0" err="1"/>
              <a:t>рік</a:t>
            </a:r>
            <a:r>
              <a:rPr lang="ru-RU" sz="3100" dirty="0"/>
              <a:t>);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100" dirty="0" err="1" smtClean="0"/>
              <a:t>очікуване</a:t>
            </a:r>
            <a:r>
              <a:rPr lang="ru-RU" sz="3100" dirty="0" smtClean="0"/>
              <a:t> </a:t>
            </a:r>
            <a:r>
              <a:rPr lang="ru-RU" sz="3100" dirty="0" err="1"/>
              <a:t>виконання</a:t>
            </a:r>
            <a:r>
              <a:rPr lang="ru-RU" sz="3100" dirty="0"/>
              <a:t> на </a:t>
            </a:r>
            <a:r>
              <a:rPr lang="ru-RU" sz="3100" dirty="0" err="1"/>
              <a:t>поточний</a:t>
            </a:r>
            <a:r>
              <a:rPr lang="ru-RU" sz="3100" dirty="0"/>
              <a:t> </a:t>
            </a:r>
            <a:r>
              <a:rPr lang="ru-RU" sz="3100" dirty="0" err="1"/>
              <a:t>рік</a:t>
            </a:r>
            <a:r>
              <a:rPr lang="ru-RU" sz="3100" dirty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100" dirty="0" err="1" smtClean="0"/>
              <a:t>інші</a:t>
            </a:r>
            <a:r>
              <a:rPr lang="ru-RU" sz="3100" dirty="0" smtClean="0"/>
              <a:t> </a:t>
            </a:r>
            <a:r>
              <a:rPr lang="ru-RU" sz="3100" dirty="0" err="1"/>
              <a:t>розрахункові</a:t>
            </a:r>
            <a:r>
              <a:rPr lang="ru-RU" sz="3100" dirty="0"/>
              <a:t> </a:t>
            </a:r>
            <a:r>
              <a:rPr lang="ru-RU" sz="3100" dirty="0" err="1"/>
              <a:t>показники</a:t>
            </a:r>
            <a:r>
              <a:rPr lang="ru-RU" sz="3100" dirty="0"/>
              <a:t> (</a:t>
            </a:r>
            <a:r>
              <a:rPr lang="ru-RU" sz="3100" dirty="0" err="1"/>
              <a:t>площа</a:t>
            </a:r>
            <a:r>
              <a:rPr lang="ru-RU" sz="3100" dirty="0"/>
              <a:t> </a:t>
            </a:r>
            <a:r>
              <a:rPr lang="ru-RU" sz="3100" dirty="0" err="1"/>
              <a:t>приміщень</a:t>
            </a:r>
            <a:r>
              <a:rPr lang="ru-RU" sz="3100" dirty="0"/>
              <a:t> і </a:t>
            </a:r>
            <a:r>
              <a:rPr lang="ru-RU" sz="3100" dirty="0" err="1"/>
              <a:t>вартість</a:t>
            </a:r>
            <a:r>
              <a:rPr lang="ru-RU" sz="3100" dirty="0"/>
              <a:t> </a:t>
            </a:r>
            <a:r>
              <a:rPr lang="ru-RU" sz="3100" dirty="0" err="1"/>
              <a:t>обладнання</a:t>
            </a:r>
            <a:r>
              <a:rPr lang="ru-RU" sz="3100" dirty="0"/>
              <a:t> та </a:t>
            </a:r>
            <a:r>
              <a:rPr lang="ru-RU" sz="3100" dirty="0" err="1"/>
              <a:t>іншого</a:t>
            </a:r>
            <a:r>
              <a:rPr lang="ru-RU" sz="3100" dirty="0"/>
              <a:t> майна, </a:t>
            </a:r>
            <a:r>
              <a:rPr lang="ru-RU" sz="3100" dirty="0" err="1"/>
              <a:t>що</a:t>
            </a:r>
            <a:r>
              <a:rPr lang="ru-RU" sz="3100" dirty="0"/>
              <a:t> </a:t>
            </a:r>
            <a:r>
              <a:rPr lang="ru-RU" sz="3100" dirty="0" err="1"/>
              <a:t>здаються</a:t>
            </a:r>
            <a:r>
              <a:rPr lang="ru-RU" sz="3100" dirty="0"/>
              <a:t> в </a:t>
            </a:r>
            <a:r>
              <a:rPr lang="ru-RU" sz="3100" dirty="0" err="1"/>
              <a:t>оренду</a:t>
            </a:r>
            <a:r>
              <a:rPr lang="ru-RU" sz="3100" dirty="0"/>
              <a:t>, </a:t>
            </a:r>
            <a:r>
              <a:rPr lang="ru-RU" sz="3100" dirty="0" err="1"/>
              <a:t>кількість</a:t>
            </a:r>
            <a:r>
              <a:rPr lang="ru-RU" sz="3100" dirty="0"/>
              <a:t> </a:t>
            </a:r>
            <a:r>
              <a:rPr lang="ru-RU" sz="3100" dirty="0" err="1"/>
              <a:t>місць</a:t>
            </a:r>
            <a:r>
              <a:rPr lang="ru-RU" sz="3100" dirty="0"/>
              <a:t> у </a:t>
            </a:r>
            <a:r>
              <a:rPr lang="ru-RU" sz="3100" dirty="0" err="1"/>
              <a:t>гуртожитках</a:t>
            </a:r>
            <a:r>
              <a:rPr lang="ru-RU" sz="3100" dirty="0"/>
              <a:t>, </a:t>
            </a:r>
            <a:r>
              <a:rPr lang="ru-RU" sz="3100" dirty="0" err="1"/>
              <a:t>кількість</a:t>
            </a:r>
            <a:r>
              <a:rPr lang="ru-RU" sz="3100" dirty="0"/>
              <a:t> </a:t>
            </a:r>
            <a:r>
              <a:rPr lang="ru-RU" sz="3100" dirty="0" err="1"/>
              <a:t>відвідувань</a:t>
            </a:r>
            <a:r>
              <a:rPr lang="ru-RU" sz="3100" dirty="0"/>
              <a:t> </a:t>
            </a:r>
            <a:r>
              <a:rPr lang="ru-RU" sz="3100" dirty="0" err="1"/>
              <a:t>музеїв</a:t>
            </a:r>
            <a:r>
              <a:rPr lang="ru-RU" sz="3100" dirty="0"/>
              <a:t>, </a:t>
            </a:r>
            <a:r>
              <a:rPr lang="ru-RU" sz="3100" dirty="0" err="1"/>
              <a:t>виставок</a:t>
            </a:r>
            <a:r>
              <a:rPr lang="ru-RU" sz="3100" dirty="0"/>
              <a:t> </a:t>
            </a:r>
            <a:r>
              <a:rPr lang="ru-RU" sz="3100" dirty="0" err="1"/>
              <a:t>тощо</a:t>
            </a:r>
            <a:r>
              <a:rPr lang="ru-RU" sz="3100" dirty="0"/>
              <a:t>);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100" dirty="0" err="1" smtClean="0"/>
              <a:t>розмір</a:t>
            </a:r>
            <a:r>
              <a:rPr lang="ru-RU" sz="3100" dirty="0" smtClean="0"/>
              <a:t> </a:t>
            </a:r>
            <a:r>
              <a:rPr lang="ru-RU" sz="3100" dirty="0"/>
              <a:t>плати в </a:t>
            </a:r>
            <a:r>
              <a:rPr lang="ru-RU" sz="3100" dirty="0" err="1"/>
              <a:t>розрахунку</a:t>
            </a:r>
            <a:r>
              <a:rPr lang="ru-RU" sz="3100" dirty="0"/>
              <a:t> на </a:t>
            </a:r>
            <a:r>
              <a:rPr lang="ru-RU" sz="3100" dirty="0" err="1"/>
              <a:t>одиницю</a:t>
            </a:r>
            <a:r>
              <a:rPr lang="ru-RU" sz="3100" dirty="0"/>
              <a:t> </a:t>
            </a:r>
            <a:r>
              <a:rPr lang="ru-RU" sz="3100" dirty="0" err="1"/>
              <a:t>показника</a:t>
            </a:r>
            <a:r>
              <a:rPr lang="ru-RU" sz="3100" dirty="0"/>
              <a:t>, </a:t>
            </a:r>
            <a:r>
              <a:rPr lang="ru-RU" sz="3100" dirty="0" err="1"/>
              <a:t>який</a:t>
            </a:r>
            <a:r>
              <a:rPr lang="ru-RU" sz="3100" dirty="0"/>
              <a:t> повинен </a:t>
            </a:r>
            <a:r>
              <a:rPr lang="ru-RU" sz="3100" dirty="0" err="1"/>
              <a:t>встановлюватись</a:t>
            </a:r>
            <a:r>
              <a:rPr lang="ru-RU" sz="3100" dirty="0"/>
              <a:t> </a:t>
            </a:r>
            <a:r>
              <a:rPr lang="ru-RU" sz="3100" dirty="0" err="1"/>
              <a:t>відповідно</a:t>
            </a:r>
            <a:r>
              <a:rPr lang="ru-RU" sz="3100" dirty="0"/>
              <a:t> до </a:t>
            </a:r>
            <a:r>
              <a:rPr lang="ru-RU" sz="3100" dirty="0" err="1"/>
              <a:t>законодавства</a:t>
            </a:r>
            <a:r>
              <a:rPr lang="ru-RU" sz="3100" dirty="0"/>
              <a:t>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248472" cy="2709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0"/>
          <a:stretch/>
        </p:blipFill>
        <p:spPr bwMode="auto">
          <a:xfrm>
            <a:off x="4886405" y="3068960"/>
            <a:ext cx="3763677" cy="3148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65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err="1"/>
              <a:t>Зміни</a:t>
            </a:r>
            <a:r>
              <a:rPr lang="ru-RU" b="1" dirty="0"/>
              <a:t> до </a:t>
            </a:r>
            <a:r>
              <a:rPr lang="ru-RU" b="1" dirty="0" err="1"/>
              <a:t>кошторису</a:t>
            </a:r>
            <a:r>
              <a:rPr lang="ru-RU" b="1" dirty="0"/>
              <a:t> по </a:t>
            </a:r>
            <a:r>
              <a:rPr lang="ru-RU" b="1" dirty="0" err="1"/>
              <a:t>загальному</a:t>
            </a:r>
            <a:r>
              <a:rPr lang="ru-RU" b="1" dirty="0"/>
              <a:t> фонду </a:t>
            </a:r>
            <a:r>
              <a:rPr lang="ru-RU" b="1" dirty="0" err="1"/>
              <a:t>вносяться</a:t>
            </a:r>
            <a:r>
              <a:rPr lang="ru-RU" b="1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внесення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до </a:t>
            </a:r>
            <a:r>
              <a:rPr lang="ru-RU" dirty="0" err="1"/>
              <a:t>розпису</a:t>
            </a:r>
            <a:r>
              <a:rPr lang="ru-RU" dirty="0"/>
              <a:t> </a:t>
            </a:r>
            <a:r>
              <a:rPr lang="ru-RU" dirty="0" err="1"/>
              <a:t>відповідного</a:t>
            </a:r>
            <a:r>
              <a:rPr lang="ru-RU" dirty="0"/>
              <a:t> бюджету. </a:t>
            </a:r>
            <a:endParaRPr lang="ru-RU" dirty="0" smtClean="0"/>
          </a:p>
          <a:p>
            <a:endParaRPr lang="ru-RU" dirty="0"/>
          </a:p>
          <a:p>
            <a:r>
              <a:rPr lang="ru-RU" b="1" dirty="0" smtClean="0"/>
              <a:t>При </a:t>
            </a:r>
            <a:r>
              <a:rPr lang="ru-RU" b="1" dirty="0" err="1"/>
              <a:t>внесенні</a:t>
            </a:r>
            <a:r>
              <a:rPr lang="ru-RU" b="1" dirty="0"/>
              <a:t> </a:t>
            </a:r>
            <a:r>
              <a:rPr lang="ru-RU" b="1" dirty="0" err="1"/>
              <a:t>змін</a:t>
            </a:r>
            <a:r>
              <a:rPr lang="ru-RU" b="1" dirty="0"/>
              <a:t> до </a:t>
            </a:r>
            <a:r>
              <a:rPr lang="ru-RU" b="1" dirty="0" err="1"/>
              <a:t>кошторису</a:t>
            </a:r>
            <a:r>
              <a:rPr lang="ru-RU" b="1" dirty="0"/>
              <a:t>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затвердження</a:t>
            </a:r>
            <a:r>
              <a:rPr lang="ru-RU" b="1" dirty="0"/>
              <a:t> </a:t>
            </a:r>
            <a:r>
              <a:rPr lang="ru-RU" b="1" dirty="0" err="1"/>
              <a:t>складаються</a:t>
            </a:r>
            <a:r>
              <a:rPr lang="ru-RU" b="1" dirty="0"/>
              <a:t> </a:t>
            </a:r>
            <a:r>
              <a:rPr lang="ru-RU" dirty="0" err="1"/>
              <a:t>довідки</a:t>
            </a:r>
            <a:r>
              <a:rPr lang="ru-RU" dirty="0"/>
              <a:t> </a:t>
            </a:r>
            <a:r>
              <a:rPr lang="ru-RU" dirty="0" err="1"/>
              <a:t>встановленої</a:t>
            </a:r>
            <a:r>
              <a:rPr lang="ru-RU" dirty="0"/>
              <a:t> </a:t>
            </a:r>
            <a:r>
              <a:rPr lang="ru-RU" dirty="0" err="1"/>
              <a:t>Мінфіном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затверджуються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 </a:t>
            </a:r>
            <a:r>
              <a:rPr lang="ru-RU" dirty="0" err="1"/>
              <a:t>керівником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установи,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затверджував</a:t>
            </a:r>
            <a:r>
              <a:rPr lang="ru-RU" dirty="0"/>
              <a:t> </a:t>
            </a:r>
            <a:r>
              <a:rPr lang="ru-RU" dirty="0" err="1"/>
              <a:t>кошторис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8564" r="24770" b="4859"/>
          <a:stretch/>
        </p:blipFill>
        <p:spPr bwMode="auto">
          <a:xfrm>
            <a:off x="5561903" y="476672"/>
            <a:ext cx="2020987" cy="2934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35" y="3501008"/>
            <a:ext cx="24479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25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3923928" y="2852936"/>
            <a:ext cx="4896544" cy="3693604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700" b="1" dirty="0" err="1">
                <a:solidFill>
                  <a:sysClr val="windowText" lastClr="000000"/>
                </a:solidFill>
              </a:rPr>
              <a:t>Головні</a:t>
            </a:r>
            <a:r>
              <a:rPr lang="ru-RU" sz="1700" b="1" dirty="0">
                <a:solidFill>
                  <a:sysClr val="windowText" lastClr="000000"/>
                </a:solidFill>
              </a:rPr>
              <a:t> </a:t>
            </a:r>
            <a:r>
              <a:rPr lang="ru-RU" sz="1700" b="1" dirty="0" err="1">
                <a:solidFill>
                  <a:sysClr val="windowText" lastClr="000000"/>
                </a:solidFill>
              </a:rPr>
              <a:t>розпорядники</a:t>
            </a:r>
            <a:r>
              <a:rPr lang="ru-RU" sz="1700" b="1" dirty="0">
                <a:solidFill>
                  <a:sysClr val="windowText" lastClr="000000"/>
                </a:solidFill>
              </a:rPr>
              <a:t> </a:t>
            </a:r>
            <a:r>
              <a:rPr lang="ru-RU" sz="1700" b="1" dirty="0" err="1">
                <a:solidFill>
                  <a:sysClr val="windowText" lastClr="000000"/>
                </a:solidFill>
              </a:rPr>
              <a:t>бюджетних</a:t>
            </a:r>
            <a:r>
              <a:rPr lang="ru-RU" sz="1700" b="1" dirty="0">
                <a:solidFill>
                  <a:sysClr val="windowText" lastClr="000000"/>
                </a:solidFill>
              </a:rPr>
              <a:t> </a:t>
            </a:r>
            <a:r>
              <a:rPr lang="ru-RU" sz="1700" b="1" dirty="0" err="1">
                <a:solidFill>
                  <a:sysClr val="windowText" lastClr="000000"/>
                </a:solidFill>
              </a:rPr>
              <a:t>коштів</a:t>
            </a:r>
            <a:r>
              <a:rPr lang="ru-RU" sz="1700" b="1" dirty="0">
                <a:solidFill>
                  <a:sysClr val="windowText" lastClr="000000"/>
                </a:solidFill>
              </a:rPr>
              <a:t> </a:t>
            </a:r>
            <a:r>
              <a:rPr lang="ru-RU" sz="1700" dirty="0">
                <a:solidFill>
                  <a:sysClr val="windowText" lastClr="000000"/>
                </a:solidFill>
              </a:rPr>
              <a:t>до початку бюджетного року </a:t>
            </a:r>
            <a:r>
              <a:rPr lang="ru-RU" sz="1700" dirty="0" err="1">
                <a:solidFill>
                  <a:sysClr val="windowText" lastClr="000000"/>
                </a:solidFill>
              </a:rPr>
              <a:t>визначають</a:t>
            </a:r>
            <a:r>
              <a:rPr lang="ru-RU" sz="1700" dirty="0">
                <a:solidFill>
                  <a:sysClr val="windowText" lastClr="000000"/>
                </a:solidFill>
              </a:rPr>
              <a:t> мережу </a:t>
            </a:r>
            <a:r>
              <a:rPr lang="ru-RU" sz="1700" dirty="0" err="1">
                <a:solidFill>
                  <a:sysClr val="windowText" lastClr="000000"/>
                </a:solidFill>
              </a:rPr>
              <a:t>розпорядників</a:t>
            </a:r>
            <a:r>
              <a:rPr lang="ru-RU" sz="1700" dirty="0">
                <a:solidFill>
                  <a:sysClr val="windowText" lastClr="000000"/>
                </a:solidFill>
              </a:rPr>
              <a:t> </a:t>
            </a:r>
            <a:r>
              <a:rPr lang="ru-RU" sz="1700" dirty="0" err="1">
                <a:solidFill>
                  <a:sysClr val="windowText" lastClr="000000"/>
                </a:solidFill>
              </a:rPr>
              <a:t>коштів</a:t>
            </a:r>
            <a:r>
              <a:rPr lang="ru-RU" sz="1700" dirty="0">
                <a:solidFill>
                  <a:sysClr val="windowText" lastClr="000000"/>
                </a:solidFill>
              </a:rPr>
              <a:t> </a:t>
            </a:r>
            <a:r>
              <a:rPr lang="ru-RU" sz="1700" dirty="0" err="1">
                <a:solidFill>
                  <a:sysClr val="windowText" lastClr="000000"/>
                </a:solidFill>
              </a:rPr>
              <a:t>нижчого</a:t>
            </a:r>
            <a:r>
              <a:rPr lang="ru-RU" sz="1700" dirty="0">
                <a:solidFill>
                  <a:sysClr val="windowText" lastClr="000000"/>
                </a:solidFill>
              </a:rPr>
              <a:t> </a:t>
            </a:r>
            <a:r>
              <a:rPr lang="ru-RU" sz="1700" dirty="0" err="1">
                <a:solidFill>
                  <a:sysClr val="windowText" lastClr="000000"/>
                </a:solidFill>
              </a:rPr>
              <a:t>рівня</a:t>
            </a:r>
            <a:r>
              <a:rPr lang="ru-RU" sz="1700" dirty="0">
                <a:solidFill>
                  <a:sysClr val="windowText" lastClr="000000"/>
                </a:solidFill>
              </a:rPr>
              <a:t> та </a:t>
            </a:r>
            <a:r>
              <a:rPr lang="ru-RU" sz="1700" dirty="0" err="1">
                <a:solidFill>
                  <a:sysClr val="windowText" lastClr="000000"/>
                </a:solidFill>
              </a:rPr>
              <a:t>одержувачів</a:t>
            </a:r>
            <a:r>
              <a:rPr lang="ru-RU" sz="1700" dirty="0">
                <a:solidFill>
                  <a:sysClr val="windowText" lastClr="000000"/>
                </a:solidFill>
              </a:rPr>
              <a:t> </a:t>
            </a:r>
            <a:r>
              <a:rPr lang="ru-RU" sz="1700" dirty="0" err="1">
                <a:solidFill>
                  <a:sysClr val="windowText" lastClr="000000"/>
                </a:solidFill>
              </a:rPr>
              <a:t>бюджетних</a:t>
            </a:r>
            <a:r>
              <a:rPr lang="ru-RU" sz="1700" dirty="0">
                <a:solidFill>
                  <a:sysClr val="windowText" lastClr="000000"/>
                </a:solidFill>
              </a:rPr>
              <a:t> </a:t>
            </a:r>
            <a:r>
              <a:rPr lang="ru-RU" sz="1700" dirty="0" err="1">
                <a:solidFill>
                  <a:sysClr val="windowText" lastClr="000000"/>
                </a:solidFill>
              </a:rPr>
              <a:t>коштів</a:t>
            </a:r>
            <a:r>
              <a:rPr lang="ru-RU" sz="1700" dirty="0">
                <a:solidFill>
                  <a:sysClr val="windowText" lastClr="000000"/>
                </a:solidFill>
              </a:rPr>
              <a:t> за </a:t>
            </a:r>
            <a:r>
              <a:rPr lang="ru-RU" sz="1700" dirty="0" err="1">
                <a:solidFill>
                  <a:sysClr val="windowText" lastClr="000000"/>
                </a:solidFill>
              </a:rPr>
              <a:t>територіями</a:t>
            </a:r>
            <a:r>
              <a:rPr lang="ru-RU" sz="1700" dirty="0">
                <a:solidFill>
                  <a:sysClr val="windowText" lastClr="000000"/>
                </a:solidFill>
              </a:rPr>
              <a:t> (</a:t>
            </a:r>
            <a:r>
              <a:rPr lang="ru-RU" sz="1700" dirty="0" err="1">
                <a:solidFill>
                  <a:sysClr val="windowText" lastClr="000000"/>
                </a:solidFill>
              </a:rPr>
              <a:t>обласний</a:t>
            </a:r>
            <a:r>
              <a:rPr lang="ru-RU" sz="1700" dirty="0">
                <a:solidFill>
                  <a:sysClr val="windowText" lastClr="000000"/>
                </a:solidFill>
              </a:rPr>
              <a:t> </a:t>
            </a:r>
            <a:r>
              <a:rPr lang="ru-RU" sz="1700" dirty="0" err="1">
                <a:solidFill>
                  <a:sysClr val="windowText" lastClr="000000"/>
                </a:solidFill>
              </a:rPr>
              <a:t>рівень</a:t>
            </a:r>
            <a:r>
              <a:rPr lang="ru-RU" sz="1700" dirty="0">
                <a:solidFill>
                  <a:sysClr val="windowText" lastClr="000000"/>
                </a:solidFill>
              </a:rPr>
              <a:t>), </a:t>
            </a:r>
            <a:r>
              <a:rPr lang="ru-RU" sz="1700" dirty="0" err="1">
                <a:solidFill>
                  <a:sysClr val="windowText" lastClr="000000"/>
                </a:solidFill>
              </a:rPr>
              <a:t>чітко</a:t>
            </a:r>
            <a:r>
              <a:rPr lang="ru-RU" sz="1700" dirty="0">
                <a:solidFill>
                  <a:sysClr val="windowText" lastClr="000000"/>
                </a:solidFill>
              </a:rPr>
              <a:t> </a:t>
            </a:r>
            <a:r>
              <a:rPr lang="ru-RU" sz="1700" dirty="0" err="1">
                <a:solidFill>
                  <a:sysClr val="windowText" lastClr="000000"/>
                </a:solidFill>
              </a:rPr>
              <a:t>визначившись</a:t>
            </a:r>
            <a:r>
              <a:rPr lang="ru-RU" sz="1700" dirty="0">
                <a:solidFill>
                  <a:sysClr val="windowText" lastClr="000000"/>
                </a:solidFill>
              </a:rPr>
              <a:t> </a:t>
            </a:r>
            <a:r>
              <a:rPr lang="ru-RU" sz="1700" dirty="0" err="1">
                <a:solidFill>
                  <a:sysClr val="windowText" lastClr="000000"/>
                </a:solidFill>
              </a:rPr>
              <a:t>із</a:t>
            </a:r>
            <a:r>
              <a:rPr lang="ru-RU" sz="1700" dirty="0">
                <a:solidFill>
                  <a:sysClr val="windowText" lastClr="000000"/>
                </a:solidFill>
              </a:rPr>
              <a:t> статусом </a:t>
            </a:r>
            <a:r>
              <a:rPr lang="ru-RU" sz="1700" dirty="0" err="1">
                <a:solidFill>
                  <a:sysClr val="windowText" lastClr="000000"/>
                </a:solidFill>
              </a:rPr>
              <a:t>кожної</a:t>
            </a:r>
            <a:r>
              <a:rPr lang="ru-RU" sz="1700" dirty="0">
                <a:solidFill>
                  <a:sysClr val="windowText" lastClr="000000"/>
                </a:solidFill>
              </a:rPr>
              <a:t> установи. </a:t>
            </a: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251520" y="263228"/>
            <a:ext cx="3960440" cy="3816424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Обслуговування</a:t>
            </a:r>
            <a:r>
              <a:rPr lang="ru-RU" b="1" dirty="0">
                <a:solidFill>
                  <a:sysClr val="windowText" lastClr="000000"/>
                </a:solidFill>
              </a:rPr>
              <a:t> державного бюджету за </a:t>
            </a:r>
            <a:r>
              <a:rPr lang="ru-RU" b="1" dirty="0" err="1">
                <a:solidFill>
                  <a:sysClr val="windowText" lastClr="000000"/>
                </a:solidFill>
              </a:rPr>
              <a:t>видатками</a:t>
            </a:r>
            <a:r>
              <a:rPr lang="ru-RU" b="1" dirty="0">
                <a:solidFill>
                  <a:sysClr val="windowText" lastClr="000000"/>
                </a:solidFill>
              </a:rPr>
              <a:t> </a:t>
            </a:r>
            <a:r>
              <a:rPr lang="ru-RU" b="1" dirty="0" err="1" smtClean="0">
                <a:solidFill>
                  <a:sysClr val="windowText" lastClr="000000"/>
                </a:solidFill>
              </a:rPr>
              <a:t>передбачає</a:t>
            </a:r>
            <a:r>
              <a:rPr lang="ru-RU" b="1" dirty="0" smtClean="0">
                <a:solidFill>
                  <a:sysClr val="windowText" lastClr="000000"/>
                </a:solidFill>
              </a:rPr>
              <a:t> контроль </a:t>
            </a:r>
            <a:r>
              <a:rPr lang="ru-RU" dirty="0">
                <a:solidFill>
                  <a:sysClr val="windowText" lastClr="000000"/>
                </a:solidFill>
              </a:rPr>
              <a:t>за </a:t>
            </a:r>
            <a:r>
              <a:rPr lang="ru-RU" dirty="0" err="1">
                <a:solidFill>
                  <a:sysClr val="windowText" lastClr="000000"/>
                </a:solidFill>
              </a:rPr>
              <a:t>відкритими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асигнуваннями</a:t>
            </a:r>
            <a:r>
              <a:rPr lang="ru-RU" dirty="0">
                <a:solidFill>
                  <a:sysClr val="windowText" lastClr="000000"/>
                </a:solidFill>
              </a:rPr>
              <a:t> за </a:t>
            </a:r>
            <a:r>
              <a:rPr lang="ru-RU" dirty="0" err="1">
                <a:solidFill>
                  <a:sysClr val="windowText" lastClr="000000"/>
                </a:solidFill>
              </a:rPr>
              <a:t>всіма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бюджетними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установами</a:t>
            </a:r>
            <a:r>
              <a:rPr lang="ru-RU" dirty="0">
                <a:solidFill>
                  <a:sysClr val="windowText" lastClr="000000"/>
                </a:solidFill>
              </a:rPr>
              <a:t>, </a:t>
            </a:r>
            <a:r>
              <a:rPr lang="ru-RU" dirty="0" err="1">
                <a:solidFill>
                  <a:sysClr val="windowText" lastClr="000000"/>
                </a:solidFill>
              </a:rPr>
              <a:t>що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здійснюється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наступним</a:t>
            </a:r>
            <a:r>
              <a:rPr lang="ru-RU" dirty="0">
                <a:solidFill>
                  <a:sysClr val="windowText" lastClr="000000"/>
                </a:solidFill>
              </a:rPr>
              <a:t> чином.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1992"/>
            <a:ext cx="4383360" cy="2460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422108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5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2"/>
          </p:nvPr>
        </p:nvSpPr>
        <p:spPr>
          <a:xfrm>
            <a:off x="449164" y="1340768"/>
            <a:ext cx="4176464" cy="4644008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До </a:t>
            </a:r>
            <a:r>
              <a:rPr lang="ru-RU" dirty="0" err="1">
                <a:solidFill>
                  <a:sysClr val="windowText" lastClr="000000"/>
                </a:solidFill>
              </a:rPr>
              <a:t>мережі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відповідних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розпорядників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бюджетних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коштів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b="1" dirty="0" err="1">
                <a:solidFill>
                  <a:sysClr val="windowText" lastClr="000000"/>
                </a:solidFill>
              </a:rPr>
              <a:t>можуть</a:t>
            </a:r>
            <a:r>
              <a:rPr lang="ru-RU" b="1" dirty="0">
                <a:solidFill>
                  <a:sysClr val="windowText" lastClr="000000"/>
                </a:solidFill>
              </a:rPr>
              <a:t> бути </a:t>
            </a:r>
            <a:r>
              <a:rPr lang="ru-RU" b="1" dirty="0" err="1">
                <a:solidFill>
                  <a:sysClr val="windowText" lastClr="000000"/>
                </a:solidFill>
              </a:rPr>
              <a:t>включені</a:t>
            </a:r>
            <a:r>
              <a:rPr lang="ru-RU" b="1" dirty="0">
                <a:solidFill>
                  <a:sysClr val="windowText" lastClr="000000"/>
                </a:solidFill>
              </a:rPr>
              <a:t> установи </a:t>
            </a:r>
            <a:r>
              <a:rPr lang="ru-RU" b="1" dirty="0" err="1">
                <a:solidFill>
                  <a:sysClr val="windowText" lastClr="000000"/>
                </a:solidFill>
              </a:rPr>
              <a:t>чи</a:t>
            </a:r>
            <a:r>
              <a:rPr lang="ru-RU" b="1" dirty="0">
                <a:solidFill>
                  <a:sysClr val="windowText" lastClr="000000"/>
                </a:solidFill>
              </a:rPr>
              <a:t> </a:t>
            </a:r>
            <a:r>
              <a:rPr lang="ru-RU" b="1" dirty="0" err="1">
                <a:solidFill>
                  <a:sysClr val="windowText" lastClr="000000"/>
                </a:solidFill>
              </a:rPr>
              <a:t>їх</a:t>
            </a:r>
            <a:r>
              <a:rPr lang="ru-RU" b="1" dirty="0">
                <a:solidFill>
                  <a:sysClr val="windowText" lastClr="000000"/>
                </a:solidFill>
              </a:rPr>
              <a:t> </a:t>
            </a:r>
            <a:r>
              <a:rPr lang="ru-RU" b="1" dirty="0" err="1">
                <a:solidFill>
                  <a:sysClr val="windowText" lastClr="000000"/>
                </a:solidFill>
              </a:rPr>
              <a:t>відокремлені</a:t>
            </a:r>
            <a:r>
              <a:rPr lang="ru-RU" b="1" dirty="0">
                <a:solidFill>
                  <a:sysClr val="windowText" lastClr="000000"/>
                </a:solidFill>
              </a:rPr>
              <a:t> </a:t>
            </a:r>
            <a:r>
              <a:rPr lang="ru-RU" b="1" dirty="0" err="1">
                <a:solidFill>
                  <a:sysClr val="windowText" lastClr="000000"/>
                </a:solidFill>
              </a:rPr>
              <a:t>підрозділи</a:t>
            </a:r>
            <a:r>
              <a:rPr lang="ru-RU" dirty="0">
                <a:solidFill>
                  <a:sysClr val="windowText" lastClr="000000"/>
                </a:solidFill>
              </a:rPr>
              <a:t>, </a:t>
            </a:r>
            <a:r>
              <a:rPr lang="ru-RU" dirty="0" err="1">
                <a:solidFill>
                  <a:sysClr val="windowText" lastClr="000000"/>
                </a:solidFill>
              </a:rPr>
              <a:t>які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розташовані</a:t>
            </a:r>
            <a:r>
              <a:rPr lang="ru-RU" dirty="0">
                <a:solidFill>
                  <a:sysClr val="windowText" lastClr="000000"/>
                </a:solidFill>
              </a:rPr>
              <a:t> на </a:t>
            </a:r>
            <a:r>
              <a:rPr lang="ru-RU" dirty="0" err="1">
                <a:solidFill>
                  <a:sysClr val="windowText" lastClr="000000"/>
                </a:solidFill>
              </a:rPr>
              <a:t>різних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адміністративних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територіях</a:t>
            </a:r>
            <a:r>
              <a:rPr lang="ru-RU" dirty="0">
                <a:solidFill>
                  <a:sysClr val="windowText" lastClr="000000"/>
                </a:solidFill>
              </a:rPr>
              <a:t>, </a:t>
            </a:r>
            <a:r>
              <a:rPr lang="ru-RU" dirty="0" err="1">
                <a:solidFill>
                  <a:sysClr val="windowText" lastClr="000000"/>
                </a:solidFill>
              </a:rPr>
              <a:t>включені</a:t>
            </a:r>
            <a:r>
              <a:rPr lang="ru-RU" dirty="0">
                <a:solidFill>
                  <a:sysClr val="windowText" lastClr="000000"/>
                </a:solidFill>
              </a:rPr>
              <a:t> до </a:t>
            </a:r>
            <a:r>
              <a:rPr lang="ru-RU" dirty="0" err="1">
                <a:solidFill>
                  <a:sysClr val="windowText" lastClr="000000"/>
                </a:solidFill>
              </a:rPr>
              <a:t>реєстраційної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справи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суб'єкта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господарювання</a:t>
            </a:r>
            <a:r>
              <a:rPr lang="ru-RU" dirty="0">
                <a:solidFill>
                  <a:sysClr val="windowText" lastClr="000000"/>
                </a:solidFill>
              </a:rPr>
              <a:t> та </a:t>
            </a:r>
            <a:r>
              <a:rPr lang="ru-RU" dirty="0" err="1">
                <a:solidFill>
                  <a:sysClr val="windowText" lastClr="000000"/>
                </a:solidFill>
              </a:rPr>
              <a:t>занесені</a:t>
            </a:r>
            <a:r>
              <a:rPr lang="ru-RU" dirty="0">
                <a:solidFill>
                  <a:sysClr val="windowText" lastClr="000000"/>
                </a:solidFill>
              </a:rPr>
              <a:t> до </a:t>
            </a:r>
            <a:r>
              <a:rPr lang="ru-RU" dirty="0" err="1">
                <a:solidFill>
                  <a:sysClr val="windowText" lastClr="000000"/>
                </a:solidFill>
              </a:rPr>
              <a:t>Єдиного</a:t>
            </a:r>
            <a:r>
              <a:rPr lang="ru-RU" dirty="0">
                <a:solidFill>
                  <a:sysClr val="windowText" lastClr="000000"/>
                </a:solidFill>
              </a:rPr>
              <a:t> державного </a:t>
            </a:r>
            <a:r>
              <a:rPr lang="ru-RU" dirty="0" err="1">
                <a:solidFill>
                  <a:sysClr val="windowText" lastClr="000000"/>
                </a:solidFill>
              </a:rPr>
              <a:t>реєстру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юридичних</a:t>
            </a:r>
            <a:r>
              <a:rPr lang="ru-RU" dirty="0">
                <a:solidFill>
                  <a:sysClr val="windowText" lastClr="000000"/>
                </a:solidFill>
              </a:rPr>
              <a:t> та </a:t>
            </a:r>
            <a:r>
              <a:rPr lang="ru-RU" dirty="0" err="1">
                <a:solidFill>
                  <a:sysClr val="windowText" lastClr="000000"/>
                </a:solidFill>
              </a:rPr>
              <a:t>фізичних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осіб</a:t>
            </a:r>
            <a:r>
              <a:rPr lang="ru-RU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r="19942"/>
          <a:stretch/>
        </p:blipFill>
        <p:spPr bwMode="auto">
          <a:xfrm>
            <a:off x="4499992" y="1984151"/>
            <a:ext cx="4140200" cy="3665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1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Другая 8">
      <a:dk1>
        <a:sysClr val="windowText" lastClr="000000"/>
      </a:dk1>
      <a:lt1>
        <a:srgbClr val="FFECB5"/>
      </a:lt1>
      <a:dk2>
        <a:srgbClr val="696464"/>
      </a:dk2>
      <a:lt2>
        <a:srgbClr val="FFE390"/>
      </a:lt2>
      <a:accent1>
        <a:srgbClr val="007AD6"/>
      </a:accent1>
      <a:accent2>
        <a:srgbClr val="8CCFFF"/>
      </a:accent2>
      <a:accent3>
        <a:srgbClr val="F2B300"/>
      </a:accent3>
      <a:accent4>
        <a:srgbClr val="FFE084"/>
      </a:accent4>
      <a:accent5>
        <a:srgbClr val="FFD147"/>
      </a:accent5>
      <a:accent6>
        <a:srgbClr val="FFFF00"/>
      </a:accent6>
      <a:hlink>
        <a:srgbClr val="FFC0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393</TotalTime>
  <Words>2620</Words>
  <Application>Microsoft Office PowerPoint</Application>
  <PresentationFormat>Экран (4:3)</PresentationFormat>
  <Paragraphs>250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Справедливость</vt:lpstr>
      <vt:lpstr>Облік доходів та видатків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Кореспонденції рахунків по відображенню фактичних витрат по загальному фонду</vt:lpstr>
      <vt:lpstr>Презентация PowerPoint</vt:lpstr>
      <vt:lpstr>Презентация PowerPoint</vt:lpstr>
      <vt:lpstr>Презентация PowerPoint</vt:lpstr>
      <vt:lpstr>Спрямування видатків за  спеціальними коштами</vt:lpstr>
      <vt:lpstr>Презентация PowerPoint</vt:lpstr>
      <vt:lpstr>Кореспонденція рахунків</vt:lpstr>
      <vt:lpstr>Презентация PowerPoint</vt:lpstr>
      <vt:lpstr> Типові кореспонденції рахунків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Висновок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Облік доходів та видатків</dc:title>
  <dc:creator>Irina</dc:creator>
  <cp:lastModifiedBy>Irina</cp:lastModifiedBy>
  <cp:revision>32</cp:revision>
  <dcterms:created xsi:type="dcterms:W3CDTF">2023-02-25T19:40:55Z</dcterms:created>
  <dcterms:modified xsi:type="dcterms:W3CDTF">2023-03-02T08:57:37Z</dcterms:modified>
</cp:coreProperties>
</file>