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45" d="100"/>
          <a:sy n="45" d="100"/>
        </p:scale>
        <p:origin x="3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37ED4-8FBF-47C7-85E7-316F03CA378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1D8C-0CEA-4DED-AD7C-EF841510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0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C1D8C-0CEA-4DED-AD7C-EF84151046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6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time_continue=261&amp;v=6-sPbXq0Y_s&amp;feature=emb_logo" TargetMode="External"/><Relationship Id="rId5" Type="http://schemas.openxmlformats.org/officeDocument/2006/relationships/hyperlink" Target="https://www.youtube.com/watch?v=tf8Iy_XfAIA" TargetMode="External"/><Relationship Id="rId4" Type="http://schemas.openxmlformats.org/officeDocument/2006/relationships/hyperlink" Target="https://www.bodylanguagesuccess.com/2011/12/negotiation-body-language-secret-531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Non-verbal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</a:t>
            </a:r>
            <a:r>
              <a:rPr lang="en-US" dirty="0" smtClean="0"/>
              <a:t>: </a:t>
            </a:r>
            <a:r>
              <a:rPr lang="en-US" dirty="0"/>
              <a:t>Basics of Public </a:t>
            </a:r>
            <a:r>
              <a:rPr lang="en-US" dirty="0" smtClean="0"/>
              <a:t>Communication</a:t>
            </a:r>
            <a:endParaRPr lang="en-US" dirty="0" smtClean="0"/>
          </a:p>
          <a:p>
            <a:r>
              <a:rPr lang="en-US" dirty="0" smtClean="0"/>
              <a:t>Katerina </a:t>
            </a:r>
            <a:r>
              <a:rPr lang="en-US" dirty="0"/>
              <a:t>Sirinyok-Dolgaryova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8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864354"/>
          </a:xfrm>
        </p:spPr>
        <p:txBody>
          <a:bodyPr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hronemics</a:t>
            </a:r>
            <a:endParaRPr lang="en-US" dirty="0"/>
          </a:p>
        </p:txBody>
      </p:sp>
      <p:pic>
        <p:nvPicPr>
          <p:cNvPr id="7170" name="Picture 2" descr="Image result for chronem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01" y="738231"/>
            <a:ext cx="7003981" cy="52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0" y="2384920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0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3617" cy="4601183"/>
          </a:xfrm>
        </p:spPr>
        <p:txBody>
          <a:bodyPr/>
          <a:lstStyle/>
          <a:p>
            <a:r>
              <a:rPr lang="en-US" dirty="0" smtClean="0"/>
              <a:t>Non-verbal communication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Conveys </a:t>
            </a:r>
            <a:r>
              <a:rPr lang="en-US" sz="2800" b="1" dirty="0" smtClean="0">
                <a:solidFill>
                  <a:schemeClr val="tx1"/>
                </a:solidFill>
              </a:rPr>
              <a:t>important interpersonal and emotional messages (65-90% of meaning we make come from non-verbal)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Nonverbal </a:t>
            </a:r>
            <a:r>
              <a:rPr lang="en-US" sz="2800" b="1" dirty="0" smtClean="0">
                <a:solidFill>
                  <a:schemeClr val="tx1"/>
                </a:solidFill>
              </a:rPr>
              <a:t>communication 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s </a:t>
            </a:r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ore 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nvoluntary </a:t>
            </a:r>
            <a:r>
              <a:rPr lang="en-US" sz="2800" b="1" dirty="0">
                <a:solidFill>
                  <a:schemeClr val="tx1"/>
                </a:solidFill>
              </a:rPr>
              <a:t>than </a:t>
            </a:r>
            <a:r>
              <a:rPr lang="en-US" sz="2800" b="1" dirty="0" smtClean="0">
                <a:solidFill>
                  <a:schemeClr val="tx1"/>
                </a:solidFill>
              </a:rPr>
              <a:t>verbal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Nonverbal </a:t>
            </a:r>
            <a:r>
              <a:rPr lang="en-US" sz="2800" b="1" dirty="0" smtClean="0">
                <a:solidFill>
                  <a:schemeClr val="tx1"/>
                </a:solidFill>
              </a:rPr>
              <a:t>communication 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s </a:t>
            </a:r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ore ambiguous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Nonverbal c</a:t>
            </a:r>
            <a:r>
              <a:rPr lang="en-US" sz="2800" b="1" dirty="0" smtClean="0">
                <a:solidFill>
                  <a:schemeClr val="tx1"/>
                </a:solidFill>
              </a:rPr>
              <a:t>ommunication 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s </a:t>
            </a:r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ore credible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2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3617" cy="4601183"/>
          </a:xfrm>
        </p:spPr>
        <p:txBody>
          <a:bodyPr/>
          <a:lstStyle/>
          <a:p>
            <a:r>
              <a:rPr lang="en-US" dirty="0" smtClean="0"/>
              <a:t>Non-verbal communication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affects verbal communication in that it can complement, reinforce, substitute, </a:t>
            </a:r>
            <a:r>
              <a:rPr lang="en-US" sz="2800" b="1" dirty="0" smtClean="0">
                <a:solidFill>
                  <a:schemeClr val="tx1"/>
                </a:solidFill>
              </a:rPr>
              <a:t>or contradict </a:t>
            </a:r>
            <a:r>
              <a:rPr lang="en-US" sz="2800" b="1" dirty="0">
                <a:solidFill>
                  <a:schemeClr val="tx1"/>
                </a:solidFill>
              </a:rPr>
              <a:t>verbal messages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influences </a:t>
            </a:r>
            <a:r>
              <a:rPr lang="en-US" sz="2800" b="1" dirty="0" smtClean="0">
                <a:solidFill>
                  <a:schemeClr val="tx1"/>
                </a:solidFill>
              </a:rPr>
              <a:t>others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(it can be </a:t>
            </a:r>
            <a:r>
              <a:rPr lang="en-US" sz="2800" b="1" dirty="0">
                <a:solidFill>
                  <a:schemeClr val="tx1"/>
                </a:solidFill>
              </a:rPr>
              <a:t>a key component of </a:t>
            </a:r>
            <a:r>
              <a:rPr lang="en-US" sz="2800" b="1" dirty="0" smtClean="0">
                <a:solidFill>
                  <a:schemeClr val="tx1"/>
                </a:solidFill>
              </a:rPr>
              <a:t>deception)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regulates conversational </a:t>
            </a:r>
            <a:r>
              <a:rPr lang="en-US" sz="2800" b="1" dirty="0" smtClean="0">
                <a:solidFill>
                  <a:schemeClr val="tx1"/>
                </a:solidFill>
              </a:rPr>
              <a:t>flow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affects relationships, as it is a primary means through which we </a:t>
            </a:r>
            <a:r>
              <a:rPr lang="en-US" sz="2800" b="1" dirty="0" smtClean="0">
                <a:solidFill>
                  <a:schemeClr val="tx1"/>
                </a:solidFill>
              </a:rPr>
              <a:t>communicate emotions</a:t>
            </a:r>
            <a:r>
              <a:rPr lang="en-US" sz="2800" b="1" dirty="0">
                <a:solidFill>
                  <a:schemeClr val="tx1"/>
                </a:solidFill>
              </a:rPr>
              <a:t>, establish social </a:t>
            </a:r>
            <a:r>
              <a:rPr lang="en-US" sz="2800" b="1" dirty="0" smtClean="0">
                <a:solidFill>
                  <a:schemeClr val="tx1"/>
                </a:solidFill>
              </a:rPr>
              <a:t>bonds etc.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expresses our </a:t>
            </a:r>
            <a:r>
              <a:rPr lang="en-US" sz="2800" b="1" dirty="0" smtClean="0">
                <a:solidFill>
                  <a:schemeClr val="tx1"/>
                </a:solidFill>
              </a:rPr>
              <a:t>identities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0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on non-verbal </a:t>
            </a:r>
            <a:r>
              <a:rPr lang="en-US" dirty="0" err="1" smtClean="0"/>
              <a:t>comm</a:t>
            </a:r>
            <a:endParaRPr lang="en-US" dirty="0"/>
          </a:p>
        </p:txBody>
      </p:sp>
      <p:pic>
        <p:nvPicPr>
          <p:cNvPr id="1026" name="Picture 2" descr="Image result for non verbal communi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96" y="808260"/>
            <a:ext cx="7848031" cy="523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2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655976"/>
          </a:xfrm>
        </p:spPr>
        <p:txBody>
          <a:bodyPr/>
          <a:lstStyle/>
          <a:p>
            <a:pPr algn="ctr"/>
            <a:r>
              <a:rPr lang="en-US" dirty="0" smtClean="0"/>
              <a:t>Kinesics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6996" y="831125"/>
            <a:ext cx="7315200" cy="313671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Means </a:t>
            </a:r>
            <a:r>
              <a:rPr lang="en-US" b="1" dirty="0">
                <a:solidFill>
                  <a:schemeClr val="tx1"/>
                </a:solidFill>
              </a:rPr>
              <a:t>“movement,” and refers to the study of hand</a:t>
            </a:r>
            <a:r>
              <a:rPr lang="en-US" b="1" dirty="0" smtClean="0">
                <a:solidFill>
                  <a:schemeClr val="tx1"/>
                </a:solidFill>
              </a:rPr>
              <a:t>, arm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body postures, </a:t>
            </a:r>
            <a:r>
              <a:rPr lang="en-US" b="1" dirty="0">
                <a:solidFill>
                  <a:schemeClr val="tx1"/>
                </a:solidFill>
              </a:rPr>
              <a:t>and face </a:t>
            </a:r>
            <a:r>
              <a:rPr lang="en-US" b="1" dirty="0" smtClean="0">
                <a:solidFill>
                  <a:schemeClr val="tx1"/>
                </a:solidFill>
              </a:rPr>
              <a:t>movements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Gestures: </a:t>
            </a:r>
            <a:r>
              <a:rPr lang="en-US" dirty="0" smtClean="0">
                <a:solidFill>
                  <a:schemeClr val="tx1"/>
                </a:solidFill>
              </a:rPr>
              <a:t>illustrators, adaptors, emblems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Facial expressions: </a:t>
            </a:r>
            <a:r>
              <a:rPr lang="en-US" dirty="0" smtClean="0">
                <a:solidFill>
                  <a:schemeClr val="tx1"/>
                </a:solidFill>
              </a:rPr>
              <a:t>head positioning, </a:t>
            </a:r>
            <a:r>
              <a:rPr lang="en-US" dirty="0" err="1" smtClean="0">
                <a:solidFill>
                  <a:schemeClr val="tx1"/>
                </a:solidFill>
              </a:rPr>
              <a:t>occulesics</a:t>
            </a:r>
            <a:r>
              <a:rPr lang="en-US" dirty="0" smtClean="0">
                <a:solidFill>
                  <a:schemeClr val="tx1"/>
                </a:solidFill>
              </a:rPr>
              <a:t> (eyes), eyebrows &amp; forehead, mouth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Body posture: </a:t>
            </a:r>
            <a:r>
              <a:rPr lang="en-US" dirty="0" smtClean="0">
                <a:solidFill>
                  <a:schemeClr val="tx1"/>
                </a:solidFill>
              </a:rPr>
              <a:t>arms and legs (open vs. closed), leaning (forward vs. backward)</a:t>
            </a:r>
          </a:p>
          <a:p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r="11630"/>
          <a:stretch/>
        </p:blipFill>
        <p:spPr bwMode="auto">
          <a:xfrm>
            <a:off x="412209" y="2539093"/>
            <a:ext cx="262890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19" y="3857596"/>
            <a:ext cx="3961433" cy="22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ger on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92" y="3857652"/>
            <a:ext cx="3352044" cy="22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5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6" y="617083"/>
            <a:ext cx="46482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3.bp.blogspot.com/-ZqGJWlOjoIQ/Tt7z4tu_oUI/AAAAAAAAAkE/TL1yodrCmhE/s320/doubt+-+theatric+-+sarkozy+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5" y="623546"/>
            <a:ext cx="3702169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0" y="32854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www.bodylanguagesuccess.com/2011/12/negotiation-body-language-secret-531.html</a:t>
            </a:r>
            <a:r>
              <a:rPr lang="en-US" dirty="0" smtClean="0"/>
              <a:t> - Politicians facial expressions analysis (Nikolas Sarkozy)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5589" y="4229099"/>
            <a:ext cx="5527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Videos</a:t>
            </a:r>
            <a:r>
              <a:rPr lang="en-US" dirty="0" smtClean="0"/>
              <a:t>: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www.youtube.com/watch?v=tf8Iy_XfAIA</a:t>
            </a:r>
            <a:r>
              <a:rPr lang="en-US" dirty="0" smtClean="0"/>
              <a:t> (Lie to Me clip)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www.youtube.com/watch?time_continue=261&amp;v=6-sPbXq0Y_s&amp;feature=emb_logo</a:t>
            </a:r>
            <a:r>
              <a:rPr lang="en-US" dirty="0" smtClean="0"/>
              <a:t> (Trump vs Clinton debates analysis)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4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843756"/>
          </a:xfrm>
        </p:spPr>
        <p:txBody>
          <a:bodyPr/>
          <a:lstStyle/>
          <a:p>
            <a:pPr algn="ctr"/>
            <a:r>
              <a:rPr lang="en-US" dirty="0" smtClean="0"/>
              <a:t>Haptics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545" y="556819"/>
            <a:ext cx="7315200" cy="5649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The meaning of touch depends on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Culture (gender roles etc.),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Context (work vs private),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Relationship (subordination etc.),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Manner (polite vs impolite)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Five haptic categories: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functional/professional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Social/polite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Friendship / warmth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Love/intimacy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Sexual/arousal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4" name="Picture 4" descr="Image result for hap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9" y="2622776"/>
            <a:ext cx="2795361" cy="20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haptics tou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2" r="6165"/>
          <a:stretch/>
        </p:blipFill>
        <p:spPr bwMode="auto">
          <a:xfrm>
            <a:off x="8497416" y="1222506"/>
            <a:ext cx="3161184" cy="48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9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745784"/>
          </a:xfrm>
        </p:spPr>
        <p:txBody>
          <a:bodyPr/>
          <a:lstStyle/>
          <a:p>
            <a:pPr algn="ctr"/>
            <a:r>
              <a:rPr lang="en-US" dirty="0" smtClean="0"/>
              <a:t>Proxemics</a:t>
            </a:r>
            <a:endParaRPr lang="en-US" dirty="0"/>
          </a:p>
        </p:txBody>
      </p:sp>
      <p:pic>
        <p:nvPicPr>
          <p:cNvPr id="4098" name="Picture 2" descr="Image result for proxemi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60" y="750079"/>
            <a:ext cx="7315200" cy="44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5260" y="5445579"/>
            <a:ext cx="747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Proxemics zones (spaces)</a:t>
            </a:r>
            <a:endParaRPr lang="en-US" sz="2000" dirty="0"/>
          </a:p>
        </p:txBody>
      </p:sp>
      <p:pic>
        <p:nvPicPr>
          <p:cNvPr id="4100" name="Picture 4" descr="https://creducation.net/resources/nonverbal_communication/zonespho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2388961"/>
            <a:ext cx="299085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9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8609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Vocalics</a:t>
            </a:r>
            <a:r>
              <a:rPr lang="en-US" dirty="0" smtClean="0"/>
              <a:t> (paralanguage)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pitch,</a:t>
            </a:r>
            <a:br>
              <a:rPr lang="en-US" dirty="0"/>
            </a:br>
            <a:r>
              <a:rPr lang="en-US" dirty="0"/>
              <a:t>volume, rate, vocal quality, and verbal fillers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006" y="453048"/>
            <a:ext cx="7315200" cy="599389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Repetition</a:t>
            </a:r>
            <a:r>
              <a:rPr lang="en-US" b="1" dirty="0"/>
              <a:t>. </a:t>
            </a:r>
            <a:r>
              <a:rPr lang="en-US" dirty="0"/>
              <a:t>Vocalic cues reinforce other verbal and nonverbal cues (e.g., saying “I’m not sure” with </a:t>
            </a:r>
            <a:r>
              <a:rPr lang="en-US" dirty="0" smtClean="0"/>
              <a:t>an uncertain </a:t>
            </a:r>
            <a:r>
              <a:rPr lang="en-US" dirty="0"/>
              <a:t>tone).</a:t>
            </a:r>
          </a:p>
          <a:p>
            <a:r>
              <a:rPr lang="en-US" b="1" dirty="0" smtClean="0"/>
              <a:t>Complementing</a:t>
            </a:r>
            <a:r>
              <a:rPr lang="en-US" b="1" dirty="0"/>
              <a:t>. </a:t>
            </a:r>
            <a:r>
              <a:rPr lang="en-US" dirty="0"/>
              <a:t>Vocalic cues elaborate on or modify verbal and nonverbal meaning (e.g., the </a:t>
            </a:r>
            <a:r>
              <a:rPr lang="en-US" dirty="0" smtClean="0"/>
              <a:t>pitch and </a:t>
            </a:r>
            <a:r>
              <a:rPr lang="en-US" dirty="0"/>
              <a:t>volume used to say “I love sweet potatoes” would add context to the meaning of the </a:t>
            </a:r>
            <a:r>
              <a:rPr lang="en-US" dirty="0" smtClean="0"/>
              <a:t>sentence, such </a:t>
            </a:r>
            <a:r>
              <a:rPr lang="en-US" dirty="0"/>
              <a:t>as the degree to which the person loves sweet potatoes or the use of sarcasm).</a:t>
            </a:r>
          </a:p>
          <a:p>
            <a:r>
              <a:rPr lang="en-US" b="1" dirty="0" smtClean="0"/>
              <a:t>Accenting</a:t>
            </a:r>
            <a:r>
              <a:rPr lang="en-US" b="1" dirty="0"/>
              <a:t>. </a:t>
            </a:r>
            <a:r>
              <a:rPr lang="en-US" dirty="0"/>
              <a:t>Vocalic cues allow us to emphasize particular parts of a message, which helps </a:t>
            </a:r>
            <a:r>
              <a:rPr lang="en-US" dirty="0" smtClean="0"/>
              <a:t>determine meaning </a:t>
            </a:r>
            <a:r>
              <a:rPr lang="en-US" dirty="0"/>
              <a:t>(e.g., “</a:t>
            </a:r>
            <a:r>
              <a:rPr lang="en-US" i="1" dirty="0"/>
              <a:t>She </a:t>
            </a:r>
            <a:r>
              <a:rPr lang="en-US" dirty="0"/>
              <a:t>is my friend,” or “She is </a:t>
            </a:r>
            <a:r>
              <a:rPr lang="en-US" i="1" dirty="0"/>
              <a:t>my </a:t>
            </a:r>
            <a:r>
              <a:rPr lang="en-US" dirty="0"/>
              <a:t>friend,” or “She is my </a:t>
            </a:r>
            <a:r>
              <a:rPr lang="en-US" i="1" dirty="0"/>
              <a:t>friend</a:t>
            </a:r>
            <a:r>
              <a:rPr lang="en-US" dirty="0"/>
              <a:t>”).</a:t>
            </a:r>
          </a:p>
          <a:p>
            <a:r>
              <a:rPr lang="en-US" b="1" dirty="0" smtClean="0"/>
              <a:t>Substituting</a:t>
            </a:r>
            <a:r>
              <a:rPr lang="en-US" b="1" dirty="0"/>
              <a:t>. </a:t>
            </a:r>
            <a:r>
              <a:rPr lang="en-US" dirty="0"/>
              <a:t>Vocalic cues can take the place of other verbal or nonverbal cues (e.g., saying “uh </a:t>
            </a:r>
            <a:r>
              <a:rPr lang="en-US" dirty="0" smtClean="0"/>
              <a:t>huh” instead </a:t>
            </a:r>
            <a:r>
              <a:rPr lang="en-US" dirty="0"/>
              <a:t>of “I am listening and understand what you’re saying”).</a:t>
            </a:r>
          </a:p>
          <a:p>
            <a:r>
              <a:rPr lang="en-US" b="1" dirty="0" smtClean="0"/>
              <a:t>Regulating</a:t>
            </a:r>
            <a:r>
              <a:rPr lang="en-US" b="1" dirty="0"/>
              <a:t>. </a:t>
            </a:r>
            <a:r>
              <a:rPr lang="en-US" dirty="0"/>
              <a:t>Vocalic cues help regulate the flow of conversations (e.g., falling pitch and slowing </a:t>
            </a:r>
            <a:r>
              <a:rPr lang="en-US" dirty="0" smtClean="0"/>
              <a:t>rate of </a:t>
            </a:r>
            <a:r>
              <a:rPr lang="en-US" dirty="0"/>
              <a:t>speaking usually indicate the end of a speaking turn</a:t>
            </a:r>
            <a:r>
              <a:rPr lang="en-US" dirty="0" smtClean="0"/>
              <a:t>).</a:t>
            </a:r>
          </a:p>
          <a:p>
            <a:r>
              <a:rPr lang="en-US" b="1" dirty="0"/>
              <a:t>Contradicting. </a:t>
            </a:r>
            <a:r>
              <a:rPr lang="en-US" dirty="0"/>
              <a:t>Vocalic cues may contradict other verbal or nonverbal signals (e.g., a person could </a:t>
            </a:r>
            <a:r>
              <a:rPr lang="en-US" dirty="0" smtClean="0"/>
              <a:t>say “I’m </a:t>
            </a:r>
            <a:r>
              <a:rPr lang="en-US" dirty="0"/>
              <a:t>fine” in a quick, short tone that indicates otherwise).</a:t>
            </a:r>
          </a:p>
        </p:txBody>
      </p:sp>
      <p:pic>
        <p:nvPicPr>
          <p:cNvPr id="6146" name="Picture 2" descr="Image result for vocal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4" y="2082464"/>
            <a:ext cx="3492087" cy="20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3402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146</TotalTime>
  <Words>473</Words>
  <Application>Microsoft Office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Wingdings 2</vt:lpstr>
      <vt:lpstr>Frame</vt:lpstr>
      <vt:lpstr>Non-verbal communication</vt:lpstr>
      <vt:lpstr>Non-verbal communication principles</vt:lpstr>
      <vt:lpstr>Non-verbal communication functions</vt:lpstr>
      <vt:lpstr>Types on non-verbal comm</vt:lpstr>
      <vt:lpstr>Kinesics</vt:lpstr>
      <vt:lpstr>PowerPoint Presentation</vt:lpstr>
      <vt:lpstr>Haptics</vt:lpstr>
      <vt:lpstr>Proxemics</vt:lpstr>
      <vt:lpstr>Vocalics (paralanguage)      pitch, volume, rate, vocal quality, and verbal fillers</vt:lpstr>
      <vt:lpstr>Chronemics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Non-verbal communication</dc:title>
  <dc:creator>Katerina Sirinyok-Dolgaryova</dc:creator>
  <cp:lastModifiedBy>Katerina Sirinyok-Dolgaryova</cp:lastModifiedBy>
  <cp:revision>18</cp:revision>
  <dcterms:created xsi:type="dcterms:W3CDTF">2019-12-23T18:30:39Z</dcterms:created>
  <dcterms:modified xsi:type="dcterms:W3CDTF">2020-12-08T21:45:23Z</dcterms:modified>
</cp:coreProperties>
</file>