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5" name="Straight Connector 31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Isosceles Triangle 26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30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8"/>
            <p:cNvSpPr/>
            <p:nvPr/>
          </p:nvSpPr>
          <p:spPr>
            <a:xfrm rot="10800000">
              <a:off x="0" y="-528"/>
              <a:ext cx="842963" cy="566622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0370E-FD73-448B-B6A0-0F6E4CA7AF52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FC80C-6599-4B19-8F68-4D603B9DE7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C4B72-96BE-4577-8435-1DCF1788892B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6F1CD-9937-42E0-8DD9-1357AE1A63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9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6" name="TextBox 21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4BA0F-A924-4A70-BF54-E4D5EFA1A594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366A8-C15D-4C32-8C85-CE8D2EF59D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2F010-3889-4EB7-BF5A-F490D135FF14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F4F7E-A14B-483F-A891-0299EBED4E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D4FB9-4157-42DC-9267-C421287D6B50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DB776-1808-43C2-A5A1-2DA662D249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C32D7-5B50-402F-9AC5-8804AD25E7B5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94EA8-1A50-4B13-9EEC-679826D3D2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34A09-90B4-410D-B02F-C311D744AFA7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366C4-D962-49C7-B82E-9DAE153A9D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A2104-52AE-4356-A297-5CF51BD392E1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2A743-843A-42BC-AC65-5C7F88945A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C5C8E-1F65-4458-8C1B-8B5314A135DB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8441A-CC90-4F96-A93C-91762112FC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6D198-8E78-4F2F-AD62-0F7DD901A8DD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2BF75-317B-4A2E-9A0C-9E849F4915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7E84D-B32E-4ED3-AA99-989B14D6D7F3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99798-C1D1-4D63-9497-A99641F071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69963-80C1-467F-B757-BF8E4D450288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85489-9C38-46BE-B2C5-0FBB377310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B688B-9077-44B1-9782-79E0DC880648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549FF-E14C-4E71-860A-9A6686D10A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8D32B-35A8-4255-9B5B-BE9B88FE94C9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07D6B-3A47-4505-8E38-8E5156911F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5E05A-1C6C-4856-8D98-CE53AA33C58D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D70F9-3F5D-4EA4-B766-C6ACE274C6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E5CD9-139E-446B-9F2A-80014D46FEA6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6BBED-A3C2-4CA7-9E95-23780B8B55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569A64F-0A66-4488-95CA-E766424C6693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accent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2F72124-4D04-4DD6-8CF9-0CB866034C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6" r:id="rId2"/>
    <p:sldLayoutId id="2147483675" r:id="rId3"/>
    <p:sldLayoutId id="2147483674" r:id="rId4"/>
    <p:sldLayoutId id="2147483673" r:id="rId5"/>
    <p:sldLayoutId id="2147483672" r:id="rId6"/>
    <p:sldLayoutId id="2147483671" r:id="rId7"/>
    <p:sldLayoutId id="2147483670" r:id="rId8"/>
    <p:sldLayoutId id="2147483669" r:id="rId9"/>
    <p:sldLayoutId id="2147483668" r:id="rId10"/>
    <p:sldLayoutId id="2147483678" r:id="rId11"/>
    <p:sldLayoutId id="2147483667" r:id="rId12"/>
    <p:sldLayoutId id="2147483679" r:id="rId13"/>
    <p:sldLayoutId id="2147483666" r:id="rId14"/>
    <p:sldLayoutId id="2147483665" r:id="rId15"/>
    <p:sldLayoutId id="2147483664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88" y="2084388"/>
            <a:ext cx="9144000" cy="2387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БІЗНЕС-ПЛАН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 Анти-кафе «Точка»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ъект 2"/>
          <p:cNvSpPr>
            <a:spLocks noGrp="1"/>
          </p:cNvSpPr>
          <p:nvPr>
            <p:ph idx="1"/>
          </p:nvPr>
        </p:nvSpPr>
        <p:spPr>
          <a:xfrm>
            <a:off x="838200" y="949325"/>
            <a:ext cx="10515600" cy="5227638"/>
          </a:xfrm>
        </p:spPr>
        <p:txBody>
          <a:bodyPr/>
          <a:lstStyle/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Переваги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нашого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закладу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атмосфера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анти-кафе,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оригінальність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порівняно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невелика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конкуренція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власної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кухні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відвідувань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замовлень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низькі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обслуговуючий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персонал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взаємовигідна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співпраця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службами доставки,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бізнес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-тренерами,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музичними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гуртами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заклад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продаж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спиртних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напоїв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приготування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їжі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потреба в документах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їхню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реалізацію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відсутня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Перевагою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перед конкурентами є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вигідне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розташування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закладу: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напівпідвальне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першій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лінії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будинків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студентського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містечка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живого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куточка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завдяки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якому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відвідувачі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зможуть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насолодитися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живим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спілкуванням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іграми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домашнім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єнотом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План маркетингу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Объект 2"/>
          <p:cNvSpPr>
            <a:spLocks noGrp="1"/>
          </p:cNvSpPr>
          <p:nvPr>
            <p:ph idx="1"/>
          </p:nvPr>
        </p:nvSpPr>
        <p:spPr>
          <a:xfrm>
            <a:off x="319314" y="1349830"/>
            <a:ext cx="10189029" cy="4692196"/>
          </a:xfrm>
        </p:spPr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Найкраща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рекламна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кампанія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антикафе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сарафанне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радіо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Задоволені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відвідувачі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великою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ймовірністю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поділяться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інформацією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заклад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своїми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друзями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викладуть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фотографії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мережі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модний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молодіжний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заклад, тому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реклама буде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розміщена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мережах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Instagram, Facebook)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Способи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клієнтів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Група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Instagram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Дніпро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500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місяць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Instagram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Антикафе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Точка» - створена нами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сторінка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розміщення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заходи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клієнтів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Планується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офіційного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облікового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запису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кафе. Буде введено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хештеги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(#),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нас буде легко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знайти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облікового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запису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Instagram,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безкоштовно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1525" y="676275"/>
            <a:ext cx="10629900" cy="5511800"/>
          </a:xfrm>
        </p:spPr>
        <p:txBody>
          <a:bodyPr rtlCol="0">
            <a:normAutofit fontScale="92500" lnSpcReduction="10000"/>
          </a:bodyPr>
          <a:lstStyle/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Роздача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промо-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листівок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Роздавати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промо-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листівки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найняті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нами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інститутів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парку та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великих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центрів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Погодинна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20грн, час з 14:00-18:00. 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 та оплата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регулюватимуться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потреби в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2400грн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Взаємна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службами доставки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їжі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таксі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аніматорами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місцевими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музичними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виконавцями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робимо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відпочинок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нас максимально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зручним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Гість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зможе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замовити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їжу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принесуть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 вона буде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гарячою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Гість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затриматися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нас до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закриття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викликати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таксі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без проблем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доїхати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додому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можемо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організувати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свято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дитині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аніматор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зробить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день веселим і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незабутнім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проводитимуться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музичні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вечори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виступатимуть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міські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музиканти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Співробітництво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проходитиме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взаємовигідних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Здаючи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оренду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наше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вечірки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майстер-класи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заходи ми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отримуватимемо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 про нас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дізнаватимуться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оренди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годину: 1500 грн.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ъект 2"/>
          <p:cNvSpPr>
            <a:spLocks noGrp="1"/>
          </p:cNvSpPr>
          <p:nvPr>
            <p:ph idx="1"/>
          </p:nvPr>
        </p:nvSpPr>
        <p:spPr>
          <a:xfrm>
            <a:off x="838200" y="903288"/>
            <a:ext cx="10515600" cy="5273675"/>
          </a:xfrm>
        </p:spPr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вихідний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день о 10.00.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5 гостей,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прийдуть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нас у день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відкриття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безкоштовну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годину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нашому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закладі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постійних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гостей буде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зроблено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іменні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таблички.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Відвідувачі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придбати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абонементи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різну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годин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знижкою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3 %.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Перший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місяць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діятиме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акція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«Приведи друга,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знижку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Сума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знижки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3%.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клієнтської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бази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мережі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дозволить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постійно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підтримувати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діалог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нашими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потенційними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гостями,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поширювати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інформацію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заклад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інформацію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найближчі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заходи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проводяться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антикафе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752669"/>
          </a:xfrm>
        </p:spPr>
        <p:txBody>
          <a:bodyPr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персоналу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863" y="1268964"/>
            <a:ext cx="8596312" cy="4773062"/>
          </a:xfrm>
        </p:spPr>
        <p:txBody>
          <a:bodyPr rtlCol="0">
            <a:normAutofit fontScale="92500" lnSpcReduction="10000"/>
          </a:bodyPr>
          <a:lstStyle/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 для нас є одним з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найважливіших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пунктів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відкритті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приходячи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нас,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гість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почуватися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у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друзів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Тепла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атмосфера та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доброзичливий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допоможе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залучати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утримувати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відвідувачів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Наші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доброзичливі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люди,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зустрічають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гостей з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посмішкою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Вам. 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друзі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наших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відвідувачів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персоналу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 особи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Адміністратор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 особи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Фахівець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клінінгу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1 особа (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неповний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день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Охоронець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 особа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можливе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аутсорсингу) – 1 особа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– 7 людей.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687355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антикафе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0" name="Объект 2"/>
          <p:cNvSpPr>
            <a:spLocks noGrp="1"/>
          </p:cNvSpPr>
          <p:nvPr>
            <p:ph idx="1"/>
          </p:nvPr>
        </p:nvSpPr>
        <p:spPr>
          <a:xfrm>
            <a:off x="677863" y="1296956"/>
            <a:ext cx="8596312" cy="4745070"/>
          </a:xfrm>
        </p:spPr>
        <p:txBody>
          <a:bodyPr/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Дозвол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дозвіл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Держпожнагляду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медичні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довідки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утримання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тварин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Реєстрація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вивіски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кафе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Договір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оренду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заклад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продаж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спиртних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напоїв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приготування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їжі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потреба в документах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їхню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реалізацію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відсутня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696686"/>
          </a:xfrm>
        </p:spPr>
        <p:txBody>
          <a:bodyPr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Обладнання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863" y="1399592"/>
            <a:ext cx="8596312" cy="4642433"/>
          </a:xfrm>
        </p:spPr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Набір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анти-кафе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роутер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Wi-Fi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якісного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інтернет-зв'язку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розважальне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(караоке,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відео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приставки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проектор;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стаціонарний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комп'ютер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плазмові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телевізори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холодильник;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мікрохвильова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піч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вольєр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середньої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тваринистіна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крейдової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на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ній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малювати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залишати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розклад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робочий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простір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майстер-класів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тренінгів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т.д.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зона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зала 80м2)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простір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невеликих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компаній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вміщує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близько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Зал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обладнаний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столами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настільних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ігор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проектором,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проводити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кіновечори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бізнес-тренінги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Коворкінг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відокремлене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«живою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стіною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стіною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рослин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придатне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комфортної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обладнане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МФУ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Ігрова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кімната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розрахована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невелику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компанію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обладнана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ігровими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столами,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телепанелями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ігровими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приставками.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План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863" y="1390262"/>
            <a:ext cx="8596312" cy="4651764"/>
          </a:xfrm>
        </p:spPr>
        <p:txBody>
          <a:bodyPr rtlCol="0">
            <a:normAutofit fontScale="92500" lnSpcReduction="20000"/>
          </a:bodyPr>
          <a:lstStyle/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антикафе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Графік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з 12:00 до 24:00 –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будні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 12:00 до 02:00 – у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вихідні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дні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відвідування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45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/година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Посадкових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55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трафік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відвідуваності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50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/день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відвідування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(120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чек на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90 грн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Денна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виручка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90 * 50 = 4500 (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Місячний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виторг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антикафе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складе 4500*30 = 135000 грн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повної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завантаженості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виручка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годину: 50*45=2250грн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Максимальний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денний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виторг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становитиме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27000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27000*30=810000 грн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звернути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додаткового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 (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– «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»).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з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відвідування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2150"/>
          </a:xfrm>
        </p:spPr>
        <p:txBody>
          <a:bodyPr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Інвестиційні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засоби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9164818"/>
              </p:ext>
            </p:extLst>
          </p:nvPr>
        </p:nvGraphicFramePr>
        <p:xfrm>
          <a:off x="483636" y="1132204"/>
          <a:ext cx="10515600" cy="5725796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65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70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9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33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06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№</a:t>
                      </a: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Найменування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Кількість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Ціна за одиницю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Загальна вартість (грн)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Стіл (стиль </a:t>
                      </a:r>
                      <a:r>
                        <a:rPr kumimoji="0" lang="uk-UA" sz="9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Лофт</a:t>
                      </a: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)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400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Диван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600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6000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3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Крісла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6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1200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4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Пуф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8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4000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Барна</a:t>
                      </a: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стійка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4000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4000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6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Світильники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7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Кухонний гарнітур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4000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4000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8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Мийка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9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Мікрохвильова піч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Електрочайник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800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800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11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Кофе-машина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12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Холодильник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13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Чашки чайні та кофейні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14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Тарілки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40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400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15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Книги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16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Телевізійні панелі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3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8000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24000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17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Настільні ігри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18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Ігрова приставка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3000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6000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19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Проектор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3000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3000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Ноутбук (адміністратор)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21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Ремонт та дизайн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80000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80000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22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Створення сайту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93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23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Єнот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6000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6000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24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uk-UA" sz="9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Обладнаний вольєр </a:t>
                      </a: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для єнота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7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uk-UA" sz="9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Всього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166400</a:t>
                      </a:r>
                      <a:endParaRPr kumimoji="0" lang="uk-UA" sz="9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688" marR="406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ъект 2"/>
          <p:cNvSpPr>
            <a:spLocks noGrp="1"/>
          </p:cNvSpPr>
          <p:nvPr>
            <p:ph idx="1"/>
          </p:nvPr>
        </p:nvSpPr>
        <p:spPr>
          <a:xfrm>
            <a:off x="838200" y="652463"/>
            <a:ext cx="10515600" cy="5524500"/>
          </a:xfrm>
        </p:spPr>
        <p:txBody>
          <a:bodyPr/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Суть проекту: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відкриття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анти-кафе –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заклади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спрямування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призначеного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приємного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часу,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творчих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зустрічей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бесід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затишній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відвідувачів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обстановці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поділу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досвідом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виставок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презентацій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службовця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майданчиком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офісом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 для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початківців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бізнесменів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Відмінність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анти-кафе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кафе в тому,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заклад не для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їжі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хоча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тут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випити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чай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каву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насолодитися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легкими десертами, шоколадом,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печивом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усім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зазвичай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подають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гарячих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напоїв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Відвідувачі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приготувати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їжу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власноруч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принесених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продуктів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Спиртні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напої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куріння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антикафе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заборонені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Постійні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щомісячні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3180144"/>
              </p:ext>
            </p:extLst>
          </p:nvPr>
        </p:nvGraphicFramePr>
        <p:xfrm>
          <a:off x="838200" y="1690688"/>
          <a:ext cx="10515600" cy="4495805"/>
        </p:xfrm>
        <a:graphic>
          <a:graphicData uri="http://schemas.openxmlformats.org/drawingml/2006/table">
            <a:tbl>
              <a:tblPr/>
              <a:tblGrid>
                <a:gridCol w="1052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309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32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429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№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Найменування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Сума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(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місяць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/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грн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)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51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Оренда приміщення площею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80 м </a:t>
                      </a:r>
                      <a:r>
                        <a:rPr kumimoji="0" lang="ru-RU" sz="1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8000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4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Інтернет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100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4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3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Комунальні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послуги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5000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84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4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Зарплата персоналу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36600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4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Амортизаційні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витрати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5000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84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6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Arial" charset="0"/>
                        </a:rPr>
                        <a:t>Податки ЄСВ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7920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84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7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Витратні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матеріали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5000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84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8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Реклама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2900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84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Всього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70520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Заголовок 1"/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707136"/>
          </a:xfrm>
        </p:spPr>
        <p:txBody>
          <a:bodyPr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податкових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відрахувань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4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загальної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оподаткування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платять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Податок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18%=64480*18/100=11606,4 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ЄСВ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22%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заробітної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плати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=18000*22/100+4000*22/100+10000*22/100+4000*22/100=7920грн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Щомісячна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135000-70520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= 64480 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Чистий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=64480-11606,4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52873,6 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1388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83732"/>
              </p:ext>
            </p:extLst>
          </p:nvPr>
        </p:nvGraphicFramePr>
        <p:xfrm>
          <a:off x="838200" y="1306513"/>
          <a:ext cx="10515600" cy="5628959"/>
        </p:xfrm>
        <a:graphic>
          <a:graphicData uri="http://schemas.openxmlformats.org/drawingml/2006/table">
            <a:tbl>
              <a:tblPr/>
              <a:tblGrid>
                <a:gridCol w="877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1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95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76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54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№</a:t>
                      </a:r>
                      <a:endParaRPr kumimoji="0" lang="ru-RU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Найменування</a:t>
                      </a:r>
                      <a:endParaRPr kumimoji="0" lang="ru-RU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Кількість</a:t>
                      </a:r>
                      <a:endParaRPr kumimoji="0" lang="ru-RU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Ціна</a:t>
                      </a: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за </a:t>
                      </a:r>
                      <a:r>
                        <a:rPr kumimoji="0" lang="ru-RU" sz="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одиницу</a:t>
                      </a:r>
                      <a:endParaRPr kumimoji="0" lang="ru-RU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Загальна</a:t>
                      </a: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вартість</a:t>
                      </a: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(</a:t>
                      </a:r>
                      <a:r>
                        <a:rPr kumimoji="0" lang="ru-RU" sz="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грн</a:t>
                      </a: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)</a:t>
                      </a:r>
                      <a:endParaRPr kumimoji="0" lang="ru-RU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Стіл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(стиль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Лофт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)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400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Диван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600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6000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3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Крісла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6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1200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4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Пуф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8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4000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Барна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стійка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4000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4000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6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Светильники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7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Кухонний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гарнитур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4000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4000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8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Мийка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9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Микроволнова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пічь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Електрочайник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800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800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11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Кофе-машина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12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Холодильник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13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Чашки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чайні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та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кофійні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14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Тарелки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40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400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15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Книги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16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Телевізійні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панели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3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8000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24000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17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Настільні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ігри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18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Ігрова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приставка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3000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6000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19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Проектор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3000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3000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Ноутбук (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адміністратор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)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21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Ремонт та дизайн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80000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80000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22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Створення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сайту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23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Єнот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6000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6000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3540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24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Обустроенный вольер для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єнота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2000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7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Всього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166400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0554" marR="4055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Щомісячні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endParaRPr lang="ru-RU" dirty="0" smtClean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8937675"/>
              </p:ext>
            </p:extLst>
          </p:nvPr>
        </p:nvGraphicFramePr>
        <p:xfrm>
          <a:off x="838200" y="1690688"/>
          <a:ext cx="10515600" cy="4583113"/>
        </p:xfrm>
        <a:graphic>
          <a:graphicData uri="http://schemas.openxmlformats.org/drawingml/2006/table">
            <a:tbl>
              <a:tblPr/>
              <a:tblGrid>
                <a:gridCol w="1085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8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416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588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№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Найменування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Ціна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(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місяць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/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грн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)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Оренда приміщення площею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80 м </a:t>
                      </a:r>
                      <a:r>
                        <a:rPr kumimoji="0" lang="ru-RU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8000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Інтернет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100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3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Комунальні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послуги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5000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4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Зарплата персоналу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36600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Амортизаційні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витрати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5000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6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alibri" pitchFamily="34" charset="0"/>
                          <a:cs typeface="Times New Roman" pitchFamily="18" charset="0"/>
                        </a:rPr>
                        <a:t>Податки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32422,4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7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Витратні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материали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5000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8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Реклама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2900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 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Всього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95022,4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Заголовок 1"/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804672"/>
          </a:xfrm>
        </p:spPr>
        <p:txBody>
          <a:bodyPr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зарплати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6120698"/>
              </p:ext>
            </p:extLst>
          </p:nvPr>
        </p:nvGraphicFramePr>
        <p:xfrm>
          <a:off x="946087" y="1414272"/>
          <a:ext cx="8596313" cy="45782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98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6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62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451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732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Посада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Оклад, </a:t>
                      </a:r>
                      <a:r>
                        <a:rPr lang="ru-RU" sz="1200" dirty="0" err="1">
                          <a:effectLst/>
                        </a:rPr>
                        <a:t>грн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effectLst/>
                        </a:rPr>
                        <a:t>Кількість</a:t>
                      </a:r>
                      <a:r>
                        <a:rPr lang="ru-RU" sz="1200" dirty="0" smtClean="0">
                          <a:effectLst/>
                        </a:rPr>
                        <a:t> людей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Разом, </a:t>
                      </a:r>
                      <a:r>
                        <a:rPr lang="ru-RU" sz="1200" dirty="0" err="1">
                          <a:effectLst/>
                        </a:rPr>
                        <a:t>грн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639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effectLst/>
                        </a:rPr>
                        <a:t>Керівник</a:t>
                      </a:r>
                      <a:r>
                        <a:rPr lang="ru-RU" sz="1200" dirty="0" smtClean="0">
                          <a:effectLst/>
                        </a:rPr>
                        <a:t> та </a:t>
                      </a:r>
                      <a:r>
                        <a:rPr lang="ru-RU" sz="1200" dirty="0" err="1" smtClean="0">
                          <a:effectLst/>
                        </a:rPr>
                        <a:t>креативний</a:t>
                      </a:r>
                      <a:r>
                        <a:rPr lang="ru-RU" sz="1200" dirty="0" smtClean="0">
                          <a:effectLst/>
                        </a:rPr>
                        <a:t> директор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9000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18000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639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Бухгалтер (</a:t>
                      </a:r>
                      <a:r>
                        <a:rPr lang="ru-RU" sz="1200" dirty="0" smtClean="0">
                          <a:effectLst/>
                        </a:rPr>
                        <a:t>частична </a:t>
                      </a:r>
                      <a:r>
                        <a:rPr lang="ru-RU" sz="1200" dirty="0" err="1" smtClean="0">
                          <a:effectLst/>
                        </a:rPr>
                        <a:t>зайнятость</a:t>
                      </a:r>
                      <a:r>
                        <a:rPr lang="ru-RU" sz="1200" dirty="0">
                          <a:effectLst/>
                        </a:rPr>
                        <a:t>)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4000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4000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639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Администратор </a:t>
                      </a:r>
                      <a:r>
                        <a:rPr lang="ru-RU" sz="1200" dirty="0" smtClean="0">
                          <a:effectLst/>
                        </a:rPr>
                        <a:t>та </a:t>
                      </a:r>
                      <a:r>
                        <a:rPr lang="ru-RU" sz="1200" dirty="0">
                          <a:effectLst/>
                        </a:rPr>
                        <a:t>менеджер </a:t>
                      </a:r>
                      <a:r>
                        <a:rPr lang="ru-RU" sz="1200" dirty="0" smtClean="0">
                          <a:effectLst/>
                        </a:rPr>
                        <a:t>залу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5000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10000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298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effectLst/>
                        </a:rPr>
                        <a:t>Прибиральниця</a:t>
                      </a:r>
                      <a:r>
                        <a:rPr lang="ru-RU" sz="1200" dirty="0" smtClean="0">
                          <a:effectLst/>
                        </a:rPr>
                        <a:t> (</a:t>
                      </a:r>
                      <a:r>
                        <a:rPr lang="ru-RU" sz="1200" dirty="0">
                          <a:effectLst/>
                        </a:rPr>
                        <a:t>1 </a:t>
                      </a:r>
                      <a:r>
                        <a:rPr lang="ru-RU" sz="1200" dirty="0" smtClean="0">
                          <a:effectLst/>
                        </a:rPr>
                        <a:t>разна</a:t>
                      </a:r>
                      <a:r>
                        <a:rPr lang="ru-RU" sz="1200" baseline="0" dirty="0" smtClean="0">
                          <a:effectLst/>
                        </a:rPr>
                        <a:t> </a:t>
                      </a:r>
                      <a:r>
                        <a:rPr lang="ru-RU" sz="1200" baseline="0" dirty="0" err="1" smtClean="0">
                          <a:effectLst/>
                        </a:rPr>
                        <a:t>тиждень</a:t>
                      </a:r>
                      <a:r>
                        <a:rPr lang="ru-RU" sz="1200" dirty="0" smtClean="0">
                          <a:effectLst/>
                        </a:rPr>
                        <a:t>)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600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639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effectLst/>
                        </a:rPr>
                        <a:t>Охрона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(</a:t>
                      </a:r>
                      <a:r>
                        <a:rPr lang="ru-RU" sz="1200" dirty="0" err="1" smtClean="0">
                          <a:effectLst/>
                        </a:rPr>
                        <a:t>неповний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</a:rPr>
                        <a:t>рибочий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день)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4000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4000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615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Разом: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36600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5" marR="3295" marT="4031" marB="4031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Заголовок 1"/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694944"/>
          </a:xfrm>
        </p:spPr>
        <p:txBody>
          <a:bodyPr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Інвестиційні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4590212"/>
              </p:ext>
            </p:extLst>
          </p:nvPr>
        </p:nvGraphicFramePr>
        <p:xfrm>
          <a:off x="838200" y="1690688"/>
          <a:ext cx="10515599" cy="44768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02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3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32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Вид </a:t>
                      </a:r>
                      <a:r>
                        <a:rPr lang="ru-RU" sz="1200" dirty="0" err="1" smtClean="0">
                          <a:effectLst/>
                        </a:rPr>
                        <a:t>витрат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48" marR="394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Сума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грн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48" marR="3944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14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effectLst/>
                        </a:rPr>
                        <a:t>Придбання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</a:rPr>
                        <a:t>обладнання</a:t>
                      </a:r>
                      <a:r>
                        <a:rPr lang="ru-RU" sz="1200" dirty="0" smtClean="0">
                          <a:effectLst/>
                        </a:rPr>
                        <a:t> та </a:t>
                      </a:r>
                      <a:r>
                        <a:rPr lang="ru-RU" sz="1200" dirty="0" err="1" smtClean="0">
                          <a:effectLst/>
                        </a:rPr>
                        <a:t>інвентарю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48" marR="394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166400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48" marR="3944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654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Ремонт </a:t>
                      </a:r>
                      <a:r>
                        <a:rPr lang="ru-RU" sz="1200" dirty="0" err="1" smtClean="0">
                          <a:effectLst/>
                        </a:rPr>
                        <a:t>приміщення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48" marR="394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80 000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48" marR="3944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81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effectLst/>
                        </a:rPr>
                        <a:t>Витрати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на </a:t>
                      </a:r>
                      <a:r>
                        <a:rPr lang="ru-RU" sz="1200" dirty="0" err="1" smtClean="0">
                          <a:effectLst/>
                        </a:rPr>
                        <a:t>перші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два </a:t>
                      </a:r>
                      <a:r>
                        <a:rPr lang="ru-RU" sz="1200" dirty="0" err="1" smtClean="0">
                          <a:effectLst/>
                        </a:rPr>
                        <a:t>місяця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48" marR="394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190044.8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48" marR="3944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9308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effectLst/>
                        </a:rPr>
                        <a:t>Реєстрація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І</a:t>
                      </a:r>
                      <a:r>
                        <a:rPr lang="ru-RU" sz="1200" dirty="0" smtClean="0">
                          <a:effectLst/>
                        </a:rPr>
                        <a:t>П </a:t>
                      </a:r>
                      <a:r>
                        <a:rPr lang="ru-RU" sz="1200" dirty="0" err="1" smtClean="0">
                          <a:effectLst/>
                        </a:rPr>
                        <a:t>або</a:t>
                      </a:r>
                      <a:r>
                        <a:rPr lang="ru-RU" sz="1200" baseline="0" dirty="0" smtClean="0">
                          <a:effectLst/>
                        </a:rPr>
                        <a:t> ТОВ,</a:t>
                      </a:r>
                      <a:r>
                        <a:rPr lang="ru-RU" sz="1200" dirty="0" smtClean="0">
                          <a:effectLst/>
                        </a:rPr>
                        <a:t> печатка та </a:t>
                      </a:r>
                      <a:r>
                        <a:rPr lang="ru-RU" sz="1200" dirty="0" err="1" smtClean="0">
                          <a:effectLst/>
                        </a:rPr>
                        <a:t>інше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48" marR="394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8 000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48" marR="3944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48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Разом: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48" marR="394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444444,8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48" marR="39448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План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продажів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4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літній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спостерігається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невеликий спад,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багато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проводить час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природі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їдуть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відпустки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новорічні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свята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спостерігається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продажів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Розглянутий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базовий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сценарій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реалістичним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і проект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резерв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продажів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вдалого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входження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Заголовок 1"/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646176"/>
          </a:xfrm>
        </p:spPr>
        <p:txBody>
          <a:bodyPr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ризиків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58" name="Объект 2"/>
          <p:cNvSpPr>
            <a:spLocks noGrp="1"/>
          </p:cNvSpPr>
          <p:nvPr>
            <p:ph idx="1"/>
          </p:nvPr>
        </p:nvSpPr>
        <p:spPr>
          <a:xfrm>
            <a:off x="775399" y="1255776"/>
            <a:ext cx="8596312" cy="3881437"/>
          </a:xfrm>
        </p:spPr>
        <p:txBody>
          <a:bodyPr/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підсумкові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проекту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впливати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Найменша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відвідувачів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порівнянні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очікуваним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Усувається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маркетингової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стратегії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включає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додаткову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рекламу як у соц. мережах, так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флешмобів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фестивалів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порівнянні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запланованими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Усувається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жорсткого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контролю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Яскраво-виражена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сезонність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Влітку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спостерігатися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відвідувачів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їдуть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усунення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збитків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можемо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запропонувати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програму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Літні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канікули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точці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Батьки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зможуть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залишити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дитину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певну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годин Батькам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видається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розписка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робиться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копія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батьків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записується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контактний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номер.Заповнення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антикафе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відвідувачами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протилежними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інтересами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Так як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люди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виключено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конфліктів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відвідувачами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усунення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потрібна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уважна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охорона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усуватиме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конфлікти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репутації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самого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антикафе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цільової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аудиторії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помилок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зниженні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усунення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необхідний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керівництва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тренінгів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перевірка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таємним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покупцем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Объект 2"/>
          <p:cNvSpPr>
            <a:spLocks noGrp="1"/>
          </p:cNvSpPr>
          <p:nvPr>
            <p:ph idx="1"/>
          </p:nvPr>
        </p:nvSpPr>
        <p:spPr>
          <a:xfrm>
            <a:off x="838200" y="496888"/>
            <a:ext cx="10515600" cy="5665787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Зовнішні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ризики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сильніших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найпопулярніших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конкурентів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усунення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впровадження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Локальні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Проблема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безпеки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громадському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потрібно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стежити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своїми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речами),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некомунікабельність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відвідувачів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шум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відволікаючі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роботі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антикафе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складно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зосередитись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поруч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проводиться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бурхливе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обговорення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Усуваються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пильності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персоналу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антикафе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затишної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обстановки, грамотною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розбивкою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сектори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відпочинку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ъект 2"/>
          <p:cNvSpPr>
            <a:spLocks noGrp="1"/>
          </p:cNvSpPr>
          <p:nvPr>
            <p:ph idx="1"/>
          </p:nvPr>
        </p:nvSpPr>
        <p:spPr>
          <a:xfrm>
            <a:off x="838200" y="641350"/>
            <a:ext cx="10515600" cy="5535613"/>
          </a:xfrm>
        </p:spPr>
        <p:txBody>
          <a:bodyPr/>
          <a:lstStyle/>
          <a:p>
            <a:pPr algn="just"/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Основний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плата за проведений 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антикафе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час,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оцінюється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щохвилини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Додатковий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варіант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щомісячна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абонентська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плата. Оплата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оренди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місця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масових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включають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розважальні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заходи;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тренінги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лекції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майстер-класи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проводяться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запрошеними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тренерами,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коучами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викладачами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 прокат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розважально-освітнього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обладнання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коворкінг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робочого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місця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фрілансерів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художників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письменників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журналістів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інтерв'ю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людей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творчих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професій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безкоштовний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Wi-Fi.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ъект 2"/>
          <p:cNvSpPr>
            <a:spLocks noGrp="1"/>
          </p:cNvSpPr>
          <p:nvPr>
            <p:ph idx="1"/>
          </p:nvPr>
        </p:nvSpPr>
        <p:spPr>
          <a:xfrm>
            <a:off x="838200" y="511175"/>
            <a:ext cx="10515600" cy="5665788"/>
          </a:xfrm>
        </p:spPr>
        <p:txBody>
          <a:bodyPr/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Модель: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велике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декількома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переговорними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кухнею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туалетами.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Організаційно-правова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форма: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товариство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обмеженою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відповідальністю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Графік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з 12.00 до 24.00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будні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з 12.00 до 2.00 –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вихідні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Аудиторія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активні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люди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середнім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статком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18 до 40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без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шкідливих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звичок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ранкові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денні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години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фрілансери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бізнес-тренери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бізнесмени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ділових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зустрічей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стартапери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вечірній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час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молоді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люди,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бажають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поспілкуватись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подивитися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кінофільми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пограти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настільні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провести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творчі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заходи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Капітальні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вкладення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444 444,8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Щомісячна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виручка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135 000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Щомісячні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95022,4 грн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Чистий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39977,6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Окупність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12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місяців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Ступінь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успішності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проекту з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відкриття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антикафе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оцінюється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середньо-високий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58057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Опис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бізнесу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6400" y="1190171"/>
            <a:ext cx="11190513" cy="5820229"/>
          </a:xfrm>
        </p:spPr>
        <p:txBody>
          <a:bodyPr rtlCol="0">
            <a:noAutofit/>
          </a:bodyPr>
          <a:lstStyle/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Анти-кафе — новомодний вид закладів, де люди можуть відпочивати, спілкуватися, займатися творчістю. Специфіка </a:t>
            </a:r>
            <a:r>
              <a:rPr lang="uk-UA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антикафе</a:t>
            </a:r>
            <a:r>
              <a:rPr lang="uk-UA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або тайм-кафе, полягає в тому, що відвідувач вносить плату лише за кількість часу, який він провів у закладі. Чай, кава та різноманітні солодощі надаються безкоштовно</a:t>
            </a:r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Подібний </a:t>
            </a:r>
            <a:r>
              <a:rPr lang="uk-UA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заклад користується популярністю у бізнесменів, які тут проводять ділові зустрічі, </a:t>
            </a:r>
            <a:r>
              <a:rPr lang="uk-UA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фрілансерів</a:t>
            </a:r>
            <a:r>
              <a:rPr lang="uk-UA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яких приваблює безкоштовний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Wi-Fi, </a:t>
            </a:r>
            <a:r>
              <a:rPr lang="uk-UA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 просто молоді, яка бажає поспілкуватися і провести час з настільними іграми. Анти-кафе є зоною здорового способу життя, ми не приймаємо алкоголь і куріння в нашому закладі. По суті, </a:t>
            </a:r>
            <a:r>
              <a:rPr lang="uk-UA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антикафе</a:t>
            </a:r>
            <a:r>
              <a:rPr lang="uk-UA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це оплачуваний майданчик для різноманітних занять, творчих ідей, розваг та спілкування в затишній та теплій атмосфері. Відвідувачам дозволяється приносити свою їжу, так само поруч із нашим закладом знаходяться кафе та ресторани, з якими ми співпрацюємо (доставка до нашого анти-кафе безкоштовна). Куріння та розпивання алкоголю заборонено. Фішкою нашого </a:t>
            </a:r>
            <a:r>
              <a:rPr lang="uk-UA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антикафе</a:t>
            </a:r>
            <a:r>
              <a:rPr lang="uk-UA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буде єнот. Це живо дуже популярно, ми зможемо залучити більше відвідувачів.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725714"/>
          </a:xfrm>
        </p:spPr>
        <p:txBody>
          <a:bodyPr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Цільова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аудиторія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3830" y="1335314"/>
            <a:ext cx="10740570" cy="5065486"/>
          </a:xfrm>
        </p:spPr>
        <p:txBody>
          <a:bodyPr rtlCol="0">
            <a:noAutofit/>
          </a:bodyPr>
          <a:lstStyle/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Анти-кафе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користуються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великою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популярністю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молоді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малого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творчих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музикантів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дизайнерів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фотографів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Молоді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 тут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спілкуватися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грати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ігри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дивитися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кінофільми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розважальних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заходах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Друга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категорія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фрілансери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бізнесмени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прийшли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антикафе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попрацювати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обговорити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ділові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приємній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спокійній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обстановці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Третя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відвідувачі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бажають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скоротити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в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очікуванні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поїзда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літака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затишному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де є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доступу до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Інтернету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відвідування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закладу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цільовою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аудиторією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розумітимуться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відвідувачі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прийшли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кафе,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провести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попрацювати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вільній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обстановці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скористатися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вільним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доступом до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Інтернету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підзарядити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гаджети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молоді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люди,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прийшли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майстер-клас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концерт,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пограти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ігри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відпочити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розважитися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вік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відвідувача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25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682171"/>
          </a:xfrm>
        </p:spPr>
        <p:txBody>
          <a:bodyPr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Продукти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послуги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8" name="Объект 2"/>
          <p:cNvSpPr>
            <a:spLocks noGrp="1"/>
          </p:cNvSpPr>
          <p:nvPr>
            <p:ph idx="1"/>
          </p:nvPr>
        </p:nvSpPr>
        <p:spPr>
          <a:xfrm>
            <a:off x="677863" y="1291772"/>
            <a:ext cx="8596312" cy="4750254"/>
          </a:xfrm>
        </p:spPr>
        <p:txBody>
          <a:bodyPr/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запропонуємо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відвідувачам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Вільний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Wi-Fi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організувати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майстер-класи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взяти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них;провести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вечірку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інтересами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переглянути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кінофільми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відеотеки;провести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турнір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настільних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ігор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спеціально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організованому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майданчику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проектор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перегляду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фільмів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Xbox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популярних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ігор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будь-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смак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настільний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футбол;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ъект 2"/>
          <p:cNvSpPr>
            <a:spLocks noGrp="1"/>
          </p:cNvSpPr>
          <p:nvPr>
            <p:ph idx="1"/>
          </p:nvPr>
        </p:nvSpPr>
        <p:spPr>
          <a:xfrm>
            <a:off x="838200" y="736600"/>
            <a:ext cx="9205686" cy="5440363"/>
          </a:xfrm>
        </p:spPr>
        <p:txBody>
          <a:bodyPr/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книги у вільному доступі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контактний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живий куточок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живе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спілкування, нові знайомства та емоції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купити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частування для єнота та пограти з ним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купити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листівки, предмети ручної роботи, журнали, незвичайні десерти, картини місцевих художників тощо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Цікаву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фотозону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Для гостей у вільному доступі будуть напої та солодощі, наприклад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Різні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види чорного, фруктового чи зеленого чаю (листовий чи пакетиках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капучино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або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еспресо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, зварений у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кавомашині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печиво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та цукерки в асортименті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барі є мікрохвильова піч, в якій відвідувачі можуть розігріти свою їжу.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ринку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6" name="Объект 2"/>
          <p:cNvSpPr>
            <a:spLocks noGrp="1"/>
          </p:cNvSpPr>
          <p:nvPr>
            <p:ph idx="1"/>
          </p:nvPr>
        </p:nvSpPr>
        <p:spPr>
          <a:xfrm>
            <a:off x="677863" y="1291772"/>
            <a:ext cx="8596312" cy="4750254"/>
          </a:xfrm>
        </p:spPr>
        <p:txBody>
          <a:bodyPr/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Формат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антикафе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з'явився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над ринком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порівняно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недавно.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антикафе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запущені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Києві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2013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році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сьогоднішній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день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антикафе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швидко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розвивається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споживачі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шукають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дозвілля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соціальній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мережі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Instagram”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створено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близько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тисяч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антикафе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говорить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популярність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напрямку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бізнес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745</TotalTime>
  <Words>2278</Words>
  <Application>Microsoft Office PowerPoint</Application>
  <PresentationFormat>Широкоэкранный</PresentationFormat>
  <Paragraphs>525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4" baseType="lpstr">
      <vt:lpstr>Arial</vt:lpstr>
      <vt:lpstr>Calibri</vt:lpstr>
      <vt:lpstr>Times New Roman</vt:lpstr>
      <vt:lpstr>Trebuchet MS</vt:lpstr>
      <vt:lpstr>Wingdings 3</vt:lpstr>
      <vt:lpstr>Аспект</vt:lpstr>
      <vt:lpstr>БІЗНЕС-ПЛАН на створення ТОВ Анти-кафе «Точка»</vt:lpstr>
      <vt:lpstr>Презентация PowerPoint</vt:lpstr>
      <vt:lpstr>Презентация PowerPoint</vt:lpstr>
      <vt:lpstr>Презентация PowerPoint</vt:lpstr>
      <vt:lpstr>Опис бізнесу</vt:lpstr>
      <vt:lpstr>Цільова аудиторія</vt:lpstr>
      <vt:lpstr>Продукти та послуги</vt:lpstr>
      <vt:lpstr>Презентация PowerPoint</vt:lpstr>
      <vt:lpstr>Аналіз ринку</vt:lpstr>
      <vt:lpstr>Презентация PowerPoint</vt:lpstr>
      <vt:lpstr>План маркетингу</vt:lpstr>
      <vt:lpstr>Презентация PowerPoint</vt:lpstr>
      <vt:lpstr>Презентация PowerPoint</vt:lpstr>
      <vt:lpstr>Підбір персоналу</vt:lpstr>
      <vt:lpstr>Необхідні документи для відкриття антикафе: </vt:lpstr>
      <vt:lpstr>Обладнання</vt:lpstr>
      <vt:lpstr>Приміщення планується організувати так: </vt:lpstr>
      <vt:lpstr>План виробництва</vt:lpstr>
      <vt:lpstr>Інвестиційні витрати на основні засоби</vt:lpstr>
      <vt:lpstr>Постійні щомісячні витрати</vt:lpstr>
      <vt:lpstr>Розрахунок податкових відрахувань</vt:lpstr>
      <vt:lpstr>Фінансовий план/Інвестиційні витрати на кошти</vt:lpstr>
      <vt:lpstr>Щомісячні витрати</vt:lpstr>
      <vt:lpstr>Розрахунки із зарплати</vt:lpstr>
      <vt:lpstr>Інвестиційні витрати</vt:lpstr>
      <vt:lpstr>План продажів</vt:lpstr>
      <vt:lpstr>Аналіз та оцінка ризиків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БИЗНЕС-ПЛАН По созданию ООО Анти-кафе «Точка»</dc:title>
  <dc:creator>Пользователь Windows</dc:creator>
  <cp:lastModifiedBy>Professor</cp:lastModifiedBy>
  <cp:revision>25</cp:revision>
  <dcterms:created xsi:type="dcterms:W3CDTF">2021-03-07T11:56:12Z</dcterms:created>
  <dcterms:modified xsi:type="dcterms:W3CDTF">2024-04-24T09:35:51Z</dcterms:modified>
</cp:coreProperties>
</file>