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9" r:id="rId5"/>
    <p:sldId id="267" r:id="rId6"/>
    <p:sldId id="268" r:id="rId7"/>
    <p:sldId id="270" r:id="rId8"/>
    <p:sldId id="257" r:id="rId9"/>
    <p:sldId id="258" r:id="rId10"/>
    <p:sldId id="259" r:id="rId11"/>
    <p:sldId id="260" r:id="rId12"/>
    <p:sldId id="261" r:id="rId13"/>
    <p:sldId id="262" r:id="rId14"/>
    <p:sldId id="263" r:id="rId15"/>
    <p:sldId id="271" r:id="rId16"/>
    <p:sldId id="272" r:id="rId17"/>
    <p:sldId id="273" r:id="rId18"/>
    <p:sldId id="277"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1253" y="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A4342F-0624-426E-A33A-45D0B714BBF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ru-RU"/>
        </a:p>
      </dgm:t>
    </dgm:pt>
    <dgm:pt modelId="{68AF7A3D-EC97-49A7-A009-95A29EFB36DF}">
      <dgm:prSet/>
      <dgm:spPr/>
      <dgm:t>
        <a:bodyPr/>
        <a:lstStyle/>
        <a:p>
          <a:pPr rtl="0"/>
          <a:r>
            <a:rPr lang="uk-UA" smtClean="0"/>
            <a:t>робота в органах державної влади чи органах місцевого самоврядування</a:t>
          </a:r>
          <a:endParaRPr lang="ru-RU"/>
        </a:p>
      </dgm:t>
    </dgm:pt>
    <dgm:pt modelId="{A6194032-DBEA-491A-8FD8-0925970DD329}" type="parTrans" cxnId="{A8B9CA8F-5124-40C7-85B2-CF57A31B13A3}">
      <dgm:prSet/>
      <dgm:spPr/>
      <dgm:t>
        <a:bodyPr/>
        <a:lstStyle/>
        <a:p>
          <a:endParaRPr lang="ru-RU"/>
        </a:p>
      </dgm:t>
    </dgm:pt>
    <dgm:pt modelId="{057455DE-F937-4DC3-9712-8A2B35C2CBC3}" type="sibTrans" cxnId="{A8B9CA8F-5124-40C7-85B2-CF57A31B13A3}">
      <dgm:prSet/>
      <dgm:spPr/>
      <dgm:t>
        <a:bodyPr/>
        <a:lstStyle/>
        <a:p>
          <a:endParaRPr lang="ru-RU"/>
        </a:p>
      </dgm:t>
    </dgm:pt>
    <dgm:pt modelId="{79169FC4-7F6B-498E-AC93-7CDEDF99E6C9}">
      <dgm:prSet/>
      <dgm:spPr/>
      <dgm:t>
        <a:bodyPr/>
        <a:lstStyle/>
        <a:p>
          <a:pPr rtl="0"/>
          <a:r>
            <a:rPr lang="uk-UA" smtClean="0"/>
            <a:t>активна участь у політичному житті партійна діяльність, громадсько-політичних об’єднань і рухів</a:t>
          </a:r>
          <a:endParaRPr lang="ru-RU"/>
        </a:p>
      </dgm:t>
    </dgm:pt>
    <dgm:pt modelId="{0F3E5026-C34D-42EE-86F8-D38D343C602D}" type="parTrans" cxnId="{19D3F17B-ECD3-4C46-9D65-9B5508875050}">
      <dgm:prSet/>
      <dgm:spPr/>
      <dgm:t>
        <a:bodyPr/>
        <a:lstStyle/>
        <a:p>
          <a:endParaRPr lang="ru-RU"/>
        </a:p>
      </dgm:t>
    </dgm:pt>
    <dgm:pt modelId="{6B894547-70E1-40FB-B0FD-19F8D73EF8C9}" type="sibTrans" cxnId="{19D3F17B-ECD3-4C46-9D65-9B5508875050}">
      <dgm:prSet/>
      <dgm:spPr/>
      <dgm:t>
        <a:bodyPr/>
        <a:lstStyle/>
        <a:p>
          <a:endParaRPr lang="ru-RU"/>
        </a:p>
      </dgm:t>
    </dgm:pt>
    <dgm:pt modelId="{1AF2CF75-20B8-4463-B7E7-932A9F6BA12E}">
      <dgm:prSet/>
      <dgm:spPr/>
      <dgm:t>
        <a:bodyPr/>
        <a:lstStyle/>
        <a:p>
          <a:pPr rtl="0"/>
          <a:r>
            <a:rPr lang="uk-UA" smtClean="0"/>
            <a:t>участь у виборчій кампанії</a:t>
          </a:r>
          <a:endParaRPr lang="ru-RU"/>
        </a:p>
      </dgm:t>
    </dgm:pt>
    <dgm:pt modelId="{218CE0FC-1545-4F5F-954E-662AA5146848}" type="parTrans" cxnId="{412960CC-6A86-4EB1-957B-9CADBF88AB2A}">
      <dgm:prSet/>
      <dgm:spPr/>
      <dgm:t>
        <a:bodyPr/>
        <a:lstStyle/>
        <a:p>
          <a:endParaRPr lang="ru-RU"/>
        </a:p>
      </dgm:t>
    </dgm:pt>
    <dgm:pt modelId="{A718A1B4-2180-454C-8F8F-F3A0EE9EF8A8}" type="sibTrans" cxnId="{412960CC-6A86-4EB1-957B-9CADBF88AB2A}">
      <dgm:prSet/>
      <dgm:spPr/>
      <dgm:t>
        <a:bodyPr/>
        <a:lstStyle/>
        <a:p>
          <a:endParaRPr lang="ru-RU"/>
        </a:p>
      </dgm:t>
    </dgm:pt>
    <dgm:pt modelId="{6862050A-552A-41C2-AE63-D71D4A59CB4B}">
      <dgm:prSet/>
      <dgm:spPr/>
      <dgm:t>
        <a:bodyPr/>
        <a:lstStyle/>
        <a:p>
          <a:pPr rtl="0"/>
          <a:r>
            <a:rPr lang="uk-UA" smtClean="0"/>
            <a:t>виступи у національно-визвольних рухах</a:t>
          </a:r>
          <a:endParaRPr lang="ru-RU"/>
        </a:p>
      </dgm:t>
    </dgm:pt>
    <dgm:pt modelId="{C69568E3-F838-429A-884A-A9B28E30FE67}" type="parTrans" cxnId="{C963A960-F412-4A2B-AC6D-7145634A0708}">
      <dgm:prSet/>
      <dgm:spPr/>
      <dgm:t>
        <a:bodyPr/>
        <a:lstStyle/>
        <a:p>
          <a:endParaRPr lang="ru-RU"/>
        </a:p>
      </dgm:t>
    </dgm:pt>
    <dgm:pt modelId="{4FED562D-BFD3-4A71-B10F-20A0923DB249}" type="sibTrans" cxnId="{C963A960-F412-4A2B-AC6D-7145634A0708}">
      <dgm:prSet/>
      <dgm:spPr/>
      <dgm:t>
        <a:bodyPr/>
        <a:lstStyle/>
        <a:p>
          <a:endParaRPr lang="ru-RU"/>
        </a:p>
      </dgm:t>
    </dgm:pt>
    <dgm:pt modelId="{859DB6FF-A06D-4EBE-99D0-236B0E4D43AA}">
      <dgm:prSet/>
      <dgm:spPr/>
      <dgm:t>
        <a:bodyPr/>
        <a:lstStyle/>
        <a:p>
          <a:pPr rtl="0"/>
          <a:r>
            <a:rPr lang="uk-UA" smtClean="0"/>
            <a:t>дипломатична практика</a:t>
          </a:r>
          <a:endParaRPr lang="ru-RU"/>
        </a:p>
      </dgm:t>
    </dgm:pt>
    <dgm:pt modelId="{3BABDE74-C4E9-4A5F-8FCA-888F62619F85}" type="parTrans" cxnId="{F53D877C-C137-447A-88FA-0ED561B0754D}">
      <dgm:prSet/>
      <dgm:spPr/>
      <dgm:t>
        <a:bodyPr/>
        <a:lstStyle/>
        <a:p>
          <a:endParaRPr lang="ru-RU"/>
        </a:p>
      </dgm:t>
    </dgm:pt>
    <dgm:pt modelId="{9D2D11C6-1C4F-4D73-B499-57E8B2B05B69}" type="sibTrans" cxnId="{F53D877C-C137-447A-88FA-0ED561B0754D}">
      <dgm:prSet/>
      <dgm:spPr/>
      <dgm:t>
        <a:bodyPr/>
        <a:lstStyle/>
        <a:p>
          <a:endParaRPr lang="ru-RU"/>
        </a:p>
      </dgm:t>
    </dgm:pt>
    <dgm:pt modelId="{6E96BC1D-08BE-4A7C-8E8F-9B5A7B2C8730}">
      <dgm:prSet/>
      <dgm:spPr/>
      <dgm:t>
        <a:bodyPr/>
        <a:lstStyle/>
        <a:p>
          <a:pPr rtl="0"/>
          <a:r>
            <a:rPr lang="uk-UA" i="1" smtClean="0"/>
            <a:t>депутатська діяльність</a:t>
          </a:r>
          <a:endParaRPr lang="ru-RU"/>
        </a:p>
      </dgm:t>
    </dgm:pt>
    <dgm:pt modelId="{189111A5-39AB-4195-95A2-D3FF83356F72}" type="parTrans" cxnId="{1FD21B97-FB9D-48F0-B12D-4833D346E1BA}">
      <dgm:prSet/>
      <dgm:spPr/>
      <dgm:t>
        <a:bodyPr/>
        <a:lstStyle/>
        <a:p>
          <a:endParaRPr lang="ru-RU"/>
        </a:p>
      </dgm:t>
    </dgm:pt>
    <dgm:pt modelId="{D52D5B1F-B558-4B34-BAD6-FD6B16AA3FB3}" type="sibTrans" cxnId="{1FD21B97-FB9D-48F0-B12D-4833D346E1BA}">
      <dgm:prSet/>
      <dgm:spPr/>
      <dgm:t>
        <a:bodyPr/>
        <a:lstStyle/>
        <a:p>
          <a:endParaRPr lang="ru-RU"/>
        </a:p>
      </dgm:t>
    </dgm:pt>
    <dgm:pt modelId="{8ABCFCC1-FAB2-4A9B-847C-D5130B9D9E05}" type="pres">
      <dgm:prSet presAssocID="{22A4342F-0624-426E-A33A-45D0B714BBFF}" presName="linear" presStyleCnt="0">
        <dgm:presLayoutVars>
          <dgm:animLvl val="lvl"/>
          <dgm:resizeHandles val="exact"/>
        </dgm:presLayoutVars>
      </dgm:prSet>
      <dgm:spPr/>
      <dgm:t>
        <a:bodyPr/>
        <a:lstStyle/>
        <a:p>
          <a:endParaRPr lang="ru-RU"/>
        </a:p>
      </dgm:t>
    </dgm:pt>
    <dgm:pt modelId="{13706DD4-A6A3-4886-80AD-48C32384BAA3}" type="pres">
      <dgm:prSet presAssocID="{68AF7A3D-EC97-49A7-A009-95A29EFB36DF}" presName="parentText" presStyleLbl="node1" presStyleIdx="0" presStyleCnt="6">
        <dgm:presLayoutVars>
          <dgm:chMax val="0"/>
          <dgm:bulletEnabled val="1"/>
        </dgm:presLayoutVars>
      </dgm:prSet>
      <dgm:spPr/>
      <dgm:t>
        <a:bodyPr/>
        <a:lstStyle/>
        <a:p>
          <a:endParaRPr lang="ru-RU"/>
        </a:p>
      </dgm:t>
    </dgm:pt>
    <dgm:pt modelId="{B9E60050-F806-4F29-85FC-6E37995215B6}" type="pres">
      <dgm:prSet presAssocID="{057455DE-F937-4DC3-9712-8A2B35C2CBC3}" presName="spacer" presStyleCnt="0"/>
      <dgm:spPr/>
    </dgm:pt>
    <dgm:pt modelId="{DB83FFD0-3E78-4C30-BA87-F6A5119B646C}" type="pres">
      <dgm:prSet presAssocID="{79169FC4-7F6B-498E-AC93-7CDEDF99E6C9}" presName="parentText" presStyleLbl="node1" presStyleIdx="1" presStyleCnt="6">
        <dgm:presLayoutVars>
          <dgm:chMax val="0"/>
          <dgm:bulletEnabled val="1"/>
        </dgm:presLayoutVars>
      </dgm:prSet>
      <dgm:spPr/>
      <dgm:t>
        <a:bodyPr/>
        <a:lstStyle/>
        <a:p>
          <a:endParaRPr lang="ru-RU"/>
        </a:p>
      </dgm:t>
    </dgm:pt>
    <dgm:pt modelId="{51EE19E4-679A-475D-A1A1-0CB759D239CB}" type="pres">
      <dgm:prSet presAssocID="{6B894547-70E1-40FB-B0FD-19F8D73EF8C9}" presName="spacer" presStyleCnt="0"/>
      <dgm:spPr/>
    </dgm:pt>
    <dgm:pt modelId="{3BF82AE4-3787-43E0-BAA6-D9DBA0C916C0}" type="pres">
      <dgm:prSet presAssocID="{1AF2CF75-20B8-4463-B7E7-932A9F6BA12E}" presName="parentText" presStyleLbl="node1" presStyleIdx="2" presStyleCnt="6">
        <dgm:presLayoutVars>
          <dgm:chMax val="0"/>
          <dgm:bulletEnabled val="1"/>
        </dgm:presLayoutVars>
      </dgm:prSet>
      <dgm:spPr/>
      <dgm:t>
        <a:bodyPr/>
        <a:lstStyle/>
        <a:p>
          <a:endParaRPr lang="ru-RU"/>
        </a:p>
      </dgm:t>
    </dgm:pt>
    <dgm:pt modelId="{E802A5E3-F3DA-4B9D-A905-A519EAD0B73D}" type="pres">
      <dgm:prSet presAssocID="{A718A1B4-2180-454C-8F8F-F3A0EE9EF8A8}" presName="spacer" presStyleCnt="0"/>
      <dgm:spPr/>
    </dgm:pt>
    <dgm:pt modelId="{77353620-3395-469D-80F2-3F5DDB34AF9F}" type="pres">
      <dgm:prSet presAssocID="{6862050A-552A-41C2-AE63-D71D4A59CB4B}" presName="parentText" presStyleLbl="node1" presStyleIdx="3" presStyleCnt="6">
        <dgm:presLayoutVars>
          <dgm:chMax val="0"/>
          <dgm:bulletEnabled val="1"/>
        </dgm:presLayoutVars>
      </dgm:prSet>
      <dgm:spPr/>
      <dgm:t>
        <a:bodyPr/>
        <a:lstStyle/>
        <a:p>
          <a:endParaRPr lang="ru-RU"/>
        </a:p>
      </dgm:t>
    </dgm:pt>
    <dgm:pt modelId="{893316B5-050D-4250-83A6-601E4DE67950}" type="pres">
      <dgm:prSet presAssocID="{4FED562D-BFD3-4A71-B10F-20A0923DB249}" presName="spacer" presStyleCnt="0"/>
      <dgm:spPr/>
    </dgm:pt>
    <dgm:pt modelId="{06C19C6B-5FF0-4EF9-9751-F161D59C96DD}" type="pres">
      <dgm:prSet presAssocID="{859DB6FF-A06D-4EBE-99D0-236B0E4D43AA}" presName="parentText" presStyleLbl="node1" presStyleIdx="4" presStyleCnt="6">
        <dgm:presLayoutVars>
          <dgm:chMax val="0"/>
          <dgm:bulletEnabled val="1"/>
        </dgm:presLayoutVars>
      </dgm:prSet>
      <dgm:spPr/>
      <dgm:t>
        <a:bodyPr/>
        <a:lstStyle/>
        <a:p>
          <a:endParaRPr lang="ru-RU"/>
        </a:p>
      </dgm:t>
    </dgm:pt>
    <dgm:pt modelId="{FFF49BD2-29FE-4BEE-98D1-2B642DF6C5E8}" type="pres">
      <dgm:prSet presAssocID="{9D2D11C6-1C4F-4D73-B499-57E8B2B05B69}" presName="spacer" presStyleCnt="0"/>
      <dgm:spPr/>
    </dgm:pt>
    <dgm:pt modelId="{BECFBB4F-B957-4D1E-BF5B-46EDED5A80CA}" type="pres">
      <dgm:prSet presAssocID="{6E96BC1D-08BE-4A7C-8E8F-9B5A7B2C8730}" presName="parentText" presStyleLbl="node1" presStyleIdx="5" presStyleCnt="6">
        <dgm:presLayoutVars>
          <dgm:chMax val="0"/>
          <dgm:bulletEnabled val="1"/>
        </dgm:presLayoutVars>
      </dgm:prSet>
      <dgm:spPr/>
      <dgm:t>
        <a:bodyPr/>
        <a:lstStyle/>
        <a:p>
          <a:endParaRPr lang="ru-RU"/>
        </a:p>
      </dgm:t>
    </dgm:pt>
  </dgm:ptLst>
  <dgm:cxnLst>
    <dgm:cxn modelId="{19D3F17B-ECD3-4C46-9D65-9B5508875050}" srcId="{22A4342F-0624-426E-A33A-45D0B714BBFF}" destId="{79169FC4-7F6B-498E-AC93-7CDEDF99E6C9}" srcOrd="1" destOrd="0" parTransId="{0F3E5026-C34D-42EE-86F8-D38D343C602D}" sibTransId="{6B894547-70E1-40FB-B0FD-19F8D73EF8C9}"/>
    <dgm:cxn modelId="{638DD68C-0372-462D-9100-AA62B54D7064}" type="presOf" srcId="{6862050A-552A-41C2-AE63-D71D4A59CB4B}" destId="{77353620-3395-469D-80F2-3F5DDB34AF9F}" srcOrd="0" destOrd="0" presId="urn:microsoft.com/office/officeart/2005/8/layout/vList2"/>
    <dgm:cxn modelId="{9C5313AC-A2DB-4920-83BB-F3D55D0A71E3}" type="presOf" srcId="{79169FC4-7F6B-498E-AC93-7CDEDF99E6C9}" destId="{DB83FFD0-3E78-4C30-BA87-F6A5119B646C}" srcOrd="0" destOrd="0" presId="urn:microsoft.com/office/officeart/2005/8/layout/vList2"/>
    <dgm:cxn modelId="{412960CC-6A86-4EB1-957B-9CADBF88AB2A}" srcId="{22A4342F-0624-426E-A33A-45D0B714BBFF}" destId="{1AF2CF75-20B8-4463-B7E7-932A9F6BA12E}" srcOrd="2" destOrd="0" parTransId="{218CE0FC-1545-4F5F-954E-662AA5146848}" sibTransId="{A718A1B4-2180-454C-8F8F-F3A0EE9EF8A8}"/>
    <dgm:cxn modelId="{A8B9CA8F-5124-40C7-85B2-CF57A31B13A3}" srcId="{22A4342F-0624-426E-A33A-45D0B714BBFF}" destId="{68AF7A3D-EC97-49A7-A009-95A29EFB36DF}" srcOrd="0" destOrd="0" parTransId="{A6194032-DBEA-491A-8FD8-0925970DD329}" sibTransId="{057455DE-F937-4DC3-9712-8A2B35C2CBC3}"/>
    <dgm:cxn modelId="{401F0A6B-2678-4A56-A579-8E681BCC0727}" type="presOf" srcId="{68AF7A3D-EC97-49A7-A009-95A29EFB36DF}" destId="{13706DD4-A6A3-4886-80AD-48C32384BAA3}" srcOrd="0" destOrd="0" presId="urn:microsoft.com/office/officeart/2005/8/layout/vList2"/>
    <dgm:cxn modelId="{4E0D59F6-508D-46DE-B65F-B86EFDFF208E}" type="presOf" srcId="{1AF2CF75-20B8-4463-B7E7-932A9F6BA12E}" destId="{3BF82AE4-3787-43E0-BAA6-D9DBA0C916C0}" srcOrd="0" destOrd="0" presId="urn:microsoft.com/office/officeart/2005/8/layout/vList2"/>
    <dgm:cxn modelId="{2C7D68BA-91BC-4357-BB84-930C147D1944}" type="presOf" srcId="{6E96BC1D-08BE-4A7C-8E8F-9B5A7B2C8730}" destId="{BECFBB4F-B957-4D1E-BF5B-46EDED5A80CA}" srcOrd="0" destOrd="0" presId="urn:microsoft.com/office/officeart/2005/8/layout/vList2"/>
    <dgm:cxn modelId="{C963A960-F412-4A2B-AC6D-7145634A0708}" srcId="{22A4342F-0624-426E-A33A-45D0B714BBFF}" destId="{6862050A-552A-41C2-AE63-D71D4A59CB4B}" srcOrd="3" destOrd="0" parTransId="{C69568E3-F838-429A-884A-A9B28E30FE67}" sibTransId="{4FED562D-BFD3-4A71-B10F-20A0923DB249}"/>
    <dgm:cxn modelId="{F53D877C-C137-447A-88FA-0ED561B0754D}" srcId="{22A4342F-0624-426E-A33A-45D0B714BBFF}" destId="{859DB6FF-A06D-4EBE-99D0-236B0E4D43AA}" srcOrd="4" destOrd="0" parTransId="{3BABDE74-C4E9-4A5F-8FCA-888F62619F85}" sibTransId="{9D2D11C6-1C4F-4D73-B499-57E8B2B05B69}"/>
    <dgm:cxn modelId="{83631490-800B-4606-875D-95B4C048F822}" type="presOf" srcId="{22A4342F-0624-426E-A33A-45D0B714BBFF}" destId="{8ABCFCC1-FAB2-4A9B-847C-D5130B9D9E05}" srcOrd="0" destOrd="0" presId="urn:microsoft.com/office/officeart/2005/8/layout/vList2"/>
    <dgm:cxn modelId="{7EAA8AED-4303-4A8F-A93D-7B956C5ACB10}" type="presOf" srcId="{859DB6FF-A06D-4EBE-99D0-236B0E4D43AA}" destId="{06C19C6B-5FF0-4EF9-9751-F161D59C96DD}" srcOrd="0" destOrd="0" presId="urn:microsoft.com/office/officeart/2005/8/layout/vList2"/>
    <dgm:cxn modelId="{1FD21B97-FB9D-48F0-B12D-4833D346E1BA}" srcId="{22A4342F-0624-426E-A33A-45D0B714BBFF}" destId="{6E96BC1D-08BE-4A7C-8E8F-9B5A7B2C8730}" srcOrd="5" destOrd="0" parTransId="{189111A5-39AB-4195-95A2-D3FF83356F72}" sibTransId="{D52D5B1F-B558-4B34-BAD6-FD6B16AA3FB3}"/>
    <dgm:cxn modelId="{5A232A30-D922-43B3-A0D2-6DD7860B8ACF}" type="presParOf" srcId="{8ABCFCC1-FAB2-4A9B-847C-D5130B9D9E05}" destId="{13706DD4-A6A3-4886-80AD-48C32384BAA3}" srcOrd="0" destOrd="0" presId="urn:microsoft.com/office/officeart/2005/8/layout/vList2"/>
    <dgm:cxn modelId="{06AFEFF8-D176-428E-9A13-995A7F1BEBAF}" type="presParOf" srcId="{8ABCFCC1-FAB2-4A9B-847C-D5130B9D9E05}" destId="{B9E60050-F806-4F29-85FC-6E37995215B6}" srcOrd="1" destOrd="0" presId="urn:microsoft.com/office/officeart/2005/8/layout/vList2"/>
    <dgm:cxn modelId="{35B93BA0-1D5D-4018-8BE7-1D08C1680356}" type="presParOf" srcId="{8ABCFCC1-FAB2-4A9B-847C-D5130B9D9E05}" destId="{DB83FFD0-3E78-4C30-BA87-F6A5119B646C}" srcOrd="2" destOrd="0" presId="urn:microsoft.com/office/officeart/2005/8/layout/vList2"/>
    <dgm:cxn modelId="{A8C04153-5514-4C69-96DB-7DF1C084EF1D}" type="presParOf" srcId="{8ABCFCC1-FAB2-4A9B-847C-D5130B9D9E05}" destId="{51EE19E4-679A-475D-A1A1-0CB759D239CB}" srcOrd="3" destOrd="0" presId="urn:microsoft.com/office/officeart/2005/8/layout/vList2"/>
    <dgm:cxn modelId="{18E8B09C-37C6-4651-BB19-FB9DE098E978}" type="presParOf" srcId="{8ABCFCC1-FAB2-4A9B-847C-D5130B9D9E05}" destId="{3BF82AE4-3787-43E0-BAA6-D9DBA0C916C0}" srcOrd="4" destOrd="0" presId="urn:microsoft.com/office/officeart/2005/8/layout/vList2"/>
    <dgm:cxn modelId="{E7CF4224-2659-427C-9011-9274C8A59428}" type="presParOf" srcId="{8ABCFCC1-FAB2-4A9B-847C-D5130B9D9E05}" destId="{E802A5E3-F3DA-4B9D-A905-A519EAD0B73D}" srcOrd="5" destOrd="0" presId="urn:microsoft.com/office/officeart/2005/8/layout/vList2"/>
    <dgm:cxn modelId="{9860359F-059A-46D5-9C14-3BADDD25D534}" type="presParOf" srcId="{8ABCFCC1-FAB2-4A9B-847C-D5130B9D9E05}" destId="{77353620-3395-469D-80F2-3F5DDB34AF9F}" srcOrd="6" destOrd="0" presId="urn:microsoft.com/office/officeart/2005/8/layout/vList2"/>
    <dgm:cxn modelId="{92E90BE7-B4C0-4ECB-AC14-790CD0C4DD74}" type="presParOf" srcId="{8ABCFCC1-FAB2-4A9B-847C-D5130B9D9E05}" destId="{893316B5-050D-4250-83A6-601E4DE67950}" srcOrd="7" destOrd="0" presId="urn:microsoft.com/office/officeart/2005/8/layout/vList2"/>
    <dgm:cxn modelId="{25E12BA2-12A5-4525-B1AF-20C96E1B2D14}" type="presParOf" srcId="{8ABCFCC1-FAB2-4A9B-847C-D5130B9D9E05}" destId="{06C19C6B-5FF0-4EF9-9751-F161D59C96DD}" srcOrd="8" destOrd="0" presId="urn:microsoft.com/office/officeart/2005/8/layout/vList2"/>
    <dgm:cxn modelId="{24FB05DB-E823-430E-9EDB-C14530799346}" type="presParOf" srcId="{8ABCFCC1-FAB2-4A9B-847C-D5130B9D9E05}" destId="{FFF49BD2-29FE-4BEE-98D1-2B642DF6C5E8}" srcOrd="9" destOrd="0" presId="urn:microsoft.com/office/officeart/2005/8/layout/vList2"/>
    <dgm:cxn modelId="{37B6A75C-E2D9-4BED-9346-18AF69B08FC0}" type="presParOf" srcId="{8ABCFCC1-FAB2-4A9B-847C-D5130B9D9E05}" destId="{BECFBB4F-B957-4D1E-BF5B-46EDED5A80CA}"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34166F-2D80-4F99-9273-70D19CFB77D4}"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ru-RU"/>
        </a:p>
      </dgm:t>
    </dgm:pt>
    <dgm:pt modelId="{97E8705C-1504-4993-A1D4-50B93122C5CD}">
      <dgm:prSet/>
      <dgm:spPr/>
      <dgm:t>
        <a:bodyPr/>
        <a:lstStyle/>
        <a:p>
          <a:pPr rtl="0"/>
          <a:r>
            <a:rPr lang="uk-UA" smtClean="0"/>
            <a:t>домінування у особистості норм субкультури при майже повному витісненні загальноприйнятих норм культури, внаслідок чого людина сприймає світ, який знаходиться за рамками її субкультури, як чужий </a:t>
          </a:r>
          <a:endParaRPr lang="ru-RU"/>
        </a:p>
      </dgm:t>
    </dgm:pt>
    <dgm:pt modelId="{8502D88A-E89A-4FB9-B607-DB6D464502C0}" type="parTrans" cxnId="{9422DAA6-173C-462C-86BB-E5640C863D6D}">
      <dgm:prSet/>
      <dgm:spPr/>
      <dgm:t>
        <a:bodyPr/>
        <a:lstStyle/>
        <a:p>
          <a:endParaRPr lang="ru-RU"/>
        </a:p>
      </dgm:t>
    </dgm:pt>
    <dgm:pt modelId="{A850B5C6-4EE4-42CD-A76E-3592AAF4CB84}" type="sibTrans" cxnId="{9422DAA6-173C-462C-86BB-E5640C863D6D}">
      <dgm:prSet/>
      <dgm:spPr/>
      <dgm:t>
        <a:bodyPr/>
        <a:lstStyle/>
        <a:p>
          <a:endParaRPr lang="ru-RU"/>
        </a:p>
      </dgm:t>
    </dgm:pt>
    <dgm:pt modelId="{0592689A-A211-4930-BEC2-268E8014AFDB}">
      <dgm:prSet/>
      <dgm:spPr/>
      <dgm:t>
        <a:bodyPr/>
        <a:lstStyle/>
        <a:p>
          <a:pPr rtl="0"/>
          <a:r>
            <a:rPr lang="uk-UA" smtClean="0"/>
            <a:t>почуття неможливості вплинути на процес вироблення і прийняття рішень, безпорадність перед складними проблемами</a:t>
          </a:r>
          <a:endParaRPr lang="ru-RU"/>
        </a:p>
      </dgm:t>
    </dgm:pt>
    <dgm:pt modelId="{13C77D37-B7BC-4477-8763-13FC37652086}" type="parTrans" cxnId="{E7E9F292-1F85-4DA0-BA1E-CC64DB7F2239}">
      <dgm:prSet/>
      <dgm:spPr/>
      <dgm:t>
        <a:bodyPr/>
        <a:lstStyle/>
        <a:p>
          <a:endParaRPr lang="ru-RU"/>
        </a:p>
      </dgm:t>
    </dgm:pt>
    <dgm:pt modelId="{56021C0D-6D74-4501-9708-65854643D95B}" type="sibTrans" cxnId="{E7E9F292-1F85-4DA0-BA1E-CC64DB7F2239}">
      <dgm:prSet/>
      <dgm:spPr/>
      <dgm:t>
        <a:bodyPr/>
        <a:lstStyle/>
        <a:p>
          <a:endParaRPr lang="ru-RU"/>
        </a:p>
      </dgm:t>
    </dgm:pt>
    <dgm:pt modelId="{3CFB067F-DC94-4C6D-9A9A-E9ABBB3F28E0}">
      <dgm:prSet/>
      <dgm:spPr/>
      <dgm:t>
        <a:bodyPr/>
        <a:lstStyle/>
        <a:p>
          <a:pPr rtl="0"/>
          <a:r>
            <a:rPr lang="uk-UA" smtClean="0"/>
            <a:t>у людини, що може самостійно впоратися з власними проблемами, особисто відстоювати власні інтереси, виникає відчуття непотрібності політики</a:t>
          </a:r>
          <a:endParaRPr lang="ru-RU"/>
        </a:p>
      </dgm:t>
    </dgm:pt>
    <dgm:pt modelId="{43209E9C-59FF-4F3C-AE85-27E4D9ADD60C}" type="parTrans" cxnId="{07F85555-EE26-44BF-B70D-54FCBEC4E94D}">
      <dgm:prSet/>
      <dgm:spPr/>
      <dgm:t>
        <a:bodyPr/>
        <a:lstStyle/>
        <a:p>
          <a:endParaRPr lang="ru-RU"/>
        </a:p>
      </dgm:t>
    </dgm:pt>
    <dgm:pt modelId="{01F6C023-BB9A-4996-901A-1C667E4E0633}" type="sibTrans" cxnId="{07F85555-EE26-44BF-B70D-54FCBEC4E94D}">
      <dgm:prSet/>
      <dgm:spPr/>
      <dgm:t>
        <a:bodyPr/>
        <a:lstStyle/>
        <a:p>
          <a:endParaRPr lang="ru-RU"/>
        </a:p>
      </dgm:t>
    </dgm:pt>
    <dgm:pt modelId="{30A8F98B-9D9A-4A6D-848E-A7C3AD254935}" type="pres">
      <dgm:prSet presAssocID="{7834166F-2D80-4F99-9273-70D19CFB77D4}" presName="linear" presStyleCnt="0">
        <dgm:presLayoutVars>
          <dgm:animLvl val="lvl"/>
          <dgm:resizeHandles val="exact"/>
        </dgm:presLayoutVars>
      </dgm:prSet>
      <dgm:spPr/>
      <dgm:t>
        <a:bodyPr/>
        <a:lstStyle/>
        <a:p>
          <a:endParaRPr lang="ru-RU"/>
        </a:p>
      </dgm:t>
    </dgm:pt>
    <dgm:pt modelId="{025417A7-72CC-4702-9CD3-6805A507B163}" type="pres">
      <dgm:prSet presAssocID="{97E8705C-1504-4993-A1D4-50B93122C5CD}" presName="parentText" presStyleLbl="node1" presStyleIdx="0" presStyleCnt="3">
        <dgm:presLayoutVars>
          <dgm:chMax val="0"/>
          <dgm:bulletEnabled val="1"/>
        </dgm:presLayoutVars>
      </dgm:prSet>
      <dgm:spPr/>
      <dgm:t>
        <a:bodyPr/>
        <a:lstStyle/>
        <a:p>
          <a:endParaRPr lang="ru-RU"/>
        </a:p>
      </dgm:t>
    </dgm:pt>
    <dgm:pt modelId="{D28E36BD-39AB-4A74-B624-5746863387FF}" type="pres">
      <dgm:prSet presAssocID="{A850B5C6-4EE4-42CD-A76E-3592AAF4CB84}" presName="spacer" presStyleCnt="0"/>
      <dgm:spPr/>
    </dgm:pt>
    <dgm:pt modelId="{9616EF76-30A1-42E7-90BC-0379D997C855}" type="pres">
      <dgm:prSet presAssocID="{0592689A-A211-4930-BEC2-268E8014AFDB}" presName="parentText" presStyleLbl="node1" presStyleIdx="1" presStyleCnt="3">
        <dgm:presLayoutVars>
          <dgm:chMax val="0"/>
          <dgm:bulletEnabled val="1"/>
        </dgm:presLayoutVars>
      </dgm:prSet>
      <dgm:spPr/>
      <dgm:t>
        <a:bodyPr/>
        <a:lstStyle/>
        <a:p>
          <a:endParaRPr lang="ru-RU"/>
        </a:p>
      </dgm:t>
    </dgm:pt>
    <dgm:pt modelId="{FCA4D718-EF38-4DA0-82C2-33BED077F0F2}" type="pres">
      <dgm:prSet presAssocID="{56021C0D-6D74-4501-9708-65854643D95B}" presName="spacer" presStyleCnt="0"/>
      <dgm:spPr/>
    </dgm:pt>
    <dgm:pt modelId="{A0A95196-9A34-4EA3-AC66-5D289D3F4D9B}" type="pres">
      <dgm:prSet presAssocID="{3CFB067F-DC94-4C6D-9A9A-E9ABBB3F28E0}" presName="parentText" presStyleLbl="node1" presStyleIdx="2" presStyleCnt="3">
        <dgm:presLayoutVars>
          <dgm:chMax val="0"/>
          <dgm:bulletEnabled val="1"/>
        </dgm:presLayoutVars>
      </dgm:prSet>
      <dgm:spPr/>
      <dgm:t>
        <a:bodyPr/>
        <a:lstStyle/>
        <a:p>
          <a:endParaRPr lang="ru-RU"/>
        </a:p>
      </dgm:t>
    </dgm:pt>
  </dgm:ptLst>
  <dgm:cxnLst>
    <dgm:cxn modelId="{C9D1515C-5699-4257-91D4-1587B6813E61}" type="presOf" srcId="{7834166F-2D80-4F99-9273-70D19CFB77D4}" destId="{30A8F98B-9D9A-4A6D-848E-A7C3AD254935}" srcOrd="0" destOrd="0" presId="urn:microsoft.com/office/officeart/2005/8/layout/vList2"/>
    <dgm:cxn modelId="{E7E9F292-1F85-4DA0-BA1E-CC64DB7F2239}" srcId="{7834166F-2D80-4F99-9273-70D19CFB77D4}" destId="{0592689A-A211-4930-BEC2-268E8014AFDB}" srcOrd="1" destOrd="0" parTransId="{13C77D37-B7BC-4477-8763-13FC37652086}" sibTransId="{56021C0D-6D74-4501-9708-65854643D95B}"/>
    <dgm:cxn modelId="{9422DAA6-173C-462C-86BB-E5640C863D6D}" srcId="{7834166F-2D80-4F99-9273-70D19CFB77D4}" destId="{97E8705C-1504-4993-A1D4-50B93122C5CD}" srcOrd="0" destOrd="0" parTransId="{8502D88A-E89A-4FB9-B607-DB6D464502C0}" sibTransId="{A850B5C6-4EE4-42CD-A76E-3592AAF4CB84}"/>
    <dgm:cxn modelId="{3C7A678F-3E97-4131-92AA-9B26583861B9}" type="presOf" srcId="{97E8705C-1504-4993-A1D4-50B93122C5CD}" destId="{025417A7-72CC-4702-9CD3-6805A507B163}" srcOrd="0" destOrd="0" presId="urn:microsoft.com/office/officeart/2005/8/layout/vList2"/>
    <dgm:cxn modelId="{36CF5B6E-2B6A-461D-9315-42574A187FC8}" type="presOf" srcId="{3CFB067F-DC94-4C6D-9A9A-E9ABBB3F28E0}" destId="{A0A95196-9A34-4EA3-AC66-5D289D3F4D9B}" srcOrd="0" destOrd="0" presId="urn:microsoft.com/office/officeart/2005/8/layout/vList2"/>
    <dgm:cxn modelId="{7E1E664C-A56D-4F7E-ABA7-B02289FA6E0E}" type="presOf" srcId="{0592689A-A211-4930-BEC2-268E8014AFDB}" destId="{9616EF76-30A1-42E7-90BC-0379D997C855}" srcOrd="0" destOrd="0" presId="urn:microsoft.com/office/officeart/2005/8/layout/vList2"/>
    <dgm:cxn modelId="{07F85555-EE26-44BF-B70D-54FCBEC4E94D}" srcId="{7834166F-2D80-4F99-9273-70D19CFB77D4}" destId="{3CFB067F-DC94-4C6D-9A9A-E9ABBB3F28E0}" srcOrd="2" destOrd="0" parTransId="{43209E9C-59FF-4F3C-AE85-27E4D9ADD60C}" sibTransId="{01F6C023-BB9A-4996-901A-1C667E4E0633}"/>
    <dgm:cxn modelId="{1A108B6F-9DF0-4882-B592-2CD537EFD0D9}" type="presParOf" srcId="{30A8F98B-9D9A-4A6D-848E-A7C3AD254935}" destId="{025417A7-72CC-4702-9CD3-6805A507B163}" srcOrd="0" destOrd="0" presId="urn:microsoft.com/office/officeart/2005/8/layout/vList2"/>
    <dgm:cxn modelId="{DE6B980D-0171-4466-84F1-75C9F8BB0BEC}" type="presParOf" srcId="{30A8F98B-9D9A-4A6D-848E-A7C3AD254935}" destId="{D28E36BD-39AB-4A74-B624-5746863387FF}" srcOrd="1" destOrd="0" presId="urn:microsoft.com/office/officeart/2005/8/layout/vList2"/>
    <dgm:cxn modelId="{5FB986FE-9C8E-4D78-AC9F-5EEC1B42EF0C}" type="presParOf" srcId="{30A8F98B-9D9A-4A6D-848E-A7C3AD254935}" destId="{9616EF76-30A1-42E7-90BC-0379D997C855}" srcOrd="2" destOrd="0" presId="urn:microsoft.com/office/officeart/2005/8/layout/vList2"/>
    <dgm:cxn modelId="{8A914711-0649-4F03-9F99-FBF983CDEAF6}" type="presParOf" srcId="{30A8F98B-9D9A-4A6D-848E-A7C3AD254935}" destId="{FCA4D718-EF38-4DA0-82C2-33BED077F0F2}" srcOrd="3" destOrd="0" presId="urn:microsoft.com/office/officeart/2005/8/layout/vList2"/>
    <dgm:cxn modelId="{A21DF4A0-6B08-4C63-B6E5-0C15EBE60409}" type="presParOf" srcId="{30A8F98B-9D9A-4A6D-848E-A7C3AD254935}" destId="{A0A95196-9A34-4EA3-AC66-5D289D3F4D9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39076E5-116F-44CB-B764-50B3C28F9431}" type="doc">
      <dgm:prSet loTypeId="urn:microsoft.com/office/officeart/2005/8/layout/target3" loCatId="relationship" qsTypeId="urn:microsoft.com/office/officeart/2005/8/quickstyle/simple1" qsCatId="simple" csTypeId="urn:microsoft.com/office/officeart/2005/8/colors/colorful3" csCatId="colorful"/>
      <dgm:spPr/>
      <dgm:t>
        <a:bodyPr/>
        <a:lstStyle/>
        <a:p>
          <a:endParaRPr lang="ru-RU"/>
        </a:p>
      </dgm:t>
    </dgm:pt>
    <dgm:pt modelId="{3EC617FA-899F-4874-A4CA-0F52A86DE73E}">
      <dgm:prSet/>
      <dgm:spPr/>
      <dgm:t>
        <a:bodyPr/>
        <a:lstStyle/>
        <a:p>
          <a:pPr rtl="0"/>
          <a:r>
            <a:rPr lang="uk-UA" b="1" i="1" smtClean="0"/>
            <a:t>Автономна участь</a:t>
          </a:r>
          <a:r>
            <a:rPr lang="uk-UA" smtClean="0"/>
            <a:t> – вільна добровільна діяльність індивідів, які переслідують особисті і групові інтереси</a:t>
          </a:r>
          <a:endParaRPr lang="ru-RU"/>
        </a:p>
      </dgm:t>
    </dgm:pt>
    <dgm:pt modelId="{507B201C-1473-4CF7-A069-A48A184667AC}" type="parTrans" cxnId="{7FE2A6D4-00B5-480D-82A7-57CEB3B24B53}">
      <dgm:prSet/>
      <dgm:spPr/>
      <dgm:t>
        <a:bodyPr/>
        <a:lstStyle/>
        <a:p>
          <a:endParaRPr lang="ru-RU"/>
        </a:p>
      </dgm:t>
    </dgm:pt>
    <dgm:pt modelId="{C853F16A-036C-4545-B525-299DFB7DDABB}" type="sibTrans" cxnId="{7FE2A6D4-00B5-480D-82A7-57CEB3B24B53}">
      <dgm:prSet/>
      <dgm:spPr/>
      <dgm:t>
        <a:bodyPr/>
        <a:lstStyle/>
        <a:p>
          <a:endParaRPr lang="ru-RU"/>
        </a:p>
      </dgm:t>
    </dgm:pt>
    <dgm:pt modelId="{FFF77522-E008-43D0-8EFA-2CE830F88A5F}">
      <dgm:prSet/>
      <dgm:spPr/>
      <dgm:t>
        <a:bodyPr/>
        <a:lstStyle/>
        <a:p>
          <a:pPr rtl="0"/>
          <a:r>
            <a:rPr lang="uk-UA" b="1" i="1" smtClean="0"/>
            <a:t>Мобілізаційна участь</a:t>
          </a:r>
          <a:r>
            <a:rPr lang="uk-UA" smtClean="0"/>
            <a:t> має примусовий характер. Стимулами є страх, традиції, адміністративний примус. Метою мобілізаційної участі є демонстрування відданості правлячій еліті, всенародне схвалення політики, яка проводиться</a:t>
          </a:r>
          <a:endParaRPr lang="ru-RU"/>
        </a:p>
      </dgm:t>
    </dgm:pt>
    <dgm:pt modelId="{C39B655B-228F-4EBC-B056-9D4206DBE82D}" type="parTrans" cxnId="{64FBD288-D067-4DA2-BF05-E21A530B88B6}">
      <dgm:prSet/>
      <dgm:spPr/>
      <dgm:t>
        <a:bodyPr/>
        <a:lstStyle/>
        <a:p>
          <a:endParaRPr lang="ru-RU"/>
        </a:p>
      </dgm:t>
    </dgm:pt>
    <dgm:pt modelId="{F783FF23-7654-4253-92F3-587A23C4D89D}" type="sibTrans" cxnId="{64FBD288-D067-4DA2-BF05-E21A530B88B6}">
      <dgm:prSet/>
      <dgm:spPr/>
      <dgm:t>
        <a:bodyPr/>
        <a:lstStyle/>
        <a:p>
          <a:endParaRPr lang="ru-RU"/>
        </a:p>
      </dgm:t>
    </dgm:pt>
    <dgm:pt modelId="{19967E92-D6F2-4A25-B58A-757A7C2EFA86}" type="pres">
      <dgm:prSet presAssocID="{539076E5-116F-44CB-B764-50B3C28F9431}" presName="Name0" presStyleCnt="0">
        <dgm:presLayoutVars>
          <dgm:chMax val="7"/>
          <dgm:dir/>
          <dgm:animLvl val="lvl"/>
          <dgm:resizeHandles val="exact"/>
        </dgm:presLayoutVars>
      </dgm:prSet>
      <dgm:spPr/>
      <dgm:t>
        <a:bodyPr/>
        <a:lstStyle/>
        <a:p>
          <a:endParaRPr lang="ru-RU"/>
        </a:p>
      </dgm:t>
    </dgm:pt>
    <dgm:pt modelId="{CEC4BCFC-DDCA-4A66-8F21-6256929E8CC0}" type="pres">
      <dgm:prSet presAssocID="{3EC617FA-899F-4874-A4CA-0F52A86DE73E}" presName="circle1" presStyleLbl="node1" presStyleIdx="0" presStyleCnt="2"/>
      <dgm:spPr/>
    </dgm:pt>
    <dgm:pt modelId="{1E193E35-B743-4DC3-9806-FE78477C46F4}" type="pres">
      <dgm:prSet presAssocID="{3EC617FA-899F-4874-A4CA-0F52A86DE73E}" presName="space" presStyleCnt="0"/>
      <dgm:spPr/>
    </dgm:pt>
    <dgm:pt modelId="{99271273-C7CB-4ADC-A50D-8FD0F563830C}" type="pres">
      <dgm:prSet presAssocID="{3EC617FA-899F-4874-A4CA-0F52A86DE73E}" presName="rect1" presStyleLbl="alignAcc1" presStyleIdx="0" presStyleCnt="2"/>
      <dgm:spPr/>
      <dgm:t>
        <a:bodyPr/>
        <a:lstStyle/>
        <a:p>
          <a:endParaRPr lang="ru-RU"/>
        </a:p>
      </dgm:t>
    </dgm:pt>
    <dgm:pt modelId="{292D64E4-B913-4CC3-9EC1-349E0390E018}" type="pres">
      <dgm:prSet presAssocID="{FFF77522-E008-43D0-8EFA-2CE830F88A5F}" presName="vertSpace2" presStyleLbl="node1" presStyleIdx="0" presStyleCnt="2"/>
      <dgm:spPr/>
    </dgm:pt>
    <dgm:pt modelId="{A60F4A67-22A7-46D4-A8A1-CDCA83C7FD7E}" type="pres">
      <dgm:prSet presAssocID="{FFF77522-E008-43D0-8EFA-2CE830F88A5F}" presName="circle2" presStyleLbl="node1" presStyleIdx="1" presStyleCnt="2"/>
      <dgm:spPr/>
    </dgm:pt>
    <dgm:pt modelId="{BC600753-2EC3-4160-AD23-30D10431CBAD}" type="pres">
      <dgm:prSet presAssocID="{FFF77522-E008-43D0-8EFA-2CE830F88A5F}" presName="rect2" presStyleLbl="alignAcc1" presStyleIdx="1" presStyleCnt="2"/>
      <dgm:spPr/>
      <dgm:t>
        <a:bodyPr/>
        <a:lstStyle/>
        <a:p>
          <a:endParaRPr lang="ru-RU"/>
        </a:p>
      </dgm:t>
    </dgm:pt>
    <dgm:pt modelId="{AC3EAADF-41E0-4D4E-9870-2C5B1444858B}" type="pres">
      <dgm:prSet presAssocID="{3EC617FA-899F-4874-A4CA-0F52A86DE73E}" presName="rect1ParTxNoCh" presStyleLbl="alignAcc1" presStyleIdx="1" presStyleCnt="2">
        <dgm:presLayoutVars>
          <dgm:chMax val="1"/>
          <dgm:bulletEnabled val="1"/>
        </dgm:presLayoutVars>
      </dgm:prSet>
      <dgm:spPr/>
      <dgm:t>
        <a:bodyPr/>
        <a:lstStyle/>
        <a:p>
          <a:endParaRPr lang="ru-RU"/>
        </a:p>
      </dgm:t>
    </dgm:pt>
    <dgm:pt modelId="{E05A2DD3-578D-4325-B0B2-86076912671B}" type="pres">
      <dgm:prSet presAssocID="{FFF77522-E008-43D0-8EFA-2CE830F88A5F}" presName="rect2ParTxNoCh" presStyleLbl="alignAcc1" presStyleIdx="1" presStyleCnt="2">
        <dgm:presLayoutVars>
          <dgm:chMax val="1"/>
          <dgm:bulletEnabled val="1"/>
        </dgm:presLayoutVars>
      </dgm:prSet>
      <dgm:spPr/>
      <dgm:t>
        <a:bodyPr/>
        <a:lstStyle/>
        <a:p>
          <a:endParaRPr lang="ru-RU"/>
        </a:p>
      </dgm:t>
    </dgm:pt>
  </dgm:ptLst>
  <dgm:cxnLst>
    <dgm:cxn modelId="{7FE2A6D4-00B5-480D-82A7-57CEB3B24B53}" srcId="{539076E5-116F-44CB-B764-50B3C28F9431}" destId="{3EC617FA-899F-4874-A4CA-0F52A86DE73E}" srcOrd="0" destOrd="0" parTransId="{507B201C-1473-4CF7-A069-A48A184667AC}" sibTransId="{C853F16A-036C-4545-B525-299DFB7DDABB}"/>
    <dgm:cxn modelId="{0D9420B8-2884-48A3-BCA1-8E1C0D2E0295}" type="presOf" srcId="{539076E5-116F-44CB-B764-50B3C28F9431}" destId="{19967E92-D6F2-4A25-B58A-757A7C2EFA86}" srcOrd="0" destOrd="0" presId="urn:microsoft.com/office/officeart/2005/8/layout/target3"/>
    <dgm:cxn modelId="{CDFD72FA-FA96-4843-9C2A-17BCB59244E2}" type="presOf" srcId="{3EC617FA-899F-4874-A4CA-0F52A86DE73E}" destId="{AC3EAADF-41E0-4D4E-9870-2C5B1444858B}" srcOrd="1" destOrd="0" presId="urn:microsoft.com/office/officeart/2005/8/layout/target3"/>
    <dgm:cxn modelId="{CFC775D5-F451-4CE3-951D-B1487F950DA9}" type="presOf" srcId="{FFF77522-E008-43D0-8EFA-2CE830F88A5F}" destId="{BC600753-2EC3-4160-AD23-30D10431CBAD}" srcOrd="0" destOrd="0" presId="urn:microsoft.com/office/officeart/2005/8/layout/target3"/>
    <dgm:cxn modelId="{8CF7F834-6E9D-41D4-ADEA-96BC88409F8C}" type="presOf" srcId="{FFF77522-E008-43D0-8EFA-2CE830F88A5F}" destId="{E05A2DD3-578D-4325-B0B2-86076912671B}" srcOrd="1" destOrd="0" presId="urn:microsoft.com/office/officeart/2005/8/layout/target3"/>
    <dgm:cxn modelId="{3251BA7D-2304-480C-B3A8-955717D45F72}" type="presOf" srcId="{3EC617FA-899F-4874-A4CA-0F52A86DE73E}" destId="{99271273-C7CB-4ADC-A50D-8FD0F563830C}" srcOrd="0" destOrd="0" presId="urn:microsoft.com/office/officeart/2005/8/layout/target3"/>
    <dgm:cxn modelId="{64FBD288-D067-4DA2-BF05-E21A530B88B6}" srcId="{539076E5-116F-44CB-B764-50B3C28F9431}" destId="{FFF77522-E008-43D0-8EFA-2CE830F88A5F}" srcOrd="1" destOrd="0" parTransId="{C39B655B-228F-4EBC-B056-9D4206DBE82D}" sibTransId="{F783FF23-7654-4253-92F3-587A23C4D89D}"/>
    <dgm:cxn modelId="{4B14B33D-A234-4841-9014-517B3DD80DA3}" type="presParOf" srcId="{19967E92-D6F2-4A25-B58A-757A7C2EFA86}" destId="{CEC4BCFC-DDCA-4A66-8F21-6256929E8CC0}" srcOrd="0" destOrd="0" presId="urn:microsoft.com/office/officeart/2005/8/layout/target3"/>
    <dgm:cxn modelId="{A91BE2C1-58A9-40E4-8A8B-B4DFE5D6D971}" type="presParOf" srcId="{19967E92-D6F2-4A25-B58A-757A7C2EFA86}" destId="{1E193E35-B743-4DC3-9806-FE78477C46F4}" srcOrd="1" destOrd="0" presId="urn:microsoft.com/office/officeart/2005/8/layout/target3"/>
    <dgm:cxn modelId="{13A4138C-5A12-4EEF-B548-67CE87BF103F}" type="presParOf" srcId="{19967E92-D6F2-4A25-B58A-757A7C2EFA86}" destId="{99271273-C7CB-4ADC-A50D-8FD0F563830C}" srcOrd="2" destOrd="0" presId="urn:microsoft.com/office/officeart/2005/8/layout/target3"/>
    <dgm:cxn modelId="{F8E719EC-B2A2-46B6-AAFC-A0F5927A8D1D}" type="presParOf" srcId="{19967E92-D6F2-4A25-B58A-757A7C2EFA86}" destId="{292D64E4-B913-4CC3-9EC1-349E0390E018}" srcOrd="3" destOrd="0" presId="urn:microsoft.com/office/officeart/2005/8/layout/target3"/>
    <dgm:cxn modelId="{F69E5561-D6AD-432D-A6C0-C32108A0546E}" type="presParOf" srcId="{19967E92-D6F2-4A25-B58A-757A7C2EFA86}" destId="{A60F4A67-22A7-46D4-A8A1-CDCA83C7FD7E}" srcOrd="4" destOrd="0" presId="urn:microsoft.com/office/officeart/2005/8/layout/target3"/>
    <dgm:cxn modelId="{82C66718-637C-44C3-B676-FB9E3151A01B}" type="presParOf" srcId="{19967E92-D6F2-4A25-B58A-757A7C2EFA86}" destId="{BC600753-2EC3-4160-AD23-30D10431CBAD}" srcOrd="5" destOrd="0" presId="urn:microsoft.com/office/officeart/2005/8/layout/target3"/>
    <dgm:cxn modelId="{077356D5-2E58-4D3B-8ED7-358694CB3A9A}" type="presParOf" srcId="{19967E92-D6F2-4A25-B58A-757A7C2EFA86}" destId="{AC3EAADF-41E0-4D4E-9870-2C5B1444858B}" srcOrd="6" destOrd="0" presId="urn:microsoft.com/office/officeart/2005/8/layout/target3"/>
    <dgm:cxn modelId="{45C37FE3-D9F8-46BD-BFE6-C99E78A46239}" type="presParOf" srcId="{19967E92-D6F2-4A25-B58A-757A7C2EFA86}" destId="{E05A2DD3-578D-4325-B0B2-86076912671B}"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06DD4-A6A3-4886-80AD-48C32384BAA3}">
      <dsp:nvSpPr>
        <dsp:cNvPr id="0" name=""/>
        <dsp:cNvSpPr/>
      </dsp:nvSpPr>
      <dsp:spPr>
        <a:xfrm>
          <a:off x="0" y="22656"/>
          <a:ext cx="8229600" cy="710775"/>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uk-UA" sz="1500" kern="1200" smtClean="0"/>
            <a:t>робота в органах державної влади чи органах місцевого самоврядування</a:t>
          </a:r>
          <a:endParaRPr lang="ru-RU" sz="1500" kern="1200"/>
        </a:p>
      </dsp:txBody>
      <dsp:txXfrm>
        <a:off x="34697" y="57353"/>
        <a:ext cx="8160206" cy="641381"/>
      </dsp:txXfrm>
    </dsp:sp>
    <dsp:sp modelId="{DB83FFD0-3E78-4C30-BA87-F6A5119B646C}">
      <dsp:nvSpPr>
        <dsp:cNvPr id="0" name=""/>
        <dsp:cNvSpPr/>
      </dsp:nvSpPr>
      <dsp:spPr>
        <a:xfrm>
          <a:off x="0" y="776631"/>
          <a:ext cx="8229600" cy="710775"/>
        </a:xfrm>
        <a:prstGeom prst="roundRect">
          <a:avLst/>
        </a:prstGeom>
        <a:solidFill>
          <a:schemeClr val="accent2">
            <a:hueOff val="-4032637"/>
            <a:satOff val="1754"/>
            <a:lumOff val="51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uk-UA" sz="1500" kern="1200" smtClean="0"/>
            <a:t>активна участь у політичному житті партійна діяльність, громадсько-політичних об’єднань і рухів</a:t>
          </a:r>
          <a:endParaRPr lang="ru-RU" sz="1500" kern="1200"/>
        </a:p>
      </dsp:txBody>
      <dsp:txXfrm>
        <a:off x="34697" y="811328"/>
        <a:ext cx="8160206" cy="641381"/>
      </dsp:txXfrm>
    </dsp:sp>
    <dsp:sp modelId="{3BF82AE4-3787-43E0-BAA6-D9DBA0C916C0}">
      <dsp:nvSpPr>
        <dsp:cNvPr id="0" name=""/>
        <dsp:cNvSpPr/>
      </dsp:nvSpPr>
      <dsp:spPr>
        <a:xfrm>
          <a:off x="0" y="1530606"/>
          <a:ext cx="8229600" cy="710775"/>
        </a:xfrm>
        <a:prstGeom prst="roundRect">
          <a:avLst/>
        </a:prstGeom>
        <a:solidFill>
          <a:schemeClr val="accent2">
            <a:hueOff val="-8065275"/>
            <a:satOff val="3508"/>
            <a:lumOff val="102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uk-UA" sz="1500" kern="1200" smtClean="0"/>
            <a:t>участь у виборчій кампанії</a:t>
          </a:r>
          <a:endParaRPr lang="ru-RU" sz="1500" kern="1200"/>
        </a:p>
      </dsp:txBody>
      <dsp:txXfrm>
        <a:off x="34697" y="1565303"/>
        <a:ext cx="8160206" cy="641381"/>
      </dsp:txXfrm>
    </dsp:sp>
    <dsp:sp modelId="{77353620-3395-469D-80F2-3F5DDB34AF9F}">
      <dsp:nvSpPr>
        <dsp:cNvPr id="0" name=""/>
        <dsp:cNvSpPr/>
      </dsp:nvSpPr>
      <dsp:spPr>
        <a:xfrm>
          <a:off x="0" y="2284581"/>
          <a:ext cx="8229600" cy="710775"/>
        </a:xfrm>
        <a:prstGeom prst="roundRect">
          <a:avLst/>
        </a:prstGeom>
        <a:solidFill>
          <a:schemeClr val="accent2">
            <a:hueOff val="-12097913"/>
            <a:satOff val="5261"/>
            <a:lumOff val="153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uk-UA" sz="1500" kern="1200" smtClean="0"/>
            <a:t>виступи у національно-визвольних рухах</a:t>
          </a:r>
          <a:endParaRPr lang="ru-RU" sz="1500" kern="1200"/>
        </a:p>
      </dsp:txBody>
      <dsp:txXfrm>
        <a:off x="34697" y="2319278"/>
        <a:ext cx="8160206" cy="641381"/>
      </dsp:txXfrm>
    </dsp:sp>
    <dsp:sp modelId="{06C19C6B-5FF0-4EF9-9751-F161D59C96DD}">
      <dsp:nvSpPr>
        <dsp:cNvPr id="0" name=""/>
        <dsp:cNvSpPr/>
      </dsp:nvSpPr>
      <dsp:spPr>
        <a:xfrm>
          <a:off x="0" y="3038556"/>
          <a:ext cx="8229600" cy="710775"/>
        </a:xfrm>
        <a:prstGeom prst="roundRect">
          <a:avLst/>
        </a:prstGeom>
        <a:solidFill>
          <a:schemeClr val="accent2">
            <a:hueOff val="-16130550"/>
            <a:satOff val="7015"/>
            <a:lumOff val="204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uk-UA" sz="1500" kern="1200" smtClean="0"/>
            <a:t>дипломатична практика</a:t>
          </a:r>
          <a:endParaRPr lang="ru-RU" sz="1500" kern="1200"/>
        </a:p>
      </dsp:txBody>
      <dsp:txXfrm>
        <a:off x="34697" y="3073253"/>
        <a:ext cx="8160206" cy="641381"/>
      </dsp:txXfrm>
    </dsp:sp>
    <dsp:sp modelId="{BECFBB4F-B957-4D1E-BF5B-46EDED5A80CA}">
      <dsp:nvSpPr>
        <dsp:cNvPr id="0" name=""/>
        <dsp:cNvSpPr/>
      </dsp:nvSpPr>
      <dsp:spPr>
        <a:xfrm>
          <a:off x="0" y="3792531"/>
          <a:ext cx="8229600" cy="710775"/>
        </a:xfrm>
        <a:prstGeom prst="roundRect">
          <a:avLst/>
        </a:prstGeom>
        <a:solidFill>
          <a:schemeClr val="accent2">
            <a:hueOff val="-20163188"/>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uk-UA" sz="1500" i="1" kern="1200" smtClean="0"/>
            <a:t>депутатська діяльність</a:t>
          </a:r>
          <a:endParaRPr lang="ru-RU" sz="1500" kern="1200"/>
        </a:p>
      </dsp:txBody>
      <dsp:txXfrm>
        <a:off x="34697" y="3827228"/>
        <a:ext cx="8160206" cy="6413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5417A7-72CC-4702-9CD3-6805A507B163}">
      <dsp:nvSpPr>
        <dsp:cNvPr id="0" name=""/>
        <dsp:cNvSpPr/>
      </dsp:nvSpPr>
      <dsp:spPr>
        <a:xfrm>
          <a:off x="0" y="483591"/>
          <a:ext cx="8229600" cy="1153620"/>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uk-UA" sz="1700" kern="1200" smtClean="0"/>
            <a:t>домінування у особистості норм субкультури при майже повному витісненні загальноприйнятих норм культури, внаслідок чого людина сприймає світ, який знаходиться за рамками її субкультури, як чужий </a:t>
          </a:r>
          <a:endParaRPr lang="ru-RU" sz="1700" kern="1200"/>
        </a:p>
      </dsp:txBody>
      <dsp:txXfrm>
        <a:off x="56315" y="539906"/>
        <a:ext cx="8116970" cy="1040990"/>
      </dsp:txXfrm>
    </dsp:sp>
    <dsp:sp modelId="{9616EF76-30A1-42E7-90BC-0379D997C855}">
      <dsp:nvSpPr>
        <dsp:cNvPr id="0" name=""/>
        <dsp:cNvSpPr/>
      </dsp:nvSpPr>
      <dsp:spPr>
        <a:xfrm>
          <a:off x="0" y="1686171"/>
          <a:ext cx="8229600" cy="1153620"/>
        </a:xfrm>
        <a:prstGeom prst="roundRect">
          <a:avLst/>
        </a:prstGeom>
        <a:solidFill>
          <a:schemeClr val="accent3">
            <a:hueOff val="5812304"/>
            <a:satOff val="-18573"/>
            <a:lumOff val="-4706"/>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uk-UA" sz="1700" kern="1200" smtClean="0"/>
            <a:t>почуття неможливості вплинути на процес вироблення і прийняття рішень, безпорадність перед складними проблемами</a:t>
          </a:r>
          <a:endParaRPr lang="ru-RU" sz="1700" kern="1200"/>
        </a:p>
      </dsp:txBody>
      <dsp:txXfrm>
        <a:off x="56315" y="1742486"/>
        <a:ext cx="8116970" cy="1040990"/>
      </dsp:txXfrm>
    </dsp:sp>
    <dsp:sp modelId="{A0A95196-9A34-4EA3-AC66-5D289D3F4D9B}">
      <dsp:nvSpPr>
        <dsp:cNvPr id="0" name=""/>
        <dsp:cNvSpPr/>
      </dsp:nvSpPr>
      <dsp:spPr>
        <a:xfrm>
          <a:off x="0" y="2888751"/>
          <a:ext cx="8229600" cy="1153620"/>
        </a:xfrm>
        <a:prstGeom prst="roundRect">
          <a:avLst/>
        </a:prstGeom>
        <a:solidFill>
          <a:schemeClr val="accent3">
            <a:hueOff val="11624607"/>
            <a:satOff val="-37145"/>
            <a:lumOff val="-9412"/>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uk-UA" sz="1700" kern="1200" smtClean="0"/>
            <a:t>у людини, що може самостійно впоратися з власними проблемами, особисто відстоювати власні інтереси, виникає відчуття непотрібності політики</a:t>
          </a:r>
          <a:endParaRPr lang="ru-RU" sz="1700" kern="1200"/>
        </a:p>
      </dsp:txBody>
      <dsp:txXfrm>
        <a:off x="56315" y="2945066"/>
        <a:ext cx="8116970" cy="10409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C4BCFC-DDCA-4A66-8F21-6256929E8CC0}">
      <dsp:nvSpPr>
        <dsp:cNvPr id="0" name=""/>
        <dsp:cNvSpPr/>
      </dsp:nvSpPr>
      <dsp:spPr>
        <a:xfrm>
          <a:off x="0" y="0"/>
          <a:ext cx="4525963" cy="4525963"/>
        </a:xfrm>
        <a:prstGeom prst="pie">
          <a:avLst>
            <a:gd name="adj1" fmla="val 5400000"/>
            <a:gd name="adj2" fmla="val 16200000"/>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271273-C7CB-4ADC-A50D-8FD0F563830C}">
      <dsp:nvSpPr>
        <dsp:cNvPr id="0" name=""/>
        <dsp:cNvSpPr/>
      </dsp:nvSpPr>
      <dsp:spPr>
        <a:xfrm>
          <a:off x="2262981" y="0"/>
          <a:ext cx="5966618" cy="4525963"/>
        </a:xfrm>
        <a:prstGeom prst="rect">
          <a:avLst/>
        </a:prstGeom>
        <a:solidFill>
          <a:schemeClr val="lt1">
            <a:alpha val="90000"/>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uk-UA" sz="1800" b="1" i="1" kern="1200" smtClean="0"/>
            <a:t>Автономна участь</a:t>
          </a:r>
          <a:r>
            <a:rPr lang="uk-UA" sz="1800" kern="1200" smtClean="0"/>
            <a:t> – вільна добровільна діяльність індивідів, які переслідують особисті і групові інтереси</a:t>
          </a:r>
          <a:endParaRPr lang="ru-RU" sz="1800" kern="1200"/>
        </a:p>
      </dsp:txBody>
      <dsp:txXfrm>
        <a:off x="2262981" y="0"/>
        <a:ext cx="5966618" cy="2149832"/>
      </dsp:txXfrm>
    </dsp:sp>
    <dsp:sp modelId="{A60F4A67-22A7-46D4-A8A1-CDCA83C7FD7E}">
      <dsp:nvSpPr>
        <dsp:cNvPr id="0" name=""/>
        <dsp:cNvSpPr/>
      </dsp:nvSpPr>
      <dsp:spPr>
        <a:xfrm>
          <a:off x="1188065" y="2149832"/>
          <a:ext cx="2149832" cy="2149832"/>
        </a:xfrm>
        <a:prstGeom prst="pie">
          <a:avLst>
            <a:gd name="adj1" fmla="val 5400000"/>
            <a:gd name="adj2" fmla="val 16200000"/>
          </a:avLst>
        </a:prstGeom>
        <a:solidFill>
          <a:schemeClr val="accent3">
            <a:hueOff val="11624607"/>
            <a:satOff val="-37145"/>
            <a:lumOff val="-9412"/>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600753-2EC3-4160-AD23-30D10431CBAD}">
      <dsp:nvSpPr>
        <dsp:cNvPr id="0" name=""/>
        <dsp:cNvSpPr/>
      </dsp:nvSpPr>
      <dsp:spPr>
        <a:xfrm>
          <a:off x="2262981" y="2149832"/>
          <a:ext cx="5966618" cy="2149832"/>
        </a:xfrm>
        <a:prstGeom prst="rect">
          <a:avLst/>
        </a:prstGeom>
        <a:solidFill>
          <a:schemeClr val="lt1">
            <a:alpha val="90000"/>
            <a:hueOff val="0"/>
            <a:satOff val="0"/>
            <a:lumOff val="0"/>
            <a:alphaOff val="0"/>
          </a:schemeClr>
        </a:solidFill>
        <a:ln w="55000" cap="flat" cmpd="thickThin" algn="ctr">
          <a:solidFill>
            <a:schemeClr val="accent3">
              <a:hueOff val="11624607"/>
              <a:satOff val="-37145"/>
              <a:lumOff val="-9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uk-UA" sz="1800" b="1" i="1" kern="1200" smtClean="0"/>
            <a:t>Мобілізаційна участь</a:t>
          </a:r>
          <a:r>
            <a:rPr lang="uk-UA" sz="1800" kern="1200" smtClean="0"/>
            <a:t> має примусовий характер. Стимулами є страх, традиції, адміністративний примус. Метою мобілізаційної участі є демонстрування відданості правлячій еліті, всенародне схвалення політики, яка проводиться</a:t>
          </a:r>
          <a:endParaRPr lang="ru-RU" sz="1800" kern="1200"/>
        </a:p>
      </dsp:txBody>
      <dsp:txXfrm>
        <a:off x="2262981" y="2149832"/>
        <a:ext cx="5966618" cy="21498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21.10.2022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t>21.10.2022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t>21.10.2022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21.10.2022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21.10.2022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Політична поведінка</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6584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r>
              <a:rPr lang="uk-UA" dirty="0" smtClean="0"/>
              <a:t> </a:t>
            </a:r>
            <a:r>
              <a:rPr lang="uk-UA" dirty="0"/>
              <a:t>– зібрання, метою якого є формування психологічної готовності індивідів до безпосередньої дії. Присутні є прихильниками однієї ідеї, і самим фактом численного зібрання та діями – промовами, скандуванням, транспарантами – вони пропагують свою ідею і вимагають від представників влади та громадськості щось підтримати чи засудити, заборонити чи дозволити. </a:t>
            </a:r>
            <a:endParaRPr lang="ru-RU" dirty="0"/>
          </a:p>
          <a:p>
            <a:endParaRPr lang="ru-RU" dirty="0"/>
          </a:p>
          <a:p>
            <a:endParaRPr lang="ru-RU" dirty="0"/>
          </a:p>
        </p:txBody>
      </p:sp>
      <p:sp>
        <p:nvSpPr>
          <p:cNvPr id="3" name="Заголовок 2"/>
          <p:cNvSpPr>
            <a:spLocks noGrp="1"/>
          </p:cNvSpPr>
          <p:nvPr>
            <p:ph type="title"/>
          </p:nvPr>
        </p:nvSpPr>
        <p:spPr/>
        <p:txBody>
          <a:bodyPr/>
          <a:lstStyle/>
          <a:p>
            <a:r>
              <a:rPr lang="uk-UA" dirty="0" smtClean="0"/>
              <a:t>мітинг</a:t>
            </a:r>
            <a:endParaRPr lang="ru-RU" dirty="0"/>
          </a:p>
        </p:txBody>
      </p:sp>
    </p:spTree>
    <p:extLst>
      <p:ext uri="{BB962C8B-B14F-4D97-AF65-F5344CB8AC3E}">
        <p14:creationId xmlns:p14="http://schemas.microsoft.com/office/powerpoint/2010/main" val="551010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sz="3600" dirty="0" smtClean="0"/>
              <a:t>– </a:t>
            </a:r>
            <a:r>
              <a:rPr lang="uk-UA" sz="3600" dirty="0"/>
              <a:t>проголошення ідеї або ряду ідей, що випливають із нагальної соціальної проблеми у формі зосередження прихильників, проголошення промов, піднесення транспарантів. </a:t>
            </a:r>
            <a:endParaRPr lang="ru-RU" sz="3600" dirty="0"/>
          </a:p>
          <a:p>
            <a:endParaRPr lang="ru-RU" dirty="0"/>
          </a:p>
        </p:txBody>
      </p:sp>
      <p:sp>
        <p:nvSpPr>
          <p:cNvPr id="3" name="Заголовок 2"/>
          <p:cNvSpPr>
            <a:spLocks noGrp="1"/>
          </p:cNvSpPr>
          <p:nvPr>
            <p:ph type="title"/>
          </p:nvPr>
        </p:nvSpPr>
        <p:spPr/>
        <p:txBody>
          <a:bodyPr/>
          <a:lstStyle/>
          <a:p>
            <a:r>
              <a:rPr lang="uk-UA" dirty="0" smtClean="0"/>
              <a:t>маніфестація</a:t>
            </a:r>
            <a:endParaRPr lang="ru-RU" dirty="0"/>
          </a:p>
        </p:txBody>
      </p:sp>
    </p:spTree>
    <p:extLst>
      <p:ext uri="{BB962C8B-B14F-4D97-AF65-F5344CB8AC3E}">
        <p14:creationId xmlns:p14="http://schemas.microsoft.com/office/powerpoint/2010/main" val="1424772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uk-UA" dirty="0" smtClean="0"/>
              <a:t>специфічна </a:t>
            </a:r>
            <a:r>
              <a:rPr lang="uk-UA" dirty="0"/>
              <a:t>форма людської активності, зміст якої полягає в цілеспрямованій зміні та перетворенні навколишнього середовища з метою реалізації своїх політичних інтересів, насамперед, питань про завоювання, реалізацію і утримання влади. </a:t>
            </a:r>
            <a:endParaRPr lang="ru-RU" dirty="0"/>
          </a:p>
        </p:txBody>
      </p:sp>
      <p:sp>
        <p:nvSpPr>
          <p:cNvPr id="3" name="Заголовок 2"/>
          <p:cNvSpPr>
            <a:spLocks noGrp="1"/>
          </p:cNvSpPr>
          <p:nvPr>
            <p:ph type="title"/>
          </p:nvPr>
        </p:nvSpPr>
        <p:spPr/>
        <p:txBody>
          <a:bodyPr/>
          <a:lstStyle/>
          <a:p>
            <a:r>
              <a:rPr lang="uk-UA" dirty="0" smtClean="0"/>
              <a:t>Політична діяльність</a:t>
            </a:r>
            <a:endParaRPr lang="ru-RU" dirty="0"/>
          </a:p>
        </p:txBody>
      </p:sp>
    </p:spTree>
    <p:extLst>
      <p:ext uri="{BB962C8B-B14F-4D97-AF65-F5344CB8AC3E}">
        <p14:creationId xmlns:p14="http://schemas.microsoft.com/office/powerpoint/2010/main" val="3864636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uk-UA" sz="3200" dirty="0" smtClean="0"/>
              <a:t>– </a:t>
            </a:r>
            <a:r>
              <a:rPr lang="uk-UA" sz="3200" dirty="0"/>
              <a:t>здійснення й управління діяльністю різних політичних інститутів (державних установ, політичних партій, громадських організацій), управління громадськими справами, процесами. </a:t>
            </a:r>
            <a:endParaRPr lang="ru-RU" sz="3200" dirty="0"/>
          </a:p>
        </p:txBody>
      </p:sp>
      <p:sp>
        <p:nvSpPr>
          <p:cNvPr id="3" name="Заголовок 2"/>
          <p:cNvSpPr>
            <a:spLocks noGrp="1"/>
          </p:cNvSpPr>
          <p:nvPr>
            <p:ph type="title"/>
          </p:nvPr>
        </p:nvSpPr>
        <p:spPr/>
        <p:txBody>
          <a:bodyPr/>
          <a:lstStyle/>
          <a:p>
            <a:r>
              <a:rPr lang="uk-UA" dirty="0"/>
              <a:t>політичне функціонування</a:t>
            </a:r>
            <a:endParaRPr lang="ru-RU" dirty="0"/>
          </a:p>
        </p:txBody>
      </p:sp>
    </p:spTree>
    <p:extLst>
      <p:ext uri="{BB962C8B-B14F-4D97-AF65-F5344CB8AC3E}">
        <p14:creationId xmlns:p14="http://schemas.microsoft.com/office/powerpoint/2010/main" val="975430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777628989"/>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lstStyle/>
          <a:p>
            <a:r>
              <a:rPr lang="uk-UA" dirty="0" smtClean="0"/>
              <a:t>Види політичної діяльності</a:t>
            </a:r>
            <a:endParaRPr lang="ru-RU" dirty="0"/>
          </a:p>
        </p:txBody>
      </p:sp>
    </p:spTree>
    <p:extLst>
      <p:ext uri="{BB962C8B-B14F-4D97-AF65-F5344CB8AC3E}">
        <p14:creationId xmlns:p14="http://schemas.microsoft.com/office/powerpoint/2010/main" val="3113506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77500" lnSpcReduction="20000"/>
          </a:bodyPr>
          <a:lstStyle/>
          <a:p>
            <a:r>
              <a:rPr lang="uk-UA" dirty="0" smtClean="0"/>
              <a:t>– </a:t>
            </a:r>
            <a:r>
              <a:rPr lang="uk-UA" dirty="0"/>
              <a:t>політична </a:t>
            </a:r>
            <a:r>
              <a:rPr lang="uk-UA" dirty="0" smtClean="0"/>
              <a:t>неучасть</a:t>
            </a:r>
          </a:p>
          <a:p>
            <a:r>
              <a:rPr lang="uk-UA" b="1" dirty="0" smtClean="0">
                <a:solidFill>
                  <a:srgbClr val="FF0000"/>
                </a:solidFill>
              </a:rPr>
              <a:t>Форми </a:t>
            </a:r>
            <a:r>
              <a:rPr lang="uk-UA" b="1" dirty="0">
                <a:solidFill>
                  <a:srgbClr val="FF0000"/>
                </a:solidFill>
              </a:rPr>
              <a:t>відмови від політичної участі наступні:</a:t>
            </a:r>
            <a:endParaRPr lang="ru-RU" b="1" dirty="0">
              <a:solidFill>
                <a:srgbClr val="FF0000"/>
              </a:solidFill>
            </a:endParaRPr>
          </a:p>
          <a:p>
            <a:pPr lvl="0"/>
            <a:r>
              <a:rPr lang="uk-UA" dirty="0"/>
              <a:t>Вилучення з політичних відносин, спричинене низьким рівнем розвитку цієї особи;</a:t>
            </a:r>
            <a:endParaRPr lang="ru-RU" dirty="0"/>
          </a:p>
          <a:p>
            <a:pPr lvl="0"/>
            <a:r>
              <a:rPr lang="uk-UA" dirty="0"/>
              <a:t>Неучасть як результат відсутності механізму зворотного зв’язку між представниками влади і суспільством, розчарування у діяльності політичних інститутів, байдужість до їх функціонування;</a:t>
            </a:r>
            <a:endParaRPr lang="ru-RU" dirty="0"/>
          </a:p>
          <a:p>
            <a:pPr lvl="0"/>
            <a:r>
              <a:rPr lang="uk-UA" dirty="0"/>
              <a:t>Політична апатія як неприйняття політичної системи внаслідок окупації, контрреволюції, терору;</a:t>
            </a:r>
            <a:endParaRPr lang="ru-RU" dirty="0"/>
          </a:p>
          <a:p>
            <a:pPr lvl="0"/>
            <a:r>
              <a:rPr lang="uk-UA" dirty="0"/>
              <a:t>Політичний бойкот як вираження активного неприйняття політичної системи;</a:t>
            </a:r>
            <a:endParaRPr lang="ru-RU" dirty="0"/>
          </a:p>
          <a:p>
            <a:pPr lvl="0"/>
            <a:r>
              <a:rPr lang="uk-UA" dirty="0"/>
              <a:t>Політичний нейтралітет як вираження вдоволення справами в умовах стабільного розвитку системи.</a:t>
            </a:r>
            <a:endParaRPr lang="ru-RU" dirty="0"/>
          </a:p>
          <a:p>
            <a:endParaRPr lang="ru-RU" dirty="0"/>
          </a:p>
        </p:txBody>
      </p:sp>
      <p:sp>
        <p:nvSpPr>
          <p:cNvPr id="3" name="Заголовок 2"/>
          <p:cNvSpPr>
            <a:spLocks noGrp="1"/>
          </p:cNvSpPr>
          <p:nvPr>
            <p:ph type="title"/>
          </p:nvPr>
        </p:nvSpPr>
        <p:spPr/>
        <p:txBody>
          <a:bodyPr/>
          <a:lstStyle/>
          <a:p>
            <a:r>
              <a:rPr lang="uk-UA" dirty="0"/>
              <a:t>Закрита/пасивна поведінка</a:t>
            </a:r>
            <a:endParaRPr lang="ru-RU" dirty="0"/>
          </a:p>
        </p:txBody>
      </p:sp>
    </p:spTree>
    <p:extLst>
      <p:ext uri="{BB962C8B-B14F-4D97-AF65-F5344CB8AC3E}">
        <p14:creationId xmlns:p14="http://schemas.microsoft.com/office/powerpoint/2010/main" val="3245503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dirty="0" smtClean="0"/>
              <a:t>– </a:t>
            </a:r>
            <a:r>
              <a:rPr lang="uk-UA" dirty="0"/>
              <a:t>відхилення громадян від участі у політичному житті (у голосуванні, виборчих кампаніях, акціях протесту, діяльності партій, груп інтересів), втрата інтересу до політики і політичних норм (політична апатія</a:t>
            </a:r>
            <a:r>
              <a:rPr lang="uk-UA" dirty="0" smtClean="0"/>
              <a:t>)</a:t>
            </a:r>
            <a:endParaRPr lang="ru-RU" dirty="0"/>
          </a:p>
        </p:txBody>
      </p:sp>
      <p:sp>
        <p:nvSpPr>
          <p:cNvPr id="3" name="Заголовок 2"/>
          <p:cNvSpPr>
            <a:spLocks noGrp="1"/>
          </p:cNvSpPr>
          <p:nvPr>
            <p:ph type="title"/>
          </p:nvPr>
        </p:nvSpPr>
        <p:spPr/>
        <p:txBody>
          <a:bodyPr/>
          <a:lstStyle/>
          <a:p>
            <a:r>
              <a:rPr lang="uk-UA" dirty="0"/>
              <a:t>абсентеїзм</a:t>
            </a:r>
            <a:endParaRPr lang="ru-RU" dirty="0"/>
          </a:p>
        </p:txBody>
      </p:sp>
    </p:spTree>
    <p:extLst>
      <p:ext uri="{BB962C8B-B14F-4D97-AF65-F5344CB8AC3E}">
        <p14:creationId xmlns:p14="http://schemas.microsoft.com/office/powerpoint/2010/main" val="3407879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903575257"/>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lstStyle/>
          <a:p>
            <a:r>
              <a:rPr lang="uk-UA" dirty="0" smtClean="0"/>
              <a:t>Причини абсентеїзму</a:t>
            </a:r>
            <a:endParaRPr lang="ru-RU" dirty="0"/>
          </a:p>
        </p:txBody>
      </p:sp>
      <p:cxnSp>
        <p:nvCxnSpPr>
          <p:cNvPr id="5" name="Прямая соединительная линия 4"/>
          <p:cNvCxnSpPr/>
          <p:nvPr/>
        </p:nvCxnSpPr>
        <p:spPr>
          <a:xfrm>
            <a:off x="-1620688" y="188640"/>
            <a:ext cx="914400" cy="914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024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dirty="0" smtClean="0"/>
              <a:t>1. базова політична освіта як складова політичної соціалізації</a:t>
            </a:r>
          </a:p>
          <a:p>
            <a:r>
              <a:rPr lang="uk-UA" dirty="0" smtClean="0"/>
              <a:t>2. запровадження цензу компетентності</a:t>
            </a:r>
          </a:p>
          <a:p>
            <a:r>
              <a:rPr lang="uk-UA" dirty="0" smtClean="0"/>
              <a:t>3. заохочення і покарання</a:t>
            </a:r>
          </a:p>
          <a:p>
            <a:r>
              <a:rPr lang="uk-UA" dirty="0" smtClean="0"/>
              <a:t>4. усвідомлення ефективності власної політичної активності через пояснення в ЗМІ</a:t>
            </a:r>
            <a:endParaRPr lang="ru-RU" dirty="0"/>
          </a:p>
        </p:txBody>
      </p:sp>
      <p:sp>
        <p:nvSpPr>
          <p:cNvPr id="3" name="Заголовок 2"/>
          <p:cNvSpPr>
            <a:spLocks noGrp="1"/>
          </p:cNvSpPr>
          <p:nvPr>
            <p:ph type="title"/>
          </p:nvPr>
        </p:nvSpPr>
        <p:spPr/>
        <p:txBody>
          <a:bodyPr/>
          <a:lstStyle/>
          <a:p>
            <a:r>
              <a:rPr lang="uk-UA" dirty="0" smtClean="0"/>
              <a:t>Шляхи подолання абсентеїзму</a:t>
            </a:r>
            <a:endParaRPr lang="ru-RU" dirty="0"/>
          </a:p>
        </p:txBody>
      </p:sp>
    </p:spTree>
    <p:extLst>
      <p:ext uri="{BB962C8B-B14F-4D97-AF65-F5344CB8AC3E}">
        <p14:creationId xmlns:p14="http://schemas.microsoft.com/office/powerpoint/2010/main" val="537352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dirty="0" smtClean="0"/>
              <a:t>– </a:t>
            </a:r>
            <a:r>
              <a:rPr lang="uk-UA" dirty="0"/>
              <a:t>зосередження зусиль індивіда на вирішенні проблем особистого життя і відстороненість від участі у суспільному </a:t>
            </a:r>
            <a:r>
              <a:rPr lang="uk-UA" dirty="0" smtClean="0"/>
              <a:t>житті</a:t>
            </a:r>
          </a:p>
          <a:p>
            <a:r>
              <a:rPr lang="uk-UA" dirty="0" smtClean="0"/>
              <a:t>Іноді </a:t>
            </a:r>
            <a:r>
              <a:rPr lang="uk-UA" dirty="0"/>
              <a:t>це може бути свідомий вибір людини, іноді політична система сама зацікавлена у відстороненні людини від політики, як у конфліктних типах політичної системи (за Г. </a:t>
            </a:r>
            <a:r>
              <a:rPr lang="uk-UA" dirty="0" err="1"/>
              <a:t>Алмондом</a:t>
            </a:r>
            <a:r>
              <a:rPr lang="uk-UA" dirty="0"/>
              <a:t>), коли вся влада зосереджена у руках правлячої верхівки.</a:t>
            </a:r>
            <a:endParaRPr lang="ru-RU" dirty="0"/>
          </a:p>
          <a:p>
            <a:endParaRPr lang="ru-RU" dirty="0"/>
          </a:p>
        </p:txBody>
      </p:sp>
      <p:sp>
        <p:nvSpPr>
          <p:cNvPr id="3" name="Заголовок 2"/>
          <p:cNvSpPr>
            <a:spLocks noGrp="1"/>
          </p:cNvSpPr>
          <p:nvPr>
            <p:ph type="title"/>
          </p:nvPr>
        </p:nvSpPr>
        <p:spPr/>
        <p:txBody>
          <a:bodyPr>
            <a:normAutofit fontScale="90000"/>
          </a:bodyPr>
          <a:lstStyle/>
          <a:p>
            <a:r>
              <a:rPr lang="uk-UA" dirty="0" smtClean="0"/>
              <a:t>Феномен </a:t>
            </a:r>
            <a:r>
              <a:rPr lang="uk-UA" dirty="0"/>
              <a:t>політичного відчуження</a:t>
            </a:r>
            <a:endParaRPr lang="ru-RU" dirty="0"/>
          </a:p>
        </p:txBody>
      </p:sp>
    </p:spTree>
    <p:extLst>
      <p:ext uri="{BB962C8B-B14F-4D97-AF65-F5344CB8AC3E}">
        <p14:creationId xmlns:p14="http://schemas.microsoft.com/office/powerpoint/2010/main" val="70763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dirty="0" smtClean="0"/>
              <a:t>1. Сутність політичної поведінки.</a:t>
            </a:r>
          </a:p>
          <a:p>
            <a:r>
              <a:rPr lang="uk-UA" dirty="0" smtClean="0"/>
              <a:t>2. Політична участь та її види.</a:t>
            </a:r>
          </a:p>
          <a:p>
            <a:r>
              <a:rPr lang="uk-UA" dirty="0" smtClean="0"/>
              <a:t>3. Політична діяльність.</a:t>
            </a:r>
          </a:p>
          <a:p>
            <a:r>
              <a:rPr lang="uk-UA" dirty="0" smtClean="0"/>
              <a:t>4. Політична неучасть. </a:t>
            </a:r>
            <a:endParaRPr lang="ru-RU" dirty="0"/>
          </a:p>
        </p:txBody>
      </p:sp>
      <p:sp>
        <p:nvSpPr>
          <p:cNvPr id="3" name="Заголовок 2"/>
          <p:cNvSpPr>
            <a:spLocks noGrp="1"/>
          </p:cNvSpPr>
          <p:nvPr>
            <p:ph type="title"/>
          </p:nvPr>
        </p:nvSpPr>
        <p:spPr/>
        <p:txBody>
          <a:bodyPr/>
          <a:lstStyle/>
          <a:p>
            <a:r>
              <a:rPr lang="uk-UA" dirty="0" smtClean="0"/>
              <a:t>план</a:t>
            </a:r>
            <a:endParaRPr lang="ru-RU" dirty="0"/>
          </a:p>
        </p:txBody>
      </p:sp>
    </p:spTree>
    <p:extLst>
      <p:ext uri="{BB962C8B-B14F-4D97-AF65-F5344CB8AC3E}">
        <p14:creationId xmlns:p14="http://schemas.microsoft.com/office/powerpoint/2010/main" val="3957865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uk-UA" dirty="0" smtClean="0"/>
              <a:t>чим </a:t>
            </a:r>
            <a:r>
              <a:rPr lang="uk-UA" dirty="0"/>
              <a:t>вищий соціально-економічний статус людини, тим вищою буде вірогідність політичної участі і ступінь активності. Молоді люди з високим рівнем освіти частіше дозволяють не конвенційну участь, ніж інші групи. </a:t>
            </a:r>
            <a:endParaRPr lang="uk-UA" dirty="0" smtClean="0"/>
          </a:p>
          <a:p>
            <a:r>
              <a:rPr lang="uk-UA" dirty="0" smtClean="0"/>
              <a:t>Періоди </a:t>
            </a:r>
            <a:r>
              <a:rPr lang="uk-UA" dirty="0"/>
              <a:t>криз і кардинальних суспільних змін сприяють зростанню активності (Помаранчева революція).</a:t>
            </a:r>
            <a:endParaRPr lang="ru-RU" dirty="0"/>
          </a:p>
          <a:p>
            <a:endParaRPr lang="ru-RU" dirty="0"/>
          </a:p>
        </p:txBody>
      </p:sp>
      <p:sp>
        <p:nvSpPr>
          <p:cNvPr id="3" name="Заголовок 2"/>
          <p:cNvSpPr>
            <a:spLocks noGrp="1"/>
          </p:cNvSpPr>
          <p:nvPr>
            <p:ph type="title"/>
          </p:nvPr>
        </p:nvSpPr>
        <p:spPr/>
        <p:txBody>
          <a:bodyPr>
            <a:normAutofit fontScale="90000"/>
          </a:bodyPr>
          <a:lstStyle/>
          <a:p>
            <a:r>
              <a:rPr lang="uk-UA" dirty="0"/>
              <a:t>На початку 70-х рр. С. Верба сформував стандартну модель політичної участі:</a:t>
            </a:r>
            <a:endParaRPr lang="ru-RU" dirty="0"/>
          </a:p>
        </p:txBody>
      </p:sp>
    </p:spTree>
    <p:extLst>
      <p:ext uri="{BB962C8B-B14F-4D97-AF65-F5344CB8AC3E}">
        <p14:creationId xmlns:p14="http://schemas.microsoft.com/office/powerpoint/2010/main" val="1809026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06226053"/>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normAutofit fontScale="90000"/>
          </a:bodyPr>
          <a:lstStyle/>
          <a:p>
            <a:r>
              <a:rPr lang="uk-UA" dirty="0" smtClean="0"/>
              <a:t>Види політичної участі за мотивами</a:t>
            </a:r>
            <a:endParaRPr lang="ru-RU" dirty="0"/>
          </a:p>
        </p:txBody>
      </p:sp>
    </p:spTree>
    <p:extLst>
      <p:ext uri="{BB962C8B-B14F-4D97-AF65-F5344CB8AC3E}">
        <p14:creationId xmlns:p14="http://schemas.microsoft.com/office/powerpoint/2010/main" val="2017667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dirty="0" smtClean="0"/>
              <a:t>– </a:t>
            </a:r>
            <a:r>
              <a:rPr lang="uk-UA" dirty="0"/>
              <a:t>певна форма практичної взаємодії індивіда з політичним середовищем, через яку він виражає власне ставлення до політичної </a:t>
            </a:r>
            <a:r>
              <a:rPr lang="uk-UA" dirty="0" smtClean="0"/>
              <a:t>системи</a:t>
            </a:r>
            <a:endParaRPr lang="ru-RU" dirty="0"/>
          </a:p>
        </p:txBody>
      </p:sp>
      <p:sp>
        <p:nvSpPr>
          <p:cNvPr id="3" name="Заголовок 2"/>
          <p:cNvSpPr>
            <a:spLocks noGrp="1"/>
          </p:cNvSpPr>
          <p:nvPr>
            <p:ph type="title"/>
          </p:nvPr>
        </p:nvSpPr>
        <p:spPr/>
        <p:txBody>
          <a:bodyPr/>
          <a:lstStyle/>
          <a:p>
            <a:r>
              <a:rPr lang="uk-UA" dirty="0"/>
              <a:t>Політична поведінка</a:t>
            </a:r>
            <a:endParaRPr lang="ru-RU" dirty="0"/>
          </a:p>
        </p:txBody>
      </p:sp>
    </p:spTree>
    <p:extLst>
      <p:ext uri="{BB962C8B-B14F-4D97-AF65-F5344CB8AC3E}">
        <p14:creationId xmlns:p14="http://schemas.microsoft.com/office/powerpoint/2010/main" val="3534936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sz="half" idx="1"/>
          </p:nvPr>
        </p:nvSpPr>
        <p:spPr/>
        <p:txBody>
          <a:bodyPr>
            <a:normAutofit/>
          </a:bodyPr>
          <a:lstStyle/>
          <a:p>
            <a:r>
              <a:rPr lang="uk-UA" dirty="0"/>
              <a:t>. </a:t>
            </a:r>
            <a:r>
              <a:rPr lang="uk-UA" b="1" dirty="0" smtClean="0"/>
              <a:t>Відкрита/активна</a:t>
            </a:r>
            <a:r>
              <a:rPr lang="uk-UA" dirty="0" smtClean="0"/>
              <a:t> </a:t>
            </a:r>
            <a:r>
              <a:rPr lang="uk-UA" dirty="0"/>
              <a:t>– участь у політичному житті, </a:t>
            </a:r>
            <a:r>
              <a:rPr lang="uk-UA" dirty="0" smtClean="0"/>
              <a:t>у тому числі політична діяльність</a:t>
            </a:r>
            <a:endParaRPr lang="ru-RU" dirty="0"/>
          </a:p>
          <a:p>
            <a:endParaRPr lang="ru-RU" dirty="0"/>
          </a:p>
        </p:txBody>
      </p:sp>
      <p:sp>
        <p:nvSpPr>
          <p:cNvPr id="3" name="Объект 2"/>
          <p:cNvSpPr>
            <a:spLocks noGrp="1"/>
          </p:cNvSpPr>
          <p:nvPr>
            <p:ph sz="half" idx="2"/>
          </p:nvPr>
        </p:nvSpPr>
        <p:spPr/>
        <p:txBody>
          <a:bodyPr>
            <a:normAutofit/>
          </a:bodyPr>
          <a:lstStyle/>
          <a:p>
            <a:pPr lvl="0"/>
            <a:r>
              <a:rPr lang="uk-UA" b="1" dirty="0"/>
              <a:t>Закрита/пасивна</a:t>
            </a:r>
            <a:r>
              <a:rPr lang="uk-UA" dirty="0"/>
              <a:t> – політична бездіяльність та </a:t>
            </a:r>
            <a:r>
              <a:rPr lang="uk-UA" dirty="0" err="1"/>
              <a:t>іммобільність</a:t>
            </a:r>
            <a:r>
              <a:rPr lang="uk-UA" dirty="0"/>
              <a:t>.</a:t>
            </a:r>
            <a:endParaRPr lang="ru-RU" dirty="0"/>
          </a:p>
          <a:p>
            <a:endParaRPr lang="ru-RU" dirty="0"/>
          </a:p>
        </p:txBody>
      </p:sp>
      <p:sp>
        <p:nvSpPr>
          <p:cNvPr id="4" name="Заголовок 3"/>
          <p:cNvSpPr>
            <a:spLocks noGrp="1"/>
          </p:cNvSpPr>
          <p:nvPr>
            <p:ph type="title"/>
          </p:nvPr>
        </p:nvSpPr>
        <p:spPr/>
        <p:txBody>
          <a:bodyPr/>
          <a:lstStyle/>
          <a:p>
            <a:r>
              <a:rPr lang="uk-UA" dirty="0" smtClean="0"/>
              <a:t>Форми політичної поведінки</a:t>
            </a:r>
            <a:endParaRPr lang="ru-RU" dirty="0"/>
          </a:p>
        </p:txBody>
      </p:sp>
    </p:spTree>
    <p:extLst>
      <p:ext uri="{BB962C8B-B14F-4D97-AF65-F5344CB8AC3E}">
        <p14:creationId xmlns:p14="http://schemas.microsoft.com/office/powerpoint/2010/main" val="3343444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77500" lnSpcReduction="20000"/>
          </a:bodyPr>
          <a:lstStyle/>
          <a:p>
            <a:r>
              <a:rPr lang="uk-UA" dirty="0" smtClean="0"/>
              <a:t>– </a:t>
            </a:r>
            <a:r>
              <a:rPr lang="uk-UA" dirty="0"/>
              <a:t>форма активної поведінки у сфері політики окремих осіб або груп, які переслідують мету прямо або побічно впливати на процес прийняття рішень. </a:t>
            </a:r>
            <a:endParaRPr lang="uk-UA" dirty="0" smtClean="0"/>
          </a:p>
          <a:p>
            <a:r>
              <a:rPr lang="uk-UA" dirty="0" smtClean="0"/>
              <a:t>Політична </a:t>
            </a:r>
            <a:r>
              <a:rPr lang="uk-UA" dirty="0"/>
              <a:t>участь стосується спорадичної діяльності пересічних громадян, тобто несистематичної та не пов’язаної з професійною політичною діяльністю. Політична участь проявляється як здійснення або підтримка певних акцій, заходів з метою висловлення інтересів, позицій, настроїв, що панують в масах, формування їх у конкретні вимоги; здійснення тиску на органи влади, аби домогтися виконання даних вимог, заявити свій протест або підтримати певні рішення та дії. До політичної участі також відносять різні форми контролю за діяльністю органів влади та громадських організацій, за виконанням прийнятих рішень. </a:t>
            </a:r>
            <a:endParaRPr lang="ru-RU" dirty="0"/>
          </a:p>
          <a:p>
            <a:endParaRPr lang="ru-RU" dirty="0"/>
          </a:p>
        </p:txBody>
      </p:sp>
      <p:sp>
        <p:nvSpPr>
          <p:cNvPr id="3" name="Заголовок 2"/>
          <p:cNvSpPr>
            <a:spLocks noGrp="1"/>
          </p:cNvSpPr>
          <p:nvPr>
            <p:ph type="title"/>
          </p:nvPr>
        </p:nvSpPr>
        <p:spPr/>
        <p:txBody>
          <a:bodyPr/>
          <a:lstStyle/>
          <a:p>
            <a:r>
              <a:rPr lang="uk-UA" dirty="0"/>
              <a:t>Політична участь</a:t>
            </a:r>
            <a:endParaRPr lang="ru-RU" dirty="0"/>
          </a:p>
        </p:txBody>
      </p:sp>
    </p:spTree>
    <p:extLst>
      <p:ext uri="{BB962C8B-B14F-4D97-AF65-F5344CB8AC3E}">
        <p14:creationId xmlns:p14="http://schemas.microsoft.com/office/powerpoint/2010/main" val="1463516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pPr lvl="0"/>
            <a:r>
              <a:rPr lang="uk-UA" dirty="0" smtClean="0"/>
              <a:t>Залучений/не </a:t>
            </a:r>
            <a:r>
              <a:rPr lang="uk-UA" dirty="0"/>
              <a:t>залучений до політики;</a:t>
            </a:r>
            <a:endParaRPr lang="ru-RU" dirty="0"/>
          </a:p>
          <a:p>
            <a:pPr lvl="0"/>
            <a:r>
              <a:rPr lang="uk-UA" dirty="0"/>
              <a:t>Легальна участь (дозволена законом)/нелегальна (недозволена);</a:t>
            </a:r>
            <a:endParaRPr lang="ru-RU" dirty="0"/>
          </a:p>
          <a:p>
            <a:pPr lvl="0"/>
            <a:r>
              <a:rPr lang="uk-UA" dirty="0"/>
              <a:t>Конвенційна (загальноприйнята, така, що схвалюється суспільством) – всі форми участі, які вміщуються в рамки закону і активно впливають на хід процесу, характерна відповідність політичної діяльності нормам політичної системи/не конвенційна форма політичної участі, для якої характерна невідповідність політичної діяльності існуючим у суспільстві нормам (несанкціоновані мітинги, демонстрації, бойкоти, голодування, захоплення заручників тощо).</a:t>
            </a:r>
            <a:endParaRPr lang="ru-RU" dirty="0"/>
          </a:p>
          <a:p>
            <a:endParaRPr lang="ru-RU" dirty="0"/>
          </a:p>
        </p:txBody>
      </p:sp>
      <p:sp>
        <p:nvSpPr>
          <p:cNvPr id="3" name="Заголовок 2"/>
          <p:cNvSpPr>
            <a:spLocks noGrp="1"/>
          </p:cNvSpPr>
          <p:nvPr>
            <p:ph type="title"/>
          </p:nvPr>
        </p:nvSpPr>
        <p:spPr/>
        <p:txBody>
          <a:bodyPr>
            <a:normAutofit fontScale="90000"/>
          </a:bodyPr>
          <a:lstStyle/>
          <a:p>
            <a:r>
              <a:rPr lang="uk-UA" u="sng" dirty="0"/>
              <a:t>У 1986 р. М. </a:t>
            </a:r>
            <a:r>
              <a:rPr lang="uk-UA" u="sng" dirty="0" err="1"/>
              <a:t>Каазе</a:t>
            </a:r>
            <a:r>
              <a:rPr lang="uk-UA" u="sng" dirty="0"/>
              <a:t> систематизував політичну участь за трьома критеріями:</a:t>
            </a:r>
            <a:r>
              <a:rPr lang="ru-RU" dirty="0"/>
              <a:t/>
            </a:r>
            <a:br>
              <a:rPr lang="ru-RU" dirty="0"/>
            </a:br>
            <a:endParaRPr lang="ru-RU" dirty="0"/>
          </a:p>
        </p:txBody>
      </p:sp>
    </p:spTree>
    <p:extLst>
      <p:ext uri="{BB962C8B-B14F-4D97-AF65-F5344CB8AC3E}">
        <p14:creationId xmlns:p14="http://schemas.microsoft.com/office/powerpoint/2010/main" val="3821387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pPr lvl="0"/>
            <a:r>
              <a:rPr lang="uk-UA" b="1" dirty="0" smtClean="0">
                <a:solidFill>
                  <a:srgbClr val="FF0000"/>
                </a:solidFill>
              </a:rPr>
              <a:t>Активісти</a:t>
            </a:r>
            <a:r>
              <a:rPr lang="uk-UA" dirty="0" smtClean="0">
                <a:solidFill>
                  <a:srgbClr val="FF0000"/>
                </a:solidFill>
              </a:rPr>
              <a:t> </a:t>
            </a:r>
            <a:r>
              <a:rPr lang="uk-UA" dirty="0"/>
              <a:t>– висока конвенційна </a:t>
            </a:r>
            <a:r>
              <a:rPr lang="uk-UA" dirty="0" err="1"/>
              <a:t>участь+середній</a:t>
            </a:r>
            <a:r>
              <a:rPr lang="uk-UA" dirty="0"/>
              <a:t> потенціал протесту;</a:t>
            </a:r>
            <a:endParaRPr lang="ru-RU" dirty="0"/>
          </a:p>
          <a:p>
            <a:pPr lvl="0"/>
            <a:r>
              <a:rPr lang="uk-UA" b="1" dirty="0">
                <a:solidFill>
                  <a:srgbClr val="FF0000"/>
                </a:solidFill>
              </a:rPr>
              <a:t>Реформісти</a:t>
            </a:r>
            <a:r>
              <a:rPr lang="uk-UA" dirty="0">
                <a:solidFill>
                  <a:srgbClr val="FF0000"/>
                </a:solidFill>
              </a:rPr>
              <a:t> </a:t>
            </a:r>
            <a:r>
              <a:rPr lang="uk-UA" dirty="0"/>
              <a:t>– середня конвенційна </a:t>
            </a:r>
            <a:r>
              <a:rPr lang="uk-UA" dirty="0" err="1"/>
              <a:t>участь+середній</a:t>
            </a:r>
            <a:r>
              <a:rPr lang="uk-UA" dirty="0"/>
              <a:t> потенціал протесту;</a:t>
            </a:r>
            <a:endParaRPr lang="ru-RU" dirty="0"/>
          </a:p>
          <a:p>
            <a:pPr lvl="0"/>
            <a:r>
              <a:rPr lang="uk-UA" b="1" dirty="0">
                <a:solidFill>
                  <a:srgbClr val="FF0000"/>
                </a:solidFill>
              </a:rPr>
              <a:t>Протестуючі</a:t>
            </a:r>
            <a:r>
              <a:rPr lang="uk-UA" dirty="0">
                <a:solidFill>
                  <a:srgbClr val="FF0000"/>
                </a:solidFill>
              </a:rPr>
              <a:t> </a:t>
            </a:r>
            <a:r>
              <a:rPr lang="uk-UA" dirty="0"/>
              <a:t>– низька конвенційна </a:t>
            </a:r>
            <a:r>
              <a:rPr lang="uk-UA" dirty="0" err="1"/>
              <a:t>участь+високий</a:t>
            </a:r>
            <a:r>
              <a:rPr lang="uk-UA" dirty="0"/>
              <a:t>  </a:t>
            </a:r>
            <a:r>
              <a:rPr lang="uk-UA" dirty="0" err="1"/>
              <a:t>ісередній</a:t>
            </a:r>
            <a:r>
              <a:rPr lang="uk-UA" dirty="0"/>
              <a:t> </a:t>
            </a:r>
            <a:r>
              <a:rPr lang="uk-UA" dirty="0" err="1"/>
              <a:t>ступніь</a:t>
            </a:r>
            <a:r>
              <a:rPr lang="uk-UA" dirty="0"/>
              <a:t> протесту;</a:t>
            </a:r>
            <a:endParaRPr lang="ru-RU" dirty="0"/>
          </a:p>
          <a:p>
            <a:pPr lvl="0"/>
            <a:r>
              <a:rPr lang="uk-UA" b="1" dirty="0">
                <a:solidFill>
                  <a:srgbClr val="FF0000"/>
                </a:solidFill>
              </a:rPr>
              <a:t>Конформісти</a:t>
            </a:r>
            <a:r>
              <a:rPr lang="uk-UA" dirty="0">
                <a:solidFill>
                  <a:srgbClr val="FF0000"/>
                </a:solidFill>
              </a:rPr>
              <a:t> </a:t>
            </a:r>
            <a:r>
              <a:rPr lang="uk-UA" dirty="0"/>
              <a:t>– висока і середня конвенційна </a:t>
            </a:r>
            <a:r>
              <a:rPr lang="uk-UA" dirty="0" err="1"/>
              <a:t>участь+низький</a:t>
            </a:r>
            <a:r>
              <a:rPr lang="uk-UA" dirty="0"/>
              <a:t> потенціал протесту;</a:t>
            </a:r>
            <a:endParaRPr lang="ru-RU" dirty="0"/>
          </a:p>
          <a:p>
            <a:pPr lvl="0"/>
            <a:r>
              <a:rPr lang="uk-UA" b="1" dirty="0">
                <a:solidFill>
                  <a:srgbClr val="FF0000"/>
                </a:solidFill>
              </a:rPr>
              <a:t>Неактивні</a:t>
            </a:r>
            <a:r>
              <a:rPr lang="uk-UA" dirty="0">
                <a:solidFill>
                  <a:srgbClr val="FF0000"/>
                </a:solidFill>
              </a:rPr>
              <a:t> </a:t>
            </a:r>
            <a:r>
              <a:rPr lang="uk-UA" dirty="0"/>
              <a:t>– низька конвенційна </a:t>
            </a:r>
            <a:r>
              <a:rPr lang="uk-UA" dirty="0" err="1"/>
              <a:t>участь+низький</a:t>
            </a:r>
            <a:r>
              <a:rPr lang="uk-UA" dirty="0"/>
              <a:t> рівень протесту.</a:t>
            </a:r>
            <a:endParaRPr lang="ru-RU" dirty="0"/>
          </a:p>
          <a:p>
            <a:endParaRPr lang="ru-RU" dirty="0"/>
          </a:p>
        </p:txBody>
      </p:sp>
      <p:sp>
        <p:nvSpPr>
          <p:cNvPr id="3" name="Заголовок 2"/>
          <p:cNvSpPr>
            <a:spLocks noGrp="1"/>
          </p:cNvSpPr>
          <p:nvPr>
            <p:ph type="title"/>
          </p:nvPr>
        </p:nvSpPr>
        <p:spPr/>
        <p:txBody>
          <a:bodyPr>
            <a:normAutofit fontScale="90000"/>
          </a:bodyPr>
          <a:lstStyle/>
          <a:p>
            <a:r>
              <a:rPr lang="uk-UA" sz="2700" dirty="0">
                <a:solidFill>
                  <a:srgbClr val="FF0000"/>
                </a:solidFill>
                <a:effectLst>
                  <a:outerShdw blurRad="38100" dist="38100" dir="2700000" algn="tl">
                    <a:srgbClr val="000000">
                      <a:alpha val="43137"/>
                    </a:srgbClr>
                  </a:outerShdw>
                </a:effectLst>
              </a:rPr>
              <a:t>Американські вчені виділили п’ять типів участі (за критерієм </a:t>
            </a:r>
            <a:r>
              <a:rPr lang="uk-UA" sz="2700" dirty="0" err="1">
                <a:solidFill>
                  <a:srgbClr val="FF0000"/>
                </a:solidFill>
                <a:effectLst>
                  <a:outerShdw blurRad="38100" dist="38100" dir="2700000" algn="tl">
                    <a:srgbClr val="000000">
                      <a:alpha val="43137"/>
                    </a:srgbClr>
                  </a:outerShdw>
                </a:effectLst>
              </a:rPr>
              <a:t>конвенціональності</a:t>
            </a:r>
            <a:r>
              <a:rPr lang="uk-UA" sz="2700" dirty="0">
                <a:solidFill>
                  <a:srgbClr val="FF0000"/>
                </a:solidFill>
                <a:effectLst>
                  <a:outerShdw blurRad="38100" dist="38100" dir="2700000" algn="tl">
                    <a:srgbClr val="000000">
                      <a:alpha val="43137"/>
                    </a:srgbClr>
                  </a:outerShdw>
                </a:effectLst>
              </a:rPr>
              <a:t> і ступенем протесту):</a:t>
            </a:r>
            <a:r>
              <a:rPr lang="ru-RU" dirty="0"/>
              <a:t/>
            </a:r>
            <a:br>
              <a:rPr lang="ru-RU" dirty="0"/>
            </a:br>
            <a:endParaRPr lang="ru-RU" dirty="0"/>
          </a:p>
        </p:txBody>
      </p:sp>
    </p:spTree>
    <p:extLst>
      <p:ext uri="{BB962C8B-B14F-4D97-AF65-F5344CB8AC3E}">
        <p14:creationId xmlns:p14="http://schemas.microsoft.com/office/powerpoint/2010/main" val="2421520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uk-UA" dirty="0" smtClean="0"/>
              <a:t>суспільно-політичні рухи</a:t>
            </a:r>
          </a:p>
          <a:p>
            <a:r>
              <a:rPr lang="uk-UA" dirty="0" smtClean="0"/>
              <a:t>робота в політичних партіях</a:t>
            </a:r>
          </a:p>
          <a:p>
            <a:r>
              <a:rPr lang="uk-UA" dirty="0" smtClean="0"/>
              <a:t>вибори</a:t>
            </a:r>
          </a:p>
          <a:p>
            <a:pPr algn="just"/>
            <a:r>
              <a:rPr lang="uk-UA" u="sng" dirty="0" smtClean="0"/>
              <a:t>референдум</a:t>
            </a:r>
            <a:r>
              <a:rPr lang="uk-UA" dirty="0" smtClean="0"/>
              <a:t> - </a:t>
            </a:r>
            <a:r>
              <a:rPr lang="uk-UA" dirty="0"/>
              <a:t>всенародне волевиявлення, яке проводиться з метою з’ясування думки громадян з важливих внутрішньополітичних та зовнішньополітичних питань. </a:t>
            </a:r>
          </a:p>
          <a:p>
            <a:pPr algn="just"/>
            <a:r>
              <a:rPr lang="uk-UA" sz="2400" b="1" u="sng" dirty="0" smtClean="0"/>
              <a:t>Плебісцит</a:t>
            </a:r>
            <a:r>
              <a:rPr lang="uk-UA" dirty="0" smtClean="0"/>
              <a:t> </a:t>
            </a:r>
            <a:r>
              <a:rPr lang="uk-UA" dirty="0"/>
              <a:t>– опитування населення про належність території, на якій проживає дане населення, до тієї чи іншої держави. </a:t>
            </a:r>
          </a:p>
          <a:p>
            <a:pPr algn="just"/>
            <a:endParaRPr lang="uk-UA" dirty="0" smtClean="0"/>
          </a:p>
          <a:p>
            <a:endParaRPr lang="ru-RU" dirty="0"/>
          </a:p>
        </p:txBody>
      </p:sp>
      <p:sp>
        <p:nvSpPr>
          <p:cNvPr id="3" name="Заголовок 2"/>
          <p:cNvSpPr>
            <a:spLocks noGrp="1"/>
          </p:cNvSpPr>
          <p:nvPr>
            <p:ph type="title"/>
          </p:nvPr>
        </p:nvSpPr>
        <p:spPr/>
        <p:txBody>
          <a:bodyPr/>
          <a:lstStyle/>
          <a:p>
            <a:r>
              <a:rPr lang="uk-UA" dirty="0" smtClean="0">
                <a:solidFill>
                  <a:srgbClr val="FF0000"/>
                </a:solidFill>
              </a:rPr>
              <a:t>Конвенційна участь</a:t>
            </a:r>
            <a:endParaRPr lang="ru-RU" dirty="0">
              <a:solidFill>
                <a:srgbClr val="FF0000"/>
              </a:solidFill>
            </a:endParaRPr>
          </a:p>
        </p:txBody>
      </p:sp>
    </p:spTree>
    <p:extLst>
      <p:ext uri="{BB962C8B-B14F-4D97-AF65-F5344CB8AC3E}">
        <p14:creationId xmlns:p14="http://schemas.microsoft.com/office/powerpoint/2010/main" val="338358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marL="109728" indent="0">
              <a:buNone/>
            </a:pPr>
            <a:endParaRPr lang="ru-RU" dirty="0"/>
          </a:p>
          <a:p>
            <a:r>
              <a:rPr lang="uk-UA" dirty="0" smtClean="0"/>
              <a:t>– </a:t>
            </a:r>
            <a:r>
              <a:rPr lang="uk-UA" dirty="0"/>
              <a:t>масова хода, яка запроваджується з метою висловлення певного суспільно-політичного настрою, вимог, протесту або солідарності. Демонстрації можуть проводитися для того, щоб привернути увагу влади до важливої соціальної проблеми</a:t>
            </a:r>
            <a:r>
              <a:rPr lang="uk-UA" dirty="0" smtClean="0"/>
              <a:t>.</a:t>
            </a:r>
            <a:endParaRPr lang="ru-RU" dirty="0"/>
          </a:p>
        </p:txBody>
      </p:sp>
      <p:sp>
        <p:nvSpPr>
          <p:cNvPr id="3" name="Заголовок 2"/>
          <p:cNvSpPr>
            <a:spLocks noGrp="1"/>
          </p:cNvSpPr>
          <p:nvPr>
            <p:ph type="title"/>
          </p:nvPr>
        </p:nvSpPr>
        <p:spPr/>
        <p:txBody>
          <a:bodyPr/>
          <a:lstStyle/>
          <a:p>
            <a:r>
              <a:rPr lang="uk-UA" dirty="0"/>
              <a:t>Політична демонстрація</a:t>
            </a:r>
            <a:endParaRPr lang="ru-RU" dirty="0"/>
          </a:p>
        </p:txBody>
      </p:sp>
    </p:spTree>
    <p:extLst>
      <p:ext uri="{BB962C8B-B14F-4D97-AF65-F5344CB8AC3E}">
        <p14:creationId xmlns:p14="http://schemas.microsoft.com/office/powerpoint/2010/main" val="36267010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967</TotalTime>
  <Words>963</Words>
  <Application>Microsoft Office PowerPoint</Application>
  <PresentationFormat>Экран (4:3)</PresentationFormat>
  <Paragraphs>76</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Открытая</vt:lpstr>
      <vt:lpstr>Політична поведінка</vt:lpstr>
      <vt:lpstr>план</vt:lpstr>
      <vt:lpstr>Політична поведінка</vt:lpstr>
      <vt:lpstr>Форми політичної поведінки</vt:lpstr>
      <vt:lpstr>Політична участь</vt:lpstr>
      <vt:lpstr>У 1986 р. М. Каазе систематизував політичну участь за трьома критеріями: </vt:lpstr>
      <vt:lpstr>Американські вчені виділили п’ять типів участі (за критерієм конвенціональності і ступенем протесту): </vt:lpstr>
      <vt:lpstr>Конвенційна участь</vt:lpstr>
      <vt:lpstr>Політична демонстрація</vt:lpstr>
      <vt:lpstr>мітинг</vt:lpstr>
      <vt:lpstr>маніфестація</vt:lpstr>
      <vt:lpstr>Політична діяльність</vt:lpstr>
      <vt:lpstr>політичне функціонування</vt:lpstr>
      <vt:lpstr>Види політичної діяльності</vt:lpstr>
      <vt:lpstr>Закрита/пасивна поведінка</vt:lpstr>
      <vt:lpstr>абсентеїзм</vt:lpstr>
      <vt:lpstr>Причини абсентеїзму</vt:lpstr>
      <vt:lpstr>Шляхи подолання абсентеїзму</vt:lpstr>
      <vt:lpstr>Феномен політичного відчуження</vt:lpstr>
      <vt:lpstr>На початку 70-х рр. С. Верба сформував стандартну модель політичної участі:</vt:lpstr>
      <vt:lpstr>Види політичної участі за мотивами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форми конвенційної політичної участі </dc:title>
  <dc:creator>User</dc:creator>
  <cp:lastModifiedBy>User</cp:lastModifiedBy>
  <cp:revision>13</cp:revision>
  <dcterms:created xsi:type="dcterms:W3CDTF">2020-10-19T07:15:52Z</dcterms:created>
  <dcterms:modified xsi:type="dcterms:W3CDTF">2022-10-21T08:23:56Z</dcterms:modified>
</cp:coreProperties>
</file>