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58"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E5059C3-6A89-4494-99FF-5A4D6FFD50EB}" type="datetimeFigureOut">
              <a:rPr lang="en-US" dirty="0"/>
              <a:t>1/30/2023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1/30/2023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1/30/2023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1/30/2023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7D525BB-DA17-4BA0-B3C8-3AC3ABC827E6}"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6C4C9A-3960-41CF-A4E9-2A8FB932454B}" type="datetimeFigureOut">
              <a:rPr lang="en-US" dirty="0"/>
              <a:t>1/30/2023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1/30/2023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516BC4-EE8E-8C03-3493-146F6628ACEE}"/>
              </a:ext>
            </a:extLst>
          </p:cNvPr>
          <p:cNvSpPr>
            <a:spLocks noGrp="1"/>
          </p:cNvSpPr>
          <p:nvPr>
            <p:ph type="ctrTitle"/>
          </p:nvPr>
        </p:nvSpPr>
        <p:spPr>
          <a:xfrm>
            <a:off x="914399" y="112427"/>
            <a:ext cx="7895687" cy="6858000"/>
          </a:xfrm>
        </p:spPr>
        <p:txBody>
          <a:bodyPr>
            <a:normAutofit/>
          </a:bodyPr>
          <a:lstStyle/>
          <a:p>
            <a:pPr algn="ctr"/>
            <a:br>
              <a:rPr lang="uk-UA" sz="1100" dirty="0"/>
            </a:br>
            <a:r>
              <a:rPr lang="uk-UA" sz="2400" dirty="0"/>
              <a:t>Економічний факультет</a:t>
            </a:r>
            <a:br>
              <a:rPr lang="uk-UA" sz="2400" dirty="0"/>
            </a:br>
            <a:r>
              <a:rPr lang="uk-UA" sz="2400" dirty="0"/>
              <a:t>Кафедра міжнародної економіки, природних ресурсів  та економіки міжнародного туризму </a:t>
            </a:r>
            <a:br>
              <a:rPr lang="uk-UA" sz="2400" dirty="0"/>
            </a:br>
            <a:r>
              <a:rPr lang="uk-UA" sz="2400" dirty="0"/>
              <a:t>Запорізького національного університету</a:t>
            </a:r>
            <a:br>
              <a:rPr lang="uk-UA" sz="2400" dirty="0"/>
            </a:br>
            <a:br>
              <a:rPr lang="uk-UA" sz="2400" dirty="0"/>
            </a:br>
            <a:br>
              <a:rPr lang="uk-UA" sz="2400" dirty="0"/>
            </a:br>
            <a:br>
              <a:rPr lang="uk-UA" sz="2400" dirty="0">
                <a:solidFill>
                  <a:schemeClr val="accent1">
                    <a:lumMod val="75000"/>
                  </a:schemeClr>
                </a:solidFill>
              </a:rPr>
            </a:br>
            <a:br>
              <a:rPr lang="uk-UA" sz="2400" dirty="0"/>
            </a:br>
            <a:r>
              <a:rPr lang="uk-UA" sz="3600" b="1" u="sng" dirty="0">
                <a:solidFill>
                  <a:srgbClr val="92D050"/>
                </a:solidFill>
                <a:latin typeface="Bahnschrift Light Condensed" panose="020B0502040204020203" pitchFamily="34" charset="0"/>
              </a:rPr>
              <a:t>ОЦІНКА ЗЕМЕЛЬНИХ РЕСУРСІВ В ЗАРУБІЖНИХ КРАЇНАХ</a:t>
            </a:r>
            <a:br>
              <a:rPr lang="uk-UA" sz="2400" dirty="0"/>
            </a:br>
            <a:br>
              <a:rPr lang="uk-UA" sz="2400" dirty="0"/>
            </a:br>
            <a:br>
              <a:rPr lang="uk-UA" sz="2400" dirty="0"/>
            </a:br>
            <a:br>
              <a:rPr lang="uk-UA" sz="2400" dirty="0"/>
            </a:br>
            <a:br>
              <a:rPr lang="uk-UA" sz="2400" dirty="0"/>
            </a:br>
            <a:br>
              <a:rPr lang="uk-UA" sz="2400" dirty="0"/>
            </a:br>
            <a:r>
              <a:rPr lang="uk-UA" sz="1200" b="1" dirty="0">
                <a:solidFill>
                  <a:schemeClr val="accent1">
                    <a:lumMod val="40000"/>
                    <a:lumOff val="60000"/>
                  </a:schemeClr>
                </a:solidFill>
              </a:rPr>
              <a:t>Освітньо-професійна програма «Міжнародна економіка», «Економіка та управління ринком землі»</a:t>
            </a:r>
            <a:br>
              <a:rPr lang="uk-UA" sz="1200" b="1" dirty="0">
                <a:solidFill>
                  <a:schemeClr val="accent1">
                    <a:lumMod val="40000"/>
                    <a:lumOff val="60000"/>
                  </a:schemeClr>
                </a:solidFill>
              </a:rPr>
            </a:br>
            <a:r>
              <a:rPr lang="uk-UA" sz="1200" b="1" dirty="0">
                <a:solidFill>
                  <a:schemeClr val="accent1">
                    <a:lumMod val="40000"/>
                    <a:lumOff val="60000"/>
                  </a:schemeClr>
                </a:solidFill>
              </a:rPr>
              <a:t> рівень вищої освіти «бакалавр»</a:t>
            </a:r>
            <a:br>
              <a:rPr lang="uk-UA" sz="1200" b="1" dirty="0">
                <a:solidFill>
                  <a:schemeClr val="accent1">
                    <a:lumMod val="40000"/>
                    <a:lumOff val="60000"/>
                  </a:schemeClr>
                </a:solidFill>
              </a:rPr>
            </a:br>
            <a:endParaRPr lang="ru-RU" sz="1200" dirty="0"/>
          </a:p>
        </p:txBody>
      </p:sp>
      <p:sp>
        <p:nvSpPr>
          <p:cNvPr id="5" name="Подзаголовок 4">
            <a:extLst>
              <a:ext uri="{FF2B5EF4-FFF2-40B4-BE49-F238E27FC236}">
                <a16:creationId xmlns:a16="http://schemas.microsoft.com/office/drawing/2014/main" id="{24EBD332-3DCC-12EB-E4E9-1BC8DCF70455}"/>
              </a:ext>
            </a:extLst>
          </p:cNvPr>
          <p:cNvSpPr>
            <a:spLocks noGrp="1"/>
          </p:cNvSpPr>
          <p:nvPr>
            <p:ph type="subTitle" idx="1"/>
          </p:nvPr>
        </p:nvSpPr>
        <p:spPr>
          <a:xfrm>
            <a:off x="2053652" y="6505731"/>
            <a:ext cx="6076222" cy="239842"/>
          </a:xfrm>
        </p:spPr>
        <p:txBody>
          <a:bodyPr>
            <a:normAutofit fontScale="62500" lnSpcReduction="20000"/>
          </a:bodyPr>
          <a:lstStyle/>
          <a:p>
            <a:pPr algn="ctr"/>
            <a:endParaRPr lang="ru-RU" dirty="0"/>
          </a:p>
        </p:txBody>
      </p:sp>
      <p:pic>
        <p:nvPicPr>
          <p:cNvPr id="3" name="Рисунок 2">
            <a:extLst>
              <a:ext uri="{FF2B5EF4-FFF2-40B4-BE49-F238E27FC236}">
                <a16:creationId xmlns:a16="http://schemas.microsoft.com/office/drawing/2014/main" id="{AE534F8F-B30B-E4FA-34D1-A70C978C0E2F}"/>
              </a:ext>
            </a:extLst>
          </p:cNvPr>
          <p:cNvPicPr>
            <a:picLocks noChangeAspect="1"/>
          </p:cNvPicPr>
          <p:nvPr/>
        </p:nvPicPr>
        <p:blipFill>
          <a:blip r:embed="rId2"/>
          <a:stretch>
            <a:fillRect/>
          </a:stretch>
        </p:blipFill>
        <p:spPr>
          <a:xfrm>
            <a:off x="1017037" y="4114799"/>
            <a:ext cx="7613779" cy="1530221"/>
          </a:xfrm>
          <a:prstGeom prst="rect">
            <a:avLst/>
          </a:prstGeom>
        </p:spPr>
      </p:pic>
    </p:spTree>
    <p:extLst>
      <p:ext uri="{BB962C8B-B14F-4D97-AF65-F5344CB8AC3E}">
        <p14:creationId xmlns:p14="http://schemas.microsoft.com/office/powerpoint/2010/main" val="178655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46983-2F1B-05D4-5F01-993846B98195}"/>
              </a:ext>
            </a:extLst>
          </p:cNvPr>
          <p:cNvSpPr>
            <a:spLocks noGrp="1"/>
          </p:cNvSpPr>
          <p:nvPr>
            <p:ph type="title"/>
          </p:nvPr>
        </p:nvSpPr>
        <p:spPr>
          <a:xfrm>
            <a:off x="10283268" y="6503437"/>
            <a:ext cx="45719" cy="111967"/>
          </a:xfrm>
        </p:spPr>
        <p:txBody>
          <a:bodyPr>
            <a:normAutofit fontScale="90000"/>
          </a:bodyPr>
          <a:lstStyle/>
          <a:p>
            <a:pPr algn="ctr"/>
            <a:endParaRPr lang="ru-RU" sz="1800" dirty="0">
              <a:solidFill>
                <a:schemeClr val="accent1">
                  <a:lumMod val="20000"/>
                  <a:lumOff val="80000"/>
                </a:schemeClr>
              </a:solidFill>
            </a:endParaRPr>
          </a:p>
        </p:txBody>
      </p:sp>
      <p:sp>
        <p:nvSpPr>
          <p:cNvPr id="3" name="Текст 2">
            <a:extLst>
              <a:ext uri="{FF2B5EF4-FFF2-40B4-BE49-F238E27FC236}">
                <a16:creationId xmlns:a16="http://schemas.microsoft.com/office/drawing/2014/main" id="{C4A91477-38FC-227F-1E3A-B314CE5E2147}"/>
              </a:ext>
            </a:extLst>
          </p:cNvPr>
          <p:cNvSpPr>
            <a:spLocks noGrp="1"/>
          </p:cNvSpPr>
          <p:nvPr>
            <p:ph type="body" idx="1"/>
          </p:nvPr>
        </p:nvSpPr>
        <p:spPr>
          <a:xfrm>
            <a:off x="11541966" y="6503437"/>
            <a:ext cx="478261" cy="111967"/>
          </a:xfrm>
        </p:spPr>
        <p:txBody>
          <a:bodyPr>
            <a:noAutofit/>
          </a:bodyPr>
          <a:lstStyle/>
          <a:p>
            <a:pPr algn="ctr"/>
            <a:endParaRPr lang="uk-UA" sz="2400" b="1" dirty="0">
              <a:solidFill>
                <a:schemeClr val="accent1">
                  <a:lumMod val="20000"/>
                  <a:lumOff val="80000"/>
                </a:schemeClr>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AEDAD2D-8E3C-F8F5-10AC-FDC8698E5D4A}"/>
              </a:ext>
            </a:extLst>
          </p:cNvPr>
          <p:cNvSpPr txBox="1"/>
          <p:nvPr/>
        </p:nvSpPr>
        <p:spPr>
          <a:xfrm>
            <a:off x="1129004" y="242596"/>
            <a:ext cx="9607420" cy="4832092"/>
          </a:xfrm>
          <a:prstGeom prst="rect">
            <a:avLst/>
          </a:prstGeom>
          <a:noFill/>
        </p:spPr>
        <p:txBody>
          <a:bodyPr wrap="square">
            <a:spAutoFit/>
          </a:bodyPr>
          <a:lstStyle/>
          <a:p>
            <a:pPr algn="ctr"/>
            <a:r>
              <a:rPr lang="uk-UA" sz="2800" b="1" dirty="0">
                <a:solidFill>
                  <a:schemeClr val="accent1">
                    <a:lumMod val="20000"/>
                    <a:lumOff val="80000"/>
                  </a:schemeClr>
                </a:solidFill>
                <a:latin typeface="Times New Roman" panose="02020603050405020304" pitchFamily="18" charset="0"/>
                <a:ea typeface="Times New Roman" panose="02020603050405020304" pitchFamily="18" charset="0"/>
              </a:rPr>
              <a:t>ОЦІНКА ЗЕМЕЛЬНИХ РЕСУРСІВ В ЗАРУБІЖНИХ КРАЇНАХ </a:t>
            </a:r>
          </a:p>
          <a:p>
            <a:pPr algn="just"/>
            <a:r>
              <a:rPr lang="uk-UA" sz="2800" b="1" dirty="0">
                <a:solidFill>
                  <a:schemeClr val="accent1">
                    <a:lumMod val="20000"/>
                    <a:lumOff val="80000"/>
                  </a:schemeClr>
                </a:solidFill>
                <a:latin typeface="Times New Roman" panose="02020603050405020304" pitchFamily="18" charset="0"/>
                <a:ea typeface="Times New Roman" panose="02020603050405020304" pitchFamily="18" charset="0"/>
              </a:rPr>
              <a:t>Питання ,яким приділяє особливу увагу дисципліна ,це-організація землекористування для підвищення ефективності використання земельних ресурсів ,створення умов для перетворення в потужний фактор економічного розвитку КРАЇН СВІТУ ,яка включає в себе такі економічні інструменти :</a:t>
            </a:r>
          </a:p>
          <a:p>
            <a:pPr algn="just"/>
            <a:r>
              <a:rPr lang="uk-UA" sz="2800" b="1" dirty="0">
                <a:solidFill>
                  <a:schemeClr val="accent1">
                    <a:lumMod val="20000"/>
                    <a:lumOff val="80000"/>
                  </a:schemeClr>
                </a:solidFill>
                <a:latin typeface="Times New Roman" panose="02020603050405020304" pitchFamily="18" charset="0"/>
                <a:ea typeface="Times New Roman" panose="02020603050405020304" pitchFamily="18" charset="0"/>
              </a:rPr>
              <a:t>-ринкову вартість землі;</a:t>
            </a:r>
          </a:p>
          <a:p>
            <a:pPr algn="just"/>
            <a:r>
              <a:rPr lang="uk-UA" sz="2800" b="1" dirty="0">
                <a:solidFill>
                  <a:schemeClr val="accent1">
                    <a:lumMod val="20000"/>
                    <a:lumOff val="80000"/>
                  </a:schemeClr>
                </a:solidFill>
                <a:latin typeface="Times New Roman" panose="02020603050405020304" pitchFamily="18" charset="0"/>
                <a:ea typeface="Times New Roman" panose="02020603050405020304" pitchFamily="18" charset="0"/>
              </a:rPr>
              <a:t>-</a:t>
            </a:r>
            <a:r>
              <a:rPr lang="uk-UA" sz="2800" b="1" dirty="0">
                <a:solidFill>
                  <a:schemeClr val="accent1">
                    <a:lumMod val="20000"/>
                    <a:lumOff val="80000"/>
                  </a:schemeClr>
                </a:solidFill>
                <a:effectLst/>
                <a:latin typeface="Times New Roman" panose="02020603050405020304" pitchFamily="18" charset="0"/>
                <a:ea typeface="Times New Roman" panose="02020603050405020304" pitchFamily="18" charset="0"/>
              </a:rPr>
              <a:t>ренту земельних ділянок;</a:t>
            </a:r>
          </a:p>
          <a:p>
            <a:pPr algn="just"/>
            <a:r>
              <a:rPr lang="uk-UA" sz="2800" b="1" dirty="0">
                <a:solidFill>
                  <a:schemeClr val="accent1">
                    <a:lumMod val="20000"/>
                    <a:lumOff val="80000"/>
                  </a:schemeClr>
                </a:solidFill>
                <a:latin typeface="Times New Roman" panose="02020603050405020304" pitchFamily="18" charset="0"/>
                <a:ea typeface="Times New Roman" panose="02020603050405020304" pitchFamily="18" charset="0"/>
              </a:rPr>
              <a:t>-оподаткування землі на основі її ринкової вартості.</a:t>
            </a:r>
          </a:p>
        </p:txBody>
      </p:sp>
    </p:spTree>
    <p:extLst>
      <p:ext uri="{BB962C8B-B14F-4D97-AF65-F5344CB8AC3E}">
        <p14:creationId xmlns:p14="http://schemas.microsoft.com/office/powerpoint/2010/main" val="178756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32F0AF-1F8B-DC23-55F1-7A4AC009D2A0}"/>
              </a:ext>
            </a:extLst>
          </p:cNvPr>
          <p:cNvSpPr>
            <a:spLocks noGrp="1"/>
          </p:cNvSpPr>
          <p:nvPr>
            <p:ph type="title"/>
          </p:nvPr>
        </p:nvSpPr>
        <p:spPr>
          <a:xfrm>
            <a:off x="1455576" y="251926"/>
            <a:ext cx="8386777" cy="1856793"/>
          </a:xfrm>
        </p:spPr>
        <p:txBody>
          <a:bodyPr>
            <a:noAutofit/>
          </a:bodyPr>
          <a:lstStyle/>
          <a:p>
            <a:pPr marL="45720" indent="0" algn="just">
              <a:buNone/>
            </a:pPr>
            <a:r>
              <a:rPr lang="uk-UA" sz="2400" b="1" dirty="0">
                <a:latin typeface="Times New Roman" panose="02020603050405020304" pitchFamily="18" charset="0"/>
                <a:cs typeface="Times New Roman" panose="02020603050405020304" pitchFamily="18" charset="0"/>
              </a:rPr>
              <a:t>Метою</a:t>
            </a:r>
            <a:r>
              <a:rPr lang="uk-UA" sz="2400" dirty="0">
                <a:latin typeface="Times New Roman" panose="02020603050405020304" pitchFamily="18" charset="0"/>
                <a:cs typeface="Times New Roman" panose="02020603050405020304" pitchFamily="18" charset="0"/>
              </a:rPr>
              <a:t> викладання навчальної дисципліни «ОЦІНКА ЗЕМЕЛЬНИХ РЕСУРСІВ В ЗАРУБІЖНИХ КРАЇНАХ» є формування системи теоретичних знань і набуття практичних навичок у галузі управління земельними ресурсами країн світу. </a:t>
            </a:r>
          </a:p>
        </p:txBody>
      </p:sp>
      <p:pic>
        <p:nvPicPr>
          <p:cNvPr id="4" name="Рисунок 3">
            <a:extLst>
              <a:ext uri="{FF2B5EF4-FFF2-40B4-BE49-F238E27FC236}">
                <a16:creationId xmlns:a16="http://schemas.microsoft.com/office/drawing/2014/main" id="{613C27C0-5AC6-287A-9F23-337924C30F34}"/>
              </a:ext>
            </a:extLst>
          </p:cNvPr>
          <p:cNvPicPr>
            <a:picLocks noChangeAspect="1"/>
          </p:cNvPicPr>
          <p:nvPr/>
        </p:nvPicPr>
        <p:blipFill rotWithShape="1">
          <a:blip r:embed="rId2"/>
          <a:srcRect l="16162" t="24172" r="35222" b="26113"/>
          <a:stretch/>
        </p:blipFill>
        <p:spPr bwMode="auto">
          <a:xfrm>
            <a:off x="6096000" y="2108719"/>
            <a:ext cx="5131836" cy="3004457"/>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3A232FD4-D06C-F40C-7387-7CA2F48A2D97}"/>
              </a:ext>
            </a:extLst>
          </p:cNvPr>
          <p:cNvPicPr>
            <a:picLocks noChangeAspect="1"/>
          </p:cNvPicPr>
          <p:nvPr/>
        </p:nvPicPr>
        <p:blipFill>
          <a:blip r:embed="rId3"/>
          <a:stretch>
            <a:fillRect/>
          </a:stretch>
        </p:blipFill>
        <p:spPr>
          <a:xfrm>
            <a:off x="1115102" y="2306993"/>
            <a:ext cx="4873690" cy="3655268"/>
          </a:xfrm>
          <a:prstGeom prst="rect">
            <a:avLst/>
          </a:prstGeom>
        </p:spPr>
      </p:pic>
    </p:spTree>
    <p:extLst>
      <p:ext uri="{BB962C8B-B14F-4D97-AF65-F5344CB8AC3E}">
        <p14:creationId xmlns:p14="http://schemas.microsoft.com/office/powerpoint/2010/main" val="386157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102B82-EAEB-5A4A-D257-0F56167D952C}"/>
              </a:ext>
            </a:extLst>
          </p:cNvPr>
          <p:cNvSpPr>
            <a:spLocks noGrp="1"/>
          </p:cNvSpPr>
          <p:nvPr>
            <p:ph type="title"/>
          </p:nvPr>
        </p:nvSpPr>
        <p:spPr>
          <a:xfrm>
            <a:off x="1492898" y="802433"/>
            <a:ext cx="9077242" cy="5533053"/>
          </a:xfrm>
        </p:spPr>
        <p:txBody>
          <a:bodyPr>
            <a:normAutofit/>
          </a:bodyPr>
          <a:lstStyle/>
          <a:p>
            <a:pPr marL="45720" indent="0" algn="l"/>
            <a:r>
              <a:rPr lang="uk-UA" sz="2800" b="1" dirty="0">
                <a:latin typeface="Times New Roman" panose="02020603050405020304" pitchFamily="18" charset="0"/>
                <a:cs typeface="Times New Roman" panose="02020603050405020304" pitchFamily="18" charset="0"/>
              </a:rPr>
              <a:t>Основні завдання вивчення курсу полягають у:</a:t>
            </a:r>
            <a:b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-розумінні та застосуванні механізму управління земельними ресурсами;</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-формуванні раціональної та еколого-економічної системи землеволодіння і землекористування </a:t>
            </a: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-вмінні функціонального планування землекористуванням; </a:t>
            </a:r>
            <a:br>
              <a:rPr lang="en-US"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800" dirty="0">
                <a:solidFill>
                  <a:schemeClr val="accent1">
                    <a:lumMod val="20000"/>
                    <a:lumOff val="8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uk-UA" sz="2800" dirty="0">
                <a:solidFill>
                  <a:schemeClr val="accent1">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вдосконалення земельних відносин.</a:t>
            </a:r>
            <a:br>
              <a:rPr lang="ru-RU" sz="2800" dirty="0">
                <a:latin typeface="Times New Roman" panose="02020603050405020304" pitchFamily="18" charset="0"/>
                <a:ea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90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1D274A-2C94-48BE-201E-977129FC1BE2}"/>
              </a:ext>
            </a:extLst>
          </p:cNvPr>
          <p:cNvSpPr>
            <a:spLocks noGrp="1"/>
          </p:cNvSpPr>
          <p:nvPr>
            <p:ph type="title"/>
          </p:nvPr>
        </p:nvSpPr>
        <p:spPr>
          <a:xfrm>
            <a:off x="2368445" y="6190938"/>
            <a:ext cx="8197987" cy="464694"/>
          </a:xfrm>
        </p:spPr>
        <p:txBody>
          <a:bodyPr>
            <a:noAutofit/>
          </a:bodyPr>
          <a:lstStyle/>
          <a:p>
            <a:pPr algn="ctr"/>
            <a:endParaRPr lang="ru-RU" sz="2000" dirty="0"/>
          </a:p>
        </p:txBody>
      </p:sp>
      <p:sp>
        <p:nvSpPr>
          <p:cNvPr id="3" name="Текст 2">
            <a:extLst>
              <a:ext uri="{FF2B5EF4-FFF2-40B4-BE49-F238E27FC236}">
                <a16:creationId xmlns:a16="http://schemas.microsoft.com/office/drawing/2014/main" id="{BEED55D8-992E-E4D4-83F7-F81F8A0AE742}"/>
              </a:ext>
            </a:extLst>
          </p:cNvPr>
          <p:cNvSpPr>
            <a:spLocks noGrp="1"/>
          </p:cNvSpPr>
          <p:nvPr>
            <p:ph type="body" idx="1"/>
          </p:nvPr>
        </p:nvSpPr>
        <p:spPr>
          <a:xfrm>
            <a:off x="1521423" y="326572"/>
            <a:ext cx="9045009" cy="5732668"/>
          </a:xfrm>
        </p:spPr>
        <p:txBody>
          <a:bodyPr>
            <a:normAutofit fontScale="77500" lnSpcReduction="20000"/>
          </a:bodyPr>
          <a:lstStyle/>
          <a:p>
            <a:pPr algn="l"/>
            <a:r>
              <a:rPr lang="uk-UA" sz="2300" dirty="0">
                <a:latin typeface="Times New Roman" panose="02020603050405020304" pitchFamily="18" charset="0"/>
                <a:cs typeface="Times New Roman" panose="02020603050405020304" pitchFamily="18" charset="0"/>
              </a:rPr>
              <a:t>Курс </a:t>
            </a:r>
          </a:p>
          <a:p>
            <a:pPr marL="342900" indent="-342900" algn="l">
              <a:buAutoNum type="arabicPeriod"/>
            </a:pPr>
            <a:r>
              <a:rPr lang="uk-UA" sz="2300" dirty="0">
                <a:latin typeface="Times New Roman" panose="02020603050405020304" pitchFamily="18" charset="0"/>
                <a:cs typeface="Times New Roman" panose="02020603050405020304" pitchFamily="18" charset="0"/>
              </a:rPr>
              <a:t>Функції землекористування зарубіжних країн .</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Загальна характеристика і склад земель зарубіжних країн.</a:t>
            </a:r>
          </a:p>
          <a:p>
            <a:pPr marL="342900" indent="-342900" algn="l">
              <a:buAutoNum type="arabicPeriod"/>
            </a:pPr>
            <a:r>
              <a:rPr lang="uk-UA" sz="2300" dirty="0">
                <a:latin typeface="Times New Roman" panose="02020603050405020304" pitchFamily="18" charset="0"/>
                <a:cs typeface="Times New Roman" panose="02020603050405020304" pitchFamily="18" charset="0"/>
              </a:rPr>
              <a:t>Управляння земельними відносинами в зарубіжних країнах.</a:t>
            </a:r>
          </a:p>
          <a:p>
            <a:pPr marL="342900" indent="-342900" algn="l">
              <a:buAutoNum type="arabicPeriod"/>
            </a:pPr>
            <a:r>
              <a:rPr lang="uk-UA" sz="2300" dirty="0">
                <a:latin typeface="Times New Roman" panose="02020603050405020304" pitchFamily="18" charset="0"/>
                <a:cs typeface="Times New Roman" panose="02020603050405020304" pitchFamily="18" charset="0"/>
              </a:rPr>
              <a:t>Формування і розвиток землекористування за правами власності.</a:t>
            </a:r>
          </a:p>
          <a:p>
            <a:pPr marL="342900" indent="-342900" algn="l">
              <a:buAutoNum type="arabicPeriod"/>
            </a:pPr>
            <a:r>
              <a:rPr lang="uk-UA" sz="2300" dirty="0">
                <a:latin typeface="Times New Roman" panose="02020603050405020304" pitchFamily="18" charset="0"/>
                <a:cs typeface="Times New Roman" panose="02020603050405020304" pitchFamily="18" charset="0"/>
              </a:rPr>
              <a:t>Земельно-господарський устрій і впорядкування територій.</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Оцінка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Методичні підходи щодо критеріїв економічної, екологічної та соціальної оцінки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Основні принципи і напрями прогнозування землекористування.</a:t>
            </a:r>
          </a:p>
          <a:p>
            <a:pPr marL="342900" indent="-342900" algn="l">
              <a:buAutoNum type="arabicPeriod"/>
            </a:pPr>
            <a:r>
              <a:rPr lang="uk-UA" sz="2300" dirty="0">
                <a:latin typeface="Times New Roman" panose="02020603050405020304" pitchFamily="18" charset="0"/>
                <a:cs typeface="Times New Roman" panose="02020603050405020304" pitchFamily="18" charset="0"/>
              </a:rPr>
              <a:t>Організаційно-правові засади охорони земельних ресурсів.</a:t>
            </a:r>
          </a:p>
          <a:p>
            <a:pPr marL="342900" indent="-342900" algn="l">
              <a:buAutoNum type="arabicPeriod"/>
            </a:pPr>
            <a:r>
              <a:rPr lang="uk-UA" sz="2300" dirty="0">
                <a:latin typeface="Times New Roman" panose="02020603050405020304" pitchFamily="18" charset="0"/>
                <a:cs typeface="Times New Roman" panose="02020603050405020304" pitchFamily="18" charset="0"/>
              </a:rPr>
              <a:t>Контроль за використанням земельних ресурсів зарубіжних країн.</a:t>
            </a:r>
          </a:p>
          <a:p>
            <a:pPr marL="342900" indent="-342900">
              <a:buAutoNum type="arabicPeriod"/>
            </a:pPr>
            <a:endParaRPr lang="ru-RU" dirty="0"/>
          </a:p>
        </p:txBody>
      </p:sp>
    </p:spTree>
    <p:extLst>
      <p:ext uri="{BB962C8B-B14F-4D97-AF65-F5344CB8AC3E}">
        <p14:creationId xmlns:p14="http://schemas.microsoft.com/office/powerpoint/2010/main" val="1249646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4F9FD-897A-30A4-3671-6056FEA7C61A}"/>
              </a:ext>
            </a:extLst>
          </p:cNvPr>
          <p:cNvSpPr>
            <a:spLocks noGrp="1"/>
          </p:cNvSpPr>
          <p:nvPr>
            <p:ph type="title"/>
          </p:nvPr>
        </p:nvSpPr>
        <p:spPr>
          <a:xfrm flipV="1">
            <a:off x="2416628" y="6730583"/>
            <a:ext cx="8149805" cy="45719"/>
          </a:xfrm>
        </p:spPr>
        <p:txBody>
          <a:bodyPr>
            <a:normAutofit fontScale="90000"/>
          </a:bodyPr>
          <a:lstStyle/>
          <a:p>
            <a:pPr algn="ctr"/>
            <a:endParaRPr lang="ru-RU" sz="1800" dirty="0"/>
          </a:p>
        </p:txBody>
      </p:sp>
      <p:sp>
        <p:nvSpPr>
          <p:cNvPr id="3" name="Текст 2">
            <a:extLst>
              <a:ext uri="{FF2B5EF4-FFF2-40B4-BE49-F238E27FC236}">
                <a16:creationId xmlns:a16="http://schemas.microsoft.com/office/drawing/2014/main" id="{55E9EC4C-E346-26D3-9160-3C055B8BA087}"/>
              </a:ext>
            </a:extLst>
          </p:cNvPr>
          <p:cNvSpPr>
            <a:spLocks noGrp="1"/>
          </p:cNvSpPr>
          <p:nvPr>
            <p:ph type="body" idx="1"/>
          </p:nvPr>
        </p:nvSpPr>
        <p:spPr>
          <a:xfrm>
            <a:off x="1427584" y="316307"/>
            <a:ext cx="9138316" cy="5904611"/>
          </a:xfrm>
        </p:spPr>
        <p:txBody>
          <a:bodyPr>
            <a:normAutofit/>
          </a:bodyPr>
          <a:lstStyle/>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1" i="0" u="none" strike="noStrike" kern="1200" cap="none" spc="0" normalizeH="0" baseline="0" noProof="0" dirty="0">
                <a:ln>
                  <a:noFill/>
                </a:ln>
                <a:solidFill>
                  <a:prstClr val="white"/>
                </a:solidFill>
                <a:effectLst/>
                <a:uLnTx/>
                <a:uFillTx/>
                <a:latin typeface="Arial" panose="020B0604020202020204"/>
                <a:ea typeface="+mn-ea"/>
                <a:cs typeface="+mn-cs"/>
              </a:rPr>
              <a:t>Курс дає можливість отримати знання</a:t>
            </a: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термінологічні поняття, визначення, предмет, об’єкт та структуру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законодавчі та нормативні акти, що використовуються для вивчення предмету дисципліни;</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теоретичні та методологічні основи здійснення оцінки та управління землекористуванням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нормативно-правове забезпечення землекористування зарубіжних країн ;</a:t>
            </a:r>
          </a:p>
          <a:p>
            <a:pPr marL="0" marR="0" lvl="0" indent="0" algn="l" defTabSz="914400" rtl="0" eaLnBrk="1" fontAlgn="auto" latinLnBrk="0" hangingPunct="1">
              <a:lnSpc>
                <a:spcPct val="120000"/>
              </a:lnSpc>
              <a:spcBef>
                <a:spcPts val="1000"/>
              </a:spcBef>
              <a:spcAft>
                <a:spcPts val="600"/>
              </a:spcAft>
              <a:buClr>
                <a:srgbClr val="8EC0C1"/>
              </a:buClr>
              <a:buSzPct val="90000"/>
              <a:buFont typeface="Wingdings" panose="05000000000000000000" pitchFamily="2" charset="2"/>
              <a:buNone/>
              <a:tabLst/>
              <a:defRPr/>
            </a:pPr>
            <a:r>
              <a:rPr kumimoji="0" lang="uk-UA" sz="1800" b="0" i="0" u="none" strike="noStrike" kern="1200" cap="none" spc="0" normalizeH="0" baseline="0" noProof="0" dirty="0">
                <a:ln>
                  <a:noFill/>
                </a:ln>
                <a:solidFill>
                  <a:prstClr val="white"/>
                </a:solidFill>
                <a:effectLst/>
                <a:uLnTx/>
                <a:uFillTx/>
                <a:latin typeface="Arial" panose="020B0604020202020204"/>
                <a:ea typeface="+mn-ea"/>
                <a:cs typeface="+mn-cs"/>
              </a:rPr>
              <a:t>- сучасні тенденції розвитку та проблеми управління землекористуванням зарубіжних країн;</a:t>
            </a:r>
          </a:p>
          <a:p>
            <a:pPr marL="45720" indent="0">
              <a:buNone/>
            </a:pPr>
            <a:endParaRPr lang="ru-RU" sz="3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8163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15226</TotalTime>
  <Words>327</Words>
  <Application>Microsoft Office PowerPoint</Application>
  <PresentationFormat>Широкоэкранный</PresentationFormat>
  <Paragraphs>25</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Bahnschrift Light Condensed</vt:lpstr>
      <vt:lpstr>MS Shell Dlg 2</vt:lpstr>
      <vt:lpstr>Times New Roman</vt:lpstr>
      <vt:lpstr>Wingdings</vt:lpstr>
      <vt:lpstr>Wingdings 3</vt:lpstr>
      <vt:lpstr>Мэдисон</vt:lpstr>
      <vt:lpstr> Економічний факультет Кафедра міжнародної економіки, природних ресурсів  та економіки міжнародного туризму  Запорізького національного університету     ОЦІНКА ЗЕМЕЛЬНИХ РЕСУРСІВ В ЗАРУБІЖНИХ КРАЇНАХ      Освітньо-професійна програма «Міжнародна економіка», «Економіка та управління ринком землі»  рівень вищої освіти «бакалавр» </vt:lpstr>
      <vt:lpstr>Презентация PowerPoint</vt:lpstr>
      <vt:lpstr>Метою викладання навчальної дисципліни «ОЦІНКА ЗЕМЕЛЬНИХ РЕСУРСІВ В ЗАРУБІЖНИХ КРАЇНАХ» є формування системи теоретичних знань і набуття практичних навичок у галузі управління земельними ресурсами країн світу. </vt:lpstr>
      <vt:lpstr>Основні завдання вивчення курсу полягають у:  -розумінні та застосуванні механізму управління земельними ресурсами;  -формуванні раціональної та еколого-економічної системи землеволодіння і землекористування ;  -вмінні функціонального планування землекористуванням;   - вдосконалення земельних відносин.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ЗАХОДУ  Бабміндра Дмитро Іванович академік Академії економічних наук , доктор економічних наук, професор,завідувач кафедри міжнародної економіки, природних ресурсів  та економіки міжнародного туризму Запорізького національного університету  Слободяник Ірина Миколаївна аспірант,викладач кафедри міжнародної економіки, природних ресурсів  та економіки міжнародного туризму Запорізького національного університету</dc:title>
  <dc:creator>Ирина Слободяник</dc:creator>
  <cp:lastModifiedBy>Ирина Слободяник</cp:lastModifiedBy>
  <cp:revision>25</cp:revision>
  <dcterms:created xsi:type="dcterms:W3CDTF">2022-06-05T03:32:01Z</dcterms:created>
  <dcterms:modified xsi:type="dcterms:W3CDTF">2023-01-29T23:51:29Z</dcterms:modified>
</cp:coreProperties>
</file>