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C2BFB-FEEC-4483-B7FE-D685B5F5AC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E2558-DA09-4C3A-8978-848A55B55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E2558-DA09-4C3A-8978-848A55B550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1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3E47-009C-468F-84FC-DB9A80B0E256}" type="datetime1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F94E-71E5-4873-87BE-CD4C859487C9}" type="datetime1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DDA3-32FE-4E46-9ACE-3F0342828FAC}" type="datetime1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8EA8-E7A4-4354-831A-6EA2876D3E96}" type="datetime1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2A43-A276-4788-937E-DB2F2501554D}" type="datetime1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9EF8-F425-4312-A2DF-11FB4394BB57}" type="datetime1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EF2B-9A03-4AE2-9230-F9998449881E}" type="datetime1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7DD8-C7C9-461A-B184-2944FF479CBD}" type="datetime1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63DB-2B0F-4A65-9974-ACEF06B7A159}" type="datetime1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253-97A7-4328-81B0-65A41567187C}" type="datetime1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1D9C-F4A4-4E13-8DCA-4606F2FFF281}" type="datetime1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D21D-F9B3-4931-B4CE-ED5670D10E44}" type="datetime1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Лекція</a:t>
            </a:r>
            <a:r>
              <a:rPr lang="ru-RU" sz="2800" dirty="0" smtClean="0"/>
              <a:t>. </a:t>
            </a:r>
            <a:r>
              <a:rPr lang="ru-RU" sz="2800" dirty="0" err="1" smtClean="0"/>
              <a:t>Інтегроване</a:t>
            </a:r>
            <a:r>
              <a:rPr lang="ru-RU" sz="2800" dirty="0" smtClean="0"/>
              <a:t> </a:t>
            </a:r>
            <a:r>
              <a:rPr lang="ru-RU" sz="2800" dirty="0" err="1"/>
              <a:t>середовище</a:t>
            </a:r>
            <a:r>
              <a:rPr lang="ru-RU" sz="2800" dirty="0"/>
              <a:t> </a:t>
            </a:r>
            <a:r>
              <a:rPr lang="ru-RU" sz="2800" dirty="0" err="1"/>
              <a:t>розробки</a:t>
            </a:r>
            <a:r>
              <a:rPr lang="ru-RU" sz="2800" dirty="0"/>
              <a:t> </a:t>
            </a:r>
            <a:r>
              <a:rPr lang="en-US" sz="2800" dirty="0"/>
              <a:t>VBA</a:t>
            </a:r>
            <a:br>
              <a:rPr lang="en-US" sz="2800" dirty="0"/>
            </a:b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введення</a:t>
            </a:r>
            <a:r>
              <a:rPr lang="ru-RU" sz="2800" dirty="0"/>
              <a:t>/</a:t>
            </a:r>
            <a:r>
              <a:rPr lang="ru-RU" sz="2800" dirty="0" err="1"/>
              <a:t>виведення</a:t>
            </a:r>
            <a:r>
              <a:rPr lang="ru-RU" sz="2800" dirty="0"/>
              <a:t> </a:t>
            </a:r>
            <a:r>
              <a:rPr lang="ru-RU" sz="2800" dirty="0" err="1"/>
              <a:t>данних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Способи</a:t>
            </a:r>
            <a:r>
              <a:rPr lang="ru-RU" sz="2800" dirty="0"/>
              <a:t> запуску редактора </a:t>
            </a:r>
            <a:r>
              <a:rPr lang="en-US" sz="2800" dirty="0"/>
              <a:t>Visual Basic</a:t>
            </a:r>
            <a:br>
              <a:rPr lang="en-US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424936" cy="374441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0800" dirty="0" err="1">
                <a:solidFill>
                  <a:schemeClr val="tx1"/>
                </a:solidFill>
              </a:rPr>
              <a:t>Виклик</a:t>
            </a:r>
            <a:r>
              <a:rPr lang="ru-RU" sz="10800" dirty="0">
                <a:solidFill>
                  <a:schemeClr val="tx1"/>
                </a:solidFill>
              </a:rPr>
              <a:t> редактора </a:t>
            </a:r>
            <a:r>
              <a:rPr lang="en-US" sz="10800" dirty="0">
                <a:solidFill>
                  <a:schemeClr val="tx1"/>
                </a:solidFill>
              </a:rPr>
              <a:t>Visual Basic </a:t>
            </a:r>
            <a:r>
              <a:rPr lang="ru-RU" sz="10800" dirty="0">
                <a:solidFill>
                  <a:schemeClr val="tx1"/>
                </a:solidFill>
              </a:rPr>
              <a:t>у </a:t>
            </a:r>
            <a:r>
              <a:rPr lang="ru-RU" sz="10800" dirty="0" err="1">
                <a:solidFill>
                  <a:schemeClr val="tx1"/>
                </a:solidFill>
              </a:rPr>
              <a:t>додатках</a:t>
            </a:r>
            <a:r>
              <a:rPr lang="ru-RU" sz="10800" dirty="0">
                <a:solidFill>
                  <a:schemeClr val="tx1"/>
                </a:solidFill>
              </a:rPr>
              <a:t> </a:t>
            </a:r>
            <a:r>
              <a:rPr lang="en-US" sz="10800" dirty="0">
                <a:solidFill>
                  <a:schemeClr val="tx1"/>
                </a:solidFill>
              </a:rPr>
              <a:t>MS Office:</a:t>
            </a:r>
          </a:p>
          <a:p>
            <a:pPr marL="355600" indent="-355600" algn="l">
              <a:buFont typeface="Arial" panose="020B0604020202020204" pitchFamily="34" charset="0"/>
              <a:buChar char="•"/>
            </a:pPr>
            <a:r>
              <a:rPr lang="ru-RU" sz="10800" dirty="0">
                <a:solidFill>
                  <a:schemeClr val="tx1"/>
                </a:solidFill>
              </a:rPr>
              <a:t>Меню </a:t>
            </a:r>
            <a:r>
              <a:rPr lang="ru-RU" sz="10800" dirty="0" err="1">
                <a:solidFill>
                  <a:schemeClr val="tx1"/>
                </a:solidFill>
              </a:rPr>
              <a:t>Розробник</a:t>
            </a:r>
            <a:r>
              <a:rPr lang="ru-RU" sz="10800" dirty="0">
                <a:solidFill>
                  <a:schemeClr val="tx1"/>
                </a:solidFill>
              </a:rPr>
              <a:t> → </a:t>
            </a:r>
            <a:r>
              <a:rPr lang="ru-RU" sz="10800" dirty="0" err="1">
                <a:solidFill>
                  <a:schemeClr val="tx1"/>
                </a:solidFill>
              </a:rPr>
              <a:t>вибрати</a:t>
            </a:r>
            <a:r>
              <a:rPr lang="ru-RU" sz="10800" dirty="0">
                <a:solidFill>
                  <a:schemeClr val="tx1"/>
                </a:solidFill>
              </a:rPr>
              <a:t> </a:t>
            </a:r>
            <a:r>
              <a:rPr lang="en-US" sz="10800" dirty="0">
                <a:solidFill>
                  <a:schemeClr val="tx1"/>
                </a:solidFill>
              </a:rPr>
              <a:t>Visual Basic (</a:t>
            </a:r>
            <a:r>
              <a:rPr lang="ru-RU" sz="10800" dirty="0" err="1">
                <a:solidFill>
                  <a:schemeClr val="tx1"/>
                </a:solidFill>
              </a:rPr>
              <a:t>або</a:t>
            </a:r>
            <a:r>
              <a:rPr lang="ru-RU" sz="10800" dirty="0">
                <a:solidFill>
                  <a:schemeClr val="tx1"/>
                </a:solidFill>
              </a:rPr>
              <a:t> </a:t>
            </a:r>
            <a:r>
              <a:rPr lang="ru-RU" sz="10800" dirty="0" err="1">
                <a:solidFill>
                  <a:schemeClr val="tx1"/>
                </a:solidFill>
              </a:rPr>
              <a:t>натиснути</a:t>
            </a:r>
            <a:r>
              <a:rPr lang="ru-RU" sz="10800" dirty="0">
                <a:solidFill>
                  <a:schemeClr val="tx1"/>
                </a:solidFill>
              </a:rPr>
              <a:t> </a:t>
            </a:r>
            <a:r>
              <a:rPr lang="en-US" sz="10800" dirty="0">
                <a:solidFill>
                  <a:schemeClr val="tx1"/>
                </a:solidFill>
              </a:rPr>
              <a:t>Alt+F11);</a:t>
            </a:r>
          </a:p>
          <a:p>
            <a:pPr marL="355600" indent="-355600" algn="l">
              <a:buFont typeface="Arial" panose="020B0604020202020204" pitchFamily="34" charset="0"/>
              <a:buChar char="•"/>
            </a:pPr>
            <a:r>
              <a:rPr lang="ru-RU" sz="10800" dirty="0" err="1">
                <a:solidFill>
                  <a:schemeClr val="tx1"/>
                </a:solidFill>
              </a:rPr>
              <a:t>виклик</a:t>
            </a:r>
            <a:r>
              <a:rPr lang="ru-RU" sz="10800" dirty="0">
                <a:solidFill>
                  <a:schemeClr val="tx1"/>
                </a:solidFill>
              </a:rPr>
              <a:t> редактора при </a:t>
            </a:r>
            <a:r>
              <a:rPr lang="ru-RU" sz="10800" dirty="0" err="1">
                <a:solidFill>
                  <a:schemeClr val="tx1"/>
                </a:solidFill>
              </a:rPr>
              <a:t>виникненні</a:t>
            </a:r>
            <a:r>
              <a:rPr lang="ru-RU" sz="10800" dirty="0">
                <a:solidFill>
                  <a:schemeClr val="tx1"/>
                </a:solidFill>
              </a:rPr>
              <a:t> </a:t>
            </a:r>
            <a:r>
              <a:rPr lang="ru-RU" sz="10800" dirty="0" err="1">
                <a:solidFill>
                  <a:schemeClr val="tx1"/>
                </a:solidFill>
              </a:rPr>
              <a:t>помилки</a:t>
            </a:r>
            <a:r>
              <a:rPr lang="ru-RU" sz="10800" dirty="0">
                <a:solidFill>
                  <a:schemeClr val="tx1"/>
                </a:solidFill>
              </a:rPr>
              <a:t> в </a:t>
            </a:r>
            <a:r>
              <a:rPr lang="ru-RU" sz="10800" dirty="0" err="1">
                <a:solidFill>
                  <a:schemeClr val="tx1"/>
                </a:solidFill>
              </a:rPr>
              <a:t>макросі</a:t>
            </a:r>
            <a:r>
              <a:rPr lang="ru-RU" sz="10800" dirty="0">
                <a:solidFill>
                  <a:schemeClr val="tx1"/>
                </a:solidFill>
              </a:rPr>
              <a:t>;</a:t>
            </a:r>
          </a:p>
          <a:p>
            <a:pPr marL="355600" indent="-355600" algn="l">
              <a:buFont typeface="Arial" panose="020B0604020202020204" pitchFamily="34" charset="0"/>
              <a:buChar char="•"/>
            </a:pPr>
            <a:r>
              <a:rPr lang="ru-RU" sz="10800" dirty="0" err="1">
                <a:solidFill>
                  <a:schemeClr val="tx1"/>
                </a:solidFill>
              </a:rPr>
              <a:t>відкритя</a:t>
            </a:r>
            <a:r>
              <a:rPr lang="ru-RU" sz="10800" dirty="0">
                <a:solidFill>
                  <a:schemeClr val="tx1"/>
                </a:solidFill>
              </a:rPr>
              <a:t> готового макроса для </a:t>
            </a:r>
            <a:r>
              <a:rPr lang="ru-RU" sz="10800" dirty="0" err="1">
                <a:solidFill>
                  <a:schemeClr val="tx1"/>
                </a:solidFill>
              </a:rPr>
              <a:t>редагування</a:t>
            </a:r>
            <a:r>
              <a:rPr lang="ru-RU" sz="10800" dirty="0">
                <a:solidFill>
                  <a:schemeClr val="tx1"/>
                </a:solidFill>
              </a:rPr>
              <a:t> в </a:t>
            </a:r>
            <a:r>
              <a:rPr lang="ru-RU" sz="10800" dirty="0" err="1">
                <a:solidFill>
                  <a:schemeClr val="tx1"/>
                </a:solidFill>
              </a:rPr>
              <a:t>діалоговому</a:t>
            </a:r>
            <a:r>
              <a:rPr lang="ru-RU" sz="10800" dirty="0">
                <a:solidFill>
                  <a:schemeClr val="tx1"/>
                </a:solidFill>
              </a:rPr>
              <a:t> </a:t>
            </a:r>
            <a:r>
              <a:rPr lang="ru-RU" sz="10800" dirty="0" err="1">
                <a:solidFill>
                  <a:schemeClr val="tx1"/>
                </a:solidFill>
              </a:rPr>
              <a:t>вікні</a:t>
            </a:r>
            <a:r>
              <a:rPr lang="ru-RU" sz="10800" dirty="0">
                <a:solidFill>
                  <a:schemeClr val="tx1"/>
                </a:solidFill>
              </a:rPr>
              <a:t> Макрос.</a:t>
            </a:r>
          </a:p>
          <a:p>
            <a:pPr algn="l"/>
            <a:r>
              <a:rPr lang="ru-RU" sz="10800" dirty="0" err="1">
                <a:solidFill>
                  <a:schemeClr val="tx1"/>
                </a:solidFill>
              </a:rPr>
              <a:t>Перехід</a:t>
            </a:r>
            <a:r>
              <a:rPr lang="ru-RU" sz="10800" dirty="0">
                <a:solidFill>
                  <a:schemeClr val="tx1"/>
                </a:solidFill>
              </a:rPr>
              <a:t> </a:t>
            </a:r>
            <a:r>
              <a:rPr lang="ru-RU" sz="10800" dirty="0" err="1">
                <a:solidFill>
                  <a:schemeClr val="tx1"/>
                </a:solidFill>
              </a:rPr>
              <a:t>між</a:t>
            </a:r>
            <a:r>
              <a:rPr lang="ru-RU" sz="10800" dirty="0">
                <a:solidFill>
                  <a:schemeClr val="tx1"/>
                </a:solidFill>
              </a:rPr>
              <a:t> </a:t>
            </a:r>
            <a:r>
              <a:rPr lang="ru-RU" sz="10800" dirty="0" err="1">
                <a:solidFill>
                  <a:schemeClr val="tx1"/>
                </a:solidFill>
              </a:rPr>
              <a:t>додатком</a:t>
            </a:r>
            <a:r>
              <a:rPr lang="ru-RU" sz="10800" dirty="0">
                <a:solidFill>
                  <a:schemeClr val="tx1"/>
                </a:solidFill>
              </a:rPr>
              <a:t> та редактором </a:t>
            </a:r>
            <a:r>
              <a:rPr lang="en-US" sz="10800" dirty="0">
                <a:solidFill>
                  <a:schemeClr val="tx1"/>
                </a:solidFill>
              </a:rPr>
              <a:t>Visual Basic:</a:t>
            </a:r>
          </a:p>
          <a:p>
            <a:pPr algn="l"/>
            <a:r>
              <a:rPr lang="en-US" sz="10800" dirty="0" err="1">
                <a:solidFill>
                  <a:schemeClr val="tx1"/>
                </a:solidFill>
              </a:rPr>
              <a:t>Alt+Tab</a:t>
            </a:r>
            <a:r>
              <a:rPr lang="en-US" sz="10800" dirty="0">
                <a:solidFill>
                  <a:schemeClr val="tx1"/>
                </a:solidFill>
              </a:rPr>
              <a:t> , </a:t>
            </a:r>
            <a:r>
              <a:rPr lang="ru-RU" sz="10800" dirty="0" err="1">
                <a:solidFill>
                  <a:schemeClr val="tx1"/>
                </a:solidFill>
              </a:rPr>
              <a:t>або</a:t>
            </a:r>
            <a:r>
              <a:rPr lang="ru-RU" sz="10800" dirty="0">
                <a:solidFill>
                  <a:schemeClr val="tx1"/>
                </a:solidFill>
              </a:rPr>
              <a:t> </a:t>
            </a:r>
            <a:r>
              <a:rPr lang="en-US" sz="10800" dirty="0">
                <a:solidFill>
                  <a:schemeClr val="tx1"/>
                </a:solidFill>
              </a:rPr>
              <a:t>Alt + F11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33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Вікно</a:t>
            </a:r>
            <a:r>
              <a:rPr lang="ru-RU" b="1" dirty="0"/>
              <a:t> </a:t>
            </a:r>
            <a:r>
              <a:rPr lang="ru-RU" b="1" dirty="0" err="1"/>
              <a:t>В</a:t>
            </a:r>
            <a:r>
              <a:rPr lang="ru-RU" dirty="0" err="1"/>
              <a:t>ластивостей</a:t>
            </a:r>
            <a:r>
              <a:rPr lang="ru-RU" b="1" dirty="0"/>
              <a:t> 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 </a:t>
            </a:r>
            <a:r>
              <a:rPr lang="ru-RU" i="1" dirty="0" err="1"/>
              <a:t>атрибути</a:t>
            </a:r>
            <a:r>
              <a:rPr lang="ru-RU" dirty="0"/>
              <a:t> </a:t>
            </a:r>
            <a:r>
              <a:rPr lang="ru-RU" dirty="0" err="1"/>
              <a:t>виділеного</a:t>
            </a:r>
            <a:r>
              <a:rPr lang="ru-RU" dirty="0"/>
              <a:t> </a:t>
            </a:r>
            <a:r>
              <a:rPr lang="ru-RU" i="1" dirty="0" err="1"/>
              <a:t>об'єкту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b="1" dirty="0"/>
              <a:t> </a:t>
            </a:r>
            <a:r>
              <a:rPr lang="ru-RU" dirty="0" err="1"/>
              <a:t>програми</a:t>
            </a:r>
            <a:r>
              <a:rPr lang="ru-RU" dirty="0"/>
              <a:t> </a:t>
            </a:r>
            <a:r>
              <a:rPr lang="en-US" dirty="0"/>
              <a:t>VB</a:t>
            </a:r>
            <a:r>
              <a:rPr lang="ru-RU" dirty="0"/>
              <a:t>А (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управляючі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і т. д.)</a:t>
            </a:r>
            <a:r>
              <a:rPr lang="ru-RU" b="1" dirty="0"/>
              <a:t> 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атрибути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/>
              <a:t>, але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.</a:t>
            </a:r>
            <a:r>
              <a:rPr lang="ru-RU" b="1" dirty="0"/>
              <a:t> 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атрибути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</a:t>
            </a:r>
          </a:p>
          <a:p>
            <a:r>
              <a:rPr lang="ru-RU" dirty="0" err="1"/>
              <a:t>Вікно</a:t>
            </a:r>
            <a:r>
              <a:rPr lang="ru-RU" b="1" dirty="0"/>
              <a:t> 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b="1" dirty="0"/>
              <a:t> 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переглядати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правильності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ru-RU" dirty="0" err="1"/>
              <a:t>відладки</a:t>
            </a:r>
            <a:r>
              <a:rPr lang="ru-RU" dirty="0"/>
              <a:t>) проекту,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в </a:t>
            </a:r>
            <a:r>
              <a:rPr lang="ru-RU" dirty="0" err="1"/>
              <a:t>програмі</a:t>
            </a:r>
            <a:r>
              <a:rPr lang="ru-RU" dirty="0"/>
              <a:t>.</a:t>
            </a:r>
          </a:p>
          <a:p>
            <a:r>
              <a:rPr lang="ru-RU" b="1" dirty="0"/>
              <a:t>Конструктор форм 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екрану</a:t>
            </a:r>
            <a:r>
              <a:rPr lang="ru-RU" dirty="0"/>
              <a:t> редактора </a:t>
            </a:r>
            <a:r>
              <a:rPr lang="en-US" dirty="0"/>
              <a:t>VBA. </a:t>
            </a:r>
            <a:r>
              <a:rPr lang="ru-RU" dirty="0"/>
              <a:t>Тут </a:t>
            </a:r>
            <a:r>
              <a:rPr lang="ru-RU" dirty="0" err="1"/>
              <a:t>виводиться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i="1" dirty="0" err="1"/>
              <a:t>зображення</a:t>
            </a:r>
            <a:r>
              <a:rPr lang="ru-RU" i="1" dirty="0"/>
              <a:t> </a:t>
            </a:r>
            <a:r>
              <a:rPr lang="ru-RU" i="1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візуальне</a:t>
            </a:r>
            <a:r>
              <a:rPr lang="ru-RU" dirty="0"/>
              <a:t> </a:t>
            </a:r>
            <a:r>
              <a:rPr lang="ru-RU" dirty="0" err="1"/>
              <a:t>конструювання</a:t>
            </a:r>
            <a:r>
              <a:rPr lang="ru-RU" dirty="0"/>
              <a:t> </a:t>
            </a:r>
            <a:r>
              <a:rPr lang="ru-RU" i="1" dirty="0"/>
              <a:t>макету </a:t>
            </a:r>
            <a:r>
              <a:rPr lang="ru-RU" i="1" dirty="0" err="1"/>
              <a:t>форми</a:t>
            </a:r>
            <a:r>
              <a:rPr lang="ru-RU" dirty="0"/>
              <a:t> і </a:t>
            </a:r>
            <a:r>
              <a:rPr lang="ru-RU" dirty="0" err="1"/>
              <a:t>розташованих</a:t>
            </a:r>
            <a:r>
              <a:rPr lang="ru-RU" dirty="0"/>
              <a:t> 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i="1" dirty="0" err="1"/>
              <a:t>вікно</a:t>
            </a:r>
            <a:r>
              <a:rPr lang="ru-RU" i="1" dirty="0"/>
              <a:t> </a:t>
            </a:r>
            <a:r>
              <a:rPr lang="ru-RU" i="1" dirty="0" err="1"/>
              <a:t>програми</a:t>
            </a:r>
            <a:r>
              <a:rPr lang="ru-RU" dirty="0"/>
              <a:t>.</a:t>
            </a:r>
          </a:p>
          <a:p>
            <a:r>
              <a:rPr lang="ru-RU" b="1" dirty="0" err="1"/>
              <a:t>Вікно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 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діалогових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, для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розробляються</a:t>
            </a:r>
            <a:r>
              <a:rPr lang="ru-RU" dirty="0"/>
              <a:t> в </a:t>
            </a:r>
            <a:r>
              <a:rPr lang="en-US" dirty="0"/>
              <a:t>VBA.</a:t>
            </a:r>
          </a:p>
          <a:p>
            <a:r>
              <a:rPr lang="ru-RU" dirty="0"/>
              <a:t>Вставка </a:t>
            </a:r>
            <a:r>
              <a:rPr lang="ru-RU" dirty="0" err="1"/>
              <a:t>форми</a:t>
            </a:r>
            <a:r>
              <a:rPr lang="ru-RU" dirty="0"/>
              <a:t> в проект: команда </a:t>
            </a:r>
            <a:r>
              <a:rPr lang="ru-RU" b="1" dirty="0"/>
              <a:t>Вставка </a:t>
            </a:r>
            <a:r>
              <a:rPr lang="ru-RU" dirty="0"/>
              <a:t>- Форма (</a:t>
            </a:r>
            <a:r>
              <a:rPr lang="en-US" dirty="0"/>
              <a:t>Insert</a:t>
            </a:r>
            <a:r>
              <a:rPr lang="en-US" b="1" dirty="0"/>
              <a:t> </a:t>
            </a:r>
            <a:r>
              <a:rPr lang="en-US" dirty="0"/>
              <a:t>– User Form)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натисненням</a:t>
            </a:r>
            <a:r>
              <a:rPr lang="ru-RU" dirty="0"/>
              <a:t> кнопки </a:t>
            </a:r>
            <a:r>
              <a:rPr lang="ru-RU" dirty="0" err="1"/>
              <a:t>Вставити</a:t>
            </a:r>
            <a:r>
              <a:rPr lang="ru-RU" dirty="0"/>
              <a:t> </a:t>
            </a:r>
            <a:r>
              <a:rPr lang="ru-RU" dirty="0" err="1"/>
              <a:t>об’єкт</a:t>
            </a:r>
            <a:r>
              <a:rPr lang="ru-RU" dirty="0"/>
              <a:t>- </a:t>
            </a:r>
            <a:r>
              <a:rPr lang="en-US" dirty="0" err="1"/>
              <a:t>InsertUserForm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Об'єкти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властивості</a:t>
            </a:r>
            <a:r>
              <a:rPr lang="ru-RU" sz="2800" dirty="0"/>
              <a:t> і </a:t>
            </a:r>
            <a:r>
              <a:rPr lang="ru-RU" sz="2800" dirty="0" err="1"/>
              <a:t>методи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/>
              <a:t>Об'єкт</a:t>
            </a:r>
            <a:r>
              <a:rPr lang="ru-RU" b="1" dirty="0"/>
              <a:t> - </a:t>
            </a:r>
            <a:r>
              <a:rPr lang="ru-RU" dirty="0" err="1"/>
              <a:t>комбінація</a:t>
            </a:r>
            <a:r>
              <a:rPr lang="ru-RU" dirty="0"/>
              <a:t> коду і </a:t>
            </a:r>
            <a:r>
              <a:rPr lang="ru-RU" dirty="0" err="1"/>
              <a:t>даних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розглядатися</a:t>
            </a:r>
            <a:r>
              <a:rPr lang="ru-RU" dirty="0"/>
              <a:t> як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 </a:t>
            </a:r>
            <a:r>
              <a:rPr lang="ru-RU" i="1" dirty="0" err="1"/>
              <a:t>елемент</a:t>
            </a:r>
            <a:r>
              <a:rPr lang="ru-RU" i="1" dirty="0"/>
              <a:t> </a:t>
            </a:r>
            <a:r>
              <a:rPr lang="ru-RU" i="1" dirty="0" err="1"/>
              <a:t>управління</a:t>
            </a:r>
            <a:r>
              <a:rPr lang="ru-RU" dirty="0"/>
              <a:t>, </a:t>
            </a:r>
            <a:r>
              <a:rPr lang="ru-RU" i="1" dirty="0"/>
              <a:t>форма</a:t>
            </a:r>
            <a:r>
              <a:rPr lang="ru-RU" dirty="0"/>
              <a:t>, </a:t>
            </a:r>
            <a:r>
              <a:rPr lang="ru-RU" i="1" dirty="0"/>
              <a:t>компонент </a:t>
            </a:r>
            <a:r>
              <a:rPr lang="ru-RU" i="1" dirty="0" err="1"/>
              <a:t>додатка</a:t>
            </a:r>
            <a:r>
              <a:rPr lang="ru-RU" dirty="0"/>
              <a:t>.</a:t>
            </a:r>
          </a:p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за </a:t>
            </a:r>
            <a:r>
              <a:rPr lang="ru-RU" dirty="0" err="1"/>
              <a:t>належністю</a:t>
            </a:r>
            <a:r>
              <a:rPr lang="ru-RU" dirty="0"/>
              <a:t> до </a:t>
            </a:r>
            <a:r>
              <a:rPr lang="ru-RU" dirty="0" err="1"/>
              <a:t>класу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візуальні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</a:t>
            </a:r>
          </a:p>
          <a:p>
            <a:r>
              <a:rPr lang="ru-RU" i="1" dirty="0" err="1"/>
              <a:t>робочий</a:t>
            </a:r>
            <a:r>
              <a:rPr lang="ru-RU" i="1" dirty="0"/>
              <a:t> лист (</a:t>
            </a:r>
            <a:r>
              <a:rPr lang="en-US" b="1" i="1" dirty="0"/>
              <a:t>Worksheet</a:t>
            </a:r>
            <a:r>
              <a:rPr lang="en-US" i="1" dirty="0"/>
              <a:t>)</a:t>
            </a:r>
            <a:r>
              <a:rPr lang="en-US" dirty="0"/>
              <a:t>,</a:t>
            </a:r>
          </a:p>
          <a:p>
            <a:r>
              <a:rPr lang="ru-RU" i="1" dirty="0" err="1"/>
              <a:t>діапазон</a:t>
            </a:r>
            <a:r>
              <a:rPr lang="ru-RU" i="1" dirty="0"/>
              <a:t> </a:t>
            </a:r>
            <a:r>
              <a:rPr lang="ru-RU" i="1" dirty="0" err="1"/>
              <a:t>комірок</a:t>
            </a:r>
            <a:r>
              <a:rPr lang="ru-RU" i="1" dirty="0"/>
              <a:t> (</a:t>
            </a:r>
            <a:r>
              <a:rPr lang="en-US" b="1" i="1" dirty="0"/>
              <a:t>Range</a:t>
            </a:r>
            <a:r>
              <a:rPr lang="en-US" i="1" dirty="0"/>
              <a:t>),</a:t>
            </a:r>
            <a:endParaRPr lang="en-US" dirty="0"/>
          </a:p>
          <a:p>
            <a:r>
              <a:rPr lang="ru-RU" i="1" dirty="0" err="1"/>
              <a:t>діаграма</a:t>
            </a:r>
            <a:r>
              <a:rPr lang="ru-RU" i="1" dirty="0"/>
              <a:t> (</a:t>
            </a:r>
            <a:r>
              <a:rPr lang="en-US" b="1" i="1" dirty="0"/>
              <a:t>Chart</a:t>
            </a:r>
            <a:r>
              <a:rPr lang="en-US" i="1" dirty="0"/>
              <a:t>),</a:t>
            </a:r>
            <a:endParaRPr lang="en-US" dirty="0"/>
          </a:p>
          <a:p>
            <a:r>
              <a:rPr lang="ru-RU" i="1" dirty="0"/>
              <a:t>форма (</a:t>
            </a:r>
            <a:r>
              <a:rPr lang="en-US" b="1" i="1" dirty="0" err="1"/>
              <a:t>UserForm</a:t>
            </a:r>
            <a:r>
              <a:rPr lang="en-US" i="1" dirty="0"/>
              <a:t>)</a:t>
            </a:r>
            <a:endParaRPr lang="en-US" dirty="0"/>
          </a:p>
          <a:p>
            <a:r>
              <a:rPr lang="ru-RU" dirty="0"/>
              <a:t>лист (</a:t>
            </a:r>
            <a:r>
              <a:rPr lang="en-US" b="1" dirty="0"/>
              <a:t>Sheet</a:t>
            </a:r>
            <a:r>
              <a:rPr lang="en-US" dirty="0"/>
              <a:t>)</a:t>
            </a:r>
          </a:p>
          <a:p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 (</a:t>
            </a:r>
            <a:r>
              <a:rPr lang="en-US" b="1" dirty="0" err="1"/>
              <a:t>DialpgSheet</a:t>
            </a:r>
            <a:r>
              <a:rPr lang="en-US" dirty="0"/>
              <a:t>),  </a:t>
            </a:r>
            <a:r>
              <a:rPr lang="ru-RU" dirty="0"/>
              <a:t>є </a:t>
            </a:r>
            <a:r>
              <a:rPr lang="ru-RU" dirty="0" err="1"/>
              <a:t>об'єктами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2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3"/>
            <a:ext cx="8229600" cy="4176464"/>
          </a:xfrm>
        </p:spPr>
        <p:txBody>
          <a:bodyPr>
            <a:normAutofit lnSpcReduction="10000"/>
          </a:bodyPr>
          <a:lstStyle/>
          <a:p>
            <a:r>
              <a:rPr lang="ru-RU" b="1" i="1" dirty="0" err="1"/>
              <a:t>Об'єкт</a:t>
            </a:r>
            <a:r>
              <a:rPr lang="ru-RU" dirty="0"/>
              <a:t> 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 </a:t>
            </a:r>
            <a:r>
              <a:rPr lang="ru-RU" b="1" i="1" dirty="0" err="1"/>
              <a:t>властивості</a:t>
            </a:r>
            <a:r>
              <a:rPr lang="ru-RU" dirty="0"/>
              <a:t> і </a:t>
            </a:r>
            <a:r>
              <a:rPr lang="ru-RU" b="1" i="1" dirty="0" err="1"/>
              <a:t>методи</a:t>
            </a:r>
            <a:r>
              <a:rPr lang="ru-RU" dirty="0"/>
              <a:t>.</a:t>
            </a:r>
          </a:p>
          <a:p>
            <a:r>
              <a:rPr lang="ru-RU" b="1" dirty="0" err="1"/>
              <a:t>Властивості</a:t>
            </a:r>
            <a:r>
              <a:rPr lang="ru-RU" b="1" dirty="0"/>
              <a:t> 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характеристики </a:t>
            </a:r>
            <a:r>
              <a:rPr lang="ru-RU" dirty="0" err="1"/>
              <a:t>об'єкту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як </a:t>
            </a:r>
            <a:r>
              <a:rPr lang="ru-RU" i="1" dirty="0" err="1"/>
              <a:t>розмір</a:t>
            </a:r>
            <a:r>
              <a:rPr lang="ru-RU" dirty="0"/>
              <a:t>, </a:t>
            </a:r>
            <a:r>
              <a:rPr lang="ru-RU" i="1" dirty="0" err="1"/>
              <a:t>колір</a:t>
            </a:r>
            <a:r>
              <a:rPr lang="ru-RU" dirty="0"/>
              <a:t>, </a:t>
            </a:r>
            <a:r>
              <a:rPr lang="ru-RU" i="1" dirty="0" err="1"/>
              <a:t>положення</a:t>
            </a:r>
            <a:r>
              <a:rPr lang="ru-RU" i="1" dirty="0"/>
              <a:t> на </a:t>
            </a:r>
            <a:r>
              <a:rPr lang="ru-RU" i="1" dirty="0" err="1"/>
              <a:t>екрані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i="1" dirty="0"/>
              <a:t>стан </a:t>
            </a:r>
            <a:r>
              <a:rPr lang="ru-RU" i="1" dirty="0" err="1"/>
              <a:t>об'єкту</a:t>
            </a:r>
            <a:r>
              <a:rPr lang="ru-RU" dirty="0"/>
              <a:t>.</a:t>
            </a:r>
          </a:p>
          <a:p>
            <a:r>
              <a:rPr lang="ru-RU" dirty="0" err="1"/>
              <a:t>Наприклад</a:t>
            </a:r>
            <a:r>
              <a:rPr lang="ru-RU" dirty="0"/>
              <a:t> </a:t>
            </a:r>
            <a:r>
              <a:rPr lang="ru-RU" i="1" dirty="0" err="1"/>
              <a:t>доступність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i="1" dirty="0" err="1"/>
              <a:t>видимість</a:t>
            </a:r>
            <a:r>
              <a:rPr lang="ru-RU" dirty="0"/>
              <a:t>.</a:t>
            </a:r>
          </a:p>
          <a:p>
            <a:r>
              <a:rPr lang="ru-RU" b="1" dirty="0" err="1"/>
              <a:t>Методи</a:t>
            </a:r>
            <a:r>
              <a:rPr lang="ru-RU" b="1" dirty="0"/>
              <a:t> 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над </a:t>
            </a:r>
            <a:r>
              <a:rPr lang="ru-RU" dirty="0" err="1"/>
              <a:t>об'єктом</a:t>
            </a:r>
            <a:r>
              <a:rPr lang="ru-RU" dirty="0"/>
              <a:t>(</a:t>
            </a:r>
            <a:r>
              <a:rPr lang="ru-RU" dirty="0" err="1"/>
              <a:t>керування</a:t>
            </a:r>
            <a:r>
              <a:rPr lang="ru-RU" dirty="0"/>
              <a:t> </a:t>
            </a:r>
            <a:r>
              <a:rPr lang="ru-RU" dirty="0" err="1"/>
              <a:t>об'єктом</a:t>
            </a:r>
            <a:r>
              <a:rPr lang="ru-RU" dirty="0"/>
              <a:t>).</a:t>
            </a:r>
          </a:p>
          <a:p>
            <a:r>
              <a:rPr lang="ru-RU" i="1" dirty="0" err="1"/>
              <a:t>Наприклад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6238"/>
            <a:ext cx="8477969" cy="128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5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більшого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 smtClean="0"/>
              <a:t>.</a:t>
            </a:r>
          </a:p>
          <a:p>
            <a:r>
              <a:rPr lang="ru-RU" dirty="0"/>
              <a:t>Для доступу до </a:t>
            </a:r>
            <a:r>
              <a:rPr lang="ru-RU" dirty="0" err="1"/>
              <a:t>властивостей</a:t>
            </a:r>
            <a:r>
              <a:rPr lang="ru-RU" dirty="0"/>
              <a:t>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більшого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збірних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найлівішого</a:t>
            </a:r>
            <a:r>
              <a:rPr lang="ru-RU" dirty="0"/>
              <a:t> (</a:t>
            </a:r>
            <a:r>
              <a:rPr lang="ru-RU" dirty="0" err="1"/>
              <a:t>найбільшого</a:t>
            </a:r>
            <a:r>
              <a:rPr lang="ru-RU" dirty="0"/>
              <a:t>) </a:t>
            </a:r>
            <a:r>
              <a:rPr lang="ru-RU" dirty="0" err="1"/>
              <a:t>об'єкту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через </a:t>
            </a:r>
            <a:r>
              <a:rPr lang="ru-RU" dirty="0" err="1"/>
              <a:t>крапку</a:t>
            </a:r>
            <a:r>
              <a:rPr lang="ru-RU" dirty="0"/>
              <a:t> </a:t>
            </a:r>
            <a:r>
              <a:rPr lang="ru-RU" dirty="0" err="1"/>
              <a:t>вказати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складені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один за одним, доки не буде </a:t>
            </a:r>
            <a:r>
              <a:rPr lang="ru-RU" dirty="0" err="1"/>
              <a:t>визначений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, до </a:t>
            </a:r>
            <a:r>
              <a:rPr lang="ru-RU" dirty="0" err="1"/>
              <a:t>властивостей</a:t>
            </a:r>
            <a:r>
              <a:rPr lang="ru-RU" dirty="0"/>
              <a:t>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доступ.</a:t>
            </a:r>
          </a:p>
          <a:p>
            <a:endParaRPr lang="ru-RU" dirty="0"/>
          </a:p>
          <a:p>
            <a:r>
              <a:rPr lang="ru-RU" dirty="0" err="1"/>
              <a:t>Об'єкт.Властивость</a:t>
            </a:r>
            <a:r>
              <a:rPr lang="ru-RU" dirty="0"/>
              <a:t>=</a:t>
            </a:r>
            <a:r>
              <a:rPr lang="ru-RU" dirty="0" err="1"/>
              <a:t>Вираз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7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err="1"/>
              <a:t>Наприклад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коду:</a:t>
            </a:r>
          </a:p>
          <a:p>
            <a:r>
              <a:rPr lang="en-US" b="1" i="1" dirty="0"/>
              <a:t>Workbooks("K</a:t>
            </a:r>
            <a:r>
              <a:rPr lang="ru-RU" b="1" i="1" dirty="0"/>
              <a:t>нига1").</a:t>
            </a:r>
            <a:r>
              <a:rPr lang="en-US" b="1" i="1" dirty="0"/>
              <a:t>Worksheets(" </a:t>
            </a:r>
            <a:r>
              <a:rPr lang="ru-RU" b="1" i="1" dirty="0"/>
              <a:t>Лист1 ").</a:t>
            </a:r>
            <a:r>
              <a:rPr lang="en-US" b="1" i="1" dirty="0"/>
              <a:t>Range("A14").Font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дістати</a:t>
            </a:r>
            <a:r>
              <a:rPr lang="ru-RU" dirty="0"/>
              <a:t> доступ до </a:t>
            </a:r>
            <a:r>
              <a:rPr lang="ru-RU" i="1" dirty="0" err="1"/>
              <a:t>робочої</a:t>
            </a:r>
            <a:r>
              <a:rPr lang="ru-RU" i="1" dirty="0"/>
              <a:t> книги "Книга1", </a:t>
            </a:r>
            <a:r>
              <a:rPr lang="ru-RU" i="1" dirty="0" err="1"/>
              <a:t>робочого</a:t>
            </a:r>
            <a:r>
              <a:rPr lang="ru-RU" i="1" dirty="0"/>
              <a:t> листа "Лист1", шрифту </a:t>
            </a:r>
            <a:r>
              <a:rPr lang="ru-RU" i="1" dirty="0" err="1"/>
              <a:t>комірки</a:t>
            </a:r>
            <a:r>
              <a:rPr lang="ru-RU" i="1" dirty="0"/>
              <a:t> "А14"</a:t>
            </a:r>
            <a:r>
              <a:rPr lang="ru-RU" dirty="0"/>
              <a:t>.</a:t>
            </a:r>
          </a:p>
          <a:p>
            <a:r>
              <a:rPr lang="en-US" b="1" dirty="0"/>
              <a:t>Range ("</a:t>
            </a:r>
            <a:r>
              <a:rPr lang="ru-RU" b="1" dirty="0" err="1"/>
              <a:t>Початкові_дані</a:t>
            </a:r>
            <a:r>
              <a:rPr lang="ru-RU" b="1" dirty="0"/>
              <a:t>").</a:t>
            </a:r>
            <a:r>
              <a:rPr lang="en-US" b="1" dirty="0"/>
              <a:t>Value=0.1</a:t>
            </a:r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прикладі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en-US" dirty="0"/>
              <a:t>Value </a:t>
            </a:r>
            <a:r>
              <a:rPr lang="ru-RU" dirty="0" err="1"/>
              <a:t>діапазону</a:t>
            </a:r>
            <a:r>
              <a:rPr lang="ru-RU" dirty="0"/>
              <a:t> </a:t>
            </a:r>
            <a:r>
              <a:rPr lang="ru-RU" dirty="0" err="1"/>
              <a:t>комірок</a:t>
            </a:r>
            <a:r>
              <a:rPr lang="ru-RU" dirty="0"/>
              <a:t> </a:t>
            </a:r>
            <a:r>
              <a:rPr lang="ru-RU" dirty="0" err="1"/>
              <a:t>Початкові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0,1 (</a:t>
            </a:r>
            <a:r>
              <a:rPr lang="ru-RU" dirty="0" err="1"/>
              <a:t>тобто</a:t>
            </a:r>
            <a:r>
              <a:rPr lang="ru-RU" dirty="0"/>
              <a:t> в </a:t>
            </a:r>
            <a:r>
              <a:rPr lang="ru-RU" dirty="0" err="1"/>
              <a:t>комірках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діапазону</a:t>
            </a:r>
            <a:r>
              <a:rPr lang="ru-RU" dirty="0"/>
              <a:t> буде записано число 0,1).</a:t>
            </a:r>
          </a:p>
          <a:p>
            <a:r>
              <a:rPr lang="ru-RU" dirty="0" err="1"/>
              <a:t>Значення</a:t>
            </a:r>
            <a:r>
              <a:rPr lang="ru-RU" dirty="0"/>
              <a:t> </a:t>
            </a:r>
            <a:r>
              <a:rPr lang="ru-RU" i="1" dirty="0" err="1"/>
              <a:t>властивостей</a:t>
            </a:r>
            <a:r>
              <a:rPr lang="ru-RU" i="1" dirty="0"/>
              <a:t> 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привласнювати</a:t>
            </a:r>
            <a:r>
              <a:rPr lang="ru-RU" dirty="0"/>
              <a:t> </a:t>
            </a:r>
            <a:r>
              <a:rPr lang="ru-RU" dirty="0" err="1"/>
              <a:t>змінним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. Синтаксис </a:t>
            </a:r>
            <a:r>
              <a:rPr lang="ru-RU" dirty="0" err="1"/>
              <a:t>читання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:</a:t>
            </a:r>
          </a:p>
          <a:p>
            <a:r>
              <a:rPr lang="ru-RU" b="1" dirty="0" err="1"/>
              <a:t>Змінна</a:t>
            </a:r>
            <a:r>
              <a:rPr lang="ru-RU" b="1" dirty="0"/>
              <a:t> = </a:t>
            </a:r>
            <a:r>
              <a:rPr lang="ru-RU" b="1" dirty="0" err="1"/>
              <a:t>Об'єкт</a:t>
            </a:r>
            <a:r>
              <a:rPr lang="ru-RU" b="1" dirty="0"/>
              <a:t>. </a:t>
            </a:r>
            <a:r>
              <a:rPr lang="ru-RU" b="1" dirty="0" err="1"/>
              <a:t>Властивість</a:t>
            </a:r>
            <a:endParaRPr lang="ru-RU" dirty="0"/>
          </a:p>
          <a:p>
            <a:r>
              <a:rPr lang="ru-RU" b="1" dirty="0" err="1"/>
              <a:t>Процентна_ставка</a:t>
            </a:r>
            <a:r>
              <a:rPr lang="ru-RU" b="1" dirty="0"/>
              <a:t> =</a:t>
            </a:r>
            <a:r>
              <a:rPr lang="en-US" b="1" dirty="0"/>
              <a:t>Range("A1").Value</a:t>
            </a:r>
            <a:endParaRPr lang="en-US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0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Об'єктами</a:t>
            </a:r>
            <a:r>
              <a:rPr lang="ru-RU" b="1" dirty="0"/>
              <a:t> </a:t>
            </a:r>
            <a:r>
              <a:rPr lang="en-US" dirty="0"/>
              <a:t>Excel </a:t>
            </a:r>
            <a:r>
              <a:rPr lang="ru-RU" dirty="0"/>
              <a:t>є: </a:t>
            </a:r>
            <a:r>
              <a:rPr lang="ru-RU" dirty="0" err="1"/>
              <a:t>таблиці</a:t>
            </a:r>
            <a:r>
              <a:rPr lang="ru-RU" dirty="0"/>
              <a:t>, </a:t>
            </a:r>
            <a:r>
              <a:rPr lang="ru-RU" dirty="0" err="1"/>
              <a:t>робочі</a:t>
            </a:r>
            <a:r>
              <a:rPr lang="ru-RU" dirty="0"/>
              <a:t> книги, </a:t>
            </a:r>
            <a:r>
              <a:rPr lang="ru-RU" dirty="0" err="1"/>
              <a:t>діаграми</a:t>
            </a:r>
            <a:r>
              <a:rPr lang="ru-RU" dirty="0"/>
              <a:t>, </a:t>
            </a:r>
            <a:r>
              <a:rPr lang="ru-RU" dirty="0" err="1"/>
              <a:t>комірки</a:t>
            </a:r>
            <a:r>
              <a:rPr lang="ru-RU" b="1" dirty="0"/>
              <a:t> 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r>
              <a:rPr lang="ru-RU" b="1" dirty="0" err="1"/>
              <a:t>Сімейство</a:t>
            </a:r>
            <a:r>
              <a:rPr lang="ru-RU" b="1" dirty="0"/>
              <a:t> -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одного і того ж типу.</a:t>
            </a:r>
          </a:p>
          <a:p>
            <a:r>
              <a:rPr lang="ru-RU" i="1" dirty="0" err="1"/>
              <a:t>Наприклад</a:t>
            </a:r>
            <a:r>
              <a:rPr lang="ru-RU" i="1" dirty="0"/>
              <a:t>, </a:t>
            </a:r>
            <a:r>
              <a:rPr lang="ru-RU" i="1" dirty="0" err="1"/>
              <a:t>сімейство</a:t>
            </a:r>
            <a:r>
              <a:rPr lang="ru-RU" i="1" dirty="0"/>
              <a:t> </a:t>
            </a:r>
            <a:r>
              <a:rPr lang="en-US" i="1" dirty="0"/>
              <a:t>Workbooks </a:t>
            </a:r>
            <a:r>
              <a:rPr lang="ru-RU" i="1" dirty="0" err="1"/>
              <a:t>об'єднує</a:t>
            </a:r>
            <a:r>
              <a:rPr lang="ru-RU" i="1" dirty="0"/>
              <a:t> </a:t>
            </a:r>
            <a:r>
              <a:rPr lang="ru-RU" i="1" dirty="0" err="1"/>
              <a:t>усі</a:t>
            </a:r>
            <a:r>
              <a:rPr lang="ru-RU" i="1" dirty="0"/>
              <a:t> </a:t>
            </a:r>
            <a:r>
              <a:rPr lang="ru-RU" i="1" dirty="0" err="1"/>
              <a:t>відкриті</a:t>
            </a:r>
            <a:r>
              <a:rPr lang="ru-RU" i="1" dirty="0"/>
              <a:t> </a:t>
            </a:r>
            <a:r>
              <a:rPr lang="ru-RU" i="1" dirty="0" err="1"/>
              <a:t>робочі</a:t>
            </a:r>
            <a:r>
              <a:rPr lang="ru-RU" i="1" dirty="0"/>
              <a:t> книги.</a:t>
            </a:r>
            <a:endParaRPr lang="ru-RU" dirty="0"/>
          </a:p>
          <a:p>
            <a:r>
              <a:rPr lang="ru-RU" b="1" dirty="0" err="1"/>
              <a:t>Звернутися</a:t>
            </a:r>
            <a:r>
              <a:rPr lang="ru-RU" b="1" dirty="0"/>
              <a:t> до </a:t>
            </a:r>
            <a:r>
              <a:rPr lang="ru-RU" b="1" dirty="0" err="1"/>
              <a:t>елементу</a:t>
            </a:r>
            <a:r>
              <a:rPr lang="ru-RU" b="1" dirty="0"/>
              <a:t> </a:t>
            </a:r>
            <a:r>
              <a:rPr lang="ru-RU" b="1" dirty="0" err="1"/>
              <a:t>сімейства</a:t>
            </a:r>
            <a:r>
              <a:rPr lang="ru-RU" dirty="0"/>
              <a:t> </a:t>
            </a:r>
            <a:r>
              <a:rPr lang="ru-RU" dirty="0" err="1"/>
              <a:t>можна</a:t>
            </a:r>
            <a:r>
              <a:rPr lang="ru-RU" dirty="0"/>
              <a:t> </a:t>
            </a:r>
            <a:r>
              <a:rPr lang="ru-RU" b="1" i="1" dirty="0"/>
              <a:t>по </a:t>
            </a:r>
            <a:r>
              <a:rPr lang="ru-RU" b="1" i="1" dirty="0" err="1"/>
              <a:t>імені</a:t>
            </a:r>
            <a:r>
              <a:rPr lang="ru-RU" b="1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i="1" dirty="0"/>
              <a:t>по номеру</a:t>
            </a:r>
            <a:r>
              <a:rPr lang="ru-RU" dirty="0"/>
              <a:t>.</a:t>
            </a:r>
          </a:p>
          <a:p>
            <a:r>
              <a:rPr lang="ru-RU" dirty="0" err="1"/>
              <a:t>Наприклад</a:t>
            </a:r>
            <a:r>
              <a:rPr lang="ru-RU" dirty="0"/>
              <a:t>:</a:t>
            </a:r>
          </a:p>
          <a:p>
            <a:r>
              <a:rPr lang="en-US" b="1" i="1" dirty="0"/>
              <a:t>Worksheets</a:t>
            </a:r>
            <a:r>
              <a:rPr lang="en-US" i="1" dirty="0"/>
              <a:t>("</a:t>
            </a:r>
            <a:r>
              <a:rPr lang="ru-RU" i="1" dirty="0"/>
              <a:t>Лист1") </a:t>
            </a:r>
            <a:r>
              <a:rPr lang="ru-RU" i="1" dirty="0" err="1"/>
              <a:t>або</a:t>
            </a:r>
            <a:r>
              <a:rPr lang="ru-RU" i="1" dirty="0"/>
              <a:t> </a:t>
            </a:r>
            <a:r>
              <a:rPr lang="en-US" b="1" i="1" dirty="0"/>
              <a:t>Worksheets</a:t>
            </a:r>
            <a:r>
              <a:rPr lang="en-US" i="1" dirty="0"/>
              <a:t>(1)</a:t>
            </a:r>
            <a:endParaRPr lang="en-US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2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Відладчик</a:t>
            </a:r>
            <a:r>
              <a:rPr lang="ru-RU" sz="2800" dirty="0"/>
              <a:t> (</a:t>
            </a:r>
            <a:r>
              <a:rPr lang="en-US" sz="2800" dirty="0"/>
              <a:t>Debugger)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дебагером</a:t>
            </a:r>
            <a:r>
              <a:rPr lang="ru-RU" dirty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кожному,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на </a:t>
            </a:r>
            <a:r>
              <a:rPr lang="en-US" dirty="0"/>
              <a:t>VBA.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потрібен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як </a:t>
            </a:r>
            <a:r>
              <a:rPr lang="ru-RU" dirty="0" err="1"/>
              <a:t>працює</a:t>
            </a:r>
            <a:r>
              <a:rPr lang="ru-RU" dirty="0"/>
              <a:t> ваш код, і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і </a:t>
            </a:r>
            <a:r>
              <a:rPr lang="ru-RU" dirty="0" err="1"/>
              <a:t>виправити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.</a:t>
            </a:r>
          </a:p>
          <a:p>
            <a:r>
              <a:rPr lang="ru-RU" dirty="0" err="1"/>
              <a:t>Відкрийте</a:t>
            </a:r>
            <a:r>
              <a:rPr lang="ru-RU" dirty="0"/>
              <a:t> редактор </a:t>
            </a:r>
            <a:r>
              <a:rPr lang="en-US" dirty="0"/>
              <a:t>Visual Basic (Alt + F11). </a:t>
            </a:r>
            <a:r>
              <a:rPr lang="ru-RU" dirty="0" err="1"/>
              <a:t>Створіть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модуль і </a:t>
            </a:r>
            <a:r>
              <a:rPr lang="ru-RU" dirty="0" err="1"/>
              <a:t>пропишіть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код:</a:t>
            </a:r>
          </a:p>
          <a:p>
            <a:r>
              <a:rPr lang="en-US" dirty="0"/>
              <a:t>Sub </a:t>
            </a:r>
            <a:r>
              <a:rPr lang="en-US" dirty="0" err="1"/>
              <a:t>LearningDebug</a:t>
            </a:r>
            <a:r>
              <a:rPr lang="en-US" dirty="0"/>
              <a:t>()  </a:t>
            </a:r>
          </a:p>
          <a:p>
            <a:r>
              <a:rPr lang="en-US" dirty="0"/>
              <a:t>    Dim A As Long, B As Long, C As Long, D As Long  </a:t>
            </a:r>
          </a:p>
          <a:p>
            <a:r>
              <a:rPr lang="en-US" dirty="0"/>
              <a:t>    D = 0  </a:t>
            </a:r>
          </a:p>
          <a:p>
            <a:r>
              <a:rPr lang="en-US" dirty="0"/>
              <a:t>    A = 10  </a:t>
            </a:r>
          </a:p>
          <a:p>
            <a:r>
              <a:rPr lang="en-US" dirty="0"/>
              <a:t>    </a:t>
            </a:r>
            <a:r>
              <a:rPr lang="en-US" dirty="0" err="1"/>
              <a:t>Debug.Print</a:t>
            </a:r>
            <a:r>
              <a:rPr lang="en-US" dirty="0"/>
              <a:t> "A = " + Trim(</a:t>
            </a:r>
            <a:r>
              <a:rPr lang="en-US" dirty="0" err="1"/>
              <a:t>Str</a:t>
            </a:r>
            <a:r>
              <a:rPr lang="en-US" dirty="0"/>
              <a:t>(A))  </a:t>
            </a:r>
          </a:p>
          <a:p>
            <a:r>
              <a:rPr lang="en-US" dirty="0"/>
              <a:t>    B = 15  </a:t>
            </a:r>
          </a:p>
          <a:p>
            <a:r>
              <a:rPr lang="en-US" dirty="0"/>
              <a:t>    </a:t>
            </a:r>
            <a:r>
              <a:rPr lang="en-US" dirty="0" err="1"/>
              <a:t>Debug.Print</a:t>
            </a:r>
            <a:r>
              <a:rPr lang="en-US" dirty="0"/>
              <a:t> "B = " + Trim(</a:t>
            </a:r>
            <a:r>
              <a:rPr lang="en-US" dirty="0" err="1"/>
              <a:t>Str</a:t>
            </a:r>
            <a:r>
              <a:rPr lang="en-US" dirty="0"/>
              <a:t>(B))  </a:t>
            </a:r>
          </a:p>
          <a:p>
            <a:r>
              <a:rPr lang="en-US" dirty="0"/>
              <a:t>    C = A + B  </a:t>
            </a:r>
          </a:p>
          <a:p>
            <a:r>
              <a:rPr lang="en-US" dirty="0"/>
              <a:t>    </a:t>
            </a:r>
            <a:r>
              <a:rPr lang="en-US" dirty="0" err="1"/>
              <a:t>Debug.Print</a:t>
            </a:r>
            <a:r>
              <a:rPr lang="en-US" dirty="0"/>
              <a:t> "C = " + Trim(</a:t>
            </a:r>
            <a:r>
              <a:rPr lang="en-US" dirty="0" err="1"/>
              <a:t>Str</a:t>
            </a:r>
            <a:r>
              <a:rPr lang="en-US" dirty="0"/>
              <a:t>(C))  </a:t>
            </a:r>
          </a:p>
          <a:p>
            <a:r>
              <a:rPr lang="en-US" dirty="0"/>
              <a:t>    C = Round(C /5)  </a:t>
            </a:r>
          </a:p>
          <a:p>
            <a:r>
              <a:rPr lang="en-US" dirty="0"/>
              <a:t>    </a:t>
            </a:r>
            <a:r>
              <a:rPr lang="en-US" dirty="0" err="1"/>
              <a:t>Debug.Print</a:t>
            </a:r>
            <a:r>
              <a:rPr lang="en-US" dirty="0"/>
              <a:t> "</a:t>
            </a:r>
            <a:r>
              <a:rPr lang="ru-RU" dirty="0"/>
              <a:t>С делим на 5: </a:t>
            </a:r>
            <a:r>
              <a:rPr lang="en-US" dirty="0"/>
              <a:t>C = " + Trim(</a:t>
            </a:r>
            <a:r>
              <a:rPr lang="en-US" dirty="0" err="1"/>
              <a:t>Str</a:t>
            </a:r>
            <a:r>
              <a:rPr lang="en-US" dirty="0"/>
              <a:t>(C))  </a:t>
            </a:r>
          </a:p>
          <a:p>
            <a:r>
              <a:rPr lang="en-US" dirty="0"/>
              <a:t>    C = Round(C /D) ' </a:t>
            </a:r>
            <a:r>
              <a:rPr lang="ru-RU" dirty="0"/>
              <a:t>здесь будет ошибка, поскольку на ноль делить нельзя (а </a:t>
            </a:r>
            <a:r>
              <a:rPr lang="en-US" dirty="0"/>
              <a:t>D = 0)  </a:t>
            </a:r>
          </a:p>
          <a:p>
            <a:r>
              <a:rPr lang="en-US" dirty="0"/>
              <a:t>End Sub  </a:t>
            </a:r>
          </a:p>
          <a:p>
            <a:r>
              <a:rPr lang="ru-RU" dirty="0" err="1"/>
              <a:t>Натисніть</a:t>
            </a:r>
            <a:r>
              <a:rPr lang="ru-RU" dirty="0"/>
              <a:t> </a:t>
            </a:r>
            <a:r>
              <a:rPr lang="en-US" b="1" dirty="0"/>
              <a:t>Ctrl + G</a:t>
            </a:r>
            <a:r>
              <a:rPr lang="en-US" dirty="0"/>
              <a:t>, </a:t>
            </a: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внизу </a:t>
            </a:r>
            <a:r>
              <a:rPr lang="ru-RU" dirty="0" err="1"/>
              <a:t>з'явиться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 </a:t>
            </a:r>
            <a:r>
              <a:rPr lang="en-US" b="1" dirty="0"/>
              <a:t>Immediate</a:t>
            </a:r>
            <a:r>
              <a:rPr lang="en-US" dirty="0"/>
              <a:t>. </a:t>
            </a:r>
            <a:r>
              <a:rPr lang="ru-RU" dirty="0"/>
              <a:t>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вікні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макросу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,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різний</a:t>
            </a:r>
            <a:r>
              <a:rPr lang="ru-RU" dirty="0"/>
              <a:t> код </a:t>
            </a:r>
            <a:r>
              <a:rPr lang="en-US" dirty="0"/>
              <a:t>VBA, </a:t>
            </a:r>
            <a:r>
              <a:rPr lang="ru-RU" dirty="0"/>
              <a:t>не написаний в </a:t>
            </a:r>
            <a:r>
              <a:rPr lang="ru-RU" dirty="0" err="1"/>
              <a:t>модулі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2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/>
              <a:t>Якщо</a:t>
            </a:r>
            <a:r>
              <a:rPr lang="ru-RU" dirty="0"/>
              <a:t> стати курсором </a:t>
            </a:r>
            <a:r>
              <a:rPr lang="ru-RU" dirty="0" err="1"/>
              <a:t>всередину</a:t>
            </a:r>
            <a:r>
              <a:rPr lang="ru-RU" dirty="0"/>
              <a:t> коду модуля і </a:t>
            </a:r>
            <a:r>
              <a:rPr lang="ru-RU" dirty="0" err="1"/>
              <a:t>натиснути</a:t>
            </a:r>
            <a:r>
              <a:rPr lang="ru-RU" dirty="0"/>
              <a:t> </a:t>
            </a:r>
            <a:r>
              <a:rPr lang="en-US" b="1" dirty="0"/>
              <a:t>F5</a:t>
            </a:r>
            <a:r>
              <a:rPr lang="en-US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виконається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натиснути</a:t>
            </a:r>
            <a:r>
              <a:rPr lang="ru-RU" dirty="0"/>
              <a:t> </a:t>
            </a:r>
            <a:r>
              <a:rPr lang="en-US" b="1" dirty="0"/>
              <a:t>F8</a:t>
            </a:r>
            <a:r>
              <a:rPr lang="en-US" dirty="0"/>
              <a:t> - </a:t>
            </a:r>
            <a:r>
              <a:rPr lang="ru-RU" dirty="0" err="1"/>
              <a:t>виповниться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один рядок коду. </a:t>
            </a:r>
            <a:r>
              <a:rPr lang="ru-RU" dirty="0" err="1"/>
              <a:t>Натискання</a:t>
            </a:r>
            <a:r>
              <a:rPr lang="ru-RU" dirty="0"/>
              <a:t> </a:t>
            </a:r>
            <a:r>
              <a:rPr lang="en-US" dirty="0"/>
              <a:t>F8 </a:t>
            </a:r>
            <a:r>
              <a:rPr lang="ru-RU" dirty="0" err="1"/>
              <a:t>виконає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рядок коду і т.п.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 за </a:t>
            </a:r>
            <a:r>
              <a:rPr lang="ru-RU" dirty="0" err="1"/>
              <a:t>кроком</a:t>
            </a:r>
            <a:r>
              <a:rPr lang="ru-RU" dirty="0"/>
              <a:t> весь код. За </a:t>
            </a:r>
            <a:r>
              <a:rPr lang="ru-RU" dirty="0" err="1"/>
              <a:t>допомогою</a:t>
            </a:r>
            <a:r>
              <a:rPr lang="ru-RU" dirty="0"/>
              <a:t> кнопки </a:t>
            </a:r>
            <a:r>
              <a:rPr lang="en-US" b="1" dirty="0"/>
              <a:t>F9</a:t>
            </a:r>
            <a:r>
              <a:rPr lang="en-US" dirty="0"/>
              <a:t> 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точку </a:t>
            </a:r>
            <a:r>
              <a:rPr lang="ru-RU" dirty="0" err="1"/>
              <a:t>зупинки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запустите код за </a:t>
            </a:r>
            <a:r>
              <a:rPr lang="ru-RU" dirty="0" err="1"/>
              <a:t>допомогою</a:t>
            </a:r>
            <a:r>
              <a:rPr lang="ru-RU" dirty="0"/>
              <a:t> кнопки </a:t>
            </a:r>
            <a:r>
              <a:rPr lang="en-US" dirty="0"/>
              <a:t>F5, </a:t>
            </a:r>
            <a:r>
              <a:rPr lang="ru-RU" dirty="0"/>
              <a:t>код буде </a:t>
            </a:r>
            <a:r>
              <a:rPr lang="ru-RU" dirty="0" err="1"/>
              <a:t>виконаний</a:t>
            </a:r>
            <a:r>
              <a:rPr lang="ru-RU" dirty="0"/>
              <a:t> до </a:t>
            </a:r>
            <a:r>
              <a:rPr lang="ru-RU" dirty="0" err="1"/>
              <a:t>зазначеного</a:t>
            </a:r>
            <a:r>
              <a:rPr lang="ru-RU" dirty="0"/>
              <a:t> рядка і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призупиниться</a:t>
            </a:r>
            <a:r>
              <a:rPr lang="ru-RU" dirty="0"/>
              <a:t>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/>
              <a:t>продовжити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кнопок </a:t>
            </a:r>
            <a:r>
              <a:rPr lang="en-US" b="1" dirty="0"/>
              <a:t>F5</a:t>
            </a:r>
            <a:r>
              <a:rPr lang="en-US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en-US" b="1" dirty="0"/>
              <a:t>F8</a:t>
            </a:r>
            <a:r>
              <a:rPr lang="en-US" dirty="0"/>
              <a:t>, </a:t>
            </a:r>
            <a:r>
              <a:rPr lang="ru-RU" dirty="0" err="1"/>
              <a:t>описаних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код,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побачите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dirty="0" err="1"/>
              <a:t>змінним</a:t>
            </a:r>
            <a:r>
              <a:rPr lang="ru-RU" dirty="0"/>
              <a:t> </a:t>
            </a:r>
            <a:r>
              <a:rPr lang="en-US" i="1" dirty="0"/>
              <a:t>A, B, C, D</a:t>
            </a:r>
            <a:r>
              <a:rPr lang="en-US" dirty="0"/>
              <a:t> </a:t>
            </a:r>
            <a:r>
              <a:rPr lang="ru-RU" dirty="0" err="1"/>
              <a:t>присвоюються</a:t>
            </a:r>
            <a:r>
              <a:rPr lang="ru-RU" dirty="0"/>
              <a:t> числа. Рядки </a:t>
            </a:r>
            <a:r>
              <a:rPr lang="en-US" dirty="0" err="1"/>
              <a:t>Debug.Print</a:t>
            </a:r>
            <a:r>
              <a:rPr lang="en-US" dirty="0"/>
              <a:t> "</a:t>
            </a:r>
            <a:r>
              <a:rPr lang="ru-RU" dirty="0"/>
              <a:t>текст" </a:t>
            </a:r>
            <a:r>
              <a:rPr lang="ru-RU" dirty="0" err="1"/>
              <a:t>друкують</a:t>
            </a:r>
            <a:r>
              <a:rPr lang="ru-RU" dirty="0"/>
              <a:t> </a:t>
            </a:r>
            <a:r>
              <a:rPr lang="ru-RU" dirty="0" err="1"/>
              <a:t>вказаний</a:t>
            </a:r>
            <a:r>
              <a:rPr lang="ru-RU" dirty="0"/>
              <a:t> нами текст у </a:t>
            </a:r>
            <a:r>
              <a:rPr lang="ru-RU" dirty="0" err="1"/>
              <a:t>відкрите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 </a:t>
            </a:r>
            <a:r>
              <a:rPr lang="en-US" i="1" dirty="0"/>
              <a:t>Immediate</a:t>
            </a:r>
            <a:r>
              <a:rPr lang="en-US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змінною</a:t>
            </a:r>
            <a:r>
              <a:rPr lang="ru-RU" dirty="0"/>
              <a:t>. </a:t>
            </a:r>
          </a:p>
          <a:p>
            <a:r>
              <a:rPr lang="en-US" b="1" dirty="0" err="1"/>
              <a:t>Str</a:t>
            </a:r>
            <a:r>
              <a:rPr lang="en-US" b="1" dirty="0"/>
              <a:t> (A)</a:t>
            </a:r>
            <a:r>
              <a:rPr lang="en-US" dirty="0"/>
              <a:t> </a:t>
            </a:r>
            <a:r>
              <a:rPr lang="ru-RU" dirty="0" err="1"/>
              <a:t>перетворює</a:t>
            </a:r>
            <a:r>
              <a:rPr lang="ru-RU" dirty="0"/>
              <a:t> число в </a:t>
            </a:r>
            <a:r>
              <a:rPr lang="ru-RU" dirty="0" err="1"/>
              <a:t>текстове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А </a:t>
            </a:r>
            <a:r>
              <a:rPr lang="en-US" b="1" dirty="0"/>
              <a:t>Trim ()</a:t>
            </a:r>
            <a:r>
              <a:rPr lang="en-US" dirty="0"/>
              <a:t> </a:t>
            </a:r>
            <a:r>
              <a:rPr lang="ru-RU" dirty="0" err="1"/>
              <a:t>прибирає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праворуч</a:t>
            </a:r>
            <a:r>
              <a:rPr lang="ru-RU" dirty="0"/>
              <a:t> і </a:t>
            </a:r>
            <a:r>
              <a:rPr lang="ru-RU" dirty="0" err="1"/>
              <a:t>ліворуч</a:t>
            </a:r>
            <a:r>
              <a:rPr lang="ru-RU" dirty="0"/>
              <a:t> </a:t>
            </a:r>
            <a:r>
              <a:rPr lang="ru-RU" dirty="0" err="1"/>
              <a:t>пробіли</a:t>
            </a:r>
            <a:r>
              <a:rPr lang="ru-RU" dirty="0"/>
              <a:t>. Оператор </a:t>
            </a:r>
            <a:r>
              <a:rPr lang="en-US" b="1" dirty="0"/>
              <a:t>Round (</a:t>
            </a:r>
            <a:r>
              <a:rPr lang="ru-RU" b="1" dirty="0"/>
              <a:t>С)</a:t>
            </a:r>
            <a:r>
              <a:rPr lang="ru-RU" dirty="0"/>
              <a:t> </a:t>
            </a:r>
            <a:r>
              <a:rPr lang="ru-RU" dirty="0" err="1"/>
              <a:t>округлює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за правилами арифметики до </a:t>
            </a:r>
            <a:r>
              <a:rPr lang="ru-RU" dirty="0" err="1"/>
              <a:t>цілого</a:t>
            </a:r>
            <a:r>
              <a:rPr lang="ru-RU" dirty="0"/>
              <a:t> числа (тому результат </a:t>
            </a:r>
            <a:r>
              <a:rPr lang="ru-RU" dirty="0" err="1"/>
              <a:t>обчислень</a:t>
            </a:r>
            <a:r>
              <a:rPr lang="ru-RU" dirty="0"/>
              <a:t> ми </a:t>
            </a:r>
            <a:r>
              <a:rPr lang="ru-RU" dirty="0" err="1"/>
              <a:t>присвоюємо</a:t>
            </a:r>
            <a:r>
              <a:rPr lang="ru-RU" dirty="0"/>
              <a:t> в </a:t>
            </a:r>
            <a:r>
              <a:rPr lang="ru-RU" dirty="0" err="1"/>
              <a:t>змінну</a:t>
            </a:r>
            <a:r>
              <a:rPr lang="ru-RU" dirty="0"/>
              <a:t> </a:t>
            </a:r>
            <a:r>
              <a:rPr lang="ru-RU" i="1" dirty="0" err="1"/>
              <a:t>цілого</a:t>
            </a:r>
            <a:r>
              <a:rPr lang="ru-RU" i="1" dirty="0"/>
              <a:t> типу </a:t>
            </a:r>
            <a:r>
              <a:rPr lang="en-US" i="1" dirty="0"/>
              <a:t>Long,</a:t>
            </a:r>
            <a:r>
              <a:rPr lang="en-US" dirty="0"/>
              <a:t> </a:t>
            </a:r>
            <a:r>
              <a:rPr lang="ru-RU" dirty="0"/>
              <a:t>значить </a:t>
            </a:r>
            <a:r>
              <a:rPr lang="ru-RU" dirty="0" err="1"/>
              <a:t>він</a:t>
            </a:r>
            <a:r>
              <a:rPr lang="ru-RU" dirty="0"/>
              <a:t> повинен бути </a:t>
            </a:r>
            <a:r>
              <a:rPr lang="ru-RU" dirty="0" err="1"/>
              <a:t>цілим</a:t>
            </a:r>
            <a:r>
              <a:rPr lang="ru-RU" dirty="0"/>
              <a:t>). В </a:t>
            </a:r>
            <a:r>
              <a:rPr lang="ru-RU" dirty="0" err="1"/>
              <a:t>кінці</a:t>
            </a:r>
            <a:r>
              <a:rPr lang="ru-RU" dirty="0"/>
              <a:t> коду ми </a:t>
            </a:r>
            <a:r>
              <a:rPr lang="ru-RU" dirty="0" err="1"/>
              <a:t>спеціально</a:t>
            </a:r>
            <a:r>
              <a:rPr lang="ru-RU" dirty="0"/>
              <a:t> створили </a:t>
            </a:r>
            <a:r>
              <a:rPr lang="ru-RU" dirty="0" err="1"/>
              <a:t>помилкову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потренуватися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дебагер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9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1. Станьте </a:t>
            </a:r>
            <a:r>
              <a:rPr lang="ru-RU" dirty="0" err="1"/>
              <a:t>всередину</a:t>
            </a:r>
            <a:r>
              <a:rPr lang="ru-RU" dirty="0"/>
              <a:t> коду і </a:t>
            </a:r>
            <a:r>
              <a:rPr lang="ru-RU" dirty="0" err="1"/>
              <a:t>натисніть</a:t>
            </a:r>
            <a:r>
              <a:rPr lang="ru-RU" dirty="0"/>
              <a:t> </a:t>
            </a:r>
            <a:r>
              <a:rPr lang="en-US" b="1" dirty="0"/>
              <a:t>F8</a:t>
            </a:r>
            <a:r>
              <a:rPr lang="en-US" dirty="0"/>
              <a:t> </a:t>
            </a:r>
            <a:r>
              <a:rPr lang="ru-RU" dirty="0" err="1"/>
              <a:t>чотири</a:t>
            </a:r>
            <a:r>
              <a:rPr lang="ru-RU" dirty="0"/>
              <a:t> рази. </a:t>
            </a:r>
            <a:r>
              <a:rPr lang="ru-RU" dirty="0" err="1"/>
              <a:t>Жовтим</a:t>
            </a:r>
            <a:r>
              <a:rPr lang="ru-RU" dirty="0"/>
              <a:t> буде </a:t>
            </a:r>
            <a:r>
              <a:rPr lang="ru-RU" dirty="0" err="1"/>
              <a:t>відзначено</a:t>
            </a:r>
            <a:r>
              <a:rPr lang="ru-RU" dirty="0"/>
              <a:t> рядок, </a:t>
            </a:r>
            <a:r>
              <a:rPr lang="ru-RU" dirty="0" err="1"/>
              <a:t>який</a:t>
            </a:r>
            <a:r>
              <a:rPr lang="ru-RU" dirty="0"/>
              <a:t> буде </a:t>
            </a:r>
            <a:r>
              <a:rPr lang="ru-RU" dirty="0" err="1"/>
              <a:t>виконаний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. </a:t>
            </a:r>
            <a:r>
              <a:rPr lang="ru-RU" dirty="0" err="1"/>
              <a:t>Наведіть</a:t>
            </a:r>
            <a:r>
              <a:rPr lang="ru-RU" dirty="0"/>
              <a:t> курсор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змінні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на </a:t>
            </a:r>
            <a:r>
              <a:rPr lang="ru-RU" dirty="0" err="1"/>
              <a:t>екрані</a:t>
            </a:r>
            <a:r>
              <a:rPr lang="ru-RU" dirty="0"/>
              <a:t> </a:t>
            </a:r>
            <a:r>
              <a:rPr lang="ru-RU" dirty="0" err="1"/>
              <a:t>з'явиться</a:t>
            </a:r>
            <a:r>
              <a:rPr lang="ru-RU" dirty="0"/>
              <a:t> </a:t>
            </a:r>
            <a:r>
              <a:rPr lang="ru-RU" dirty="0" err="1"/>
              <a:t>спливаюче</a:t>
            </a:r>
            <a:r>
              <a:rPr lang="ru-RU" dirty="0"/>
              <a:t> </a:t>
            </a:r>
            <a:r>
              <a:rPr lang="ru-RU" dirty="0" err="1"/>
              <a:t>віконце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побачите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Змінні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присвоєні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дорівнюють</a:t>
            </a:r>
            <a:r>
              <a:rPr lang="ru-RU" dirty="0"/>
              <a:t> нулю.</a:t>
            </a:r>
          </a:p>
          <a:p>
            <a:r>
              <a:rPr lang="ru-RU" dirty="0"/>
              <a:t>2. </a:t>
            </a:r>
            <a:r>
              <a:rPr lang="ru-RU" dirty="0" err="1"/>
              <a:t>Натисніть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раз </a:t>
            </a:r>
            <a:r>
              <a:rPr lang="en-US" b="1" dirty="0"/>
              <a:t>F8</a:t>
            </a:r>
            <a:r>
              <a:rPr lang="en-US" dirty="0"/>
              <a:t>. </a:t>
            </a:r>
            <a:r>
              <a:rPr lang="ru-RU" dirty="0"/>
              <a:t>У </a:t>
            </a:r>
            <a:r>
              <a:rPr lang="ru-RU" dirty="0" err="1"/>
              <a:t>вікні</a:t>
            </a:r>
            <a:r>
              <a:rPr lang="ru-RU" dirty="0"/>
              <a:t> </a:t>
            </a:r>
            <a:r>
              <a:rPr lang="en-US" i="1" dirty="0"/>
              <a:t>Immediate </a:t>
            </a:r>
            <a:r>
              <a:rPr lang="ru-RU" dirty="0" err="1"/>
              <a:t>з'явиться</a:t>
            </a:r>
            <a:r>
              <a:rPr lang="ru-RU" dirty="0"/>
              <a:t> рядок:</a:t>
            </a:r>
            <a:br>
              <a:rPr lang="ru-RU" dirty="0"/>
            </a:br>
            <a:r>
              <a:rPr lang="ru-RU" dirty="0"/>
              <a:t>А = 10</a:t>
            </a:r>
            <a:br>
              <a:rPr lang="ru-RU" dirty="0"/>
            </a:br>
            <a:r>
              <a:rPr lang="ru-RU" dirty="0" err="1"/>
              <a:t>Тепер</a:t>
            </a:r>
            <a:r>
              <a:rPr lang="ru-RU" dirty="0"/>
              <a:t>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змінної</a:t>
            </a:r>
            <a:r>
              <a:rPr lang="ru-RU" dirty="0"/>
              <a:t> </a:t>
            </a:r>
            <a:r>
              <a:rPr lang="en-US" dirty="0"/>
              <a:t>A </a:t>
            </a:r>
            <a:r>
              <a:rPr lang="ru-RU" dirty="0" err="1"/>
              <a:t>відразу</a:t>
            </a:r>
            <a:r>
              <a:rPr lang="ru-RU" dirty="0"/>
              <a:t> у </a:t>
            </a:r>
            <a:r>
              <a:rPr lang="ru-RU" dirty="0" err="1"/>
              <a:t>вікні</a:t>
            </a:r>
            <a:r>
              <a:rPr lang="ru-RU" dirty="0"/>
              <a:t> </a:t>
            </a:r>
            <a:r>
              <a:rPr lang="en-US" i="1" dirty="0"/>
              <a:t>Immediate </a:t>
            </a:r>
            <a:r>
              <a:rPr lang="en-US" dirty="0"/>
              <a:t>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змінимо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8). Для </a:t>
            </a:r>
            <a:r>
              <a:rPr lang="ru-RU" dirty="0" err="1"/>
              <a:t>цього</a:t>
            </a:r>
            <a:r>
              <a:rPr lang="ru-RU" dirty="0"/>
              <a:t> в новому рядку </a:t>
            </a:r>
            <a:r>
              <a:rPr lang="ru-RU" dirty="0" err="1"/>
              <a:t>вікна</a:t>
            </a:r>
            <a:r>
              <a:rPr lang="ru-RU" dirty="0"/>
              <a:t> </a:t>
            </a:r>
            <a:r>
              <a:rPr lang="en-US" i="1" dirty="0"/>
              <a:t>Immediate</a:t>
            </a:r>
            <a:r>
              <a:rPr lang="en-US" dirty="0"/>
              <a:t> </a:t>
            </a:r>
            <a:r>
              <a:rPr lang="ru-RU" dirty="0" err="1"/>
              <a:t>напишіть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А = 8</a:t>
            </a:r>
            <a:br>
              <a:rPr lang="ru-RU" dirty="0"/>
            </a:br>
            <a:r>
              <a:rPr lang="ru-RU" dirty="0"/>
              <a:t>і </a:t>
            </a:r>
            <a:r>
              <a:rPr lang="ru-RU" dirty="0" err="1"/>
              <a:t>натисніть</a:t>
            </a:r>
            <a:r>
              <a:rPr lang="ru-RU" dirty="0"/>
              <a:t> </a:t>
            </a:r>
            <a:r>
              <a:rPr lang="en-US" dirty="0"/>
              <a:t>Enter.</a:t>
            </a:r>
          </a:p>
          <a:p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наведіть</a:t>
            </a:r>
            <a:r>
              <a:rPr lang="ru-RU" dirty="0"/>
              <a:t> на </a:t>
            </a:r>
            <a:r>
              <a:rPr lang="ru-RU" dirty="0" err="1"/>
              <a:t>змінну</a:t>
            </a:r>
            <a:r>
              <a:rPr lang="ru-RU" dirty="0"/>
              <a:t> </a:t>
            </a:r>
            <a:r>
              <a:rPr lang="en-US" dirty="0"/>
              <a:t>A </a:t>
            </a:r>
            <a:r>
              <a:rPr lang="ru-RU" dirty="0"/>
              <a:t>курсор і </a:t>
            </a:r>
            <a:r>
              <a:rPr lang="ru-RU" dirty="0" err="1"/>
              <a:t>побачите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8.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не </a:t>
            </a:r>
            <a:r>
              <a:rPr lang="ru-RU" dirty="0" err="1"/>
              <a:t>наводячи</a:t>
            </a:r>
            <a:r>
              <a:rPr lang="ru-RU" dirty="0"/>
              <a:t> курсор,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змусити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з'явитися</a:t>
            </a:r>
            <a:r>
              <a:rPr lang="ru-RU" dirty="0"/>
              <a:t> у </a:t>
            </a:r>
            <a:r>
              <a:rPr lang="ru-RU" dirty="0" err="1"/>
              <a:t>вікні</a:t>
            </a:r>
            <a:r>
              <a:rPr lang="ru-RU" dirty="0"/>
              <a:t> </a:t>
            </a:r>
            <a:r>
              <a:rPr lang="en-US" dirty="0"/>
              <a:t>Immediate. </a:t>
            </a:r>
            <a:r>
              <a:rPr lang="ru-RU" dirty="0" err="1"/>
              <a:t>Робиться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так, </a:t>
            </a:r>
            <a:r>
              <a:rPr lang="ru-RU" dirty="0" err="1"/>
              <a:t>введіть</a:t>
            </a:r>
            <a:r>
              <a:rPr lang="ru-RU" dirty="0"/>
              <a:t> в </a:t>
            </a:r>
            <a:r>
              <a:rPr lang="ru-RU" dirty="0" err="1"/>
              <a:t>порожній</a:t>
            </a:r>
            <a:r>
              <a:rPr lang="ru-RU" dirty="0"/>
              <a:t> рядку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en-US" dirty="0"/>
              <a:t>Immediate:</a:t>
            </a:r>
            <a:br>
              <a:rPr lang="en-US" dirty="0"/>
            </a:br>
            <a:r>
              <a:rPr lang="en-US" dirty="0"/>
              <a:t>? A</a:t>
            </a:r>
            <a:br>
              <a:rPr lang="en-US" dirty="0"/>
            </a:br>
            <a:r>
              <a:rPr lang="ru-RU" dirty="0"/>
              <a:t>і </a:t>
            </a:r>
            <a:r>
              <a:rPr lang="ru-RU" dirty="0" err="1"/>
              <a:t>натисніть</a:t>
            </a:r>
            <a:r>
              <a:rPr lang="ru-RU" dirty="0"/>
              <a:t> </a:t>
            </a:r>
            <a:r>
              <a:rPr lang="en-US" dirty="0"/>
              <a:t>Enter. </a:t>
            </a:r>
            <a:r>
              <a:rPr lang="ru-RU" dirty="0"/>
              <a:t>Знак у </a:t>
            </a:r>
            <a:r>
              <a:rPr lang="ru-RU" dirty="0" err="1"/>
              <a:t>вікні</a:t>
            </a:r>
            <a:r>
              <a:rPr lang="ru-RU" dirty="0"/>
              <a:t> </a:t>
            </a:r>
            <a:r>
              <a:rPr lang="en-US" dirty="0"/>
              <a:t>Immediate </a:t>
            </a:r>
            <a:r>
              <a:rPr lang="ru-RU" dirty="0" err="1"/>
              <a:t>означає</a:t>
            </a:r>
            <a:r>
              <a:rPr lang="ru-RU" dirty="0"/>
              <a:t> те ж </a:t>
            </a:r>
            <a:r>
              <a:rPr lang="ru-RU" dirty="0" err="1"/>
              <a:t>саме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en-US" dirty="0" err="1"/>
              <a:t>Debug.Print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ru-RU" dirty="0" err="1"/>
              <a:t>коді</a:t>
            </a:r>
            <a:r>
              <a:rPr lang="ru-RU" dirty="0"/>
              <a:t>. Просто так </a:t>
            </a:r>
            <a:r>
              <a:rPr lang="ru-RU" dirty="0" err="1"/>
              <a:t>зручніше</a:t>
            </a:r>
            <a:r>
              <a:rPr lang="ru-RU" dirty="0"/>
              <a:t> і </a:t>
            </a:r>
            <a:r>
              <a:rPr lang="ru-RU" dirty="0" err="1"/>
              <a:t>коротше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.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побачите</a:t>
            </a:r>
            <a:r>
              <a:rPr lang="ru-RU" dirty="0"/>
              <a:t> число - результат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запиту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9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3"/>
            <a:ext cx="8229600" cy="194421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3. Стати курсором на </a:t>
            </a:r>
            <a:r>
              <a:rPr lang="ru-RU" dirty="0" err="1"/>
              <a:t>останній</a:t>
            </a:r>
            <a:r>
              <a:rPr lang="ru-RU" dirty="0"/>
              <a:t> рядок коду (</a:t>
            </a:r>
            <a:r>
              <a:rPr lang="en-US" dirty="0"/>
              <a:t>C = Round (C / D)) </a:t>
            </a:r>
            <a:r>
              <a:rPr lang="ru-RU" dirty="0"/>
              <a:t>і </a:t>
            </a:r>
            <a:r>
              <a:rPr lang="ru-RU" dirty="0" err="1"/>
              <a:t>натисніть</a:t>
            </a:r>
            <a:r>
              <a:rPr lang="ru-RU" dirty="0"/>
              <a:t> </a:t>
            </a:r>
            <a:r>
              <a:rPr lang="en-US" b="1" dirty="0"/>
              <a:t>F9</a:t>
            </a:r>
            <a:r>
              <a:rPr lang="en-US" dirty="0"/>
              <a:t>. </a:t>
            </a:r>
            <a:r>
              <a:rPr lang="ru-RU" dirty="0" err="1"/>
              <a:t>З'явиться</a:t>
            </a:r>
            <a:r>
              <a:rPr lang="ru-RU" dirty="0"/>
              <a:t> точка </a:t>
            </a:r>
            <a:r>
              <a:rPr lang="ru-RU" dirty="0" err="1"/>
              <a:t>зупинки</a:t>
            </a:r>
            <a:r>
              <a:rPr lang="ru-RU" dirty="0"/>
              <a:t>. </a:t>
            </a:r>
            <a:r>
              <a:rPr lang="ru-RU" dirty="0" err="1"/>
              <a:t>Тієї</a:t>
            </a:r>
            <a:r>
              <a:rPr lang="ru-RU" dirty="0"/>
              <a:t> ж </a:t>
            </a:r>
            <a:r>
              <a:rPr lang="ru-RU" dirty="0" err="1"/>
              <a:t>кнопкою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прибрати</a:t>
            </a:r>
            <a:r>
              <a:rPr lang="ru-RU" dirty="0"/>
              <a:t>, але ми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прибирати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будемо</a:t>
            </a:r>
            <a:r>
              <a:rPr lang="ru-RU" dirty="0"/>
              <a:t>. </a:t>
            </a:r>
            <a:r>
              <a:rPr lang="ru-RU" dirty="0" err="1"/>
              <a:t>Натисніть</a:t>
            </a:r>
            <a:r>
              <a:rPr lang="ru-RU" dirty="0"/>
              <a:t> </a:t>
            </a:r>
            <a:r>
              <a:rPr lang="en-US" b="1" dirty="0"/>
              <a:t>F5</a:t>
            </a:r>
            <a:r>
              <a:rPr lang="en-US" dirty="0"/>
              <a:t>,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виконає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рядки і </a:t>
            </a:r>
            <a:r>
              <a:rPr lang="ru-RU" dirty="0" err="1"/>
              <a:t>зупиниться</a:t>
            </a:r>
            <a:r>
              <a:rPr lang="ru-RU" dirty="0"/>
              <a:t> на </a:t>
            </a:r>
            <a:r>
              <a:rPr lang="ru-RU" dirty="0" err="1"/>
              <a:t>останній</a:t>
            </a:r>
            <a:r>
              <a:rPr lang="ru-RU" dirty="0"/>
              <a:t>. У </a:t>
            </a:r>
            <a:r>
              <a:rPr lang="ru-RU" dirty="0" err="1"/>
              <a:t>вікні</a:t>
            </a:r>
            <a:r>
              <a:rPr lang="ru-RU" dirty="0"/>
              <a:t> </a:t>
            </a:r>
            <a:r>
              <a:rPr lang="en-US" i="1" dirty="0"/>
              <a:t>Immediate </a:t>
            </a:r>
            <a:r>
              <a:rPr lang="ru-RU" dirty="0" err="1"/>
              <a:t>з'являться</a:t>
            </a:r>
            <a:r>
              <a:rPr lang="ru-RU" dirty="0"/>
              <a:t>,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присвоєння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змінним</a:t>
            </a:r>
            <a:r>
              <a:rPr lang="ru-RU" dirty="0"/>
              <a:t>. Ми </a:t>
            </a:r>
            <a:r>
              <a:rPr lang="ru-RU" dirty="0" err="1"/>
              <a:t>дісталися</a:t>
            </a:r>
            <a:r>
              <a:rPr lang="ru-RU" dirty="0"/>
              <a:t> до </a:t>
            </a:r>
            <a:r>
              <a:rPr lang="ru-RU" dirty="0" err="1"/>
              <a:t>останнього</a:t>
            </a:r>
            <a:r>
              <a:rPr lang="ru-RU" dirty="0"/>
              <a:t> рядка коду. </a:t>
            </a:r>
            <a:r>
              <a:rPr lang="ru-RU" dirty="0" err="1"/>
              <a:t>Він</a:t>
            </a:r>
            <a:r>
              <a:rPr lang="ru-RU" dirty="0"/>
              <a:t> повинен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помилку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ділення</a:t>
            </a:r>
            <a:r>
              <a:rPr lang="ru-RU" dirty="0"/>
              <a:t> на нуль. </a:t>
            </a:r>
            <a:r>
              <a:rPr lang="ru-RU" dirty="0" err="1"/>
              <a:t>Натисніть</a:t>
            </a:r>
            <a:r>
              <a:rPr lang="ru-RU" dirty="0"/>
              <a:t> </a:t>
            </a:r>
            <a:r>
              <a:rPr lang="en-US" b="1" dirty="0"/>
              <a:t>F8</a:t>
            </a:r>
            <a:r>
              <a:rPr lang="en-US" dirty="0"/>
              <a:t> </a:t>
            </a:r>
            <a:r>
              <a:rPr lang="ru-RU" dirty="0"/>
              <a:t>і </a:t>
            </a:r>
            <a:r>
              <a:rPr lang="ru-RU" dirty="0" err="1"/>
              <a:t>переконайтеся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. У </a:t>
            </a:r>
            <a:r>
              <a:rPr lang="ru-RU" dirty="0" err="1"/>
              <a:t>вікні</a:t>
            </a:r>
            <a:r>
              <a:rPr lang="ru-RU" dirty="0"/>
              <a:t> </a:t>
            </a:r>
            <a:r>
              <a:rPr lang="ru-RU" dirty="0" err="1"/>
              <a:t>натисніть</a:t>
            </a:r>
            <a:r>
              <a:rPr lang="ru-RU" dirty="0"/>
              <a:t> </a:t>
            </a:r>
            <a:r>
              <a:rPr lang="en-US" b="1" dirty="0"/>
              <a:t>Debug</a:t>
            </a:r>
            <a:r>
              <a:rPr lang="en-US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натиснете</a:t>
            </a:r>
            <a:r>
              <a:rPr lang="ru-RU" dirty="0"/>
              <a:t> </a:t>
            </a:r>
            <a:r>
              <a:rPr lang="en-US" dirty="0"/>
              <a:t>End,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зупиниться</a:t>
            </a:r>
            <a:r>
              <a:rPr lang="ru-RU" dirty="0"/>
              <a:t>, а ми </a:t>
            </a:r>
            <a:r>
              <a:rPr lang="ru-RU" dirty="0" err="1"/>
              <a:t>хочемо</a:t>
            </a:r>
            <a:r>
              <a:rPr lang="ru-RU" dirty="0"/>
              <a:t> довести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408712" cy="489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5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err="1"/>
              <a:t>Інтерфейс</a:t>
            </a:r>
            <a:r>
              <a:rPr lang="ru-RU" sz="2800" dirty="0"/>
              <a:t> </a:t>
            </a:r>
            <a:r>
              <a:rPr lang="ru-RU" sz="2800" dirty="0" err="1"/>
              <a:t>інтегрованого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 </a:t>
            </a:r>
            <a:r>
              <a:rPr lang="ru-RU" sz="2800" dirty="0" err="1"/>
              <a:t>розробки</a:t>
            </a:r>
            <a:r>
              <a:rPr lang="ru-RU" sz="2800" dirty="0"/>
              <a:t> </a:t>
            </a:r>
            <a:r>
              <a:rPr lang="en-US" sz="2800" dirty="0" smtClean="0"/>
              <a:t>VBA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IDE </a:t>
            </a:r>
            <a:r>
              <a:rPr lang="en-US" sz="2000" b="1" dirty="0"/>
              <a:t>(</a:t>
            </a:r>
            <a:r>
              <a:rPr lang="ru-RU" sz="2000" b="1" dirty="0" err="1"/>
              <a:t>інтегроване</a:t>
            </a:r>
            <a:r>
              <a:rPr lang="ru-RU" sz="2000" b="1" dirty="0"/>
              <a:t> </a:t>
            </a:r>
            <a:r>
              <a:rPr lang="ru-RU" sz="2000" b="1" dirty="0" err="1"/>
              <a:t>середовище</a:t>
            </a:r>
            <a:r>
              <a:rPr lang="ru-RU" sz="2000" b="1" dirty="0"/>
              <a:t> </a:t>
            </a:r>
            <a:r>
              <a:rPr lang="ru-RU" sz="2000" b="1" dirty="0" err="1"/>
              <a:t>розробки</a:t>
            </a:r>
            <a:r>
              <a:rPr lang="ru-RU" sz="2000" b="1" dirty="0"/>
              <a:t>) </a:t>
            </a:r>
            <a:r>
              <a:rPr lang="ru-RU" sz="2000" b="1" dirty="0" err="1"/>
              <a:t>складається</a:t>
            </a:r>
            <a:r>
              <a:rPr lang="ru-RU" sz="2000" b="1" dirty="0"/>
              <a:t> з </a:t>
            </a:r>
            <a:r>
              <a:rPr lang="ru-RU" sz="2000" b="1" dirty="0" err="1"/>
              <a:t>декількох</a:t>
            </a:r>
            <a:r>
              <a:rPr lang="ru-RU" sz="2000" b="1" dirty="0"/>
              <a:t> </a:t>
            </a:r>
            <a:r>
              <a:rPr lang="ru-RU" sz="2000" b="1" dirty="0" err="1"/>
              <a:t>компонентів</a:t>
            </a:r>
            <a:r>
              <a:rPr lang="ru-RU" sz="2000" b="1" dirty="0" smtClean="0"/>
              <a:t>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AutoShape 2" descr="data:image/png;base64,iVBORw0KGgoAAAANSUhEUgAAAlgAAAELCAYAAAAFlPgYAAANRUlEQVR4Xu3WMREAAAgDMerfNCZ+DAI65Bh+5wgQIECAAAECBFKBpWvGCBAgQIAAAQIETmB5AgIECBAgQIBALCCwYlBzBAgQIECAAAGB5QcIECBAgAABArGAwIpBzREgQIAAAQIEBJYfIECAAAECBAjEAgIrBjVHgAABAgQIEBBYfoAAAQIECBAgEAsIrBjUHAECBAgQIEBAYPkBAgQIECBAgEAsILBiUHMECBAgQIAAAYHlBwgQIECAAAECsYDAikHNESBAgAABAgQElh8gQIAAAQIECMQCAisGNUeAAAECBAgQEFh+gAABAgQIECAQCwisGNQcAQIECBAgQEBg+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+gAABAgQIECAQCwisGNQcAQIECBAgQEBg+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+gAABAgQIECAQCwisGNQcAQIECBAgQEBg+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+gAABAgQIECAQCwisGNQcAQIECBAgQEBg+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+gAABAgQIECAQCwisGNQcAQIECBAgQEBg+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+gAABAgQIECAQCwisGNQcAQIECBAgQEBg+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+gAABAgQIECAQCwisGNQcAQIECBAgQEBg+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+gAABAgQIECAQCwisGNQcAQIECBAgQEBg+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+gAABAgQIECAQCwisGNQcAQIECBAgQEBg+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+gAABAgQIECAQCwisGNQcAQIECBAgQEBg+QECBAgQIECAQCwgsGJQcwQIECBAgAABgeUHCBAgQIAAAQKxgMCKQc0RIECAAAECBASWHyBAgAABAgQIxAICKwY1R4AAAQIECBAQWH6AAAECBAgQIBALCKwY1BwBAgQIECBAQGD5AQIECBAgQIBALCCwYlBzBAgQIECAAAGB5QcIECBAgAABArGAwIpBzREgQIAAAQIEBJYfIECAAAECBAjEAgIrBjVHgAABAgQIEBBYfoAAAQIECBAgEAsIrBjUHAECBAgQIEBAYPkBAgQIECBAgEAsILBiUHMECBAgQIAAAYHlBwgQIECAAAECsYDAikHNESBAgAABAgQElh8gQIAAAQIECMQCAisGNUeAAAECBAgQEFh+gAABAgQIECAQCwisGNQcAQIECBAgQEBg+QECBAgQIECAQCwgsGJQcwQIECBAgAABgeUHCBAgQIAAAQKxgMCKQc0RIECAAAECBASWHyBAgAABAgQIxAICKwY1R4AAAQIECBAQWH6AAAECBAgQIBALCKwY1BwBAgQIECBAQGD5AQIECBAgQIBALPDcBQEMfuSQB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651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36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Виправити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, </a:t>
            </a:r>
            <a:r>
              <a:rPr lang="ru-RU" dirty="0" err="1"/>
              <a:t>змінивши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змінної</a:t>
            </a:r>
            <a:r>
              <a:rPr lang="ru-RU" dirty="0"/>
              <a:t> </a:t>
            </a:r>
            <a:r>
              <a:rPr lang="en-US" dirty="0"/>
              <a:t>D. </a:t>
            </a:r>
            <a:r>
              <a:rPr lang="ru-RU" dirty="0"/>
              <a:t>Зараз вона </a:t>
            </a:r>
            <a:r>
              <a:rPr lang="ru-RU" dirty="0" err="1"/>
              <a:t>дорівнює</a:t>
            </a:r>
            <a:r>
              <a:rPr lang="ru-RU" dirty="0"/>
              <a:t> нулю. У </a:t>
            </a:r>
            <a:r>
              <a:rPr lang="ru-RU" dirty="0" err="1"/>
              <a:t>вікні</a:t>
            </a:r>
            <a:r>
              <a:rPr lang="ru-RU" dirty="0"/>
              <a:t> </a:t>
            </a:r>
            <a:r>
              <a:rPr lang="en-US" i="1" dirty="0"/>
              <a:t>Immediate </a:t>
            </a:r>
            <a:r>
              <a:rPr lang="ru-RU" dirty="0" err="1"/>
              <a:t>введіть</a:t>
            </a:r>
            <a:r>
              <a:rPr lang="ru-RU" dirty="0"/>
              <a:t> в </a:t>
            </a:r>
            <a:r>
              <a:rPr lang="ru-RU" dirty="0" err="1"/>
              <a:t>порожній</a:t>
            </a:r>
            <a:r>
              <a:rPr lang="ru-RU" dirty="0"/>
              <a:t> рядку текст:</a:t>
            </a:r>
            <a:br>
              <a:rPr lang="ru-RU" dirty="0"/>
            </a:br>
            <a:r>
              <a:rPr lang="en-US" dirty="0"/>
              <a:t>D = 2</a:t>
            </a:r>
            <a:br>
              <a:rPr lang="en-US" dirty="0"/>
            </a:br>
            <a:r>
              <a:rPr lang="ru-RU" dirty="0"/>
              <a:t>і </a:t>
            </a:r>
            <a:r>
              <a:rPr lang="ru-RU" dirty="0" err="1"/>
              <a:t>натисніть</a:t>
            </a:r>
            <a:r>
              <a:rPr lang="ru-RU" dirty="0"/>
              <a:t> </a:t>
            </a:r>
            <a:r>
              <a:rPr lang="en-US" dirty="0"/>
              <a:t>Enter.</a:t>
            </a:r>
          </a:p>
          <a:p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рядком коду ми не </a:t>
            </a:r>
            <a:r>
              <a:rPr lang="ru-RU" dirty="0" err="1"/>
              <a:t>ділимо</a:t>
            </a:r>
            <a:r>
              <a:rPr lang="ru-RU" dirty="0"/>
              <a:t> на нуль, а на 2, таким чином </a:t>
            </a:r>
            <a:r>
              <a:rPr lang="ru-RU" dirty="0" err="1"/>
              <a:t>уникаючи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. </a:t>
            </a:r>
            <a:r>
              <a:rPr lang="ru-RU" dirty="0" err="1"/>
              <a:t>Натисніть</a:t>
            </a:r>
            <a:r>
              <a:rPr lang="ru-RU" dirty="0"/>
              <a:t> </a:t>
            </a:r>
            <a:r>
              <a:rPr lang="en-US" b="1" dirty="0"/>
              <a:t>F5</a:t>
            </a:r>
            <a:r>
              <a:rPr lang="en-US" dirty="0"/>
              <a:t> </a:t>
            </a:r>
            <a:r>
              <a:rPr lang="ru-RU" dirty="0"/>
              <a:t>і </a:t>
            </a:r>
            <a:r>
              <a:rPr lang="ru-RU" dirty="0" err="1"/>
              <a:t>програма</a:t>
            </a:r>
            <a:r>
              <a:rPr lang="ru-RU" dirty="0"/>
              <a:t> завершить свою роботу без </a:t>
            </a:r>
            <a:r>
              <a:rPr lang="ru-RU" dirty="0" err="1"/>
              <a:t>помилок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3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Збереження</a:t>
            </a:r>
            <a:r>
              <a:rPr lang="ru-RU" sz="2800" dirty="0"/>
              <a:t> </a:t>
            </a:r>
            <a:r>
              <a:rPr lang="ru-RU" sz="2800" dirty="0" err="1" smtClean="0"/>
              <a:t>програми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збережена</a:t>
            </a:r>
            <a:r>
              <a:rPr lang="ru-RU" dirty="0"/>
              <a:t> і </a:t>
            </a:r>
            <a:r>
              <a:rPr lang="ru-RU" dirty="0" err="1"/>
              <a:t>існуюче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то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як в </a:t>
            </a:r>
            <a:r>
              <a:rPr lang="ru-RU" dirty="0" err="1"/>
              <a:t>редакторі</a:t>
            </a:r>
            <a:r>
              <a:rPr lang="ru-RU" dirty="0"/>
              <a:t> </a:t>
            </a:r>
            <a:r>
              <a:rPr lang="en-US" dirty="0"/>
              <a:t>VBA, </a:t>
            </a:r>
            <a:r>
              <a:rPr lang="ru-RU" dirty="0"/>
              <a:t>так і в самому </a:t>
            </a:r>
            <a:r>
              <a:rPr lang="ru-RU" dirty="0" err="1"/>
              <a:t>додатку</a:t>
            </a:r>
            <a:r>
              <a:rPr lang="ru-RU" dirty="0"/>
              <a:t> </a:t>
            </a:r>
            <a:r>
              <a:rPr lang="en-US" dirty="0"/>
              <a:t>Excel, Word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існуюче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, то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таким чином: </a:t>
            </a:r>
            <a:r>
              <a:rPr lang="ru-RU" dirty="0" err="1"/>
              <a:t>переключитися</a:t>
            </a:r>
            <a:r>
              <a:rPr lang="ru-RU" dirty="0"/>
              <a:t> в </a:t>
            </a:r>
            <a:r>
              <a:rPr lang="ru-RU" dirty="0" err="1"/>
              <a:t>додаток</a:t>
            </a:r>
            <a:r>
              <a:rPr lang="ru-RU" dirty="0"/>
              <a:t> в </a:t>
            </a:r>
            <a:r>
              <a:rPr lang="en-US" dirty="0"/>
              <a:t>Excel, Word </a:t>
            </a:r>
            <a:r>
              <a:rPr lang="ru-RU" dirty="0"/>
              <a:t>і </a:t>
            </a:r>
            <a:r>
              <a:rPr lang="ru-RU" dirty="0" err="1"/>
              <a:t>вибрати</a:t>
            </a:r>
            <a:r>
              <a:rPr lang="ru-RU" dirty="0"/>
              <a:t> меню Файл-Сохранить як, у </a:t>
            </a:r>
            <a:r>
              <a:rPr lang="ru-RU" dirty="0" err="1"/>
              <a:t>полі</a:t>
            </a:r>
            <a:r>
              <a:rPr lang="ru-RU" dirty="0"/>
              <a:t> Тип файлу 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вказати</a:t>
            </a:r>
            <a:r>
              <a:rPr lang="ru-RU" dirty="0"/>
              <a:t> </a:t>
            </a:r>
            <a:r>
              <a:rPr lang="ru-RU" b="1" i="1" dirty="0"/>
              <a:t>Книга </a:t>
            </a:r>
            <a:r>
              <a:rPr lang="en-US" b="1" i="1" dirty="0"/>
              <a:t>Excel </a:t>
            </a:r>
            <a:r>
              <a:rPr lang="ru-RU" b="1" i="1" dirty="0"/>
              <a:t>з </a:t>
            </a:r>
            <a:r>
              <a:rPr lang="ru-RU" b="1" i="1" dirty="0" err="1"/>
              <a:t>підтримкою</a:t>
            </a:r>
            <a:r>
              <a:rPr lang="ru-RU" b="1" i="1" dirty="0"/>
              <a:t> </a:t>
            </a:r>
            <a:r>
              <a:rPr lang="ru-RU" b="1" i="1" dirty="0" err="1"/>
              <a:t>макросів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 </a:t>
            </a:r>
            <a:r>
              <a:rPr lang="ru-RU" b="1" i="1" dirty="0"/>
              <a:t>Книга </a:t>
            </a:r>
            <a:r>
              <a:rPr lang="en-US" b="1" i="1" dirty="0"/>
              <a:t>Word </a:t>
            </a:r>
            <a:r>
              <a:rPr lang="ru-RU" b="1" i="1" dirty="0"/>
              <a:t>з </a:t>
            </a:r>
            <a:r>
              <a:rPr lang="ru-RU" b="1" i="1" dirty="0" err="1"/>
              <a:t>підтримкою</a:t>
            </a:r>
            <a:r>
              <a:rPr lang="ru-RU" b="1" i="1" dirty="0"/>
              <a:t> </a:t>
            </a:r>
            <a:r>
              <a:rPr lang="ru-RU" b="1" i="1" dirty="0" err="1"/>
              <a:t>макросів</a:t>
            </a:r>
            <a:r>
              <a:rPr lang="ru-RU" dirty="0"/>
              <a:t>. Тип файлу при </a:t>
            </a:r>
            <a:r>
              <a:rPr lang="ru-RU" dirty="0" err="1"/>
              <a:t>цьому</a:t>
            </a:r>
            <a:r>
              <a:rPr lang="ru-RU" dirty="0"/>
              <a:t> - *.</a:t>
            </a:r>
            <a:r>
              <a:rPr lang="en-US" dirty="0" err="1"/>
              <a:t>xslm</a:t>
            </a:r>
            <a:r>
              <a:rPr lang="en-US" dirty="0"/>
              <a:t>, *.</a:t>
            </a:r>
            <a:r>
              <a:rPr lang="en-US" dirty="0" err="1"/>
              <a:t>docxm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55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Правила </a:t>
            </a:r>
            <a:r>
              <a:rPr lang="ru-RU" sz="2800" dirty="0" err="1"/>
              <a:t>запису</a:t>
            </a:r>
            <a:r>
              <a:rPr lang="ru-RU" sz="2800" dirty="0"/>
              <a:t> </a:t>
            </a:r>
            <a:r>
              <a:rPr lang="ru-RU" sz="2800" dirty="0" err="1" smtClean="0"/>
              <a:t>операторів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/>
              <a:t>записі</a:t>
            </a:r>
            <a:r>
              <a:rPr lang="ru-RU" dirty="0"/>
              <a:t> </a:t>
            </a:r>
            <a:r>
              <a:rPr lang="ru-RU" dirty="0" err="1"/>
              <a:t>операторів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правил:</a:t>
            </a:r>
          </a:p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оператор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записувати</a:t>
            </a:r>
            <a:r>
              <a:rPr lang="ru-RU" dirty="0"/>
              <a:t> з нового рядка.</a:t>
            </a:r>
          </a:p>
          <a:p>
            <a:r>
              <a:rPr lang="ru-RU" dirty="0"/>
              <a:t>при </a:t>
            </a:r>
            <a:r>
              <a:rPr lang="ru-RU" dirty="0" err="1"/>
              <a:t>записі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операторів</a:t>
            </a:r>
            <a:r>
              <a:rPr lang="ru-RU" dirty="0"/>
              <a:t> на одному рядку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розділяють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двокрапкою</a:t>
            </a:r>
            <a:r>
              <a:rPr lang="ru-RU" dirty="0"/>
              <a:t> ":".</a:t>
            </a:r>
          </a:p>
          <a:p>
            <a:r>
              <a:rPr lang="ru-RU" dirty="0" err="1"/>
              <a:t>якщо</a:t>
            </a:r>
            <a:r>
              <a:rPr lang="ru-RU" dirty="0"/>
              <a:t> оператор не </a:t>
            </a:r>
            <a:r>
              <a:rPr lang="ru-RU" dirty="0" err="1"/>
              <a:t>поміщається</a:t>
            </a:r>
            <a:r>
              <a:rPr lang="ru-RU" dirty="0"/>
              <a:t> в одному рядку, то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поставити</a:t>
            </a:r>
            <a:r>
              <a:rPr lang="ru-RU" dirty="0"/>
              <a:t> у </a:t>
            </a:r>
            <a:r>
              <a:rPr lang="ru-RU" dirty="0" err="1"/>
              <a:t>кінці</a:t>
            </a:r>
            <a:r>
              <a:rPr lang="ru-RU" dirty="0"/>
              <a:t> рядка </a:t>
            </a:r>
            <a:r>
              <a:rPr lang="ru-RU" dirty="0" err="1"/>
              <a:t>пробіл</a:t>
            </a:r>
            <a:r>
              <a:rPr lang="ru-RU" dirty="0"/>
              <a:t> і знак </a:t>
            </a:r>
            <a:r>
              <a:rPr lang="ru-RU" dirty="0" err="1"/>
              <a:t>підкреслення</a:t>
            </a:r>
            <a:r>
              <a:rPr lang="ru-RU" dirty="0"/>
              <a:t> "_",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продовжити</a:t>
            </a:r>
            <a:r>
              <a:rPr lang="ru-RU" dirty="0"/>
              <a:t> текст на </a:t>
            </a:r>
            <a:r>
              <a:rPr lang="ru-RU" dirty="0" err="1"/>
              <a:t>наступному</a:t>
            </a:r>
            <a:r>
              <a:rPr lang="ru-RU" dirty="0"/>
              <a:t> рядку.</a:t>
            </a:r>
          </a:p>
          <a:p>
            <a:r>
              <a:rPr lang="ru-RU" b="1" dirty="0"/>
              <a:t>Оператор </a:t>
            </a:r>
            <a:r>
              <a:rPr lang="ru-RU" b="1" dirty="0" err="1"/>
              <a:t>присвоєння</a:t>
            </a:r>
            <a:r>
              <a:rPr lang="ru-RU" dirty="0"/>
              <a:t> ( = )</a:t>
            </a:r>
            <a:r>
              <a:rPr lang="ru-RU" b="1" dirty="0"/>
              <a:t> </a:t>
            </a:r>
            <a:r>
              <a:rPr lang="ru-RU" dirty="0" err="1"/>
              <a:t>присвоює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виразу</a:t>
            </a:r>
            <a:r>
              <a:rPr lang="ru-RU" dirty="0"/>
              <a:t> </a:t>
            </a:r>
            <a:r>
              <a:rPr lang="ru-RU" dirty="0" err="1"/>
              <a:t>змінній</a:t>
            </a:r>
            <a:r>
              <a:rPr lang="ru-RU" dirty="0"/>
              <a:t>, </a:t>
            </a:r>
            <a:r>
              <a:rPr lang="ru-RU" dirty="0" err="1"/>
              <a:t>константі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/>
              <a:t>.</a:t>
            </a:r>
          </a:p>
          <a:p>
            <a:r>
              <a:rPr lang="ru-RU" i="1" dirty="0"/>
              <a:t>Синтаксис</a:t>
            </a:r>
            <a:r>
              <a:rPr lang="ru-RU" dirty="0"/>
              <a:t>:</a:t>
            </a:r>
          </a:p>
          <a:p>
            <a:r>
              <a:rPr lang="ru-RU" b="1" dirty="0" err="1"/>
              <a:t>Змінна</a:t>
            </a:r>
            <a:r>
              <a:rPr lang="ru-RU" b="1" dirty="0"/>
              <a:t> = </a:t>
            </a:r>
            <a:r>
              <a:rPr lang="ru-RU" b="1" dirty="0" err="1"/>
              <a:t>Вираз</a:t>
            </a:r>
            <a:r>
              <a:rPr lang="ru-RU" b="1" dirty="0"/>
              <a:t> </a:t>
            </a:r>
            <a:r>
              <a:rPr lang="ru-RU" b="1" dirty="0" err="1"/>
              <a:t>або</a:t>
            </a:r>
            <a:r>
              <a:rPr lang="ru-RU" b="1" dirty="0"/>
              <a:t> Константа = </a:t>
            </a:r>
            <a:r>
              <a:rPr lang="ru-RU" b="1" dirty="0" err="1"/>
              <a:t>Вираз</a:t>
            </a:r>
            <a:endParaRPr lang="ru-RU" dirty="0"/>
          </a:p>
          <a:p>
            <a:r>
              <a:rPr lang="ru-RU" dirty="0"/>
              <a:t>Оператор </a:t>
            </a:r>
            <a:r>
              <a:rPr lang="ru-RU" dirty="0" err="1"/>
              <a:t>присвоєння</a:t>
            </a:r>
            <a:r>
              <a:rPr lang="ru-RU" dirty="0"/>
              <a:t> </a:t>
            </a:r>
            <a:r>
              <a:rPr lang="ru-RU" dirty="0" err="1"/>
              <a:t>наказує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, заданий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, і </a:t>
            </a:r>
            <a:r>
              <a:rPr lang="ru-RU" dirty="0" err="1"/>
              <a:t>присвоїти</a:t>
            </a:r>
            <a:r>
              <a:rPr lang="ru-RU" dirty="0"/>
              <a:t> результат </a:t>
            </a:r>
            <a:r>
              <a:rPr lang="ru-RU" dirty="0" err="1"/>
              <a:t>змінній</a:t>
            </a:r>
            <a:r>
              <a:rPr lang="ru-RU" dirty="0"/>
              <a:t>,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вказане</a:t>
            </a:r>
            <a:r>
              <a:rPr lang="ru-RU" dirty="0"/>
              <a:t> в </a:t>
            </a:r>
            <a:r>
              <a:rPr lang="ru-RU" dirty="0" err="1"/>
              <a:t>лівій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5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введення</a:t>
            </a:r>
            <a:r>
              <a:rPr lang="ru-RU" sz="2800" dirty="0"/>
              <a:t> /</a:t>
            </a:r>
            <a:r>
              <a:rPr lang="ru-RU" sz="2800" dirty="0" err="1" smtClean="0"/>
              <a:t>виведення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/>
              <a:t>Рішення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:</a:t>
            </a:r>
          </a:p>
          <a:p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</a:t>
            </a:r>
          </a:p>
          <a:p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</a:t>
            </a:r>
          </a:p>
          <a:p>
            <a:r>
              <a:rPr lang="ru-RU" dirty="0" err="1"/>
              <a:t>виведення</a:t>
            </a:r>
            <a:r>
              <a:rPr lang="ru-RU" dirty="0"/>
              <a:t> результату.</a:t>
            </a:r>
          </a:p>
          <a:p>
            <a:r>
              <a:rPr lang="ru-RU" b="1" dirty="0" err="1"/>
              <a:t>Введення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, констант і </a:t>
            </a:r>
            <a:r>
              <a:rPr lang="ru-RU" dirty="0" err="1"/>
              <a:t>масивів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програмі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код,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привласнення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змінним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вводяться</a:t>
            </a:r>
            <a:r>
              <a:rPr lang="ru-RU" dirty="0"/>
              <a:t>.</a:t>
            </a:r>
          </a:p>
          <a:p>
            <a:r>
              <a:rPr lang="ru-RU" b="1" dirty="0" err="1"/>
              <a:t>Обробка</a:t>
            </a:r>
            <a:r>
              <a:rPr lang="ru-RU" b="1" dirty="0"/>
              <a:t> </a:t>
            </a:r>
            <a:r>
              <a:rPr lang="ru-RU" b="1" dirty="0" err="1"/>
              <a:t>даних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коду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отримання</a:t>
            </a:r>
            <a:r>
              <a:rPr lang="ru-RU" dirty="0"/>
              <a:t> результату.</a:t>
            </a:r>
          </a:p>
          <a:p>
            <a:r>
              <a:rPr lang="ru-RU" b="1" dirty="0" err="1"/>
              <a:t>Виведення</a:t>
            </a:r>
            <a:r>
              <a:rPr lang="ru-RU" b="1" dirty="0"/>
              <a:t> результату 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коду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відобразити</a:t>
            </a:r>
            <a:r>
              <a:rPr lang="ru-RU" dirty="0"/>
              <a:t> </a:t>
            </a:r>
            <a:r>
              <a:rPr lang="ru-RU" dirty="0" err="1"/>
              <a:t>отриманий</a:t>
            </a:r>
            <a:r>
              <a:rPr lang="ru-RU" dirty="0"/>
              <a:t> результат в </a:t>
            </a:r>
            <a:r>
              <a:rPr lang="ru-RU" dirty="0" err="1"/>
              <a:t>необхідному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: на </a:t>
            </a:r>
            <a:r>
              <a:rPr lang="ru-RU" dirty="0" err="1"/>
              <a:t>екрані</a:t>
            </a:r>
            <a:r>
              <a:rPr lang="ru-RU" dirty="0"/>
              <a:t> (лист </a:t>
            </a:r>
            <a:r>
              <a:rPr lang="en-US" dirty="0"/>
              <a:t>Excel, </a:t>
            </a:r>
            <a:r>
              <a:rPr lang="ru-RU" dirty="0"/>
              <a:t>форма), на </a:t>
            </a:r>
            <a:r>
              <a:rPr lang="ru-RU" dirty="0" err="1"/>
              <a:t>принтері</a:t>
            </a:r>
            <a:r>
              <a:rPr lang="ru-RU" dirty="0"/>
              <a:t> і </a:t>
            </a:r>
            <a:r>
              <a:rPr lang="ru-RU" dirty="0" err="1"/>
              <a:t>т.п</a:t>
            </a:r>
            <a:r>
              <a:rPr lang="ru-RU" dirty="0"/>
              <a:t> .</a:t>
            </a:r>
          </a:p>
          <a:p>
            <a:r>
              <a:rPr lang="ru-RU" b="1" dirty="0" err="1"/>
              <a:t>Способи</a:t>
            </a:r>
            <a:r>
              <a:rPr lang="ru-RU" b="1" dirty="0"/>
              <a:t> </a:t>
            </a:r>
            <a:r>
              <a:rPr lang="ru-RU" b="1" dirty="0" err="1"/>
              <a:t>введення</a:t>
            </a:r>
            <a:r>
              <a:rPr lang="ru-RU" b="1" dirty="0"/>
              <a:t>/</a:t>
            </a:r>
            <a:r>
              <a:rPr lang="ru-RU" b="1" dirty="0" err="1"/>
              <a:t>виведення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dirty="0"/>
              <a:t>:</a:t>
            </a:r>
          </a:p>
          <a:p>
            <a:r>
              <a:rPr lang="ru-RU" dirty="0" err="1"/>
              <a:t>запис</a:t>
            </a:r>
            <a:r>
              <a:rPr lang="ru-RU" dirty="0"/>
              <a:t> і </a:t>
            </a:r>
            <a:r>
              <a:rPr lang="ru-RU" dirty="0" err="1"/>
              <a:t>читання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з </a:t>
            </a:r>
            <a:r>
              <a:rPr lang="ru-RU" dirty="0" err="1"/>
              <a:t>комірок</a:t>
            </a:r>
            <a:r>
              <a:rPr lang="ru-RU" dirty="0"/>
              <a:t> </a:t>
            </a:r>
            <a:r>
              <a:rPr lang="en-US" dirty="0"/>
              <a:t>Excel;</a:t>
            </a:r>
          </a:p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діалогових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 (</a:t>
            </a:r>
            <a:r>
              <a:rPr lang="en-US" b="1" i="1" dirty="0" err="1"/>
              <a:t>InputBox</a:t>
            </a:r>
            <a:r>
              <a:rPr lang="en-US" b="1" i="1" dirty="0"/>
              <a:t> - </a:t>
            </a:r>
            <a:r>
              <a:rPr lang="en-US" b="1" i="1" dirty="0" err="1"/>
              <a:t>MsgBox</a:t>
            </a:r>
            <a:r>
              <a:rPr lang="en-US" dirty="0"/>
              <a:t>);</a:t>
            </a:r>
          </a:p>
          <a:p>
            <a:r>
              <a:rPr lang="ru-RU" dirty="0" err="1"/>
              <a:t>конструювання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діалогових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 (</a:t>
            </a:r>
            <a:r>
              <a:rPr lang="en-US" b="1" i="1" dirty="0" err="1"/>
              <a:t>UserForm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272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Запис</a:t>
            </a:r>
            <a:r>
              <a:rPr lang="ru-RU" sz="2800" dirty="0"/>
              <a:t> і </a:t>
            </a:r>
            <a:r>
              <a:rPr lang="ru-RU" sz="2800" dirty="0" err="1"/>
              <a:t>читання</a:t>
            </a:r>
            <a:r>
              <a:rPr lang="ru-RU" sz="2800" dirty="0"/>
              <a:t> </a:t>
            </a:r>
            <a:r>
              <a:rPr lang="ru-RU" sz="2800" dirty="0" err="1"/>
              <a:t>даних</a:t>
            </a:r>
            <a:r>
              <a:rPr lang="ru-RU" sz="2800" dirty="0"/>
              <a:t> з </a:t>
            </a:r>
            <a:r>
              <a:rPr lang="ru-RU" sz="2800" dirty="0" err="1"/>
              <a:t>комірок</a:t>
            </a:r>
            <a:r>
              <a:rPr lang="ru-RU" sz="2800" dirty="0"/>
              <a:t> </a:t>
            </a:r>
            <a:r>
              <a:rPr lang="ru-RU" sz="2800" dirty="0" err="1" smtClean="0"/>
              <a:t>Excel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err="1"/>
              <a:t>Здійснювати</a:t>
            </a:r>
            <a:r>
              <a:rPr lang="ru-RU" i="1" dirty="0"/>
              <a:t> </a:t>
            </a:r>
            <a:r>
              <a:rPr lang="ru-RU" i="1" dirty="0" err="1"/>
              <a:t>запис</a:t>
            </a:r>
            <a:r>
              <a:rPr lang="ru-RU" dirty="0"/>
              <a:t> і </a:t>
            </a:r>
            <a:r>
              <a:rPr lang="ru-RU" i="1" dirty="0" err="1"/>
              <a:t>читання</a:t>
            </a:r>
            <a:r>
              <a:rPr lang="ru-RU" i="1" dirty="0"/>
              <a:t> </a:t>
            </a:r>
            <a:r>
              <a:rPr lang="ru-RU" i="1" dirty="0" err="1"/>
              <a:t>даних</a:t>
            </a:r>
            <a:r>
              <a:rPr lang="ru-RU" dirty="0"/>
              <a:t> з </a:t>
            </a:r>
            <a:r>
              <a:rPr lang="ru-RU" dirty="0" err="1"/>
              <a:t>комірок</a:t>
            </a:r>
            <a:r>
              <a:rPr lang="ru-RU" dirty="0"/>
              <a:t> </a:t>
            </a:r>
            <a:r>
              <a:rPr lang="en-US" dirty="0"/>
              <a:t>Excel </a:t>
            </a:r>
            <a:r>
              <a:rPr lang="ru-RU" dirty="0" err="1"/>
              <a:t>можна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: </a:t>
            </a:r>
            <a:r>
              <a:rPr lang="en-US" b="1" dirty="0"/>
              <a:t>Range </a:t>
            </a:r>
            <a:r>
              <a:rPr lang="ru-RU" b="1" dirty="0"/>
              <a:t>і </a:t>
            </a:r>
            <a:r>
              <a:rPr lang="en-US" b="1" dirty="0"/>
              <a:t>Cells</a:t>
            </a:r>
            <a:r>
              <a:rPr lang="en-US" dirty="0"/>
              <a:t>.</a:t>
            </a:r>
          </a:p>
          <a:p>
            <a:r>
              <a:rPr lang="ru-RU" b="1" dirty="0" err="1"/>
              <a:t>Властивість</a:t>
            </a:r>
            <a:r>
              <a:rPr lang="ru-RU" b="1" dirty="0"/>
              <a:t> </a:t>
            </a:r>
            <a:r>
              <a:rPr lang="en-US" b="1" dirty="0"/>
              <a:t>Range</a:t>
            </a:r>
            <a:r>
              <a:rPr lang="en-US" dirty="0"/>
              <a:t> </a:t>
            </a:r>
            <a:r>
              <a:rPr lang="ru-RU" dirty="0" err="1"/>
              <a:t>вимагає</a:t>
            </a:r>
            <a:r>
              <a:rPr lang="ru-RU" dirty="0"/>
              <a:t> один аргумент -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комірки</a:t>
            </a:r>
            <a:r>
              <a:rPr lang="ru-RU" dirty="0"/>
              <a:t>, </a:t>
            </a:r>
            <a:r>
              <a:rPr lang="ru-RU" dirty="0" err="1"/>
              <a:t>записане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абсолютної</a:t>
            </a:r>
            <a:r>
              <a:rPr lang="ru-RU" dirty="0"/>
              <a:t> </a:t>
            </a:r>
            <a:r>
              <a:rPr lang="ru-RU" dirty="0" err="1"/>
              <a:t>адресації</a:t>
            </a:r>
            <a:r>
              <a:rPr lang="ru-RU" dirty="0"/>
              <a:t>.</a:t>
            </a:r>
          </a:p>
          <a:p>
            <a:r>
              <a:rPr lang="ru-RU" dirty="0" err="1"/>
              <a:t>Наприклад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endParaRPr lang="ru-RU" dirty="0"/>
          </a:p>
          <a:p>
            <a:r>
              <a:rPr lang="en-US" b="1" i="1" dirty="0"/>
              <a:t>Range</a:t>
            </a:r>
            <a:r>
              <a:rPr lang="en-US" i="1" dirty="0"/>
              <a:t>("A1") </a:t>
            </a:r>
            <a:r>
              <a:rPr lang="en-US" dirty="0"/>
              <a:t>-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комірки</a:t>
            </a:r>
            <a:r>
              <a:rPr lang="ru-RU" dirty="0"/>
              <a:t> А1 </a:t>
            </a:r>
            <a:r>
              <a:rPr lang="en-US" i="1" dirty="0"/>
              <a:t>Range("$A$1")</a:t>
            </a:r>
            <a:r>
              <a:rPr lang="en-US" dirty="0"/>
              <a:t>-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комірки</a:t>
            </a:r>
            <a:r>
              <a:rPr lang="ru-RU" dirty="0"/>
              <a:t> А1</a:t>
            </a:r>
            <a:r>
              <a:rPr lang="ru-RU" b="1" dirty="0"/>
              <a:t>Властивість</a:t>
            </a:r>
            <a:r>
              <a:rPr lang="ru-RU" dirty="0"/>
              <a:t> </a:t>
            </a:r>
            <a:r>
              <a:rPr lang="en-US" b="1" dirty="0"/>
              <a:t>Cells</a:t>
            </a:r>
            <a:r>
              <a:rPr lang="en-US" dirty="0"/>
              <a:t> </a:t>
            </a:r>
            <a:r>
              <a:rPr lang="ru-RU" dirty="0" err="1"/>
              <a:t>вимагає</a:t>
            </a:r>
            <a:r>
              <a:rPr lang="ru-RU" dirty="0"/>
              <a:t> два </a:t>
            </a:r>
            <a:r>
              <a:rPr lang="ru-RU" dirty="0" err="1"/>
              <a:t>аргументи</a:t>
            </a:r>
            <a:r>
              <a:rPr lang="ru-RU" dirty="0"/>
              <a:t> - номер рядка і номер </a:t>
            </a:r>
            <a:r>
              <a:rPr lang="ru-RU" dirty="0" err="1"/>
              <a:t>стовпця</a:t>
            </a:r>
            <a:r>
              <a:rPr lang="ru-RU" dirty="0"/>
              <a:t>, на </a:t>
            </a:r>
            <a:r>
              <a:rPr lang="ru-RU" dirty="0" err="1"/>
              <a:t>перетині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ячейка.</a:t>
            </a:r>
          </a:p>
          <a:p>
            <a:r>
              <a:rPr lang="ru-RU" dirty="0" err="1"/>
              <a:t>Наприклад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endParaRPr lang="ru-RU" dirty="0"/>
          </a:p>
          <a:p>
            <a:r>
              <a:rPr lang="en-US" b="1" i="1" dirty="0"/>
              <a:t>Cells(2,4)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ru-RU" dirty="0" err="1"/>
              <a:t>звернення</a:t>
            </a:r>
            <a:r>
              <a:rPr lang="ru-RU" dirty="0"/>
              <a:t> до ячейки </a:t>
            </a:r>
            <a:r>
              <a:rPr lang="en-US" dirty="0"/>
              <a:t>D2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49068"/>
            <a:ext cx="2808312" cy="69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52" y="4797152"/>
            <a:ext cx="2771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46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Введення</a:t>
            </a:r>
            <a:r>
              <a:rPr lang="ru-RU" sz="2800" dirty="0" smtClean="0"/>
              <a:t>/</a:t>
            </a:r>
            <a:r>
              <a:rPr lang="ru-RU" sz="2800" dirty="0" err="1" smtClean="0"/>
              <a:t>виведення</a:t>
            </a:r>
            <a:r>
              <a:rPr lang="ru-RU" sz="2800" dirty="0" smtClean="0"/>
              <a:t> </a:t>
            </a:r>
            <a:r>
              <a:rPr lang="ru-RU" sz="2800" dirty="0" err="1"/>
              <a:t>даних</a:t>
            </a:r>
            <a:r>
              <a:rPr lang="ru-RU" sz="2800" dirty="0"/>
              <a:t> з </a:t>
            </a:r>
            <a:r>
              <a:rPr lang="ru-RU" sz="2800" dirty="0" err="1"/>
              <a:t>використанням</a:t>
            </a:r>
            <a:r>
              <a:rPr lang="ru-RU" sz="2800" dirty="0"/>
              <a:t> </a:t>
            </a:r>
            <a:r>
              <a:rPr lang="ru-RU" sz="2800" dirty="0" err="1"/>
              <a:t>діалогових</a:t>
            </a:r>
            <a:r>
              <a:rPr lang="ru-RU" sz="2800" dirty="0"/>
              <a:t> </a:t>
            </a:r>
            <a:r>
              <a:rPr lang="ru-RU" sz="2800" dirty="0" err="1"/>
              <a:t>вікон</a:t>
            </a:r>
            <a:r>
              <a:rPr lang="ru-RU" sz="2800" dirty="0"/>
              <a:t> </a:t>
            </a:r>
            <a:r>
              <a:rPr lang="en-US" sz="2800" dirty="0" err="1"/>
              <a:t>InputBox</a:t>
            </a:r>
            <a:r>
              <a:rPr lang="en-US" sz="2800" dirty="0"/>
              <a:t> </a:t>
            </a:r>
            <a:r>
              <a:rPr lang="ru-RU" sz="2800" dirty="0"/>
              <a:t>і </a:t>
            </a:r>
            <a:r>
              <a:rPr lang="en-US" sz="2800" dirty="0" err="1" smtClean="0"/>
              <a:t>MsgBox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Найчастіше</a:t>
            </a:r>
            <a:r>
              <a:rPr lang="ru-RU" dirty="0"/>
              <a:t> в </a:t>
            </a:r>
            <a:r>
              <a:rPr lang="ru-RU" dirty="0" err="1"/>
              <a:t>програмах</a:t>
            </a:r>
            <a:r>
              <a:rPr lang="ru-RU" dirty="0"/>
              <a:t> </a:t>
            </a:r>
            <a:r>
              <a:rPr lang="en-US" dirty="0"/>
              <a:t>VBA </a:t>
            </a:r>
            <a:r>
              <a:rPr lang="ru-RU" dirty="0" err="1"/>
              <a:t>зустрічаються</a:t>
            </a:r>
            <a:r>
              <a:rPr lang="ru-RU" dirty="0"/>
              <a:t> два </a:t>
            </a:r>
            <a:r>
              <a:rPr lang="ru-RU" dirty="0" err="1"/>
              <a:t>різновиди</a:t>
            </a:r>
            <a:r>
              <a:rPr lang="ru-RU" dirty="0"/>
              <a:t> </a:t>
            </a:r>
            <a:r>
              <a:rPr lang="ru-RU" dirty="0" err="1"/>
              <a:t>діалогових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 : </a:t>
            </a:r>
            <a:r>
              <a:rPr lang="ru-RU" b="1" dirty="0" err="1"/>
              <a:t>вікна-повідомлення</a:t>
            </a:r>
            <a:r>
              <a:rPr lang="ru-RU" b="1" dirty="0"/>
              <a:t> і </a:t>
            </a:r>
            <a:r>
              <a:rPr lang="ru-RU" b="1" dirty="0" err="1"/>
              <a:t>вікна-введення</a:t>
            </a:r>
            <a:r>
              <a:rPr lang="ru-RU" dirty="0"/>
              <a:t>.</a:t>
            </a:r>
          </a:p>
          <a:p>
            <a:r>
              <a:rPr lang="ru-RU" b="1" dirty="0" err="1"/>
              <a:t>Вікно-введення</a:t>
            </a:r>
            <a:r>
              <a:rPr lang="ru-RU" b="1" dirty="0"/>
              <a:t> </a:t>
            </a:r>
            <a:r>
              <a:rPr lang="ru-RU" dirty="0" err="1"/>
              <a:t>створюється</a:t>
            </a:r>
            <a:r>
              <a:rPr lang="ru-RU" dirty="0"/>
              <a:t> і </a:t>
            </a:r>
            <a:r>
              <a:rPr lang="ru-RU" dirty="0" err="1"/>
              <a:t>виводиться</a:t>
            </a:r>
            <a:r>
              <a:rPr lang="ru-RU" dirty="0"/>
              <a:t> на </a:t>
            </a:r>
            <a:r>
              <a:rPr lang="ru-RU" dirty="0" err="1"/>
              <a:t>екран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 </a:t>
            </a:r>
            <a:r>
              <a:rPr lang="en-US" b="1" dirty="0" err="1"/>
              <a:t>InputBox</a:t>
            </a:r>
            <a:r>
              <a:rPr lang="en-US" dirty="0"/>
              <a:t>.</a:t>
            </a:r>
          </a:p>
          <a:p>
            <a:r>
              <a:rPr lang="ru-RU" b="1" dirty="0" err="1"/>
              <a:t>Функція</a:t>
            </a:r>
            <a:r>
              <a:rPr lang="ru-RU" b="1" dirty="0"/>
              <a:t> </a:t>
            </a:r>
            <a:r>
              <a:rPr lang="en-US" b="1" dirty="0" err="1"/>
              <a:t>InputBox</a:t>
            </a:r>
            <a:r>
              <a:rPr lang="en-US" b="1" dirty="0"/>
              <a:t>():</a:t>
            </a:r>
            <a:endParaRPr lang="en-US" dirty="0"/>
          </a:p>
          <a:p>
            <a:r>
              <a:rPr lang="ru-RU" dirty="0" err="1"/>
              <a:t>виводить</a:t>
            </a:r>
            <a:r>
              <a:rPr lang="ru-RU" dirty="0"/>
              <a:t> на </a:t>
            </a:r>
            <a:r>
              <a:rPr lang="ru-RU" dirty="0" err="1"/>
              <a:t>екран</a:t>
            </a:r>
            <a:r>
              <a:rPr lang="ru-RU" dirty="0"/>
              <a:t> </a:t>
            </a:r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, поле </a:t>
            </a:r>
            <a:r>
              <a:rPr lang="ru-RU" dirty="0" err="1"/>
              <a:t>введення</a:t>
            </a:r>
            <a:r>
              <a:rPr lang="ru-RU" dirty="0"/>
              <a:t> і </a:t>
            </a:r>
            <a:r>
              <a:rPr lang="ru-RU" dirty="0" err="1"/>
              <a:t>дві</a:t>
            </a:r>
            <a:r>
              <a:rPr lang="ru-RU" dirty="0"/>
              <a:t> кнопки - ОК і </a:t>
            </a:r>
            <a:r>
              <a:rPr lang="en-US" dirty="0"/>
              <a:t>Cancel;</a:t>
            </a:r>
          </a:p>
          <a:p>
            <a:r>
              <a:rPr lang="ru-RU" dirty="0" err="1"/>
              <a:t>встановлює</a:t>
            </a:r>
            <a:r>
              <a:rPr lang="ru-RU" dirty="0"/>
              <a:t> режим </a:t>
            </a:r>
            <a:r>
              <a:rPr lang="ru-RU" dirty="0" err="1"/>
              <a:t>очікування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тексту </a:t>
            </a:r>
            <a:r>
              <a:rPr lang="ru-RU" dirty="0" err="1"/>
              <a:t>користувачем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натиснення</a:t>
            </a:r>
            <a:r>
              <a:rPr lang="ru-RU" dirty="0"/>
              <a:t> кнопки;</a:t>
            </a:r>
          </a:p>
          <a:p>
            <a:r>
              <a:rPr lang="ru-RU" dirty="0"/>
              <a:t>при </a:t>
            </a:r>
            <a:r>
              <a:rPr lang="ru-RU" dirty="0" err="1"/>
              <a:t>натисненні</a:t>
            </a:r>
            <a:r>
              <a:rPr lang="ru-RU" dirty="0"/>
              <a:t> кнопки </a:t>
            </a:r>
            <a:r>
              <a:rPr lang="en-US" dirty="0"/>
              <a:t>OK</a:t>
            </a:r>
            <a:r>
              <a:rPr lang="en-US" b="1" dirty="0"/>
              <a:t> </a:t>
            </a:r>
            <a:r>
              <a:rPr lang="ru-RU" dirty="0" err="1"/>
              <a:t>повертає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типу </a:t>
            </a:r>
            <a:r>
              <a:rPr lang="en-US" dirty="0"/>
              <a:t>String,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текст, введений в поле </a:t>
            </a:r>
            <a:r>
              <a:rPr lang="ru-RU" dirty="0" err="1"/>
              <a:t>введення</a:t>
            </a:r>
            <a:r>
              <a:rPr lang="ru-RU" dirty="0"/>
              <a:t> і </a:t>
            </a:r>
            <a:r>
              <a:rPr lang="ru-RU" dirty="0" err="1"/>
              <a:t>повертає</a:t>
            </a:r>
            <a:r>
              <a:rPr lang="ru-RU" dirty="0"/>
              <a:t> </a:t>
            </a:r>
            <a:r>
              <a:rPr lang="ru-RU" dirty="0" err="1"/>
              <a:t>порожній</a:t>
            </a:r>
            <a:r>
              <a:rPr lang="ru-RU" dirty="0"/>
              <a:t> рядок при </a:t>
            </a:r>
            <a:r>
              <a:rPr lang="ru-RU" dirty="0" err="1"/>
              <a:t>натисненні</a:t>
            </a:r>
            <a:r>
              <a:rPr lang="ru-RU" dirty="0"/>
              <a:t> кнопки </a:t>
            </a:r>
            <a:r>
              <a:rPr lang="en-US" dirty="0"/>
              <a:t>Cancel.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93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147248" cy="2841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3536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54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Синтаксис </a:t>
            </a:r>
            <a:r>
              <a:rPr lang="ru-RU" sz="2800" dirty="0" err="1"/>
              <a:t>функції</a:t>
            </a:r>
            <a:r>
              <a:rPr lang="ru-RU" sz="2800" dirty="0"/>
              <a:t> </a:t>
            </a:r>
            <a:r>
              <a:rPr lang="en-US" sz="2800" dirty="0" err="1"/>
              <a:t>InputBox</a:t>
            </a:r>
            <a:r>
              <a:rPr lang="en-US" sz="2800" dirty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prompt </a:t>
            </a:r>
            <a:r>
              <a:rPr lang="en-US" dirty="0"/>
              <a:t>- </a:t>
            </a:r>
            <a:r>
              <a:rPr lang="ru-RU" dirty="0"/>
              <a:t>строка,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як </a:t>
            </a:r>
            <a:r>
              <a:rPr lang="ru-RU" dirty="0" err="1"/>
              <a:t>повідомлення</a:t>
            </a:r>
            <a:r>
              <a:rPr lang="ru-RU" dirty="0"/>
              <a:t> в </a:t>
            </a:r>
            <a:r>
              <a:rPr lang="ru-RU" dirty="0" err="1"/>
              <a:t>діалоговому</a:t>
            </a:r>
            <a:r>
              <a:rPr lang="ru-RU" dirty="0"/>
              <a:t> </a:t>
            </a:r>
            <a:r>
              <a:rPr lang="ru-RU" dirty="0" err="1"/>
              <a:t>вікні</a:t>
            </a:r>
            <a:r>
              <a:rPr lang="ru-RU" dirty="0"/>
              <a:t>. Строкове </a:t>
            </a:r>
            <a:r>
              <a:rPr lang="ru-RU" dirty="0" err="1"/>
              <a:t>значення</a:t>
            </a:r>
            <a:r>
              <a:rPr lang="ru-RU" dirty="0"/>
              <a:t> </a:t>
            </a:r>
            <a:r>
              <a:rPr lang="en-US" b="1" dirty="0"/>
              <a:t>prompt 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.</a:t>
            </a:r>
          </a:p>
          <a:p>
            <a:r>
              <a:rPr lang="ru-RU" dirty="0"/>
              <a:t>             Для </a:t>
            </a:r>
            <a:r>
              <a:rPr lang="ru-RU" dirty="0" err="1"/>
              <a:t>розділення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:</a:t>
            </a:r>
          </a:p>
          <a:p>
            <a:r>
              <a:rPr lang="ru-RU" dirty="0"/>
              <a:t>символ </a:t>
            </a:r>
            <a:r>
              <a:rPr lang="ru-RU" dirty="0" err="1"/>
              <a:t>повернення</a:t>
            </a:r>
            <a:r>
              <a:rPr lang="ru-RU" dirty="0"/>
              <a:t> каретки </a:t>
            </a:r>
            <a:r>
              <a:rPr lang="ru-RU" b="1" dirty="0"/>
              <a:t>(с</a:t>
            </a:r>
            <a:r>
              <a:rPr lang="en-US" b="1" dirty="0" err="1"/>
              <a:t>hr</a:t>
            </a:r>
            <a:r>
              <a:rPr lang="en-US" b="1" dirty="0"/>
              <a:t> (13))</a:t>
            </a:r>
            <a:r>
              <a:rPr lang="en-US" dirty="0"/>
              <a:t>,</a:t>
            </a:r>
          </a:p>
          <a:p>
            <a:r>
              <a:rPr lang="ru-RU" dirty="0"/>
              <a:t>символ </a:t>
            </a:r>
            <a:r>
              <a:rPr lang="ru-RU" dirty="0" err="1"/>
              <a:t>переведення</a:t>
            </a:r>
            <a:r>
              <a:rPr lang="ru-RU" dirty="0"/>
              <a:t> рядка </a:t>
            </a:r>
            <a:r>
              <a:rPr lang="ru-RU" b="1" dirty="0"/>
              <a:t>(</a:t>
            </a:r>
            <a:r>
              <a:rPr lang="en-US" b="1" dirty="0" err="1"/>
              <a:t>chr</a:t>
            </a:r>
            <a:r>
              <a:rPr lang="en-US" b="1" dirty="0"/>
              <a:t>(10))</a:t>
            </a:r>
            <a:endParaRPr lang="en-US" dirty="0"/>
          </a:p>
          <a:p>
            <a:r>
              <a:rPr lang="ru-RU" dirty="0" err="1"/>
              <a:t>комбінацію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 </a:t>
            </a:r>
            <a:r>
              <a:rPr lang="ru-RU" b="1" dirty="0"/>
              <a:t>(</a:t>
            </a:r>
            <a:r>
              <a:rPr lang="en-US" b="1" dirty="0" err="1"/>
              <a:t>chr</a:t>
            </a:r>
            <a:r>
              <a:rPr lang="en-US" b="1" dirty="0"/>
              <a:t>(13) &amp; </a:t>
            </a:r>
            <a:r>
              <a:rPr lang="en-US" b="1" dirty="0" err="1"/>
              <a:t>Chr</a:t>
            </a:r>
            <a:r>
              <a:rPr lang="en-US" b="1" dirty="0"/>
              <a:t> (10))</a:t>
            </a:r>
            <a:r>
              <a:rPr lang="en-US" dirty="0"/>
              <a:t>;</a:t>
            </a:r>
          </a:p>
          <a:p>
            <a:r>
              <a:rPr lang="en-US" b="1" dirty="0"/>
              <a:t>title </a:t>
            </a:r>
            <a:r>
              <a:rPr lang="en-US" dirty="0"/>
              <a:t>- </a:t>
            </a:r>
            <a:r>
              <a:rPr lang="ru-RU" dirty="0"/>
              <a:t>строка,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в рядку заголовка </a:t>
            </a:r>
            <a:r>
              <a:rPr lang="ru-RU" dirty="0" err="1"/>
              <a:t>діалогового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аргумент опущений, в рядок заголовка </a:t>
            </a:r>
            <a:r>
              <a:rPr lang="ru-RU" dirty="0" err="1"/>
              <a:t>поміщається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додатка</a:t>
            </a:r>
            <a:r>
              <a:rPr lang="ru-RU" dirty="0"/>
              <a:t>;</a:t>
            </a:r>
          </a:p>
          <a:p>
            <a:r>
              <a:rPr lang="en-US" b="1" dirty="0"/>
              <a:t>default </a:t>
            </a:r>
            <a:r>
              <a:rPr lang="en-US" dirty="0"/>
              <a:t>- </a:t>
            </a:r>
            <a:r>
              <a:rPr lang="ru-RU" dirty="0"/>
              <a:t>строка,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в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за </a:t>
            </a:r>
            <a:r>
              <a:rPr lang="ru-RU" dirty="0" err="1"/>
              <a:t>замовчуванням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аргумент опущений, поле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зображається</a:t>
            </a:r>
            <a:r>
              <a:rPr lang="ru-RU" dirty="0"/>
              <a:t> </a:t>
            </a:r>
            <a:r>
              <a:rPr lang="ru-RU" dirty="0" err="1"/>
              <a:t>порожнім</a:t>
            </a:r>
            <a:r>
              <a:rPr lang="ru-RU" dirty="0"/>
              <a:t>;</a:t>
            </a:r>
          </a:p>
          <a:p>
            <a:r>
              <a:rPr lang="en-US" b="1" dirty="0" err="1"/>
              <a:t>xpos</a:t>
            </a:r>
            <a:r>
              <a:rPr lang="en-US" b="1" dirty="0"/>
              <a:t> </a:t>
            </a:r>
            <a:r>
              <a:rPr lang="en-US" dirty="0"/>
              <a:t>- </a:t>
            </a:r>
            <a:r>
              <a:rPr lang="ru-RU" dirty="0" err="1"/>
              <a:t>числовий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задає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по </a:t>
            </a:r>
            <a:r>
              <a:rPr lang="ru-RU" dirty="0" err="1"/>
              <a:t>горизонталі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лівою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</a:t>
            </a:r>
            <a:r>
              <a:rPr lang="ru-RU" dirty="0" err="1"/>
              <a:t>діалогового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і </a:t>
            </a:r>
            <a:r>
              <a:rPr lang="ru-RU" dirty="0" err="1"/>
              <a:t>лівим</a:t>
            </a:r>
            <a:r>
              <a:rPr lang="ru-RU" dirty="0"/>
              <a:t> </a:t>
            </a:r>
            <a:r>
              <a:rPr lang="ru-RU" dirty="0" err="1"/>
              <a:t>краєм</a:t>
            </a:r>
            <a:r>
              <a:rPr lang="ru-RU" dirty="0"/>
              <a:t> </a:t>
            </a:r>
            <a:r>
              <a:rPr lang="ru-RU" dirty="0" err="1"/>
              <a:t>екрану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аргумент опущений, </a:t>
            </a:r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 </a:t>
            </a:r>
            <a:r>
              <a:rPr lang="ru-RU" dirty="0" err="1"/>
              <a:t>вирівнюється</a:t>
            </a:r>
            <a:r>
              <a:rPr lang="ru-RU" dirty="0"/>
              <a:t> по центру </a:t>
            </a:r>
            <a:r>
              <a:rPr lang="ru-RU" dirty="0" err="1"/>
              <a:t>екрану</a:t>
            </a:r>
            <a:r>
              <a:rPr lang="ru-RU" dirty="0"/>
              <a:t> по </a:t>
            </a:r>
            <a:r>
              <a:rPr lang="ru-RU" dirty="0" err="1"/>
              <a:t>горизонталі</a:t>
            </a:r>
            <a:r>
              <a:rPr lang="ru-RU" dirty="0"/>
              <a:t>;</a:t>
            </a:r>
          </a:p>
          <a:p>
            <a:r>
              <a:rPr lang="en-US" b="1" dirty="0" err="1"/>
              <a:t>ypos</a:t>
            </a:r>
            <a:r>
              <a:rPr lang="en-US" b="1" dirty="0"/>
              <a:t> </a:t>
            </a:r>
            <a:r>
              <a:rPr lang="en-US" dirty="0"/>
              <a:t>- </a:t>
            </a:r>
            <a:r>
              <a:rPr lang="ru-RU" dirty="0" err="1"/>
              <a:t>числовий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задає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по </a:t>
            </a:r>
            <a:r>
              <a:rPr lang="ru-RU" dirty="0" err="1"/>
              <a:t>вертикалі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верхньою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</a:t>
            </a:r>
            <a:r>
              <a:rPr lang="ru-RU" dirty="0" err="1"/>
              <a:t>діалогового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і </a:t>
            </a:r>
            <a:r>
              <a:rPr lang="ru-RU" dirty="0" err="1"/>
              <a:t>верхнім</a:t>
            </a:r>
            <a:r>
              <a:rPr lang="ru-RU" dirty="0"/>
              <a:t> </a:t>
            </a:r>
            <a:r>
              <a:rPr lang="ru-RU" dirty="0" err="1"/>
              <a:t>краєм</a:t>
            </a:r>
            <a:r>
              <a:rPr lang="ru-RU" dirty="0"/>
              <a:t> </a:t>
            </a:r>
            <a:r>
              <a:rPr lang="ru-RU" dirty="0" err="1"/>
              <a:t>екрану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аргумент опущений, </a:t>
            </a:r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 </a:t>
            </a:r>
            <a:r>
              <a:rPr lang="ru-RU" dirty="0" err="1"/>
              <a:t>розміщується</a:t>
            </a:r>
            <a:r>
              <a:rPr lang="ru-RU" dirty="0"/>
              <a:t> по </a:t>
            </a:r>
            <a:r>
              <a:rPr lang="ru-RU" dirty="0" err="1"/>
              <a:t>вертикалі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на одну </a:t>
            </a:r>
            <a:r>
              <a:rPr lang="ru-RU" dirty="0" err="1"/>
              <a:t>третину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екрану</a:t>
            </a:r>
            <a:r>
              <a:rPr lang="ru-RU" dirty="0"/>
              <a:t>;</a:t>
            </a:r>
          </a:p>
          <a:p>
            <a:r>
              <a:rPr lang="en-US" b="1" dirty="0" err="1"/>
              <a:t>helpfile</a:t>
            </a:r>
            <a:r>
              <a:rPr lang="en-US" b="1" dirty="0"/>
              <a:t> </a:t>
            </a:r>
            <a:r>
              <a:rPr lang="en-US" dirty="0"/>
              <a:t>- </a:t>
            </a:r>
            <a:r>
              <a:rPr lang="ru-RU" dirty="0"/>
              <a:t>строка,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файлу </a:t>
            </a:r>
            <a:r>
              <a:rPr lang="ru-RU" dirty="0" err="1"/>
              <a:t>довідки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аргумент </a:t>
            </a:r>
            <a:r>
              <a:rPr lang="ru-RU" dirty="0" err="1"/>
              <a:t>вказаний</a:t>
            </a:r>
            <a:r>
              <a:rPr lang="ru-RU" dirty="0"/>
              <a:t>,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аргументу </a:t>
            </a:r>
            <a:r>
              <a:rPr lang="en-US" b="1" dirty="0"/>
              <a:t>Context</a:t>
            </a:r>
            <a:r>
              <a:rPr lang="en-US" dirty="0"/>
              <a:t>;</a:t>
            </a:r>
          </a:p>
          <a:p>
            <a:r>
              <a:rPr lang="en-US" b="1" dirty="0"/>
              <a:t>context </a:t>
            </a:r>
            <a:r>
              <a:rPr lang="en-US" dirty="0"/>
              <a:t>- </a:t>
            </a:r>
            <a:r>
              <a:rPr lang="ru-RU" dirty="0" err="1"/>
              <a:t>числовий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номер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розділу</a:t>
            </a:r>
            <a:r>
              <a:rPr lang="ru-RU" dirty="0"/>
              <a:t> </a:t>
            </a:r>
            <a:r>
              <a:rPr lang="ru-RU" dirty="0" err="1"/>
              <a:t>довідкової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аргумент </a:t>
            </a:r>
            <a:r>
              <a:rPr lang="ru-RU" dirty="0" err="1"/>
              <a:t>вказаний</a:t>
            </a:r>
            <a:r>
              <a:rPr lang="ru-RU" dirty="0"/>
              <a:t>,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аргументу </a:t>
            </a:r>
            <a:r>
              <a:rPr lang="en-US" b="1" dirty="0" err="1"/>
              <a:t>helpfile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58769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00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i="1" dirty="0" err="1"/>
              <a:t>Наприклад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екрані</a:t>
            </a:r>
            <a:r>
              <a:rPr lang="ru-RU" dirty="0"/>
              <a:t> </a:t>
            </a:r>
            <a:r>
              <a:rPr lang="ru-RU" dirty="0" err="1"/>
              <a:t>з'явиться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4533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5410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664" y="41490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Змінній</a:t>
            </a:r>
            <a:r>
              <a:rPr lang="ru-RU" dirty="0"/>
              <a:t> </a:t>
            </a:r>
            <a:r>
              <a:rPr lang="ru-RU" b="1" dirty="0" err="1"/>
              <a:t>Name</a:t>
            </a:r>
            <a:r>
              <a:rPr lang="ru-RU" b="1" dirty="0"/>
              <a:t> </a:t>
            </a:r>
            <a:r>
              <a:rPr lang="ru-RU" dirty="0"/>
              <a:t>буде </a:t>
            </a:r>
            <a:r>
              <a:rPr lang="ru-RU" dirty="0" err="1"/>
              <a:t>присвоєно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типу </a:t>
            </a:r>
            <a:r>
              <a:rPr lang="ru-RU" b="1" i="1" dirty="0" err="1"/>
              <a:t>String</a:t>
            </a:r>
            <a:r>
              <a:rPr lang="ru-RU" dirty="0"/>
              <a:t>, </a:t>
            </a:r>
            <a:r>
              <a:rPr lang="ru-RU" dirty="0" err="1"/>
              <a:t>введене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.</a:t>
            </a:r>
          </a:p>
          <a:p>
            <a:r>
              <a:rPr lang="ru-RU" dirty="0" err="1"/>
              <a:t>Введені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є текстом. При </a:t>
            </a:r>
            <a:r>
              <a:rPr lang="ru-RU" dirty="0" err="1"/>
              <a:t>введенні</a:t>
            </a:r>
            <a:r>
              <a:rPr lang="ru-RU" dirty="0"/>
              <a:t> </a:t>
            </a:r>
            <a:r>
              <a:rPr lang="ru-RU" dirty="0" err="1"/>
              <a:t>числових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одного з </a:t>
            </a:r>
            <a:r>
              <a:rPr lang="ru-RU" dirty="0" err="1"/>
              <a:t>числових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 </a:t>
            </a:r>
            <a:r>
              <a:rPr lang="ru-RU" b="1" i="1" dirty="0" err="1"/>
              <a:t>функції</a:t>
            </a:r>
            <a:r>
              <a:rPr lang="ru-RU" b="1" i="1" dirty="0"/>
              <a:t> </a:t>
            </a:r>
            <a:r>
              <a:rPr lang="ru-RU" b="1" i="1" dirty="0" err="1"/>
              <a:t>перетворення</a:t>
            </a:r>
            <a:r>
              <a:rPr lang="ru-RU" b="1" i="1" dirty="0"/>
              <a:t> типу</a:t>
            </a:r>
            <a:r>
              <a:rPr lang="ru-RU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33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err="1"/>
              <a:t>Наприклад</a:t>
            </a:r>
            <a:r>
              <a:rPr lang="ru-RU" i="1" dirty="0" smtClean="0"/>
              <a:t>:</a:t>
            </a:r>
          </a:p>
          <a:p>
            <a:endParaRPr lang="ru-RU" i="1" dirty="0"/>
          </a:p>
          <a:p>
            <a:r>
              <a:rPr lang="ru-RU" dirty="0" err="1"/>
              <a:t>Введене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буде </a:t>
            </a:r>
            <a:r>
              <a:rPr lang="ru-RU" dirty="0" err="1"/>
              <a:t>перетворено</a:t>
            </a:r>
            <a:r>
              <a:rPr lang="ru-RU" dirty="0"/>
              <a:t> до типу </a:t>
            </a:r>
            <a:r>
              <a:rPr lang="en-US" b="1" dirty="0"/>
              <a:t>Double </a:t>
            </a:r>
            <a:r>
              <a:rPr lang="ru-RU" dirty="0"/>
              <a:t>і </a:t>
            </a:r>
            <a:r>
              <a:rPr lang="ru-RU" dirty="0" err="1"/>
              <a:t>присвоєне</a:t>
            </a:r>
            <a:r>
              <a:rPr lang="ru-RU" dirty="0"/>
              <a:t> </a:t>
            </a:r>
            <a:r>
              <a:rPr lang="ru-RU" dirty="0" err="1"/>
              <a:t>змінній</a:t>
            </a:r>
            <a:r>
              <a:rPr lang="ru-RU" dirty="0"/>
              <a:t> </a:t>
            </a:r>
            <a:r>
              <a:rPr lang="en-US" b="1" dirty="0"/>
              <a:t>X</a:t>
            </a:r>
            <a:r>
              <a:rPr lang="en-US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користувач</a:t>
            </a:r>
            <a:r>
              <a:rPr lang="ru-RU" dirty="0"/>
              <a:t> не </a:t>
            </a:r>
            <a:r>
              <a:rPr lang="ru-RU" dirty="0" err="1"/>
              <a:t>вводитиме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а просто </a:t>
            </a:r>
            <a:r>
              <a:rPr lang="ru-RU" dirty="0" err="1"/>
              <a:t>натисне</a:t>
            </a:r>
            <a:r>
              <a:rPr lang="ru-RU" dirty="0"/>
              <a:t> кнопку ОК, </a:t>
            </a:r>
            <a:r>
              <a:rPr lang="ru-RU" dirty="0" err="1"/>
              <a:t>змінній</a:t>
            </a:r>
            <a:r>
              <a:rPr lang="ru-RU" dirty="0"/>
              <a:t> </a:t>
            </a:r>
            <a:r>
              <a:rPr lang="en-US" dirty="0"/>
              <a:t>X </a:t>
            </a:r>
            <a:r>
              <a:rPr lang="ru-RU" dirty="0"/>
              <a:t>буде </a:t>
            </a:r>
            <a:r>
              <a:rPr lang="ru-RU" dirty="0" err="1"/>
              <a:t>присвоєно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за </a:t>
            </a:r>
            <a:r>
              <a:rPr lang="ru-RU" dirty="0" err="1"/>
              <a:t>умовчанням</a:t>
            </a:r>
            <a:r>
              <a:rPr lang="ru-RU" dirty="0"/>
              <a:t> - 1,678.</a:t>
            </a:r>
          </a:p>
          <a:p>
            <a:r>
              <a:rPr lang="ru-RU" b="1" dirty="0" err="1"/>
              <a:t>Вікно</a:t>
            </a:r>
            <a:r>
              <a:rPr lang="ru-RU" b="1" dirty="0"/>
              <a:t> </a:t>
            </a:r>
            <a:r>
              <a:rPr lang="ru-RU" b="1" dirty="0" err="1"/>
              <a:t>повідомлення</a:t>
            </a:r>
            <a:r>
              <a:rPr lang="ru-RU" b="1" dirty="0"/>
              <a:t> 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користувачеві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5248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8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26469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Головне меню </a:t>
            </a:r>
            <a:r>
              <a:rPr lang="ru-RU" dirty="0"/>
              <a:t>-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пунктів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 </a:t>
            </a:r>
            <a:r>
              <a:rPr lang="en-US" b="1" dirty="0"/>
              <a:t>Visual Basic</a:t>
            </a:r>
            <a:r>
              <a:rPr lang="en-US" dirty="0"/>
              <a:t>:</a:t>
            </a:r>
          </a:p>
          <a:p>
            <a:r>
              <a:rPr lang="ru-RU" dirty="0"/>
              <a:t>меню </a:t>
            </a:r>
            <a:r>
              <a:rPr lang="en-US" b="1" dirty="0"/>
              <a:t>File (</a:t>
            </a:r>
            <a:r>
              <a:rPr lang="ru-RU" b="1" dirty="0"/>
              <a:t>Файл)</a:t>
            </a:r>
            <a:r>
              <a:rPr lang="ru-RU" dirty="0"/>
              <a:t> - </a:t>
            </a:r>
            <a:r>
              <a:rPr lang="ru-RU" dirty="0" err="1"/>
              <a:t>призначено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файлами </a:t>
            </a:r>
            <a:r>
              <a:rPr lang="ru-RU" dirty="0" err="1"/>
              <a:t>додатків</a:t>
            </a:r>
            <a:r>
              <a:rPr lang="ru-RU" dirty="0"/>
              <a:t>. </a:t>
            </a:r>
            <a:r>
              <a:rPr lang="ru-RU" dirty="0" err="1"/>
              <a:t>Створення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, </a:t>
            </a:r>
            <a:r>
              <a:rPr lang="ru-RU" dirty="0" err="1"/>
              <a:t>друк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.</a:t>
            </a:r>
          </a:p>
          <a:p>
            <a:r>
              <a:rPr lang="ru-RU" dirty="0"/>
              <a:t>меню </a:t>
            </a:r>
            <a:r>
              <a:rPr lang="en-US" b="1" dirty="0"/>
              <a:t>Edit (</a:t>
            </a:r>
            <a:r>
              <a:rPr lang="ru-RU" b="1" dirty="0"/>
              <a:t>Правка)</a:t>
            </a:r>
            <a:r>
              <a:rPr lang="ru-RU" dirty="0"/>
              <a:t> -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стандартні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буфером </a:t>
            </a:r>
            <a:r>
              <a:rPr lang="ru-RU" dirty="0" err="1"/>
              <a:t>обміну</a:t>
            </a:r>
            <a:r>
              <a:rPr lang="ru-RU" dirty="0"/>
              <a:t> - </a:t>
            </a:r>
            <a:r>
              <a:rPr lang="ru-RU" dirty="0" err="1"/>
              <a:t>вирізування</a:t>
            </a:r>
            <a:r>
              <a:rPr lang="ru-RU" dirty="0"/>
              <a:t>, </a:t>
            </a:r>
            <a:r>
              <a:rPr lang="ru-RU" dirty="0" err="1"/>
              <a:t>копіювання</a:t>
            </a:r>
            <a:r>
              <a:rPr lang="ru-RU" dirty="0"/>
              <a:t> і вставка. </a:t>
            </a:r>
            <a:r>
              <a:rPr lang="ru-RU" dirty="0" err="1"/>
              <a:t>Застосовуються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до </a:t>
            </a:r>
            <a:r>
              <a:rPr lang="ru-RU" dirty="0" err="1"/>
              <a:t>фрагментів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але і до </a:t>
            </a:r>
            <a:r>
              <a:rPr lang="ru-RU" dirty="0" err="1"/>
              <a:t>управляючих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</a:t>
            </a:r>
          </a:p>
          <a:p>
            <a:r>
              <a:rPr lang="ru-RU" dirty="0"/>
              <a:t>меню</a:t>
            </a:r>
            <a:r>
              <a:rPr lang="ru-RU" b="1" dirty="0"/>
              <a:t> </a:t>
            </a:r>
            <a:r>
              <a:rPr lang="en-US" b="1" dirty="0"/>
              <a:t>View (</a:t>
            </a:r>
            <a:r>
              <a:rPr lang="ru-RU" b="1" dirty="0"/>
              <a:t>Вид)</a:t>
            </a:r>
            <a:r>
              <a:rPr lang="ru-RU" dirty="0"/>
              <a:t> - </a:t>
            </a:r>
            <a:r>
              <a:rPr lang="ru-RU" dirty="0" err="1"/>
              <a:t>режими</a:t>
            </a:r>
            <a:r>
              <a:rPr lang="ru-RU" dirty="0"/>
              <a:t> перегляду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і </a:t>
            </a:r>
            <a:r>
              <a:rPr lang="ru-RU" dirty="0" err="1"/>
              <a:t>інструментів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переглядати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і </a:t>
            </a:r>
            <a:r>
              <a:rPr lang="ru-RU" dirty="0" err="1"/>
              <a:t>програмні</a:t>
            </a:r>
            <a:r>
              <a:rPr lang="ru-RU" dirty="0"/>
              <a:t> </a:t>
            </a:r>
            <a:r>
              <a:rPr lang="ru-RU" dirty="0" err="1"/>
              <a:t>модулі</a:t>
            </a:r>
            <a:r>
              <a:rPr lang="ru-RU" dirty="0"/>
              <a:t>;</a:t>
            </a:r>
          </a:p>
          <a:p>
            <a:r>
              <a:rPr lang="ru-RU" dirty="0"/>
              <a:t>меню</a:t>
            </a:r>
            <a:r>
              <a:rPr lang="ru-RU" b="1" dirty="0"/>
              <a:t> </a:t>
            </a:r>
            <a:r>
              <a:rPr lang="en-US" b="1" dirty="0"/>
              <a:t>Insert (</a:t>
            </a:r>
            <a:r>
              <a:rPr lang="ru-RU" b="1" dirty="0"/>
              <a:t>Вставка)</a:t>
            </a:r>
            <a:r>
              <a:rPr lang="ru-RU" dirty="0"/>
              <a:t> 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додавати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модулі</a:t>
            </a:r>
            <a:r>
              <a:rPr lang="ru-RU" dirty="0"/>
              <a:t> і </a:t>
            </a:r>
            <a:r>
              <a:rPr lang="ru-RU" dirty="0" err="1"/>
              <a:t>модулі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;</a:t>
            </a:r>
          </a:p>
          <a:p>
            <a:r>
              <a:rPr lang="ru-RU" dirty="0"/>
              <a:t>меню </a:t>
            </a:r>
            <a:r>
              <a:rPr lang="en-US" b="1" dirty="0"/>
              <a:t>Format (</a:t>
            </a:r>
            <a:r>
              <a:rPr lang="ru-RU" b="1" dirty="0"/>
              <a:t>Формат) 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і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і форм;</a:t>
            </a:r>
          </a:p>
          <a:p>
            <a:r>
              <a:rPr lang="ru-RU" dirty="0"/>
              <a:t>меню </a:t>
            </a:r>
            <a:r>
              <a:rPr lang="en-US" b="1" dirty="0"/>
              <a:t>Debug (</a:t>
            </a:r>
            <a:r>
              <a:rPr lang="ru-RU" b="1" dirty="0" err="1"/>
              <a:t>Відладка</a:t>
            </a:r>
            <a:r>
              <a:rPr lang="ru-RU" b="1" dirty="0"/>
              <a:t>) 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запустити</a:t>
            </a:r>
            <a:r>
              <a:rPr lang="ru-RU" dirty="0"/>
              <a:t> і </a:t>
            </a:r>
            <a:r>
              <a:rPr lang="ru-RU" dirty="0" err="1"/>
              <a:t>зупинити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, </a:t>
            </a:r>
            <a:r>
              <a:rPr lang="ru-RU" dirty="0" err="1"/>
              <a:t>розставити</a:t>
            </a:r>
            <a:r>
              <a:rPr lang="ru-RU" dirty="0"/>
              <a:t> точки </a:t>
            </a:r>
            <a:r>
              <a:rPr lang="ru-RU" dirty="0" err="1"/>
              <a:t>переривання</a:t>
            </a:r>
            <a:r>
              <a:rPr lang="ru-RU" dirty="0"/>
              <a:t> і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переглядаються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 за </a:t>
            </a:r>
            <a:r>
              <a:rPr lang="ru-RU" dirty="0" err="1"/>
              <a:t>роботою</a:t>
            </a:r>
            <a:r>
              <a:rPr lang="ru-RU" dirty="0"/>
              <a:t> </a:t>
            </a:r>
            <a:r>
              <a:rPr lang="ru-RU" dirty="0" err="1"/>
              <a:t>рограми</a:t>
            </a:r>
            <a:r>
              <a:rPr lang="ru-RU" dirty="0"/>
              <a:t>;</a:t>
            </a:r>
          </a:p>
          <a:p>
            <a:r>
              <a:rPr lang="ru-RU" dirty="0"/>
              <a:t>меню</a:t>
            </a:r>
            <a:r>
              <a:rPr lang="ru-RU" b="1" dirty="0"/>
              <a:t> </a:t>
            </a:r>
            <a:r>
              <a:rPr lang="en-US" b="1" dirty="0"/>
              <a:t>Run (</a:t>
            </a:r>
            <a:r>
              <a:rPr lang="ru-RU" b="1" dirty="0"/>
              <a:t>Запуск)</a:t>
            </a:r>
            <a:r>
              <a:rPr lang="ru-RU" dirty="0"/>
              <a:t> 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запустити</a:t>
            </a:r>
            <a:r>
              <a:rPr lang="ru-RU" dirty="0"/>
              <a:t> і </a:t>
            </a:r>
            <a:r>
              <a:rPr lang="ru-RU" dirty="0" err="1"/>
              <a:t>зупинити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, </a:t>
            </a:r>
            <a:r>
              <a:rPr lang="ru-RU" dirty="0" err="1"/>
              <a:t>перервати</a:t>
            </a:r>
            <a:r>
              <a:rPr lang="ru-RU" dirty="0"/>
              <a:t> і </a:t>
            </a:r>
            <a:r>
              <a:rPr lang="ru-RU" dirty="0" err="1"/>
              <a:t>поновити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особливо </a:t>
            </a:r>
            <a:r>
              <a:rPr lang="ru-RU" dirty="0" err="1"/>
              <a:t>зручно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відладки</a:t>
            </a:r>
            <a:r>
              <a:rPr lang="ru-RU" dirty="0"/>
              <a:t>;</a:t>
            </a:r>
          </a:p>
          <a:p>
            <a:r>
              <a:rPr lang="ru-RU" dirty="0"/>
              <a:t>меню </a:t>
            </a:r>
            <a:r>
              <a:rPr lang="en-US" b="1" dirty="0"/>
              <a:t>Tools (</a:t>
            </a:r>
            <a:r>
              <a:rPr lang="ru-RU" b="1" dirty="0" err="1"/>
              <a:t>Сервіс</a:t>
            </a:r>
            <a:r>
              <a:rPr lang="ru-RU" b="1" dirty="0"/>
              <a:t>) </a:t>
            </a:r>
            <a:r>
              <a:rPr lang="ru-RU" dirty="0"/>
              <a:t>-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запустити</a:t>
            </a:r>
            <a:r>
              <a:rPr lang="ru-RU" dirty="0"/>
              <a:t> </a:t>
            </a:r>
            <a:r>
              <a:rPr lang="ru-RU" dirty="0" err="1"/>
              <a:t>макроси</a:t>
            </a:r>
            <a:r>
              <a:rPr lang="ru-RU" dirty="0"/>
              <a:t> і </a:t>
            </a:r>
            <a:r>
              <a:rPr lang="ru-RU" dirty="0" err="1"/>
              <a:t>налаштувати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редактора;</a:t>
            </a:r>
          </a:p>
          <a:p>
            <a:r>
              <a:rPr lang="ru-RU" dirty="0"/>
              <a:t>меню </a:t>
            </a:r>
            <a:r>
              <a:rPr lang="en-US" b="1" dirty="0"/>
              <a:t>Window (</a:t>
            </a:r>
            <a:r>
              <a:rPr lang="ru-RU" b="1" dirty="0" err="1"/>
              <a:t>Вікно</a:t>
            </a:r>
            <a:r>
              <a:rPr lang="ru-RU" b="1" dirty="0"/>
              <a:t>)</a:t>
            </a:r>
            <a:r>
              <a:rPr lang="ru-RU" dirty="0"/>
              <a:t> -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упорядкувати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en-US" dirty="0"/>
              <a:t>IDE (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каскадне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мозаїчне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), </a:t>
            </a:r>
            <a:r>
              <a:rPr lang="ru-RU" dirty="0" err="1"/>
              <a:t>упорядкувати</a:t>
            </a:r>
            <a:r>
              <a:rPr lang="ru-RU" dirty="0"/>
              <a:t> значки </a:t>
            </a:r>
            <a:r>
              <a:rPr lang="ru-RU" dirty="0" err="1"/>
              <a:t>згорнутих</a:t>
            </a:r>
            <a:r>
              <a:rPr lang="ru-RU" dirty="0"/>
              <a:t> форм,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список,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перейти до одного з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 </a:t>
            </a:r>
            <a:r>
              <a:rPr lang="en-US" dirty="0"/>
              <a:t>IDE;</a:t>
            </a:r>
          </a:p>
          <a:p>
            <a:r>
              <a:rPr lang="ru-RU" dirty="0"/>
              <a:t>меню</a:t>
            </a:r>
            <a:r>
              <a:rPr lang="ru-RU" b="1" dirty="0"/>
              <a:t> </a:t>
            </a:r>
            <a:r>
              <a:rPr lang="en-US" b="1" dirty="0"/>
              <a:t>Help</a:t>
            </a:r>
            <a:r>
              <a:rPr lang="en-US" dirty="0"/>
              <a:t> -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користувачеві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29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3"/>
            <a:ext cx="8229600" cy="345638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Процедура</a:t>
            </a:r>
            <a:r>
              <a:rPr lang="ru-RU" b="1" i="1" dirty="0"/>
              <a:t> </a:t>
            </a:r>
            <a:r>
              <a:rPr lang="en-US" b="1" i="1" dirty="0" err="1"/>
              <a:t>MsgBox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ru-RU" dirty="0" err="1"/>
              <a:t>Виводить</a:t>
            </a:r>
            <a:r>
              <a:rPr lang="ru-RU" dirty="0"/>
              <a:t> на </a:t>
            </a:r>
            <a:r>
              <a:rPr lang="ru-RU" dirty="0" err="1"/>
              <a:t>екран</a:t>
            </a:r>
            <a:r>
              <a:rPr lang="ru-RU" dirty="0"/>
              <a:t> </a:t>
            </a:r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 (</a:t>
            </a:r>
            <a:r>
              <a:rPr lang="ru-RU" dirty="0" err="1"/>
              <a:t>вікно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встановлює</a:t>
            </a:r>
            <a:r>
              <a:rPr lang="ru-RU" dirty="0"/>
              <a:t> режим </a:t>
            </a:r>
            <a:r>
              <a:rPr lang="ru-RU" dirty="0" err="1"/>
              <a:t>очікування</a:t>
            </a:r>
            <a:r>
              <a:rPr lang="ru-RU" dirty="0"/>
              <a:t> </a:t>
            </a:r>
            <a:r>
              <a:rPr lang="ru-RU" dirty="0" err="1"/>
              <a:t>натиснення</a:t>
            </a:r>
            <a:r>
              <a:rPr lang="ru-RU" dirty="0"/>
              <a:t> кнопки </a:t>
            </a:r>
            <a:r>
              <a:rPr lang="ru-RU" dirty="0" err="1"/>
              <a:t>користувачем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повертає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типу </a:t>
            </a:r>
            <a:r>
              <a:rPr lang="en-US" b="1" dirty="0"/>
              <a:t>integer</a:t>
            </a:r>
            <a:r>
              <a:rPr lang="en-US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вказує</a:t>
            </a:r>
            <a:r>
              <a:rPr lang="ru-RU" dirty="0"/>
              <a:t>, яка кнопка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натиснута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543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54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Синтаксис </a:t>
            </a:r>
            <a:r>
              <a:rPr lang="ru-RU" sz="2800" dirty="0" err="1"/>
              <a:t>процедури</a:t>
            </a:r>
            <a:r>
              <a:rPr lang="ru-RU" sz="2800" dirty="0"/>
              <a:t> </a:t>
            </a:r>
            <a:r>
              <a:rPr lang="en-US" sz="2800" dirty="0" err="1"/>
              <a:t>MsgBox</a:t>
            </a:r>
            <a:r>
              <a:rPr lang="en-US" sz="2800" dirty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prompt </a:t>
            </a:r>
            <a:r>
              <a:rPr lang="en-US" dirty="0"/>
              <a:t>- </a:t>
            </a:r>
            <a:r>
              <a:rPr lang="ru-RU" dirty="0"/>
              <a:t>строка,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як </a:t>
            </a:r>
            <a:r>
              <a:rPr lang="ru-RU" dirty="0" err="1"/>
              <a:t>повідомлення</a:t>
            </a:r>
            <a:r>
              <a:rPr lang="ru-RU" dirty="0"/>
              <a:t> в </a:t>
            </a:r>
            <a:r>
              <a:rPr lang="ru-RU" dirty="0" err="1"/>
              <a:t>діалоговому</a:t>
            </a:r>
            <a:r>
              <a:rPr lang="ru-RU" dirty="0"/>
              <a:t> </a:t>
            </a:r>
            <a:r>
              <a:rPr lang="ru-RU" dirty="0" err="1"/>
              <a:t>вікні</a:t>
            </a:r>
            <a:r>
              <a:rPr lang="ru-RU" dirty="0"/>
              <a:t>;</a:t>
            </a:r>
          </a:p>
          <a:p>
            <a:r>
              <a:rPr lang="en-US" b="1" dirty="0"/>
              <a:t>buttons </a:t>
            </a:r>
            <a:r>
              <a:rPr lang="en-US" dirty="0"/>
              <a:t>- </a:t>
            </a:r>
            <a:r>
              <a:rPr lang="ru-RU" dirty="0" err="1"/>
              <a:t>числовий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: </a:t>
            </a:r>
            <a:r>
              <a:rPr lang="ru-RU" i="1" dirty="0" err="1"/>
              <a:t>кількість</a:t>
            </a:r>
            <a:r>
              <a:rPr lang="ru-RU" i="1" dirty="0"/>
              <a:t> і тип кнопок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відображуються</a:t>
            </a:r>
            <a:r>
              <a:rPr lang="ru-RU" dirty="0"/>
              <a:t>, </a:t>
            </a:r>
            <a:r>
              <a:rPr lang="ru-RU" i="1" dirty="0"/>
              <a:t>тип </a:t>
            </a:r>
            <a:r>
              <a:rPr lang="ru-RU" i="1" dirty="0" err="1"/>
              <a:t>використовуваного</a:t>
            </a:r>
            <a:r>
              <a:rPr lang="ru-RU" i="1" dirty="0"/>
              <a:t> значка</a:t>
            </a:r>
            <a:r>
              <a:rPr lang="ru-RU" dirty="0"/>
              <a:t>, </a:t>
            </a:r>
            <a:r>
              <a:rPr lang="ru-RU" i="1" dirty="0" err="1"/>
              <a:t>основну</a:t>
            </a:r>
            <a:r>
              <a:rPr lang="ru-RU" i="1" dirty="0"/>
              <a:t> кнопку</a:t>
            </a:r>
            <a:r>
              <a:rPr lang="ru-RU" dirty="0"/>
              <a:t>;</a:t>
            </a:r>
          </a:p>
          <a:p>
            <a:r>
              <a:rPr lang="en-US" b="1" dirty="0"/>
              <a:t>title </a:t>
            </a:r>
            <a:r>
              <a:rPr lang="en-US" dirty="0"/>
              <a:t>- </a:t>
            </a:r>
            <a:r>
              <a:rPr lang="ru-RU" dirty="0"/>
              <a:t>строка,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в рядку заголовка </a:t>
            </a:r>
            <a:r>
              <a:rPr lang="ru-RU" dirty="0" err="1"/>
              <a:t>діалогового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аргумент опущений, в рядок заголовка </a:t>
            </a:r>
            <a:r>
              <a:rPr lang="ru-RU" dirty="0" err="1"/>
              <a:t>поміщається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додатка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1807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87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194421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Значення</a:t>
            </a:r>
            <a:r>
              <a:rPr lang="ru-RU" dirty="0"/>
              <a:t> параметра </a:t>
            </a:r>
            <a:r>
              <a:rPr lang="en-US" b="1" dirty="0"/>
              <a:t>Buttons </a:t>
            </a:r>
            <a:r>
              <a:rPr lang="ru-RU" dirty="0" err="1"/>
              <a:t>процедури</a:t>
            </a:r>
            <a:r>
              <a:rPr lang="ru-RU" dirty="0"/>
              <a:t> </a:t>
            </a:r>
            <a:r>
              <a:rPr lang="en-US" b="1" dirty="0" err="1"/>
              <a:t>MsgBox</a:t>
            </a:r>
            <a:r>
              <a:rPr lang="en-US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кнопки,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відображаються</a:t>
            </a:r>
            <a:r>
              <a:rPr lang="ru-RU" dirty="0"/>
              <a:t> в </a:t>
            </a:r>
            <a:r>
              <a:rPr lang="ru-RU" dirty="0" err="1"/>
              <a:t>діалоговому</a:t>
            </a:r>
            <a:r>
              <a:rPr lang="ru-RU" dirty="0"/>
              <a:t> </a:t>
            </a:r>
            <a:r>
              <a:rPr lang="ru-RU" dirty="0" err="1"/>
              <a:t>вікні</a:t>
            </a:r>
            <a:r>
              <a:rPr lang="ru-RU" dirty="0"/>
              <a:t>, </a:t>
            </a:r>
            <a:r>
              <a:rPr lang="ru-RU" dirty="0" err="1"/>
              <a:t>приведені</a:t>
            </a:r>
            <a:r>
              <a:rPr lang="ru-RU" dirty="0"/>
              <a:t> в </a:t>
            </a:r>
            <a:r>
              <a:rPr lang="ru-RU" dirty="0" err="1"/>
              <a:t>таблиці</a:t>
            </a:r>
            <a:r>
              <a:rPr lang="ru-RU" dirty="0"/>
              <a:t>.</a:t>
            </a:r>
          </a:p>
          <a:p>
            <a:r>
              <a:rPr lang="ru-RU" i="1" dirty="0" err="1"/>
              <a:t>Значення</a:t>
            </a:r>
            <a:r>
              <a:rPr lang="ru-RU" i="1" dirty="0"/>
              <a:t> параметра </a:t>
            </a:r>
            <a:r>
              <a:rPr lang="en-US" i="1" dirty="0"/>
              <a:t>Buttons </a:t>
            </a:r>
            <a:r>
              <a:rPr lang="ru-RU" i="1" dirty="0" err="1"/>
              <a:t>процедури</a:t>
            </a:r>
            <a:r>
              <a:rPr lang="ru-RU" i="1" dirty="0"/>
              <a:t> </a:t>
            </a:r>
            <a:r>
              <a:rPr lang="en-US" i="1" dirty="0" err="1"/>
              <a:t>MsgBox</a:t>
            </a:r>
            <a:endParaRPr lang="en-US" dirty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65487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56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625"/>
            <a:ext cx="8229600" cy="22322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</a:t>
            </a:r>
            <a:r>
              <a:rPr lang="ru-RU" dirty="0" err="1"/>
              <a:t>написанні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зворотнім</a:t>
            </a:r>
            <a:r>
              <a:rPr lang="ru-RU" dirty="0"/>
              <a:t> </a:t>
            </a:r>
            <a:r>
              <a:rPr lang="ru-RU" dirty="0" err="1"/>
              <a:t>зв’язком</a:t>
            </a:r>
            <a:r>
              <a:rPr lang="ru-RU" dirty="0"/>
              <a:t>, коли </a:t>
            </a:r>
            <a:r>
              <a:rPr lang="ru-RU" dirty="0" err="1"/>
              <a:t>потрібно</a:t>
            </a:r>
            <a:r>
              <a:rPr lang="ru-RU" dirty="0"/>
              <a:t> знати, яка з кнопок </a:t>
            </a:r>
            <a:r>
              <a:rPr lang="ru-RU" dirty="0" err="1"/>
              <a:t>діалогового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натиснута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повертаються</a:t>
            </a:r>
            <a:r>
              <a:rPr lang="ru-RU" dirty="0"/>
              <a:t> </a:t>
            </a:r>
            <a:r>
              <a:rPr lang="ru-RU" dirty="0" err="1"/>
              <a:t>зручніше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 </a:t>
            </a:r>
            <a:r>
              <a:rPr lang="ru-RU" dirty="0" err="1"/>
              <a:t>константи</a:t>
            </a:r>
            <a:r>
              <a:rPr lang="ru-RU" dirty="0"/>
              <a:t> </a:t>
            </a:r>
            <a:r>
              <a:rPr lang="en-US" dirty="0"/>
              <a:t>VBA,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код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зрозумілішим</a:t>
            </a:r>
            <a:r>
              <a:rPr lang="ru-RU" dirty="0"/>
              <a:t>.</a:t>
            </a:r>
          </a:p>
          <a:p>
            <a:r>
              <a:rPr lang="ru-RU" i="1" dirty="0" err="1"/>
              <a:t>Значення</a:t>
            </a:r>
            <a:r>
              <a:rPr lang="ru-RU" i="1" dirty="0"/>
              <a:t> констант </a:t>
            </a:r>
            <a:r>
              <a:rPr lang="en-US" i="1" dirty="0"/>
              <a:t>VBA</a:t>
            </a:r>
            <a:endParaRPr lang="en-US" dirty="0"/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776939" cy="384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14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Значення</a:t>
            </a:r>
            <a:r>
              <a:rPr lang="ru-RU" sz="2800" dirty="0"/>
              <a:t> параметра </a:t>
            </a:r>
            <a:r>
              <a:rPr lang="ru-RU" sz="2800" dirty="0" err="1"/>
              <a:t>Buttons</a:t>
            </a:r>
            <a:r>
              <a:rPr lang="ru-RU" sz="2800" dirty="0"/>
              <a:t> </a:t>
            </a:r>
            <a:r>
              <a:rPr lang="ru-RU" sz="2800" dirty="0" err="1"/>
              <a:t>процедури</a:t>
            </a:r>
            <a:r>
              <a:rPr lang="ru-RU" sz="2800" dirty="0"/>
              <a:t> </a:t>
            </a:r>
            <a:r>
              <a:rPr lang="ru-RU" sz="2800" dirty="0" err="1"/>
              <a:t>MsgBox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визначають</a:t>
            </a:r>
            <a:r>
              <a:rPr lang="ru-RU" sz="2800" dirty="0"/>
              <a:t> </a:t>
            </a:r>
            <a:r>
              <a:rPr lang="ru-RU" sz="2800" i="1" dirty="0" err="1"/>
              <a:t>основну</a:t>
            </a:r>
            <a:r>
              <a:rPr lang="ru-RU" sz="2800" i="1" dirty="0"/>
              <a:t> кнопку</a:t>
            </a:r>
            <a:r>
              <a:rPr lang="ru-RU" sz="2800" dirty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39869" cy="401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96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3"/>
            <a:ext cx="8229600" cy="201622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Значення</a:t>
            </a:r>
            <a:r>
              <a:rPr lang="ru-RU" dirty="0"/>
              <a:t> параметра </a:t>
            </a:r>
            <a:r>
              <a:rPr lang="en-US" b="1" dirty="0"/>
              <a:t>Buttons</a:t>
            </a:r>
            <a:r>
              <a:rPr lang="en-US" dirty="0"/>
              <a:t> </a:t>
            </a:r>
            <a:r>
              <a:rPr lang="ru-RU" dirty="0" err="1"/>
              <a:t>процедури</a:t>
            </a:r>
            <a:r>
              <a:rPr lang="ru-RU" dirty="0"/>
              <a:t> </a:t>
            </a:r>
            <a:r>
              <a:rPr lang="en-US" b="1" dirty="0" err="1"/>
              <a:t>MsgBox</a:t>
            </a:r>
            <a:r>
              <a:rPr lang="en-US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 </a:t>
            </a:r>
            <a:r>
              <a:rPr lang="ru-RU" i="1" dirty="0" err="1"/>
              <a:t>вигляд</a:t>
            </a:r>
            <a:r>
              <a:rPr lang="ru-RU" i="1" dirty="0"/>
              <a:t> </a:t>
            </a:r>
            <a:r>
              <a:rPr lang="ru-RU" i="1" dirty="0" err="1"/>
              <a:t>інформаційних</a:t>
            </a:r>
            <a:r>
              <a:rPr lang="ru-RU" i="1" dirty="0"/>
              <a:t> </a:t>
            </a:r>
            <a:r>
              <a:rPr lang="ru-RU" i="1" dirty="0" err="1"/>
              <a:t>знаків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відображаються</a:t>
            </a:r>
            <a:r>
              <a:rPr lang="ru-RU" dirty="0"/>
              <a:t> в </a:t>
            </a:r>
            <a:r>
              <a:rPr lang="ru-RU" dirty="0" err="1"/>
              <a:t>діалоговому</a:t>
            </a:r>
            <a:r>
              <a:rPr lang="ru-RU" dirty="0"/>
              <a:t> </a:t>
            </a:r>
            <a:r>
              <a:rPr lang="ru-RU" dirty="0" err="1"/>
              <a:t>вікні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8" y="2060848"/>
            <a:ext cx="875144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38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Наприклад</a:t>
            </a:r>
            <a:r>
              <a:rPr lang="ru-RU" sz="2800" dirty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34157"/>
            <a:ext cx="8229600" cy="141877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Приклад </a:t>
            </a:r>
            <a:r>
              <a:rPr lang="ru-RU" dirty="0" err="1"/>
              <a:t>вікна</a:t>
            </a:r>
            <a:r>
              <a:rPr lang="ru-RU" dirty="0"/>
              <a:t> </a:t>
            </a:r>
            <a:r>
              <a:rPr lang="ru-RU" dirty="0" err="1"/>
              <a:t>MsgBox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до моменту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оператора </a:t>
            </a:r>
            <a:r>
              <a:rPr lang="ru-RU" dirty="0" err="1"/>
              <a:t>змінна</a:t>
            </a:r>
            <a:r>
              <a:rPr lang="ru-RU" dirty="0"/>
              <a:t> X </a:t>
            </a:r>
            <a:r>
              <a:rPr lang="ru-RU" dirty="0" err="1"/>
              <a:t>дорівнювала</a:t>
            </a:r>
            <a:r>
              <a:rPr lang="ru-RU" dirty="0"/>
              <a:t> числу 2,14587895.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" y="1052736"/>
            <a:ext cx="897849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176464" cy="223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30120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Користувач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натиснути</a:t>
            </a:r>
            <a:r>
              <a:rPr lang="ru-RU" dirty="0"/>
              <a:t> одну з кнопок : "</a:t>
            </a:r>
            <a:r>
              <a:rPr lang="ru-RU" b="1" dirty="0"/>
              <a:t>Да</a:t>
            </a:r>
            <a:r>
              <a:rPr lang="ru-RU" dirty="0"/>
              <a:t>" </a:t>
            </a:r>
            <a:r>
              <a:rPr lang="ru-RU" dirty="0" err="1"/>
              <a:t>або</a:t>
            </a:r>
            <a:r>
              <a:rPr lang="ru-RU" dirty="0"/>
              <a:t> "</a:t>
            </a:r>
            <a:r>
              <a:rPr lang="ru-RU" b="1" dirty="0"/>
              <a:t>Нет</a:t>
            </a:r>
            <a:r>
              <a:rPr lang="ru-RU" dirty="0"/>
              <a:t>".</a:t>
            </a:r>
          </a:p>
          <a:p>
            <a:r>
              <a:rPr lang="ru-RU" dirty="0" err="1"/>
              <a:t>Якщо</a:t>
            </a:r>
            <a:r>
              <a:rPr lang="ru-RU" dirty="0"/>
              <a:t> буде </a:t>
            </a:r>
            <a:r>
              <a:rPr lang="ru-RU" dirty="0" err="1"/>
              <a:t>натиснута</a:t>
            </a:r>
            <a:r>
              <a:rPr lang="ru-RU" dirty="0"/>
              <a:t> кнопка "</a:t>
            </a:r>
            <a:r>
              <a:rPr lang="ru-RU" b="1" dirty="0"/>
              <a:t>Да</a:t>
            </a:r>
            <a:r>
              <a:rPr lang="ru-RU" dirty="0"/>
              <a:t>", </a:t>
            </a:r>
            <a:r>
              <a:rPr lang="ru-RU" dirty="0" err="1"/>
              <a:t>змінній</a:t>
            </a:r>
            <a:r>
              <a:rPr lang="ru-RU" dirty="0"/>
              <a:t> N буде </a:t>
            </a:r>
            <a:r>
              <a:rPr lang="ru-RU" dirty="0" err="1"/>
              <a:t>присвоєно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 6, </a:t>
            </a:r>
            <a:r>
              <a:rPr lang="ru-RU" dirty="0" err="1"/>
              <a:t>якщо</a:t>
            </a:r>
            <a:r>
              <a:rPr lang="ru-RU" dirty="0"/>
              <a:t> буде </a:t>
            </a:r>
            <a:r>
              <a:rPr lang="ru-RU" dirty="0" err="1"/>
              <a:t>натиснута</a:t>
            </a:r>
            <a:r>
              <a:rPr lang="ru-RU" dirty="0"/>
              <a:t> кнопка "</a:t>
            </a:r>
            <a:r>
              <a:rPr lang="ru-RU" b="1" dirty="0"/>
              <a:t>Нет</a:t>
            </a:r>
            <a:r>
              <a:rPr lang="ru-RU" dirty="0"/>
              <a:t>" - 7. </a:t>
            </a:r>
            <a:r>
              <a:rPr lang="ru-RU" dirty="0" err="1"/>
              <a:t>Проаналізувавши</a:t>
            </a:r>
            <a:r>
              <a:rPr lang="ru-RU" dirty="0"/>
              <a:t>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один з </a:t>
            </a:r>
            <a:r>
              <a:rPr lang="ru-RU" dirty="0" err="1"/>
              <a:t>потоків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77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0448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Часто процедура </a:t>
            </a:r>
            <a:r>
              <a:rPr lang="ru-RU" i="1" dirty="0" err="1"/>
              <a:t>MsgBox</a:t>
            </a:r>
            <a:r>
              <a:rPr lang="ru-RU" i="1" dirty="0"/>
              <a:t> </a:t>
            </a:r>
            <a:r>
              <a:rPr lang="ru-RU" dirty="0" err="1"/>
              <a:t>використовується</a:t>
            </a:r>
            <a:r>
              <a:rPr lang="ru-RU" dirty="0"/>
              <a:t> в "</a:t>
            </a:r>
            <a:r>
              <a:rPr lang="ru-RU" dirty="0" err="1"/>
              <a:t>мінімальному</a:t>
            </a:r>
            <a:r>
              <a:rPr lang="ru-RU" dirty="0"/>
              <a:t>" </a:t>
            </a:r>
            <a:r>
              <a:rPr lang="ru-RU" dirty="0" err="1"/>
              <a:t>варіанті</a:t>
            </a:r>
            <a:r>
              <a:rPr lang="ru-RU" dirty="0"/>
              <a:t> -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з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кнопкою</a:t>
            </a:r>
            <a:r>
              <a:rPr lang="ru-RU" dirty="0"/>
              <a:t> - ОК.</a:t>
            </a:r>
          </a:p>
          <a:p>
            <a:r>
              <a:rPr lang="ru-RU" dirty="0"/>
              <a:t>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аргументи</a:t>
            </a:r>
            <a:r>
              <a:rPr lang="ru-RU" dirty="0"/>
              <a:t> не </a:t>
            </a:r>
            <a:r>
              <a:rPr lang="ru-RU" dirty="0" err="1"/>
              <a:t>беруться</a:t>
            </a:r>
            <a:r>
              <a:rPr lang="ru-RU" dirty="0"/>
              <a:t> в дужки.</a:t>
            </a:r>
          </a:p>
          <a:p>
            <a:r>
              <a:rPr lang="ru-RU" dirty="0" err="1"/>
              <a:t>Наприклад</a:t>
            </a:r>
            <a:r>
              <a:rPr lang="ru-RU" dirty="0"/>
              <a:t> :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772816"/>
            <a:ext cx="472552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5486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73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Наприклад</a:t>
            </a:r>
            <a:r>
              <a:rPr lang="ru-RU" sz="2800" dirty="0"/>
              <a:t> 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Або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3" y="1700808"/>
            <a:ext cx="33928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3" y="2780928"/>
            <a:ext cx="50577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5529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34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ТИПИ ДАНИХ. ВИРАЗИ.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err="1"/>
              <a:t>Опис</a:t>
            </a:r>
            <a:r>
              <a:rPr lang="ru-RU" b="1" i="1" dirty="0"/>
              <a:t> </a:t>
            </a:r>
            <a:r>
              <a:rPr lang="ru-RU" b="1" i="1" dirty="0" err="1"/>
              <a:t>даних</a:t>
            </a:r>
            <a:endParaRPr lang="ru-RU" dirty="0"/>
          </a:p>
          <a:p>
            <a:r>
              <a:rPr lang="ru-RU" dirty="0" err="1"/>
              <a:t>Усі</a:t>
            </a:r>
            <a:r>
              <a:rPr lang="ru-RU" dirty="0"/>
              <a:t> </a:t>
            </a:r>
            <a:r>
              <a:rPr lang="ru-RU" i="1" dirty="0" err="1"/>
              <a:t>об'єкти</a:t>
            </a:r>
            <a:r>
              <a:rPr lang="ru-RU" i="1" dirty="0"/>
              <a:t> (</a:t>
            </a:r>
            <a:r>
              <a:rPr lang="ru-RU" i="1" dirty="0" err="1"/>
              <a:t>дані</a:t>
            </a:r>
            <a:r>
              <a:rPr lang="ru-RU" i="1" dirty="0"/>
              <a:t>)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оперує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en-US" dirty="0"/>
              <a:t>VBA,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певного</a:t>
            </a:r>
            <a:r>
              <a:rPr lang="ru-RU" dirty="0"/>
              <a:t> типу.</a:t>
            </a:r>
          </a:p>
          <a:p>
            <a:r>
              <a:rPr lang="ru-RU" b="1" i="1" dirty="0"/>
              <a:t>Тип </a:t>
            </a:r>
            <a:r>
              <a:rPr lang="ru-RU" b="1" i="1" dirty="0" err="1"/>
              <a:t>даних</a:t>
            </a:r>
            <a:r>
              <a:rPr lang="ru-RU" dirty="0"/>
              <a:t> </a:t>
            </a:r>
            <a:r>
              <a:rPr lang="ru-RU" b="1" i="1" dirty="0" err="1"/>
              <a:t>визначає</a:t>
            </a:r>
            <a:r>
              <a:rPr lang="ru-RU" dirty="0"/>
              <a:t>:</a:t>
            </a:r>
          </a:p>
          <a:p>
            <a:r>
              <a:rPr lang="ru-RU" dirty="0"/>
              <a:t>область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змінної</a:t>
            </a:r>
            <a:r>
              <a:rPr lang="ru-RU" dirty="0"/>
              <a:t>,</a:t>
            </a:r>
          </a:p>
          <a:p>
            <a:r>
              <a:rPr lang="ru-RU" dirty="0"/>
              <a:t>структуру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</a:t>
            </a:r>
          </a:p>
          <a:p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над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типу.</a:t>
            </a:r>
          </a:p>
          <a:p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b="1" dirty="0" err="1"/>
              <a:t>поділяються</a:t>
            </a:r>
            <a:r>
              <a:rPr lang="ru-RU" b="1" dirty="0"/>
              <a:t> на:</a:t>
            </a:r>
            <a:r>
              <a:rPr lang="ru-RU" dirty="0"/>
              <a:t> </a:t>
            </a:r>
            <a:r>
              <a:rPr lang="ru-RU" i="1" dirty="0" err="1"/>
              <a:t>прості</a:t>
            </a:r>
            <a:r>
              <a:rPr lang="ru-RU" i="1" dirty="0"/>
              <a:t> (</a:t>
            </a:r>
            <a:r>
              <a:rPr lang="ru-RU" i="1" dirty="0" err="1"/>
              <a:t>скалярні</a:t>
            </a:r>
            <a:r>
              <a:rPr lang="ru-RU" i="1" dirty="0"/>
              <a:t>)</a:t>
            </a:r>
            <a:r>
              <a:rPr lang="ru-RU" dirty="0"/>
              <a:t> і </a:t>
            </a:r>
            <a:r>
              <a:rPr lang="ru-RU" i="1" dirty="0" err="1"/>
              <a:t>складні</a:t>
            </a:r>
            <a:r>
              <a:rPr lang="ru-RU" i="1" dirty="0"/>
              <a:t> (</a:t>
            </a:r>
            <a:r>
              <a:rPr lang="ru-RU" i="1" dirty="0" err="1"/>
              <a:t>структуровані</a:t>
            </a:r>
            <a:r>
              <a:rPr lang="ru-RU" i="1" dirty="0"/>
              <a:t>)</a:t>
            </a:r>
            <a:r>
              <a:rPr lang="ru-RU" dirty="0"/>
              <a:t>.</a:t>
            </a:r>
          </a:p>
          <a:p>
            <a:r>
              <a:rPr lang="ru-RU" dirty="0"/>
              <a:t>У </a:t>
            </a:r>
            <a:r>
              <a:rPr lang="ru-RU" i="1" dirty="0" err="1"/>
              <a:t>простих</a:t>
            </a:r>
            <a:r>
              <a:rPr lang="ru-RU" i="1" dirty="0"/>
              <a:t> </a:t>
            </a:r>
            <a:r>
              <a:rPr lang="ru-RU" i="1" dirty="0" err="1"/>
              <a:t>типів</a:t>
            </a:r>
            <a:r>
              <a:rPr lang="ru-RU" i="1" dirty="0"/>
              <a:t> </a:t>
            </a:r>
            <a:r>
              <a:rPr lang="ru-RU" i="1" dirty="0" err="1"/>
              <a:t>даних</a:t>
            </a:r>
            <a:r>
              <a:rPr lang="ru-RU" dirty="0"/>
              <a:t> 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єдині</a:t>
            </a:r>
            <a:r>
              <a:rPr lang="ru-RU" dirty="0"/>
              <a:t> і </a:t>
            </a:r>
            <a:r>
              <a:rPr lang="ru-RU" dirty="0" err="1"/>
              <a:t>неподільні</a:t>
            </a:r>
            <a:r>
              <a:rPr lang="ru-RU" dirty="0"/>
              <a:t>.</a:t>
            </a:r>
          </a:p>
          <a:p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структуру, в яку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2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ru-RU" sz="2000" b="1" dirty="0" err="1"/>
              <a:t>Вхід</a:t>
            </a:r>
            <a:r>
              <a:rPr lang="ru-RU" sz="2000" b="1" dirty="0"/>
              <a:t> в</a:t>
            </a:r>
            <a:r>
              <a:rPr lang="ru-RU" sz="2000" dirty="0"/>
              <a:t> головн</a:t>
            </a:r>
            <a:r>
              <a:rPr lang="ru-RU" sz="2000" b="1" dirty="0"/>
              <a:t>е</a:t>
            </a:r>
            <a:r>
              <a:rPr lang="ru-RU" sz="2000" dirty="0"/>
              <a:t> меню - </a:t>
            </a:r>
            <a:r>
              <a:rPr lang="ru-RU" sz="2000" dirty="0" err="1"/>
              <a:t>клавіша</a:t>
            </a:r>
            <a:r>
              <a:rPr lang="ru-RU" sz="2000" b="1" dirty="0"/>
              <a:t> </a:t>
            </a:r>
            <a:r>
              <a:rPr lang="en-US" sz="2000" b="1" dirty="0"/>
              <a:t>F10.</a:t>
            </a:r>
            <a:endParaRPr lang="en-US" sz="2000" dirty="0"/>
          </a:p>
          <a:p>
            <a:r>
              <a:rPr lang="ru-RU" sz="2000" b="1" dirty="0"/>
              <a:t>Панель </a:t>
            </a:r>
            <a:r>
              <a:rPr lang="ru-RU" sz="2000" b="1" dirty="0" err="1"/>
              <a:t>інструментів</a:t>
            </a:r>
            <a:r>
              <a:rPr lang="ru-RU" sz="2000" dirty="0"/>
              <a:t> Стандартна</a:t>
            </a:r>
            <a:r>
              <a:rPr lang="ru-RU" sz="2000" b="1" dirty="0"/>
              <a:t> </a:t>
            </a:r>
            <a:r>
              <a:rPr lang="ru-RU" sz="2000" dirty="0" err="1"/>
              <a:t>знаходиться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головним</a:t>
            </a:r>
            <a:r>
              <a:rPr lang="ru-RU" sz="2000" dirty="0"/>
              <a:t> меню.</a:t>
            </a:r>
          </a:p>
          <a:p>
            <a:r>
              <a:rPr lang="ru-RU" sz="2000" b="1" dirty="0" err="1"/>
              <a:t>Включення</a:t>
            </a:r>
            <a:r>
              <a:rPr lang="ru-RU" sz="2000" b="1" dirty="0"/>
              <a:t> </a:t>
            </a:r>
            <a:r>
              <a:rPr lang="ru-RU" sz="2000" b="1" dirty="0" err="1"/>
              <a:t>панелі</a:t>
            </a:r>
            <a:r>
              <a:rPr lang="ru-RU" sz="2000" b="1" dirty="0"/>
              <a:t> </a:t>
            </a:r>
            <a:r>
              <a:rPr lang="ru-RU" sz="2000" b="1" dirty="0" err="1"/>
              <a:t>інструментів</a:t>
            </a:r>
            <a:r>
              <a:rPr lang="ru-RU" sz="2000" b="1" dirty="0"/>
              <a:t> Стандартна </a:t>
            </a:r>
            <a:r>
              <a:rPr lang="ru-RU" sz="2000" dirty="0"/>
              <a:t>– команда </a:t>
            </a:r>
            <a:r>
              <a:rPr lang="en-US" sz="2000" b="1" dirty="0"/>
              <a:t>View</a:t>
            </a:r>
            <a:r>
              <a:rPr lang="en-US" sz="2000" dirty="0"/>
              <a:t> - </a:t>
            </a:r>
            <a:r>
              <a:rPr lang="en-US" sz="2000" b="1" dirty="0"/>
              <a:t>Toolbars - Standard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3723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26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dirty="0" err="1"/>
              <a:t>Скалярні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в </a:t>
            </a:r>
            <a:r>
              <a:rPr lang="ru-RU" dirty="0" err="1"/>
              <a:t>таблиці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4736"/>
            <a:ext cx="8136904" cy="489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80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00392" cy="34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41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Змінні</a:t>
            </a:r>
            <a:r>
              <a:rPr lang="ru-RU" dirty="0"/>
              <a:t> в </a:t>
            </a:r>
            <a:r>
              <a:rPr lang="ru-RU" dirty="0" err="1"/>
              <a:t>програмі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 </a:t>
            </a:r>
            <a:r>
              <a:rPr lang="ru-RU" i="1" dirty="0" err="1"/>
              <a:t>описувати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i="1" dirty="0"/>
              <a:t>не </a:t>
            </a:r>
            <a:r>
              <a:rPr lang="ru-RU" i="1" dirty="0" err="1"/>
              <a:t>описувати</a:t>
            </a:r>
            <a:r>
              <a:rPr lang="ru-RU" dirty="0"/>
              <a:t>. У </a:t>
            </a:r>
            <a:r>
              <a:rPr lang="ru-RU" dirty="0" err="1"/>
              <a:t>останньому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змінній</a:t>
            </a:r>
            <a:r>
              <a:rPr lang="ru-RU" dirty="0"/>
              <a:t> буде </a:t>
            </a:r>
            <a:r>
              <a:rPr lang="ru-RU" dirty="0" err="1"/>
              <a:t>присвоєний</a:t>
            </a:r>
            <a:r>
              <a:rPr lang="ru-RU" dirty="0"/>
              <a:t> тип </a:t>
            </a:r>
            <a:r>
              <a:rPr lang="ru-RU" dirty="0" err="1"/>
              <a:t>Variant</a:t>
            </a:r>
            <a:r>
              <a:rPr lang="ru-RU" dirty="0"/>
              <a:t>. </a:t>
            </a:r>
            <a:r>
              <a:rPr lang="ru-RU" dirty="0" err="1"/>
              <a:t>Описувати</a:t>
            </a:r>
            <a:r>
              <a:rPr lang="ru-RU" dirty="0"/>
              <a:t> </a:t>
            </a:r>
            <a:r>
              <a:rPr lang="ru-RU" dirty="0" err="1"/>
              <a:t>змінну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як на початку блоку, так і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, де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змінну</a:t>
            </a:r>
            <a:r>
              <a:rPr lang="ru-RU" dirty="0"/>
              <a:t>.</a:t>
            </a:r>
          </a:p>
          <a:p>
            <a:r>
              <a:rPr lang="ru-RU" dirty="0"/>
              <a:t>Як правило </a:t>
            </a:r>
            <a:r>
              <a:rPr lang="ru-RU" dirty="0" err="1"/>
              <a:t>змінні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на початку блоку. Для заборони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описані</a:t>
            </a:r>
            <a:r>
              <a:rPr lang="ru-RU" dirty="0"/>
              <a:t> явно, на початку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оператор </a:t>
            </a:r>
            <a:r>
              <a:rPr lang="ru-RU" dirty="0" err="1"/>
              <a:t>Option</a:t>
            </a:r>
            <a:r>
              <a:rPr lang="ru-RU" dirty="0"/>
              <a:t> </a:t>
            </a:r>
            <a:r>
              <a:rPr lang="ru-RU" dirty="0" err="1"/>
              <a:t>Explicit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95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b="1" i="1" dirty="0" err="1"/>
              <a:t>Опис</a:t>
            </a:r>
            <a:r>
              <a:rPr lang="ru-RU" b="1" i="1" dirty="0"/>
              <a:t> </a:t>
            </a:r>
            <a:r>
              <a:rPr lang="ru-RU" b="1" i="1" dirty="0" err="1"/>
              <a:t>простих</a:t>
            </a:r>
            <a:r>
              <a:rPr lang="ru-RU" b="1" i="1" dirty="0"/>
              <a:t> </a:t>
            </a:r>
            <a:r>
              <a:rPr lang="ru-RU" b="1" i="1" dirty="0" err="1"/>
              <a:t>змінних</a:t>
            </a:r>
            <a:endParaRPr lang="ru-RU" dirty="0"/>
          </a:p>
          <a:p>
            <a:r>
              <a:rPr lang="ru-RU" b="1" dirty="0" err="1"/>
              <a:t>Змінні</a:t>
            </a:r>
            <a:r>
              <a:rPr lang="ru-RU" b="1" dirty="0"/>
              <a:t> -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пойменовані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в </a:t>
            </a:r>
            <a:r>
              <a:rPr lang="ru-RU" dirty="0" err="1"/>
              <a:t>пам'яті</a:t>
            </a:r>
            <a:r>
              <a:rPr lang="ru-RU" dirty="0"/>
              <a:t> </a:t>
            </a:r>
            <a:r>
              <a:rPr lang="ru-RU" dirty="0" err="1"/>
              <a:t>комп'ютера</a:t>
            </a:r>
            <a:r>
              <a:rPr lang="ru-RU" dirty="0"/>
              <a:t>.</a:t>
            </a:r>
            <a:r>
              <a:rPr lang="ru-RU" b="1" dirty="0"/>
              <a:t> 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обчислення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в </a:t>
            </a:r>
            <a:r>
              <a:rPr lang="ru-RU" dirty="0" err="1"/>
              <a:t>пам'яті</a:t>
            </a:r>
            <a:r>
              <a:rPr lang="ru-RU" dirty="0"/>
              <a:t>.</a:t>
            </a:r>
            <a:r>
              <a:rPr lang="ru-RU" b="1" dirty="0"/>
              <a:t> 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пряму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областями </a:t>
            </a:r>
            <a:r>
              <a:rPr lang="ru-RU" dirty="0" err="1"/>
              <a:t>пам'яті</a:t>
            </a:r>
            <a:r>
              <a:rPr lang="ru-RU" dirty="0"/>
              <a:t> і </a:t>
            </a:r>
            <a:r>
              <a:rPr lang="ru-RU" dirty="0" err="1"/>
              <a:t>заданим</a:t>
            </a:r>
            <a:r>
              <a:rPr lang="ru-RU" dirty="0"/>
              <a:t> </a:t>
            </a:r>
            <a:r>
              <a:rPr lang="ru-RU" dirty="0" err="1"/>
              <a:t>ім'ям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8532440" cy="122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68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120680"/>
          </a:xfrm>
        </p:spPr>
        <p:txBody>
          <a:bodyPr>
            <a:normAutofit/>
          </a:bodyPr>
          <a:lstStyle/>
          <a:p>
            <a:r>
              <a:rPr lang="ru-RU" dirty="0"/>
              <a:t>Одним оператором </a:t>
            </a:r>
            <a:r>
              <a:rPr lang="en-US" b="1" dirty="0"/>
              <a:t>Dim 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описати</a:t>
            </a:r>
            <a:r>
              <a:rPr lang="ru-RU" dirty="0"/>
              <a:t> </a:t>
            </a:r>
            <a:r>
              <a:rPr lang="ru-RU" dirty="0" err="1"/>
              <a:t>довільне</a:t>
            </a:r>
            <a:r>
              <a:rPr lang="ru-RU" dirty="0"/>
              <a:t> число </a:t>
            </a:r>
            <a:r>
              <a:rPr lang="ru-RU" dirty="0" err="1"/>
              <a:t>змінних</a:t>
            </a:r>
            <a:r>
              <a:rPr lang="ru-RU" dirty="0"/>
              <a:t>, але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en-US" dirty="0"/>
              <a:t>As </a:t>
            </a:r>
            <a:r>
              <a:rPr lang="ru-RU" dirty="0"/>
              <a:t>повинна бути </a:t>
            </a:r>
            <a:r>
              <a:rPr lang="ru-RU" dirty="0" err="1"/>
              <a:t>вказана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,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змінним</a:t>
            </a:r>
            <a:r>
              <a:rPr lang="ru-RU" dirty="0"/>
              <a:t> без </a:t>
            </a:r>
            <a:r>
              <a:rPr lang="en-US" dirty="0"/>
              <a:t>As </a:t>
            </a:r>
            <a:r>
              <a:rPr lang="ru-RU" dirty="0"/>
              <a:t>буде </a:t>
            </a:r>
            <a:r>
              <a:rPr lang="ru-RU" dirty="0" err="1"/>
              <a:t>присвоєний</a:t>
            </a:r>
            <a:r>
              <a:rPr lang="ru-RU" dirty="0"/>
              <a:t> тип </a:t>
            </a:r>
            <a:r>
              <a:rPr lang="en-US" dirty="0"/>
              <a:t>Variant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i="1" dirty="0" err="1"/>
              <a:t>Наприклад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b="1" dirty="0"/>
              <a:t>X</a:t>
            </a:r>
            <a:r>
              <a:rPr lang="ru-RU" dirty="0"/>
              <a:t> - </a:t>
            </a:r>
            <a:r>
              <a:rPr lang="ru-RU" dirty="0" err="1"/>
              <a:t>змінна</a:t>
            </a:r>
            <a:r>
              <a:rPr lang="ru-RU" dirty="0"/>
              <a:t> байтового типу;</a:t>
            </a:r>
          </a:p>
          <a:p>
            <a:r>
              <a:rPr lang="ru-RU" b="1" dirty="0"/>
              <a:t>Z</a:t>
            </a:r>
            <a:r>
              <a:rPr lang="ru-RU" dirty="0"/>
              <a:t> - </a:t>
            </a:r>
            <a:r>
              <a:rPr lang="ru-RU" dirty="0" err="1"/>
              <a:t>змінна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типу;</a:t>
            </a:r>
          </a:p>
          <a:p>
            <a:r>
              <a:rPr lang="ru-RU" b="1" dirty="0"/>
              <a:t>С</a:t>
            </a:r>
            <a:r>
              <a:rPr lang="ru-RU" dirty="0"/>
              <a:t> - </a:t>
            </a:r>
            <a:r>
              <a:rPr lang="ru-RU" dirty="0" err="1"/>
              <a:t>змінна</a:t>
            </a:r>
            <a:r>
              <a:rPr lang="ru-RU" dirty="0"/>
              <a:t> типу </a:t>
            </a:r>
            <a:r>
              <a:rPr lang="ru-RU" dirty="0" err="1"/>
              <a:t>варіант</a:t>
            </a:r>
            <a:r>
              <a:rPr lang="ru-RU" dirty="0"/>
              <a:t> (за </a:t>
            </a:r>
            <a:r>
              <a:rPr lang="ru-RU" dirty="0" err="1"/>
              <a:t>замовчуанням</a:t>
            </a:r>
            <a:r>
              <a:rPr lang="ru-RU" dirty="0"/>
              <a:t>);</a:t>
            </a:r>
          </a:p>
          <a:p>
            <a:r>
              <a:rPr lang="ru-RU" b="1" dirty="0"/>
              <a:t>Слово</a:t>
            </a:r>
            <a:r>
              <a:rPr lang="ru-RU" dirty="0"/>
              <a:t> - </a:t>
            </a:r>
            <a:r>
              <a:rPr lang="ru-RU" dirty="0" err="1"/>
              <a:t>змінна</a:t>
            </a:r>
            <a:r>
              <a:rPr lang="ru-RU" dirty="0"/>
              <a:t> строкового типу.</a:t>
            </a:r>
          </a:p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57550"/>
            <a:ext cx="6303201" cy="60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92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Опис</a:t>
            </a:r>
            <a:r>
              <a:rPr lang="ru-RU" sz="2800" dirty="0"/>
              <a:t> констант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Константи</a:t>
            </a:r>
            <a:r>
              <a:rPr lang="ru-RU" dirty="0"/>
              <a:t> не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.</a:t>
            </a:r>
          </a:p>
          <a:p>
            <a:r>
              <a:rPr lang="ru-RU" dirty="0" smtClean="0"/>
              <a:t>Синтаксис </a:t>
            </a:r>
            <a:r>
              <a:rPr lang="ru-RU" dirty="0" err="1"/>
              <a:t>опису</a:t>
            </a:r>
            <a:r>
              <a:rPr lang="ru-RU" dirty="0"/>
              <a:t> констант:</a:t>
            </a:r>
          </a:p>
          <a:p>
            <a:endParaRPr lang="ru-RU" dirty="0"/>
          </a:p>
          <a:p>
            <a:r>
              <a:rPr lang="en-US" sz="2400" dirty="0" err="1"/>
              <a:t>Const</a:t>
            </a:r>
            <a:r>
              <a:rPr lang="en-US" sz="2400" dirty="0"/>
              <a:t> </a:t>
            </a:r>
            <a:r>
              <a:rPr lang="ru-RU" sz="2400" dirty="0"/>
              <a:t>ІМ'Я_КОНСТАНТИ </a:t>
            </a:r>
            <a:r>
              <a:rPr lang="en-US" sz="2400" dirty="0"/>
              <a:t>As </a:t>
            </a:r>
            <a:r>
              <a:rPr lang="ru-RU" sz="2400" dirty="0"/>
              <a:t>ІМ'Я_ТИПУ=ПОСТІЙНИЙ_ВИРАЗ</a:t>
            </a:r>
          </a:p>
          <a:p>
            <a:endParaRPr lang="ru-RU" dirty="0" smtClean="0"/>
          </a:p>
          <a:p>
            <a:r>
              <a:rPr lang="ru-RU" dirty="0" err="1" smtClean="0"/>
              <a:t>Наприклад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en-US" dirty="0" err="1"/>
              <a:t>Const</a:t>
            </a:r>
            <a:r>
              <a:rPr lang="en-US" dirty="0"/>
              <a:t> Stavka As Single = 0.2</a:t>
            </a:r>
          </a:p>
          <a:p>
            <a:endParaRPr lang="en-US" dirty="0"/>
          </a:p>
          <a:p>
            <a:r>
              <a:rPr lang="en-US" dirty="0" err="1"/>
              <a:t>Const</a:t>
            </a:r>
            <a:r>
              <a:rPr lang="en-US" dirty="0"/>
              <a:t> g = 9.8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75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Приклад 1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для </a:t>
            </a:r>
            <a:r>
              <a:rPr lang="ru-RU" dirty="0" err="1"/>
              <a:t>обчислення</a:t>
            </a:r>
            <a:r>
              <a:rPr lang="ru-RU" dirty="0"/>
              <a:t> </a:t>
            </a:r>
            <a:r>
              <a:rPr lang="ru-RU" dirty="0" err="1"/>
              <a:t>виразу</a:t>
            </a:r>
            <a:r>
              <a:rPr lang="ru-RU" dirty="0"/>
              <a:t> </a:t>
            </a:r>
            <a:r>
              <a:rPr lang="ru-RU" i="1" dirty="0"/>
              <a:t>с = </a:t>
            </a:r>
            <a:r>
              <a:rPr lang="ru-RU" i="1" dirty="0" err="1"/>
              <a:t>sin</a:t>
            </a:r>
            <a:r>
              <a:rPr lang="ru-RU" i="1" dirty="0"/>
              <a:t> a/</a:t>
            </a:r>
            <a:r>
              <a:rPr lang="ru-RU" i="1" dirty="0" err="1"/>
              <a:t>cos</a:t>
            </a:r>
            <a:r>
              <a:rPr lang="ru-RU" i="1" dirty="0"/>
              <a:t> b</a:t>
            </a:r>
            <a:r>
              <a:rPr lang="ru-RU" dirty="0"/>
              <a:t>. Порядок </a:t>
            </a:r>
            <a:r>
              <a:rPr lang="ru-RU" dirty="0" err="1"/>
              <a:t>виконання</a:t>
            </a:r>
            <a:r>
              <a:rPr lang="ru-RU" dirty="0"/>
              <a:t> :</a:t>
            </a:r>
          </a:p>
          <a:p>
            <a:r>
              <a:rPr lang="ru-RU" dirty="0"/>
              <a:t>Ввести в </a:t>
            </a:r>
            <a:r>
              <a:rPr lang="ru-RU" dirty="0" err="1"/>
              <a:t>комірки</a:t>
            </a:r>
            <a:r>
              <a:rPr lang="ru-RU" dirty="0"/>
              <a:t> А1, В1 числа.</a:t>
            </a:r>
          </a:p>
          <a:p>
            <a:r>
              <a:rPr lang="ru-RU" dirty="0" err="1"/>
              <a:t>Викликати</a:t>
            </a:r>
            <a:r>
              <a:rPr lang="ru-RU" dirty="0"/>
              <a:t> редактор VBA.</a:t>
            </a:r>
          </a:p>
          <a:p>
            <a:r>
              <a:rPr lang="ru-RU" dirty="0" err="1"/>
              <a:t>Виконати</a:t>
            </a:r>
            <a:r>
              <a:rPr lang="ru-RU" dirty="0"/>
              <a:t> команду </a:t>
            </a:r>
            <a:r>
              <a:rPr lang="ru-RU" dirty="0" err="1"/>
              <a:t>Insert</a:t>
            </a:r>
            <a:r>
              <a:rPr lang="ru-RU" dirty="0"/>
              <a:t> - </a:t>
            </a:r>
            <a:r>
              <a:rPr lang="ru-RU" dirty="0" err="1"/>
              <a:t>Module</a:t>
            </a:r>
            <a:r>
              <a:rPr lang="ru-RU" dirty="0"/>
              <a:t>.</a:t>
            </a:r>
          </a:p>
          <a:p>
            <a:r>
              <a:rPr lang="ru-RU" dirty="0" err="1"/>
              <a:t>Виконати</a:t>
            </a:r>
            <a:r>
              <a:rPr lang="ru-RU" dirty="0"/>
              <a:t> команду </a:t>
            </a:r>
            <a:r>
              <a:rPr lang="ru-RU" dirty="0" err="1"/>
              <a:t>Insert</a:t>
            </a:r>
            <a:r>
              <a:rPr lang="ru-RU" dirty="0"/>
              <a:t> - </a:t>
            </a:r>
            <a:r>
              <a:rPr lang="ru-RU" dirty="0" err="1"/>
              <a:t>Procedure</a:t>
            </a:r>
            <a:r>
              <a:rPr lang="ru-RU" dirty="0"/>
              <a:t>.</a:t>
            </a:r>
          </a:p>
          <a:p>
            <a:r>
              <a:rPr lang="ru-RU" dirty="0"/>
              <a:t>Ввести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(за правилом </a:t>
            </a:r>
            <a:r>
              <a:rPr lang="ru-RU" dirty="0" err="1"/>
              <a:t>іменування</a:t>
            </a:r>
            <a:r>
              <a:rPr lang="ru-RU" dirty="0"/>
              <a:t>).</a:t>
            </a:r>
          </a:p>
          <a:p>
            <a:r>
              <a:rPr lang="ru-RU" dirty="0"/>
              <a:t>Ввести текст </a:t>
            </a:r>
            <a:r>
              <a:rPr lang="ru-RU" dirty="0" err="1"/>
              <a:t>програми</a:t>
            </a:r>
            <a:r>
              <a:rPr lang="ru-RU" dirty="0"/>
              <a:t> :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02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1699"/>
            <a:ext cx="8229600" cy="410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r>
              <a:rPr lang="ru-RU" dirty="0" err="1"/>
              <a:t>Запустити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(F5 </a:t>
            </a:r>
            <a:r>
              <a:rPr lang="ru-RU" dirty="0" err="1"/>
              <a:t>або</a:t>
            </a:r>
            <a:r>
              <a:rPr lang="ru-RU" dirty="0"/>
              <a:t> Кнопка).</a:t>
            </a:r>
          </a:p>
          <a:p>
            <a:r>
              <a:rPr lang="ru-RU" dirty="0" err="1"/>
              <a:t>Проглянути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листі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123487" cy="319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09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50122" cy="1143000"/>
          </a:xfrm>
        </p:spPr>
        <p:txBody>
          <a:bodyPr/>
          <a:lstStyle/>
          <a:p>
            <a:r>
              <a:rPr lang="ru-RU" b="1" i="1" dirty="0"/>
              <a:t>Приклад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13305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діалогових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редакторі</a:t>
            </a:r>
            <a:r>
              <a:rPr lang="ru-RU" dirty="0"/>
              <a:t> VBA </a:t>
            </a:r>
            <a:r>
              <a:rPr lang="ru-RU" dirty="0" err="1"/>
              <a:t>виконати</a:t>
            </a:r>
            <a:r>
              <a:rPr lang="ru-RU" dirty="0"/>
              <a:t> команду </a:t>
            </a:r>
            <a:r>
              <a:rPr lang="ru-RU" dirty="0" err="1"/>
              <a:t>Insert</a:t>
            </a:r>
            <a:r>
              <a:rPr lang="ru-RU" dirty="0"/>
              <a:t> - </a:t>
            </a:r>
            <a:r>
              <a:rPr lang="ru-RU" dirty="0" err="1"/>
              <a:t>Module</a:t>
            </a:r>
            <a:r>
              <a:rPr lang="ru-RU" dirty="0"/>
              <a:t>.</a:t>
            </a:r>
          </a:p>
          <a:p>
            <a:r>
              <a:rPr lang="ru-RU" dirty="0"/>
              <a:t>Ввести текст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smtClean="0"/>
              <a:t>: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err="1"/>
              <a:t>Запустити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22" y="548680"/>
            <a:ext cx="43815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0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Провідник</a:t>
            </a:r>
            <a:r>
              <a:rPr lang="ru-RU" b="1" dirty="0"/>
              <a:t> проекту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Вікно</a:t>
            </a:r>
            <a:r>
              <a:rPr lang="ru-RU" b="1" dirty="0"/>
              <a:t> </a:t>
            </a:r>
            <a:r>
              <a:rPr lang="ru-RU" dirty="0" err="1"/>
              <a:t>Провідника</a:t>
            </a:r>
            <a:r>
              <a:rPr lang="ru-RU" dirty="0"/>
              <a:t> проекту</a:t>
            </a:r>
            <a:r>
              <a:rPr lang="ru-RU" b="1" dirty="0"/>
              <a:t> </a:t>
            </a:r>
            <a:r>
              <a:rPr lang="ru-RU" dirty="0" err="1"/>
              <a:t>подібне</a:t>
            </a:r>
            <a:r>
              <a:rPr lang="ru-RU" dirty="0"/>
              <a:t> до</a:t>
            </a:r>
            <a:r>
              <a:rPr lang="ru-RU" b="1" dirty="0"/>
              <a:t> </a:t>
            </a:r>
            <a:r>
              <a:rPr lang="ru-RU" dirty="0" err="1"/>
              <a:t>вікна</a:t>
            </a:r>
            <a:r>
              <a:rPr lang="ru-RU" dirty="0"/>
              <a:t> </a:t>
            </a:r>
            <a:r>
              <a:rPr lang="ru-RU" dirty="0" err="1"/>
              <a:t>Провідника</a:t>
            </a:r>
            <a:r>
              <a:rPr lang="ru-RU" dirty="0"/>
              <a:t> </a:t>
            </a:r>
            <a:r>
              <a:rPr lang="ru-RU" dirty="0" err="1"/>
              <a:t>Windows</a:t>
            </a:r>
            <a:r>
              <a:rPr lang="ru-RU" dirty="0"/>
              <a:t> і </a:t>
            </a:r>
            <a:r>
              <a:rPr lang="ru-RU" dirty="0" err="1"/>
              <a:t>призначене</a:t>
            </a:r>
            <a:r>
              <a:rPr lang="ru-RU" dirty="0"/>
              <a:t> для </a:t>
            </a:r>
            <a:r>
              <a:rPr lang="ru-RU" dirty="0" err="1"/>
              <a:t>швидкого</a:t>
            </a:r>
            <a:r>
              <a:rPr lang="ru-RU" dirty="0"/>
              <a:t> перегляду </a:t>
            </a:r>
            <a:r>
              <a:rPr lang="ru-RU" dirty="0" err="1"/>
              <a:t>складових</a:t>
            </a:r>
            <a:r>
              <a:rPr lang="ru-RU" dirty="0"/>
              <a:t> проекту,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 </a:t>
            </a:r>
            <a:r>
              <a:rPr lang="ru-RU" dirty="0" err="1"/>
              <a:t>об'єкти</a:t>
            </a:r>
            <a:r>
              <a:rPr lang="ru-RU" dirty="0"/>
              <a:t> </a:t>
            </a:r>
            <a:r>
              <a:rPr lang="ru-RU" dirty="0" err="1"/>
              <a:t>програми</a:t>
            </a:r>
            <a:r>
              <a:rPr lang="ru-RU" dirty="0"/>
              <a:t> VBА.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07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Приклад 3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06" y="1052736"/>
            <a:ext cx="8229600" cy="4525963"/>
          </a:xfrm>
        </p:spPr>
        <p:txBody>
          <a:bodyPr/>
          <a:lstStyle/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діалогових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редакторі</a:t>
            </a:r>
            <a:r>
              <a:rPr lang="ru-RU" dirty="0"/>
              <a:t> VBA </a:t>
            </a:r>
            <a:r>
              <a:rPr lang="ru-RU" dirty="0" err="1"/>
              <a:t>виконати</a:t>
            </a:r>
            <a:r>
              <a:rPr lang="ru-RU" dirty="0"/>
              <a:t> команду </a:t>
            </a:r>
            <a:r>
              <a:rPr lang="ru-RU" dirty="0" err="1"/>
              <a:t>Insert</a:t>
            </a:r>
            <a:r>
              <a:rPr lang="ru-RU" dirty="0"/>
              <a:t> - </a:t>
            </a:r>
            <a:r>
              <a:rPr lang="ru-RU" dirty="0" err="1"/>
              <a:t>Module</a:t>
            </a:r>
            <a:r>
              <a:rPr lang="ru-RU" dirty="0"/>
              <a:t>.</a:t>
            </a:r>
          </a:p>
          <a:p>
            <a:r>
              <a:rPr lang="ru-RU" dirty="0"/>
              <a:t>Ввести текст </a:t>
            </a:r>
            <a:r>
              <a:rPr lang="ru-RU" dirty="0" err="1"/>
              <a:t>програми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3" y="3394691"/>
            <a:ext cx="8791967" cy="25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3281" y="6021288"/>
            <a:ext cx="359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Запустити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858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Приклад 4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39675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для </a:t>
            </a:r>
            <a:r>
              <a:rPr lang="ru-RU" dirty="0" err="1"/>
              <a:t>обчислення</a:t>
            </a:r>
            <a:r>
              <a:rPr lang="ru-RU" dirty="0"/>
              <a:t> </a:t>
            </a:r>
            <a:r>
              <a:rPr lang="ru-RU" dirty="0" err="1"/>
              <a:t>виразу</a:t>
            </a:r>
            <a:r>
              <a:rPr lang="ru-RU" dirty="0"/>
              <a:t> с = </a:t>
            </a:r>
            <a:r>
              <a:rPr lang="en-US" dirty="0"/>
              <a:t>sin a / cos b </a:t>
            </a:r>
            <a:r>
              <a:rPr lang="ru-RU" dirty="0"/>
              <a:t>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діалогових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редакторі</a:t>
            </a:r>
            <a:r>
              <a:rPr lang="ru-RU" dirty="0"/>
              <a:t> </a:t>
            </a:r>
            <a:r>
              <a:rPr lang="en-US" dirty="0"/>
              <a:t>VBA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команду </a:t>
            </a:r>
            <a:r>
              <a:rPr lang="en-US" dirty="0"/>
              <a:t>Insert - Module; Insert - Procedure </a:t>
            </a:r>
            <a:r>
              <a:rPr lang="ru-RU" dirty="0"/>
              <a:t>ввести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(за правилом </a:t>
            </a:r>
            <a:r>
              <a:rPr lang="ru-RU" dirty="0" err="1"/>
              <a:t>іменування</a:t>
            </a:r>
            <a:r>
              <a:rPr lang="ru-RU" dirty="0"/>
              <a:t>), ввести текст </a:t>
            </a:r>
            <a:r>
              <a:rPr lang="ru-RU" dirty="0" err="1"/>
              <a:t>програми</a:t>
            </a:r>
            <a:r>
              <a:rPr lang="ru-RU" dirty="0"/>
              <a:t> :</a:t>
            </a:r>
          </a:p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92896"/>
            <a:ext cx="715579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229200"/>
            <a:ext cx="359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Запустити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Призначення</a:t>
            </a:r>
            <a:r>
              <a:rPr lang="ru-RU" sz="2800" dirty="0"/>
              <a:t> кнопок </a:t>
            </a:r>
            <a:r>
              <a:rPr lang="ru-RU" sz="2800" dirty="0" err="1"/>
              <a:t>панелі</a:t>
            </a:r>
            <a:r>
              <a:rPr lang="ru-RU" sz="2800" dirty="0"/>
              <a:t> </a:t>
            </a:r>
            <a:r>
              <a:rPr lang="ru-RU" sz="2800" dirty="0" err="1"/>
              <a:t>інструментів</a:t>
            </a:r>
            <a:r>
              <a:rPr lang="ru-RU" sz="2800" dirty="0"/>
              <a:t> </a:t>
            </a:r>
            <a:r>
              <a:rPr lang="ru-RU" sz="2800" b="1" dirty="0" err="1"/>
              <a:t>Standard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6" y="1124744"/>
            <a:ext cx="8556909" cy="517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8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1730"/>
            <a:ext cx="8424936" cy="44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04448" cy="331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5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0"/>
            <a:ext cx="913018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 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стандартні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додатка</a:t>
            </a:r>
            <a:r>
              <a:rPr lang="ru-RU" dirty="0"/>
              <a:t> </a:t>
            </a:r>
            <a:r>
              <a:rPr lang="en-US" dirty="0"/>
              <a:t>MS</a:t>
            </a:r>
            <a:r>
              <a:rPr lang="en-US" b="1" dirty="0"/>
              <a:t> </a:t>
            </a:r>
            <a:r>
              <a:rPr lang="en-US" dirty="0"/>
              <a:t>Office (</a:t>
            </a:r>
            <a:r>
              <a:rPr lang="ru-RU" dirty="0"/>
              <a:t>документ редактора </a:t>
            </a:r>
            <a:r>
              <a:rPr lang="en-US" dirty="0"/>
              <a:t>MS Word, </a:t>
            </a:r>
            <a:r>
              <a:rPr lang="ru-RU" dirty="0"/>
              <a:t>книга </a:t>
            </a:r>
            <a:r>
              <a:rPr lang="en-US" dirty="0"/>
              <a:t>MS Excel </a:t>
            </a:r>
            <a:r>
              <a:rPr lang="ru-RU" dirty="0"/>
              <a:t>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 err="1"/>
              <a:t>форми</a:t>
            </a:r>
            <a:r>
              <a:rPr lang="ru-RU" dirty="0"/>
              <a:t>;</a:t>
            </a:r>
          </a:p>
          <a:p>
            <a:r>
              <a:rPr lang="ru-RU" dirty="0" err="1"/>
              <a:t>модулі</a:t>
            </a:r>
            <a:r>
              <a:rPr lang="ru-RU" dirty="0"/>
              <a:t>;</a:t>
            </a:r>
          </a:p>
          <a:p>
            <a:r>
              <a:rPr lang="ru-RU" dirty="0" err="1"/>
              <a:t>класи</a:t>
            </a:r>
            <a:r>
              <a:rPr lang="ru-RU" dirty="0"/>
              <a:t>;</a:t>
            </a:r>
          </a:p>
          <a:p>
            <a:r>
              <a:rPr lang="ru-RU" dirty="0" err="1"/>
              <a:t>управляючі</a:t>
            </a:r>
            <a:r>
              <a:rPr lang="ru-RU" dirty="0"/>
              <a:t> </a:t>
            </a:r>
            <a:r>
              <a:rPr lang="ru-RU" dirty="0" err="1"/>
              <a:t>елементи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38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674</Words>
  <Application>Microsoft Office PowerPoint</Application>
  <PresentationFormat>Экран (4:3)</PresentationFormat>
  <Paragraphs>287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Лекція. Інтегроване середовище розробки VBA Організація введення/виведення данних Способи запуску редактора Visual Basic </vt:lpstr>
      <vt:lpstr>Інтерфейс інтегрованого середовища розробки VBA</vt:lpstr>
      <vt:lpstr>Презентация PowerPoint</vt:lpstr>
      <vt:lpstr>Презентация PowerPoint</vt:lpstr>
      <vt:lpstr>Провідник проекту </vt:lpstr>
      <vt:lpstr>Призначення кнопок панелі інструментів Standard</vt:lpstr>
      <vt:lpstr>Презентация PowerPoint</vt:lpstr>
      <vt:lpstr>Презентация PowerPoint</vt:lpstr>
      <vt:lpstr>До об'єктів програми відносяться:</vt:lpstr>
      <vt:lpstr>Презентация PowerPoint</vt:lpstr>
      <vt:lpstr>Об'єкти, їх властивості і методи</vt:lpstr>
      <vt:lpstr>Презентация PowerPoint</vt:lpstr>
      <vt:lpstr>Презентация PowerPoint</vt:lpstr>
      <vt:lpstr>Презентация PowerPoint</vt:lpstr>
      <vt:lpstr>Презентация PowerPoint</vt:lpstr>
      <vt:lpstr>Відладчик (Debugger)</vt:lpstr>
      <vt:lpstr>Презентация PowerPoint</vt:lpstr>
      <vt:lpstr>Презентация PowerPoint</vt:lpstr>
      <vt:lpstr>Презентация PowerPoint</vt:lpstr>
      <vt:lpstr>Презентация PowerPoint</vt:lpstr>
      <vt:lpstr>Збереження програми</vt:lpstr>
      <vt:lpstr>Правила запису операторів</vt:lpstr>
      <vt:lpstr>Організація введення /виведення</vt:lpstr>
      <vt:lpstr>Запис і читання даних з комірок Excel</vt:lpstr>
      <vt:lpstr>Введення/виведення даних з використанням діалогових вікон InputBox і MsgBox</vt:lpstr>
      <vt:lpstr>Презентация PowerPoint</vt:lpstr>
      <vt:lpstr>Синтаксис функції InputBox:</vt:lpstr>
      <vt:lpstr>Презентация PowerPoint</vt:lpstr>
      <vt:lpstr>Презентация PowerPoint</vt:lpstr>
      <vt:lpstr>Презентация PowerPoint</vt:lpstr>
      <vt:lpstr>Синтаксис процедури MsgBox:</vt:lpstr>
      <vt:lpstr>Презентация PowerPoint</vt:lpstr>
      <vt:lpstr>Презентация PowerPoint</vt:lpstr>
      <vt:lpstr>Значення параметра Buttons процедури MsgBox, що визначають основну кнопку:</vt:lpstr>
      <vt:lpstr>Презентация PowerPoint</vt:lpstr>
      <vt:lpstr>Наприклад:</vt:lpstr>
      <vt:lpstr>Презентация PowerPoint</vt:lpstr>
      <vt:lpstr>Наприклад :</vt:lpstr>
      <vt:lpstr>ТИПИ ДАНИХ. ВИРАЗИ.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 констант</vt:lpstr>
      <vt:lpstr>Приклад 1</vt:lpstr>
      <vt:lpstr>Презентация PowerPoint</vt:lpstr>
      <vt:lpstr>Презентация PowerPoint</vt:lpstr>
      <vt:lpstr>Приклад 2</vt:lpstr>
      <vt:lpstr>Приклад 3</vt:lpstr>
      <vt:lpstr>Приклад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Лекція. Інтегроване середовище розробки VBA Організація введення/виведення данних Способи запуску редактора Visual Basic </dc:title>
  <dc:creator>Sky</dc:creator>
  <cp:lastModifiedBy>Sky</cp:lastModifiedBy>
  <cp:revision>7</cp:revision>
  <dcterms:created xsi:type="dcterms:W3CDTF">2021-03-30T05:40:20Z</dcterms:created>
  <dcterms:modified xsi:type="dcterms:W3CDTF">2021-03-30T06:55:08Z</dcterms:modified>
</cp:coreProperties>
</file>