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5" r:id="rId4"/>
    <p:sldId id="266" r:id="rId5"/>
    <p:sldId id="267" r:id="rId6"/>
    <p:sldId id="269" r:id="rId7"/>
    <p:sldId id="270" r:id="rId8"/>
    <p:sldId id="271" r:id="rId9"/>
    <p:sldId id="272" r:id="rId10"/>
    <p:sldId id="273" r:id="rId11"/>
    <p:sldId id="275" r:id="rId12"/>
    <p:sldId id="276" r:id="rId13"/>
    <p:sldId id="277" r:id="rId14"/>
    <p:sldId id="279" r:id="rId15"/>
    <p:sldId id="278" r:id="rId16"/>
    <p:sldId id="280" r:id="rId17"/>
    <p:sldId id="281" r:id="rId18"/>
    <p:sldId id="282"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970"/>
    <a:srgbClr val="293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72"/>
  </p:normalViewPr>
  <p:slideViewPr>
    <p:cSldViewPr snapToGrid="0">
      <p:cViewPr varScale="1">
        <p:scale>
          <a:sx n="91" d="100"/>
          <a:sy n="91" d="100"/>
        </p:scale>
        <p:origin x="103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1BEF7A1-CE54-F243-BDA0-C4F8592DFF0E}" type="datetimeFigureOut">
              <a:rPr lang="ru-UA" smtClean="0"/>
              <a:t>09/08/2024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99811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BEF7A1-CE54-F243-BDA0-C4F8592DFF0E}" type="datetimeFigureOut">
              <a:rPr lang="ru-UA" smtClean="0"/>
              <a:t>09/08/2024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97390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BEF7A1-CE54-F243-BDA0-C4F8592DFF0E}" type="datetimeFigureOut">
              <a:rPr lang="ru-UA" smtClean="0"/>
              <a:t>09/08/2024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311261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1BEF7A1-CE54-F243-BDA0-C4F8592DFF0E}" type="datetimeFigureOut">
              <a:rPr lang="ru-UA" smtClean="0"/>
              <a:t>09/08/2024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240621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1BEF7A1-CE54-F243-BDA0-C4F8592DFF0E}" type="datetimeFigureOut">
              <a:rPr lang="ru-UA" smtClean="0"/>
              <a:t>09/08/2024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4272466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1BEF7A1-CE54-F243-BDA0-C4F8592DFF0E}" type="datetimeFigureOut">
              <a:rPr lang="ru-UA" smtClean="0"/>
              <a:t>09/08/2024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229327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1BEF7A1-CE54-F243-BDA0-C4F8592DFF0E}" type="datetimeFigureOut">
              <a:rPr lang="ru-UA" smtClean="0"/>
              <a:t>09/08/2024</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50636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1BEF7A1-CE54-F243-BDA0-C4F8592DFF0E}" type="datetimeFigureOut">
              <a:rPr lang="ru-UA" smtClean="0"/>
              <a:t>09/08/2024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71259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EF7A1-CE54-F243-BDA0-C4F8592DFF0E}" type="datetimeFigureOut">
              <a:rPr lang="ru-UA" smtClean="0"/>
              <a:t>09/08/2024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382122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BEF7A1-CE54-F243-BDA0-C4F8592DFF0E}" type="datetimeFigureOut">
              <a:rPr lang="ru-UA" smtClean="0"/>
              <a:t>09/08/2024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72953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1BEF7A1-CE54-F243-BDA0-C4F8592DFF0E}" type="datetimeFigureOut">
              <a:rPr lang="ru-UA" smtClean="0"/>
              <a:t>09/08/2024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4964F1A6-9479-BF4B-86DD-F25A41F458E9}" type="slidenum">
              <a:rPr lang="ru-UA" smtClean="0"/>
              <a:t>‹#›</a:t>
            </a:fld>
            <a:endParaRPr lang="ru-UA"/>
          </a:p>
        </p:txBody>
      </p:sp>
    </p:spTree>
    <p:extLst>
      <p:ext uri="{BB962C8B-B14F-4D97-AF65-F5344CB8AC3E}">
        <p14:creationId xmlns:p14="http://schemas.microsoft.com/office/powerpoint/2010/main" val="187037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EF7A1-CE54-F243-BDA0-C4F8592DFF0E}" type="datetimeFigureOut">
              <a:rPr lang="ru-UA" smtClean="0"/>
              <a:t>09/08/2024</a:t>
            </a:fld>
            <a:endParaRPr lang="ru-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4F1A6-9479-BF4B-86DD-F25A41F458E9}" type="slidenum">
              <a:rPr lang="ru-UA" smtClean="0"/>
              <a:t>‹#›</a:t>
            </a:fld>
            <a:endParaRPr lang="ru-UA"/>
          </a:p>
        </p:txBody>
      </p:sp>
    </p:spTree>
    <p:extLst>
      <p:ext uri="{BB962C8B-B14F-4D97-AF65-F5344CB8AC3E}">
        <p14:creationId xmlns:p14="http://schemas.microsoft.com/office/powerpoint/2010/main" val="984275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3970"/>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FF045-5EA2-C613-C31B-B51114836963}"/>
              </a:ext>
            </a:extLst>
          </p:cNvPr>
          <p:cNvSpPr>
            <a:spLocks noGrp="1"/>
          </p:cNvSpPr>
          <p:nvPr>
            <p:ph type="ctrTitle"/>
          </p:nvPr>
        </p:nvSpPr>
        <p:spPr>
          <a:xfrm>
            <a:off x="248575" y="354330"/>
            <a:ext cx="8780015" cy="3196738"/>
          </a:xfrm>
        </p:spPr>
        <p:txBody>
          <a:bodyPr anchor="t">
            <a:normAutofit fontScale="90000"/>
          </a:bodyPr>
          <a:lstStyle/>
          <a:p>
            <a:pPr algn="l"/>
            <a:r>
              <a:rPr lang="uk-UA" b="1" dirty="0">
                <a:solidFill>
                  <a:schemeClr val="bg1"/>
                </a:solidFill>
                <a:latin typeface="Gotham Pro" panose="02000503040000020004" pitchFamily="2" charset="0"/>
                <a:cs typeface="Gotham Pro" panose="02000503040000020004" pitchFamily="2" charset="0"/>
              </a:rPr>
              <a:t>Тема</a:t>
            </a:r>
            <a:r>
              <a:rPr lang="ru-RU" b="1" dirty="0">
                <a:solidFill>
                  <a:schemeClr val="bg1"/>
                </a:solidFill>
                <a:latin typeface="Gotham Pro" panose="02000503040000020004" pitchFamily="2" charset="0"/>
                <a:cs typeface="Gotham Pro" panose="02000503040000020004" pitchFamily="2" charset="0"/>
              </a:rPr>
              <a:t> 1. СТРЕС І ЙОГО КЛІНІКО-ПСИХОПАТОЛОГІЧНІ ПРОЯВИ</a:t>
            </a:r>
            <a:endParaRPr lang="ru-UA" b="1" dirty="0">
              <a:solidFill>
                <a:schemeClr val="bg1"/>
              </a:solidFill>
              <a:latin typeface="Gotham Pro" panose="02000503040000020004" pitchFamily="2" charset="0"/>
              <a:cs typeface="Gotham Pro" panose="02000503040000020004" pitchFamily="2" charset="0"/>
            </a:endParaRPr>
          </a:p>
        </p:txBody>
      </p:sp>
      <p:sp>
        <p:nvSpPr>
          <p:cNvPr id="3" name="Подзаголовок 2">
            <a:extLst>
              <a:ext uri="{FF2B5EF4-FFF2-40B4-BE49-F238E27FC236}">
                <a16:creationId xmlns:a16="http://schemas.microsoft.com/office/drawing/2014/main" id="{904DB895-1833-BFDF-DFA1-8CADC9BAA6AA}"/>
              </a:ext>
            </a:extLst>
          </p:cNvPr>
          <p:cNvSpPr>
            <a:spLocks noGrp="1"/>
          </p:cNvSpPr>
          <p:nvPr>
            <p:ph type="subTitle" idx="1"/>
          </p:nvPr>
        </p:nvSpPr>
        <p:spPr>
          <a:xfrm>
            <a:off x="685800" y="4118848"/>
            <a:ext cx="6858000" cy="1241822"/>
          </a:xfrm>
        </p:spPr>
        <p:txBody>
          <a:bodyPr/>
          <a:lstStyle/>
          <a:p>
            <a:pPr algn="l"/>
            <a:r>
              <a:rPr lang="uk-UA" dirty="0">
                <a:solidFill>
                  <a:schemeClr val="bg1"/>
                </a:solidFill>
                <a:latin typeface="Gotham Pro" panose="02000503040000020004" pitchFamily="2" charset="0"/>
                <a:cs typeface="Gotham Pro" panose="02000503040000020004" pitchFamily="2" charset="0"/>
              </a:rPr>
              <a:t>Леся Залановська, доцент кафедри психології, к. психол.наук</a:t>
            </a:r>
            <a:endParaRPr lang="ru-UA" dirty="0">
              <a:solidFill>
                <a:schemeClr val="bg1"/>
              </a:solidFill>
              <a:latin typeface="Gotham Pro" panose="02000503040000020004" pitchFamily="2" charset="0"/>
              <a:cs typeface="Gotham Pro" panose="02000503040000020004" pitchFamily="2" charset="0"/>
            </a:endParaRPr>
          </a:p>
        </p:txBody>
      </p:sp>
      <p:pic>
        <p:nvPicPr>
          <p:cNvPr id="7" name="Рисунок 6">
            <a:extLst>
              <a:ext uri="{FF2B5EF4-FFF2-40B4-BE49-F238E27FC236}">
                <a16:creationId xmlns:a16="http://schemas.microsoft.com/office/drawing/2014/main" id="{8F785FB4-9A5A-BBE1-20C2-15AC9FBB5411}"/>
              </a:ext>
            </a:extLst>
          </p:cNvPr>
          <p:cNvPicPr>
            <a:picLocks noChangeAspect="1"/>
          </p:cNvPicPr>
          <p:nvPr/>
        </p:nvPicPr>
        <p:blipFill>
          <a:blip r:embed="rId2"/>
          <a:stretch>
            <a:fillRect/>
          </a:stretch>
        </p:blipFill>
        <p:spPr>
          <a:xfrm>
            <a:off x="7777995" y="5360670"/>
            <a:ext cx="960567" cy="1143000"/>
          </a:xfrm>
          <a:prstGeom prst="rect">
            <a:avLst/>
          </a:prstGeom>
        </p:spPr>
      </p:pic>
    </p:spTree>
    <p:extLst>
      <p:ext uri="{BB962C8B-B14F-4D97-AF65-F5344CB8AC3E}">
        <p14:creationId xmlns:p14="http://schemas.microsoft.com/office/powerpoint/2010/main" val="345366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411061"/>
            <a:ext cx="8640660" cy="6312715"/>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r>
              <a:rPr lang="uk-UA" sz="3200" b="1" dirty="0">
                <a:solidFill>
                  <a:schemeClr val="bg1"/>
                </a:solidFill>
                <a:latin typeface="Gotham Pro" panose="02000503040000020004" pitchFamily="2" charset="0"/>
                <a:cs typeface="Gotham Pro" panose="02000503040000020004" pitchFamily="2" charset="0"/>
              </a:rPr>
              <a:t>Бойовий стрес </a:t>
            </a:r>
            <a:r>
              <a:rPr lang="uk-UA" sz="2400" dirty="0">
                <a:solidFill>
                  <a:schemeClr val="bg1"/>
                </a:solidFill>
                <a:latin typeface="Gotham Pro" panose="02000503040000020004" pitchFamily="2" charset="0"/>
                <a:cs typeface="Gotham Pro" panose="02000503040000020004" pitchFamily="2" charset="0"/>
              </a:rPr>
              <a:t>розуміється як багаторівневий процес адаптаційної активності людського організму в умовах бойової обстановки, що супроводжується напругою механізмів реактивної саморегуляції і закріпленням специфічних пристосувальних психофізіологічних змін.</a:t>
            </a:r>
          </a:p>
          <a:p>
            <a:pPr marL="0" indent="0" algn="just">
              <a:buNone/>
            </a:pPr>
            <a:r>
              <a:rPr lang="uk-UA" sz="2400" dirty="0">
                <a:solidFill>
                  <a:schemeClr val="bg1"/>
                </a:solidFill>
                <a:latin typeface="Gotham Pro" panose="02000503040000020004" pitchFamily="2" charset="0"/>
                <a:cs typeface="Gotham Pro" panose="02000503040000020004" pitchFamily="2" charset="0"/>
              </a:rPr>
              <a:t>	</a:t>
            </a:r>
            <a:r>
              <a:rPr lang="uk-UA" sz="1800" dirty="0">
                <a:solidFill>
                  <a:schemeClr val="bg1"/>
                </a:solidFill>
                <a:latin typeface="Gotham Pro" panose="02000503040000020004" pitchFamily="2" charset="0"/>
                <a:cs typeface="Gotham Pro" panose="02000503040000020004" pitchFamily="2" charset="0"/>
              </a:rPr>
              <a:t>Так, Л. Китаєв-Смик бойовий стрес, розділяє на:</a:t>
            </a:r>
          </a:p>
          <a:p>
            <a:pPr marL="0" indent="0" algn="just">
              <a:buNone/>
            </a:pPr>
            <a:r>
              <a:rPr lang="uk-UA" sz="1800" dirty="0">
                <a:solidFill>
                  <a:schemeClr val="bg1"/>
                </a:solidFill>
                <a:latin typeface="Gotham Pro" panose="02000503040000020004" pitchFamily="2" charset="0"/>
                <a:cs typeface="Gotham Pro" panose="02000503040000020004" pitchFamily="2" charset="0"/>
              </a:rPr>
              <a:t>	- конструктивний (з̕ являються нові, корисні властивості психіки; військовослужбовці стають більш охайними, стежать за зброєю, охоче опановують нові її види, в бою – налаштовані на перемогу, на виживання, по відношенню до полонених і місцевих жителів – лояльні);</a:t>
            </a:r>
          </a:p>
          <a:p>
            <a:pPr marL="0" indent="0" algn="just">
              <a:buNone/>
            </a:pPr>
            <a:r>
              <a:rPr lang="uk-UA" sz="1800" dirty="0">
                <a:solidFill>
                  <a:schemeClr val="bg1"/>
                </a:solidFill>
                <a:latin typeface="Gotham Pro" panose="02000503040000020004" pitchFamily="2" charset="0"/>
                <a:cs typeface="Gotham Pro" panose="02000503040000020004" pitchFamily="2" charset="0"/>
              </a:rPr>
              <a:t>	- деструктивний – характеризується найменшою пристосованістю військовослужбовців до бойової обстановки, навіть у порівнянні з тим, якими вони були, прибувши на фронт, відбуваються деструктивні, руйнівні психологічні зміни, автор називає таких військовослужбовців “ті, які зламалися”, “придуркуваті”, “оскаженілі”, необхідна ізоляція в тил;</a:t>
            </a:r>
          </a:p>
          <a:p>
            <a:pPr marL="0" indent="0" algn="just">
              <a:buNone/>
            </a:pPr>
            <a:r>
              <a:rPr lang="uk-UA" sz="1800" dirty="0">
                <a:solidFill>
                  <a:schemeClr val="bg1"/>
                </a:solidFill>
                <a:latin typeface="Gotham Pro" panose="02000503040000020004" pitchFamily="2" charset="0"/>
                <a:cs typeface="Gotham Pro" panose="02000503040000020004" pitchFamily="2" charset="0"/>
              </a:rPr>
              <a:t>	- вторинний воєнний (післявоєнний) стрес – відбувається у випадку інвергування (перевертання), коли бойовий ентузіазм молодих бійців перетворюється у відчай і здатність до протестного суїциду (самогубства), як помсти кривдникам. Зустрічається у молодих ветеранів, в результаті відсутності їм допомоги під час інтегрування в мирне життя)</a:t>
            </a: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275395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411061"/>
            <a:ext cx="8640660" cy="6312715"/>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r>
              <a:rPr lang="uk-UA" sz="2400" dirty="0">
                <a:solidFill>
                  <a:schemeClr val="bg1"/>
                </a:solidFill>
                <a:latin typeface="Gotham Pro" panose="02000503040000020004" pitchFamily="2" charset="0"/>
                <a:cs typeface="Gotham Pro" panose="02000503040000020004" pitchFamily="2" charset="0"/>
              </a:rPr>
              <a:t>Крім того, Л. Китаєв-Смик поділяє бойовий стрес на бойовий стрес 1-го, 2-го, 3-го рангів.</a:t>
            </a:r>
          </a:p>
          <a:p>
            <a:pPr marL="0" indent="0" algn="just">
              <a:buNone/>
            </a:pPr>
            <a:r>
              <a:rPr lang="uk-UA" sz="2400" dirty="0">
                <a:solidFill>
                  <a:schemeClr val="bg1"/>
                </a:solidFill>
                <a:latin typeface="Gotham Pro" panose="02000503040000020004" pitchFamily="2" charset="0"/>
                <a:cs typeface="Gotham Pro" panose="02000503040000020004" pitchFamily="2" charset="0"/>
              </a:rPr>
              <a:t>	Початковий бойовий стрес (бойовий стрес 1-го рангу). Відомо, що під час раптової небезпеки люди поводяться порізному: одні активні, збуджені (які наче “вибухнули” або “відважні”), інші – навпаки, пасивно завмирають. Так по-різному “включаються”, “спрацьовують” вроджені програми поведінки під час стресу.</a:t>
            </a:r>
          </a:p>
          <a:p>
            <a:pPr marL="0" indent="0" algn="just">
              <a:buNone/>
            </a:pPr>
            <a:r>
              <a:rPr lang="uk-UA" sz="2400" dirty="0">
                <a:solidFill>
                  <a:schemeClr val="bg1"/>
                </a:solidFill>
                <a:latin typeface="Gotham Pro" panose="02000503040000020004" pitchFamily="2" charset="0"/>
                <a:cs typeface="Gotham Pro" panose="02000503040000020004" pitchFamily="2" charset="0"/>
              </a:rPr>
              <a:t>	Бойовий стрес 2-го рангу. Характеризується небажаними, хворобливими порушеннями спілкування та службових взаємовідносин. Стрес 2-го рангу ˗ це ще й початок різних тілесних проявів (психосоматичних хвороб) стресу: артеріальної гіпертонії, стенокардії, гастриту, виразкової хвороби шлунку та кишківника та ін. При цьому, помітно знижуються витривалість і боєздатність військовослужбовців. Доцільно їх, якщо немає можливості госпіталізувати, хоча б відправити у тилові підрозділи.</a:t>
            </a:r>
            <a:endParaRPr lang="uk-UA" sz="18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142855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411061"/>
            <a:ext cx="8640660" cy="6312715"/>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Бойовий стрес 3-го рангу. Буває у вигляді патофізіологічних (внутрішньотілесних) проявів. Важкий стрес в мирному житті не зустрічається. Включаються механізми самознищення. У тих, що “зламалися” – глибинна депресія, у “придуркуватих” – інфантилізація, у “розлючених” – брутальна агресивність.</a:t>
            </a: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just">
              <a:buNone/>
            </a:pPr>
            <a:r>
              <a:rPr lang="uk-UA" sz="1800" dirty="0">
                <a:solidFill>
                  <a:schemeClr val="bg1"/>
                </a:solidFill>
                <a:latin typeface="Gotham Pro" panose="02000503040000020004" pitchFamily="2" charset="0"/>
                <a:cs typeface="Gotham Pro" panose="02000503040000020004" pitchFamily="2" charset="0"/>
              </a:rPr>
              <a:t> 	</a:t>
            </a:r>
            <a:r>
              <a:rPr lang="uk-UA" sz="2400" dirty="0">
                <a:solidFill>
                  <a:schemeClr val="bg1"/>
                </a:solidFill>
                <a:latin typeface="Gotham Pro" panose="02000503040000020004" pitchFamily="2" charset="0"/>
                <a:cs typeface="Gotham Pro" panose="02000503040000020004" pitchFamily="2" charset="0"/>
              </a:rPr>
              <a:t>Отже, бойовий стрес - багаторівневий процес адаптаційної активності людського організму в умовах бойової обстановки, що супроводжується напругою механізмів саморегуляції і формуванням пристосувальної поведінки; механізм комплексної мобілізації організму для дій в небезпечних умовах. </a:t>
            </a: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41847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411061"/>
            <a:ext cx="8640660" cy="6312715"/>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r>
              <a:rPr lang="uk-UA" sz="2400" dirty="0">
                <a:solidFill>
                  <a:schemeClr val="bg1"/>
                </a:solidFill>
                <a:latin typeface="Gotham Pro" panose="02000503040000020004" pitchFamily="2" charset="0"/>
                <a:cs typeface="Gotham Pro" panose="02000503040000020004" pitchFamily="2" charset="0"/>
              </a:rPr>
              <a:t>Бойовий стрес – це процес мобілізації всіх наявних можливостей організму, імунної, захисної, нервової, психічної систем для подолання життєнебезпечної ситуації. Ними також були виділені рівні бойового стресу:</a:t>
            </a:r>
          </a:p>
          <a:p>
            <a:pPr marL="0" indent="0" algn="just">
              <a:buNone/>
            </a:pPr>
            <a:r>
              <a:rPr lang="uk-UA" sz="2400" dirty="0">
                <a:solidFill>
                  <a:schemeClr val="bg1"/>
                </a:solidFill>
                <a:latin typeface="Gotham Pro" panose="02000503040000020004" pitchFamily="2" charset="0"/>
                <a:cs typeface="Gotham Pro" panose="02000503040000020004" pitchFamily="2" charset="0"/>
              </a:rPr>
              <a:t>	• біохімічний (гормональні зміни);</a:t>
            </a:r>
          </a:p>
          <a:p>
            <a:pPr marL="0" indent="0" algn="just">
              <a:buNone/>
            </a:pPr>
            <a:r>
              <a:rPr lang="uk-UA" sz="2400" dirty="0">
                <a:solidFill>
                  <a:schemeClr val="bg1"/>
                </a:solidFill>
                <a:latin typeface="Gotham Pro" panose="02000503040000020004" pitchFamily="2" charset="0"/>
                <a:cs typeface="Gotham Pro" panose="02000503040000020004" pitchFamily="2" charset="0"/>
              </a:rPr>
              <a:t>	• фізіологічний (об̕ єм легенів – кисень, очі – різкість і дальність зору, звуження артерій – тиск крові, перерозподіл кров̕ яних потоків – збільшення енергопостачання, сили м̕ язів, виведення шлаків);</a:t>
            </a:r>
          </a:p>
          <a:p>
            <a:pPr marL="0" indent="0" algn="just">
              <a:buNone/>
            </a:pPr>
            <a:r>
              <a:rPr lang="uk-UA" sz="2400" dirty="0">
                <a:solidFill>
                  <a:schemeClr val="bg1"/>
                </a:solidFill>
                <a:latin typeface="Gotham Pro" panose="02000503040000020004" pitchFamily="2" charset="0"/>
                <a:cs typeface="Gotham Pro" panose="02000503040000020004" pitchFamily="2" charset="0"/>
              </a:rPr>
              <a:t>	• психофізіологічний (симпатична і парасимпатична нервова система);</a:t>
            </a:r>
          </a:p>
          <a:p>
            <a:pPr marL="0" indent="0" algn="just">
              <a:buNone/>
            </a:pPr>
            <a:r>
              <a:rPr lang="uk-UA" sz="2400" dirty="0">
                <a:solidFill>
                  <a:schemeClr val="bg1"/>
                </a:solidFill>
                <a:latin typeface="Gotham Pro" panose="02000503040000020004" pitchFamily="2" charset="0"/>
                <a:cs typeface="Gotham Pro" panose="02000503040000020004" pitchFamily="2" charset="0"/>
              </a:rPr>
              <a:t>	• психологічний (звуження свідомості, концентрація на небезпеці, відчуття тривоги – готовність; мотивація);</a:t>
            </a:r>
          </a:p>
          <a:p>
            <a:pPr marL="0" indent="0" algn="just">
              <a:buNone/>
            </a:pPr>
            <a:r>
              <a:rPr lang="uk-UA" sz="2400" dirty="0">
                <a:solidFill>
                  <a:schemeClr val="bg1"/>
                </a:solidFill>
                <a:latin typeface="Gotham Pro" panose="02000503040000020004" pitchFamily="2" charset="0"/>
                <a:cs typeface="Gotham Pro" panose="02000503040000020004" pitchFamily="2" charset="0"/>
              </a:rPr>
              <a:t>	• соціально-психологічний (діяльнісне опосередкування спілкування, його згорнутість, зниження етичного статусу)</a:t>
            </a:r>
            <a:endParaRPr lang="uk-UA" sz="18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236947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864067" y="134224"/>
            <a:ext cx="7063530" cy="1286776"/>
          </a:xfrm>
        </p:spPr>
        <p:txBody>
          <a:bodyPr>
            <a:noAutofit/>
          </a:bodyPr>
          <a:lstStyle/>
          <a:p>
            <a:pPr algn="ctr"/>
            <a:r>
              <a:rPr lang="ru-RU" sz="3600" b="1" dirty="0">
                <a:solidFill>
                  <a:schemeClr val="bg1"/>
                </a:solidFill>
                <a:latin typeface="Gotham Pro" panose="02000503040000020004" pitchFamily="2" charset="0"/>
                <a:cs typeface="Gotham Pro" panose="02000503040000020004" pitchFamily="2" charset="0"/>
              </a:rPr>
              <a:t>Бойова психічна травма</a:t>
            </a: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2132332"/>
            <a:ext cx="8640660" cy="4591444"/>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r>
              <a:rPr lang="uk-UA" sz="2400" dirty="0">
                <a:solidFill>
                  <a:schemeClr val="bg1"/>
                </a:solidFill>
                <a:latin typeface="Gotham Pro" panose="02000503040000020004" pitchFamily="2" charset="0"/>
                <a:cs typeface="Gotham Pro" panose="02000503040000020004" pitchFamily="2" charset="0"/>
              </a:rPr>
              <a:t>Бойова психічна травма – це виникаючий внаслідок впливу бойових стрес-факторів патологічний стан центральної нервової системи, що обумовлює регулювання поведінки постраждалого за допомогою патофізіологічних механізмів. В результаті психотравмування відбувається накопичення змін в структурах ЦНС, наростання специфічної особистісної дисгармонії і готовності до психопатологічного синдромоутворення.</a:t>
            </a:r>
          </a:p>
          <a:p>
            <a:pPr marL="0" indent="0" algn="just">
              <a:buNone/>
            </a:pPr>
            <a:endParaRPr lang="uk-UA" sz="2400" dirty="0">
              <a:solidFill>
                <a:schemeClr val="bg1"/>
              </a:solidFill>
              <a:latin typeface="Gotham Pro" panose="02000503040000020004" pitchFamily="2" charset="0"/>
              <a:cs typeface="Gotham Pro" panose="02000503040000020004" pitchFamily="2" charset="0"/>
            </a:endParaRPr>
          </a:p>
          <a:p>
            <a:pPr marL="0" indent="0" algn="just">
              <a:buNone/>
            </a:pPr>
            <a:r>
              <a:rPr lang="ru-RU" sz="2400" dirty="0">
                <a:solidFill>
                  <a:schemeClr val="bg1"/>
                </a:solidFill>
                <a:latin typeface="Gotham Pro" panose="02000503040000020004" pitchFamily="2" charset="0"/>
                <a:cs typeface="Gotham Pro" panose="02000503040000020004" pitchFamily="2" charset="0"/>
              </a:rPr>
              <a:t>	!!! У деяких джерелах в якості синоніму “бойової психічної травми” можна зустріти поняття “гостра реакція на стрес”.</a:t>
            </a:r>
            <a:endParaRPr lang="uk-UA" sz="24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57684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192947"/>
            <a:ext cx="8640660" cy="6530829"/>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Формування бойової психічної травми має певні стадії</a:t>
            </a:r>
          </a:p>
          <a:p>
            <a:pPr marL="0" indent="0" algn="just">
              <a:buNone/>
            </a:pPr>
            <a:r>
              <a:rPr lang="ru-RU" sz="2400" dirty="0">
                <a:solidFill>
                  <a:schemeClr val="bg1"/>
                </a:solidFill>
                <a:latin typeface="Gotham Pro" panose="02000503040000020004" pitchFamily="2" charset="0"/>
                <a:cs typeface="Gotham Pro" panose="02000503040000020004" pitchFamily="2" charset="0"/>
              </a:rPr>
              <a:t>(регістри симптоматики):</a:t>
            </a:r>
          </a:p>
          <a:p>
            <a:pPr marL="0" indent="0" algn="just">
              <a:buNone/>
            </a:pPr>
            <a:r>
              <a:rPr lang="ru-RU" sz="2400" dirty="0">
                <a:solidFill>
                  <a:schemeClr val="bg1"/>
                </a:solidFill>
                <a:latin typeface="Gotham Pro" panose="02000503040000020004" pitchFamily="2" charset="0"/>
                <a:cs typeface="Gotham Pro" panose="02000503040000020004" pitchFamily="2" charset="0"/>
              </a:rPr>
              <a:t>	1) передпатологічні кризові реакції з розрізненими і транзиторними емоційними, поведінковими та фізичними симптомами, такими, що порушують функціонування комбатанта (дисгармонійні психологічні та психовегетативні реакції бойового стресу);</a:t>
            </a:r>
          </a:p>
          <a:p>
            <a:pPr marL="0" indent="0" algn="just">
              <a:buNone/>
            </a:pPr>
            <a:r>
              <a:rPr lang="ru-RU" sz="2400" dirty="0">
                <a:solidFill>
                  <a:schemeClr val="bg1"/>
                </a:solidFill>
                <a:latin typeface="Gotham Pro" panose="02000503040000020004" pitchFamily="2" charset="0"/>
                <a:cs typeface="Gotham Pro" panose="02000503040000020004" pitchFamily="2" charset="0"/>
              </a:rPr>
              <a:t>	2) синдромально окреслені патологічні стани (невротичні і патохарактерологічні реакції, гострі дисоціативні розлади,ьадиктивна поведінка, психовегетативні дисфункції), клініка яких тісно пов̕ язана з дією ситуаційних чинників і, поряд з переважанням зворотності, має нозоспрямовані тенденції;</a:t>
            </a:r>
          </a:p>
          <a:p>
            <a:pPr marL="0" indent="0" algn="just">
              <a:buNone/>
            </a:pPr>
            <a:r>
              <a:rPr lang="ru-RU" sz="2400" dirty="0">
                <a:solidFill>
                  <a:schemeClr val="bg1"/>
                </a:solidFill>
                <a:latin typeface="Gotham Pro" panose="02000503040000020004" pitchFamily="2" charset="0"/>
                <a:cs typeface="Gotham Pro" panose="02000503040000020004" pitchFamily="2" charset="0"/>
              </a:rPr>
              <a:t>	3) нозоспецифічні розлади (</a:t>
            </a:r>
            <a:r>
              <a:rPr lang="en-US" sz="2400" dirty="0">
                <a:solidFill>
                  <a:schemeClr val="bg1"/>
                </a:solidFill>
                <a:latin typeface="Gotham Pro" panose="02000503040000020004" pitchFamily="2" charset="0"/>
                <a:cs typeface="Gotham Pro" panose="02000503040000020004" pitchFamily="2" charset="0"/>
              </a:rPr>
              <a:t>PTSD, </a:t>
            </a:r>
            <a:r>
              <a:rPr lang="ru-RU" sz="2400" dirty="0">
                <a:solidFill>
                  <a:schemeClr val="bg1"/>
                </a:solidFill>
                <a:latin typeface="Gotham Pro" panose="02000503040000020004" pitchFamily="2" charset="0"/>
                <a:cs typeface="Gotham Pro" panose="02000503040000020004" pitchFamily="2" charset="0"/>
              </a:rPr>
              <a:t>стрес-індуковані афективні і маячні психози, наркоманії, психосоматози) зі структуруванням і відносною стабілізацією особистісної патології, приєднанням до менш специфічної продуктивної симптоматики дефіцитарних та ідеаторних порушень, “саморозвитком” хворобливого процесу.</a:t>
            </a:r>
            <a:endParaRPr lang="uk-UA" sz="18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62428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192947"/>
            <a:ext cx="8640660" cy="6530829"/>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just">
              <a:buNone/>
            </a:pPr>
            <a:r>
              <a:rPr lang="ru-RU" sz="2400" dirty="0">
                <a:solidFill>
                  <a:schemeClr val="bg1"/>
                </a:solidFill>
                <a:latin typeface="Gotham Pro" panose="02000503040000020004" pitchFamily="2" charset="0"/>
                <a:cs typeface="Gotham Pro" panose="02000503040000020004" pitchFamily="2" charset="0"/>
              </a:rPr>
              <a:t>	Л. Царенко </a:t>
            </a:r>
            <a:r>
              <a:rPr lang="ru-RU" sz="2400" dirty="0" err="1">
                <a:solidFill>
                  <a:schemeClr val="bg1"/>
                </a:solidFill>
                <a:latin typeface="Gotham Pro" panose="02000503040000020004" pitchFamily="2" charset="0"/>
                <a:cs typeface="Gotham Pro" panose="02000503040000020004" pitchFamily="2" charset="0"/>
              </a:rPr>
              <a:t>описує</a:t>
            </a:r>
            <a:r>
              <a:rPr lang="ru-RU" sz="2400" dirty="0">
                <a:solidFill>
                  <a:schemeClr val="bg1"/>
                </a:solidFill>
                <a:latin typeface="Gotham Pro" panose="02000503040000020004" pitchFamily="2" charset="0"/>
                <a:cs typeface="Gotham Pro" panose="02000503040000020004" pitchFamily="2" charset="0"/>
              </a:rPr>
              <a:t> </a:t>
            </a:r>
            <a:r>
              <a:rPr lang="ru-RU" sz="2400" dirty="0" err="1">
                <a:solidFill>
                  <a:schemeClr val="bg1"/>
                </a:solidFill>
                <a:latin typeface="Gotham Pro" panose="02000503040000020004" pitchFamily="2" charset="0"/>
                <a:cs typeface="Gotham Pro" panose="02000503040000020004" pitchFamily="2" charset="0"/>
              </a:rPr>
              <a:t>чотири</a:t>
            </a:r>
            <a:r>
              <a:rPr lang="ru-RU" sz="2400" dirty="0">
                <a:solidFill>
                  <a:schemeClr val="bg1"/>
                </a:solidFill>
                <a:latin typeface="Gotham Pro" panose="02000503040000020004" pitchFamily="2" charset="0"/>
                <a:cs typeface="Gotham Pro" panose="02000503040000020004" pitchFamily="2" charset="0"/>
              </a:rPr>
              <a:t> типи </a:t>
            </a:r>
            <a:r>
              <a:rPr lang="ru-RU" sz="2400" dirty="0" err="1">
                <a:solidFill>
                  <a:schemeClr val="bg1"/>
                </a:solidFill>
                <a:latin typeface="Gotham Pro" panose="02000503040000020004" pitchFamily="2" charset="0"/>
                <a:cs typeface="Gotham Pro" panose="02000503040000020004" pitchFamily="2" charset="0"/>
              </a:rPr>
              <a:t>реагування</a:t>
            </a:r>
            <a:r>
              <a:rPr lang="ru-RU" sz="2400" dirty="0">
                <a:solidFill>
                  <a:schemeClr val="bg1"/>
                </a:solidFill>
                <a:latin typeface="Gotham Pro" panose="02000503040000020004" pitchFamily="2" charset="0"/>
                <a:cs typeface="Gotham Pro" panose="02000503040000020004" pitchFamily="2" charset="0"/>
              </a:rPr>
              <a:t> на </a:t>
            </a:r>
            <a:r>
              <a:rPr lang="ru-RU" sz="2400" dirty="0" err="1">
                <a:solidFill>
                  <a:schemeClr val="bg1"/>
                </a:solidFill>
                <a:latin typeface="Gotham Pro" panose="02000503040000020004" pitchFamily="2" charset="0"/>
                <a:cs typeface="Gotham Pro" panose="02000503040000020004" pitchFamily="2" charset="0"/>
              </a:rPr>
              <a:t>травматичну</a:t>
            </a:r>
            <a:r>
              <a:rPr lang="ru-RU" sz="2400" dirty="0">
                <a:solidFill>
                  <a:schemeClr val="bg1"/>
                </a:solidFill>
                <a:latin typeface="Gotham Pro" panose="02000503040000020004" pitchFamily="2" charset="0"/>
                <a:cs typeface="Gotham Pro" panose="02000503040000020004" pitchFamily="2" charset="0"/>
              </a:rPr>
              <a:t> </a:t>
            </a:r>
            <a:r>
              <a:rPr lang="ru-RU" sz="2400" dirty="0" err="1">
                <a:solidFill>
                  <a:schemeClr val="bg1"/>
                </a:solidFill>
                <a:latin typeface="Gotham Pro" panose="02000503040000020004" pitchFamily="2" charset="0"/>
                <a:cs typeface="Gotham Pro" panose="02000503040000020004" pitchFamily="2" charset="0"/>
              </a:rPr>
              <a:t>подію</a:t>
            </a:r>
            <a:r>
              <a:rPr lang="ru-RU" sz="2400" dirty="0">
                <a:solidFill>
                  <a:schemeClr val="bg1"/>
                </a:solidFill>
                <a:latin typeface="Gotham Pro" panose="02000503040000020004" pitchFamily="2" charset="0"/>
                <a:cs typeface="Gotham Pro" panose="02000503040000020004" pitchFamily="2" charset="0"/>
              </a:rPr>
              <a:t> :</a:t>
            </a: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algn="just"/>
            <a:r>
              <a:rPr lang="ru-RU" sz="2400" dirty="0">
                <a:solidFill>
                  <a:schemeClr val="bg1"/>
                </a:solidFill>
                <a:latin typeface="Gotham Pro" panose="02000503040000020004" pitchFamily="2" charset="0"/>
                <a:cs typeface="Gotham Pro" panose="02000503040000020004" pitchFamily="2" charset="0"/>
              </a:rPr>
              <a:t>без </a:t>
            </a:r>
            <a:r>
              <a:rPr lang="ru-RU" sz="2400" dirty="0" err="1">
                <a:solidFill>
                  <a:schemeClr val="bg1"/>
                </a:solidFill>
                <a:latin typeface="Gotham Pro" panose="02000503040000020004" pitchFamily="2" charset="0"/>
                <a:cs typeface="Gotham Pro" panose="02000503040000020004" pitchFamily="2" charset="0"/>
              </a:rPr>
              <a:t>ознак</a:t>
            </a:r>
            <a:r>
              <a:rPr lang="ru-RU" sz="2400" dirty="0">
                <a:solidFill>
                  <a:schemeClr val="bg1"/>
                </a:solidFill>
                <a:latin typeface="Gotham Pro" panose="02000503040000020004" pitchFamily="2" charset="0"/>
                <a:cs typeface="Gotham Pro" panose="02000503040000020004" pitchFamily="2" charset="0"/>
              </a:rPr>
              <a:t> </a:t>
            </a:r>
            <a:r>
              <a:rPr lang="ru-RU" sz="2400" dirty="0" err="1">
                <a:solidFill>
                  <a:schemeClr val="bg1"/>
                </a:solidFill>
                <a:latin typeface="Gotham Pro" panose="02000503040000020004" pitchFamily="2" charset="0"/>
                <a:cs typeface="Gotham Pro" panose="02000503040000020004" pitchFamily="2" charset="0"/>
              </a:rPr>
              <a:t>порушення</a:t>
            </a:r>
            <a:r>
              <a:rPr lang="ru-RU" sz="2400" dirty="0">
                <a:solidFill>
                  <a:schemeClr val="bg1"/>
                </a:solidFill>
                <a:latin typeface="Gotham Pro" panose="02000503040000020004" pitchFamily="2" charset="0"/>
                <a:cs typeface="Gotham Pro" panose="02000503040000020004" pitchFamily="2" charset="0"/>
              </a:rPr>
              <a:t> </a:t>
            </a:r>
            <a:r>
              <a:rPr lang="ru-RU" sz="2400" dirty="0" err="1">
                <a:solidFill>
                  <a:schemeClr val="bg1"/>
                </a:solidFill>
                <a:latin typeface="Gotham Pro" panose="02000503040000020004" pitchFamily="2" charset="0"/>
                <a:cs typeface="Gotham Pro" panose="02000503040000020004" pitchFamily="2" charset="0"/>
              </a:rPr>
              <a:t>адаптації</a:t>
            </a:r>
            <a:r>
              <a:rPr lang="ru-RU" sz="2400" dirty="0">
                <a:solidFill>
                  <a:schemeClr val="bg1"/>
                </a:solidFill>
                <a:latin typeface="Gotham Pro" panose="02000503040000020004" pitchFamily="2" charset="0"/>
                <a:cs typeface="Gotham Pro" panose="02000503040000020004" pitchFamily="2" charset="0"/>
              </a:rPr>
              <a:t>;</a:t>
            </a:r>
          </a:p>
          <a:p>
            <a:pPr algn="just"/>
            <a:r>
              <a:rPr lang="ru-RU" sz="2400" dirty="0" err="1">
                <a:solidFill>
                  <a:schemeClr val="bg1"/>
                </a:solidFill>
                <a:latin typeface="Gotham Pro" panose="02000503040000020004" pitchFamily="2" charset="0"/>
                <a:cs typeface="Gotham Pro" panose="02000503040000020004" pitchFamily="2" charset="0"/>
              </a:rPr>
              <a:t>непатологічна</a:t>
            </a:r>
            <a:r>
              <a:rPr lang="ru-RU" sz="2400" dirty="0">
                <a:solidFill>
                  <a:schemeClr val="bg1"/>
                </a:solidFill>
                <a:latin typeface="Gotham Pro" panose="02000503040000020004" pitchFamily="2" charset="0"/>
                <a:cs typeface="Gotham Pro" panose="02000503040000020004" pitchFamily="2" charset="0"/>
              </a:rPr>
              <a:t> психічна </a:t>
            </a:r>
            <a:r>
              <a:rPr lang="ru-RU" sz="2400" dirty="0" err="1">
                <a:solidFill>
                  <a:schemeClr val="bg1"/>
                </a:solidFill>
                <a:latin typeface="Gotham Pro" panose="02000503040000020004" pitchFamily="2" charset="0"/>
                <a:cs typeface="Gotham Pro" panose="02000503040000020004" pitchFamily="2" charset="0"/>
              </a:rPr>
              <a:t>адаптація</a:t>
            </a:r>
            <a:r>
              <a:rPr lang="ru-RU" sz="2400" dirty="0">
                <a:solidFill>
                  <a:schemeClr val="bg1"/>
                </a:solidFill>
                <a:latin typeface="Gotham Pro" panose="02000503040000020004" pitchFamily="2" charset="0"/>
                <a:cs typeface="Gotham Pro" panose="02000503040000020004" pitchFamily="2" charset="0"/>
              </a:rPr>
              <a:t> − гостра </a:t>
            </a:r>
            <a:r>
              <a:rPr lang="ru-RU" sz="2400" dirty="0" err="1">
                <a:solidFill>
                  <a:schemeClr val="bg1"/>
                </a:solidFill>
                <a:latin typeface="Gotham Pro" panose="02000503040000020004" pitchFamily="2" charset="0"/>
                <a:cs typeface="Gotham Pro" panose="02000503040000020004" pitchFamily="2" charset="0"/>
              </a:rPr>
              <a:t>стресова</a:t>
            </a:r>
            <a:r>
              <a:rPr lang="ru-RU" sz="2400" dirty="0">
                <a:solidFill>
                  <a:schemeClr val="bg1"/>
                </a:solidFill>
                <a:latin typeface="Gotham Pro" panose="02000503040000020004" pitchFamily="2" charset="0"/>
                <a:cs typeface="Gotham Pro" panose="02000503040000020004" pitchFamily="2" charset="0"/>
              </a:rPr>
              <a:t> реакція;</a:t>
            </a:r>
          </a:p>
          <a:p>
            <a:pPr algn="just"/>
            <a:r>
              <a:rPr lang="ru-RU" sz="2400" dirty="0" err="1">
                <a:solidFill>
                  <a:schemeClr val="bg1"/>
                </a:solidFill>
                <a:latin typeface="Gotham Pro" panose="02000503040000020004" pitchFamily="2" charset="0"/>
                <a:cs typeface="Gotham Pro" panose="02000503040000020004" pitchFamily="2" charset="0"/>
              </a:rPr>
              <a:t>патологічна</a:t>
            </a:r>
            <a:r>
              <a:rPr lang="ru-RU" sz="2400" dirty="0">
                <a:solidFill>
                  <a:schemeClr val="bg1"/>
                </a:solidFill>
                <a:latin typeface="Gotham Pro" panose="02000503040000020004" pitchFamily="2" charset="0"/>
                <a:cs typeface="Gotham Pro" panose="02000503040000020004" pitchFamily="2" charset="0"/>
              </a:rPr>
              <a:t> психічна </a:t>
            </a:r>
            <a:r>
              <a:rPr lang="ru-RU" sz="2400" dirty="0" err="1">
                <a:solidFill>
                  <a:schemeClr val="bg1"/>
                </a:solidFill>
                <a:latin typeface="Gotham Pro" panose="02000503040000020004" pitchFamily="2" charset="0"/>
                <a:cs typeface="Gotham Pro" panose="02000503040000020004" pitchFamily="2" charset="0"/>
              </a:rPr>
              <a:t>дезадаптація</a:t>
            </a:r>
            <a:r>
              <a:rPr lang="ru-RU" sz="2400" dirty="0">
                <a:solidFill>
                  <a:schemeClr val="bg1"/>
                </a:solidFill>
                <a:latin typeface="Gotham Pro" panose="02000503040000020004" pitchFamily="2" charset="0"/>
                <a:cs typeface="Gotham Pro" panose="02000503040000020004" pitchFamily="2" charset="0"/>
              </a:rPr>
              <a:t>;</a:t>
            </a:r>
          </a:p>
          <a:p>
            <a:pPr algn="just"/>
            <a:r>
              <a:rPr lang="ru-RU" sz="2400" dirty="0" err="1">
                <a:solidFill>
                  <a:schemeClr val="bg1"/>
                </a:solidFill>
                <a:latin typeface="Gotham Pro" panose="02000503040000020004" pitchFamily="2" charset="0"/>
                <a:cs typeface="Gotham Pro" panose="02000503040000020004" pitchFamily="2" charset="0"/>
              </a:rPr>
              <a:t>адаптаційні</a:t>
            </a:r>
            <a:r>
              <a:rPr lang="ru-RU" sz="2400" dirty="0">
                <a:solidFill>
                  <a:schemeClr val="bg1"/>
                </a:solidFill>
                <a:latin typeface="Gotham Pro" panose="02000503040000020004" pitchFamily="2" charset="0"/>
                <a:cs typeface="Gotham Pro" panose="02000503040000020004" pitchFamily="2" charset="0"/>
              </a:rPr>
              <a:t> розлади.</a:t>
            </a:r>
            <a:endParaRPr lang="uk-UA" sz="18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84788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192947"/>
            <a:ext cx="8640660" cy="6530829"/>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just">
              <a:buNone/>
            </a:pPr>
            <a:r>
              <a:rPr lang="ru-RU" sz="2400" dirty="0">
                <a:solidFill>
                  <a:schemeClr val="bg1"/>
                </a:solidFill>
                <a:latin typeface="Gotham Pro" panose="02000503040000020004" pitchFamily="2" charset="0"/>
                <a:cs typeface="Gotham Pro" panose="02000503040000020004" pitchFamily="2" charset="0"/>
              </a:rPr>
              <a:t>	</a:t>
            </a:r>
            <a:endParaRPr lang="uk-UA" sz="18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pic>
        <p:nvPicPr>
          <p:cNvPr id="4" name="Рисунок 3">
            <a:extLst>
              <a:ext uri="{FF2B5EF4-FFF2-40B4-BE49-F238E27FC236}">
                <a16:creationId xmlns:a16="http://schemas.microsoft.com/office/drawing/2014/main" id="{550C3E71-0DDC-4C6C-82D9-28B41BF7B187}"/>
              </a:ext>
            </a:extLst>
          </p:cNvPr>
          <p:cNvPicPr>
            <a:picLocks noChangeAspect="1"/>
          </p:cNvPicPr>
          <p:nvPr/>
        </p:nvPicPr>
        <p:blipFill>
          <a:blip r:embed="rId3"/>
          <a:stretch>
            <a:fillRect/>
          </a:stretch>
        </p:blipFill>
        <p:spPr>
          <a:xfrm>
            <a:off x="251670" y="104775"/>
            <a:ext cx="8556771" cy="6648450"/>
          </a:xfrm>
          <a:prstGeom prst="rect">
            <a:avLst/>
          </a:prstGeom>
        </p:spPr>
      </p:pic>
    </p:spTree>
    <p:extLst>
      <p:ext uri="{BB962C8B-B14F-4D97-AF65-F5344CB8AC3E}">
        <p14:creationId xmlns:p14="http://schemas.microsoft.com/office/powerpoint/2010/main" val="397752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192947"/>
            <a:ext cx="8640660" cy="6530829"/>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just">
              <a:buNone/>
            </a:pPr>
            <a:r>
              <a:rPr lang="ru-RU" sz="2400" dirty="0">
                <a:solidFill>
                  <a:schemeClr val="bg1"/>
                </a:solidFill>
                <a:latin typeface="Gotham Pro" panose="02000503040000020004" pitchFamily="2" charset="0"/>
                <a:cs typeface="Gotham Pro" panose="02000503040000020004" pitchFamily="2" charset="0"/>
              </a:rPr>
              <a:t>	</a:t>
            </a:r>
            <a:endParaRPr lang="uk-UA" sz="18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pic>
        <p:nvPicPr>
          <p:cNvPr id="4" name="Рисунок 3">
            <a:extLst>
              <a:ext uri="{FF2B5EF4-FFF2-40B4-BE49-F238E27FC236}">
                <a16:creationId xmlns:a16="http://schemas.microsoft.com/office/drawing/2014/main" id="{00F82B95-1F73-4E4C-BFF9-6994FE519AD7}"/>
              </a:ext>
            </a:extLst>
          </p:cNvPr>
          <p:cNvPicPr>
            <a:picLocks noChangeAspect="1"/>
          </p:cNvPicPr>
          <p:nvPr/>
        </p:nvPicPr>
        <p:blipFill>
          <a:blip r:embed="rId3"/>
          <a:stretch>
            <a:fillRect/>
          </a:stretch>
        </p:blipFill>
        <p:spPr>
          <a:xfrm>
            <a:off x="729842" y="398253"/>
            <a:ext cx="7785508" cy="6266800"/>
          </a:xfrm>
          <a:prstGeom prst="rect">
            <a:avLst/>
          </a:prstGeom>
        </p:spPr>
      </p:pic>
    </p:spTree>
    <p:extLst>
      <p:ext uri="{BB962C8B-B14F-4D97-AF65-F5344CB8AC3E}">
        <p14:creationId xmlns:p14="http://schemas.microsoft.com/office/powerpoint/2010/main" val="333265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C85F4A-FFF9-8F00-C2F1-390081DB5F55}"/>
              </a:ext>
            </a:extLst>
          </p:cNvPr>
          <p:cNvSpPr>
            <a:spLocks noGrp="1"/>
          </p:cNvSpPr>
          <p:nvPr>
            <p:ph type="title"/>
          </p:nvPr>
        </p:nvSpPr>
        <p:spPr>
          <a:xfrm>
            <a:off x="255723" y="216698"/>
            <a:ext cx="4091552" cy="994172"/>
          </a:xfrm>
        </p:spPr>
        <p:txBody>
          <a:bodyPr>
            <a:normAutofit/>
          </a:bodyPr>
          <a:lstStyle/>
          <a:p>
            <a:r>
              <a:rPr lang="uk-UA" sz="2500" b="1" dirty="0">
                <a:solidFill>
                  <a:srgbClr val="033970"/>
                </a:solidFill>
                <a:latin typeface="Gotham Pro" panose="02000503040000020004" pitchFamily="2" charset="0"/>
                <a:cs typeface="Gotham Pro" panose="02000503040000020004" pitchFamily="2" charset="0"/>
              </a:rPr>
              <a:t>Питання для обговорення на практичному занятті</a:t>
            </a:r>
            <a:endParaRPr lang="ru-UA" sz="2500" b="1" dirty="0">
              <a:solidFill>
                <a:srgbClr val="033970"/>
              </a:solidFill>
              <a:latin typeface="Gotham Pro" panose="02000503040000020004" pitchFamily="2" charset="0"/>
              <a:cs typeface="Gotham Pro" panose="02000503040000020004" pitchFamily="2" charset="0"/>
            </a:endParaRPr>
          </a:p>
        </p:txBody>
      </p:sp>
      <p:sp>
        <p:nvSpPr>
          <p:cNvPr id="3" name="Объект 2">
            <a:extLst>
              <a:ext uri="{FF2B5EF4-FFF2-40B4-BE49-F238E27FC236}">
                <a16:creationId xmlns:a16="http://schemas.microsoft.com/office/drawing/2014/main" id="{A29D3A70-CE02-5820-930C-1C88535F4F69}"/>
              </a:ext>
            </a:extLst>
          </p:cNvPr>
          <p:cNvSpPr>
            <a:spLocks noGrp="1"/>
          </p:cNvSpPr>
          <p:nvPr>
            <p:ph idx="1"/>
          </p:nvPr>
        </p:nvSpPr>
        <p:spPr>
          <a:xfrm>
            <a:off x="255723" y="1090570"/>
            <a:ext cx="4091552" cy="5767430"/>
          </a:xfrm>
        </p:spPr>
        <p:txBody>
          <a:bodyPr>
            <a:normAutofit fontScale="92500" lnSpcReduction="10000"/>
          </a:bodyPr>
          <a:lstStyle/>
          <a:p>
            <a:pPr marL="0" indent="0">
              <a:buNone/>
            </a:pPr>
            <a:r>
              <a:rPr lang="uk-UA" sz="2100" dirty="0">
                <a:solidFill>
                  <a:srgbClr val="033970"/>
                </a:solidFill>
                <a:latin typeface="Gotham Pro" panose="02000503040000020004" pitchFamily="2" charset="0"/>
                <a:cs typeface="Gotham Pro" panose="02000503040000020004" pitchFamily="2" charset="0"/>
              </a:rPr>
              <a:t>1. Які основні прояви травматичного стресу у військовослужбовців, і як вони відрізняються від інших форм психічного стресу?</a:t>
            </a:r>
          </a:p>
          <a:p>
            <a:pPr marL="0" indent="0">
              <a:buNone/>
            </a:pPr>
            <a:r>
              <a:rPr lang="uk-UA" sz="2100" dirty="0">
                <a:solidFill>
                  <a:srgbClr val="033970"/>
                </a:solidFill>
                <a:latin typeface="Gotham Pro" panose="02000503040000020004" pitchFamily="2" charset="0"/>
                <a:cs typeface="Gotham Pro" panose="02000503040000020004" pitchFamily="2" charset="0"/>
              </a:rPr>
              <a:t>2. Які фактори визначають виникнення бойового стресу, і як ці фактори можуть взаємодіяти з особистими особливостями військовослужбовців?</a:t>
            </a:r>
          </a:p>
          <a:p>
            <a:pPr marL="0" indent="0">
              <a:buNone/>
            </a:pPr>
            <a:r>
              <a:rPr lang="uk-UA" sz="2100" dirty="0">
                <a:solidFill>
                  <a:srgbClr val="033970"/>
                </a:solidFill>
                <a:latin typeface="Gotham Pro" panose="02000503040000020004" pitchFamily="2" charset="0"/>
                <a:cs typeface="Gotham Pro" panose="02000503040000020004" pitchFamily="2" charset="0"/>
              </a:rPr>
              <a:t>3. Як змінені психічні стани військовослужбовців під час бойових дій можуть впливати на їхню соціальну адаптацію після повернення з зони конфлікту?</a:t>
            </a:r>
          </a:p>
          <a:p>
            <a:pPr marL="0" indent="0">
              <a:buNone/>
            </a:pPr>
            <a:r>
              <a:rPr lang="uk-UA" sz="2100" dirty="0">
                <a:solidFill>
                  <a:srgbClr val="033970"/>
                </a:solidFill>
                <a:latin typeface="Gotham Pro" panose="02000503040000020004" pitchFamily="2" charset="0"/>
                <a:cs typeface="Gotham Pro" panose="02000503040000020004" pitchFamily="2" charset="0"/>
              </a:rPr>
              <a:t>4. Які критерії використовуються для діагностики бойової психічної травми, і як їх застосування може вплинути на ефективність лікування?</a:t>
            </a:r>
          </a:p>
          <a:p>
            <a:pPr marL="0" indent="0">
              <a:buNone/>
            </a:pPr>
            <a:r>
              <a:rPr lang="uk-UA" sz="2100" dirty="0">
                <a:solidFill>
                  <a:srgbClr val="033970"/>
                </a:solidFill>
                <a:latin typeface="Gotham Pro" panose="02000503040000020004" pitchFamily="2" charset="0"/>
                <a:cs typeface="Gotham Pro" panose="02000503040000020004" pitchFamily="2" charset="0"/>
              </a:rPr>
              <a:t>5. Які основні етапи динаміки розвитку бойової психічної патології, і як можна виявити перші ознаки цієї патології?</a:t>
            </a:r>
          </a:p>
          <a:p>
            <a:pPr marL="0" indent="0">
              <a:buNone/>
            </a:pPr>
            <a:endParaRPr lang="ru-RU" sz="2100" dirty="0">
              <a:solidFill>
                <a:srgbClr val="033970"/>
              </a:solidFill>
              <a:latin typeface="Gotham Pro" panose="02000503040000020004" pitchFamily="2" charset="0"/>
              <a:cs typeface="Gotham Pro" panose="02000503040000020004" pitchFamily="2" charset="0"/>
            </a:endParaRPr>
          </a:p>
          <a:p>
            <a:pPr marL="0" indent="0">
              <a:buNone/>
            </a:pPr>
            <a:endParaRPr lang="ru-UA" sz="2100" dirty="0">
              <a:solidFill>
                <a:srgbClr val="033970"/>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65891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p:txBody>
          <a:bodyPr/>
          <a:lstStyle/>
          <a:p>
            <a:r>
              <a:rPr lang="uk-UA" b="1" dirty="0">
                <a:solidFill>
                  <a:schemeClr val="bg1"/>
                </a:solidFill>
                <a:latin typeface="Gotham Pro" panose="02000503040000020004" pitchFamily="2" charset="0"/>
                <a:cs typeface="Gotham Pro" panose="02000503040000020004" pitchFamily="2" charset="0"/>
              </a:rPr>
              <a:t>Питання лекції:</a:t>
            </a:r>
            <a:endParaRPr lang="ru-UA"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p:txBody>
          <a:bodyPr/>
          <a:lstStyle/>
          <a:p>
            <a:pPr marL="0" indent="0" algn="just">
              <a:buNone/>
            </a:pPr>
            <a:r>
              <a:rPr lang="ru-RU" dirty="0">
                <a:solidFill>
                  <a:schemeClr val="bg1"/>
                </a:solidFill>
                <a:latin typeface="Gotham Pro" panose="02000503040000020004" pitchFamily="2" charset="0"/>
                <a:cs typeface="Gotham Pro" panose="02000503040000020004" pitchFamily="2" charset="0"/>
              </a:rPr>
              <a:t>Травматичний стрес. Психотравма як наслідок травматичного стресу. Поняття бойового стресу.  Змінені психічні стани військовослужбовців, викликані бойовий діями. Бойова психічна травма. Критерії діагностики бойової психічної травми. Динаміка розвитку бойової психічної патології. Прояви бойової психічної патології. Психотравмуючі фактори локального військового конфлікту. </a:t>
            </a:r>
            <a:endParaRPr lang="ru-UA"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37805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01336" y="394283"/>
            <a:ext cx="8623882" cy="5782680"/>
          </a:xfrm>
        </p:spPr>
        <p:txBody>
          <a:bodyPr>
            <a:normAutofit fontScale="77500" lnSpcReduction="20000"/>
          </a:bodyPr>
          <a:lstStyle/>
          <a:p>
            <a:pPr marL="0" indent="0" algn="just">
              <a:buNone/>
            </a:pPr>
            <a:r>
              <a:rPr lang="ru-RU" dirty="0">
                <a:solidFill>
                  <a:schemeClr val="bg1"/>
                </a:solidFill>
                <a:latin typeface="Gotham Pro" panose="02000503040000020004" pitchFamily="2" charset="0"/>
                <a:cs typeface="Gotham Pro" panose="02000503040000020004" pitchFamily="2" charset="0"/>
              </a:rPr>
              <a:t>Психологічна допомога військовослужбовцям — комплекс організаційних, психологічних, медичних та </a:t>
            </a:r>
            <a:r>
              <a:rPr lang="uk-UA" dirty="0">
                <a:solidFill>
                  <a:schemeClr val="bg1"/>
                </a:solidFill>
                <a:latin typeface="Gotham Pro" panose="02000503040000020004" pitchFamily="2" charset="0"/>
                <a:cs typeface="Gotham Pro" panose="02000503040000020004" pitchFamily="2" charset="0"/>
              </a:rPr>
              <a:t>інших</a:t>
            </a:r>
            <a:r>
              <a:rPr lang="ru-RU" dirty="0">
                <a:solidFill>
                  <a:schemeClr val="bg1"/>
                </a:solidFill>
                <a:latin typeface="Gotham Pro" panose="02000503040000020004" pitchFamily="2" charset="0"/>
                <a:cs typeface="Gotham Pro" panose="02000503040000020004" pitchFamily="2" charset="0"/>
              </a:rPr>
              <a:t> заходів, спрямованих на забезпечення успішного подолання воїнами обставин сучасного бою, які травмують психіку, задля збереження боєздатності та попередження розвитку в них посттравматичних психічних розладів. Психологічна допомога військовослужбовцям включає психологічну підтримку і психологічну реабілітацію. </a:t>
            </a:r>
          </a:p>
          <a:p>
            <a:pPr marL="0" indent="0" algn="just">
              <a:buNone/>
            </a:pPr>
            <a:r>
              <a:rPr lang="ru-RU" dirty="0">
                <a:solidFill>
                  <a:schemeClr val="bg1"/>
                </a:solidFill>
                <a:latin typeface="Gotham Pro" panose="02000503040000020004" pitchFamily="2" charset="0"/>
                <a:cs typeface="Gotham Pro" panose="02000503040000020004" pitchFamily="2" charset="0"/>
              </a:rPr>
              <a:t>Психологічна підтримка спрямована на активізацію наявних психічних ресурсів та на створення додаткових ресурсів для забезпечення активних дій особового складу в умовах сучасного бою. Здебільшого психологічна підтримка має профілактичний характер  і скерована на попередження у воїнів розвитку негативних психічних явищ. Психологічна реабілітація військовослужбовців — це специфічний вид психологічної допомоги, що надається воїнам, які переживають гострі чи хронічні адаптаційні розлади .</a:t>
            </a:r>
          </a:p>
          <a:p>
            <a:pPr marL="0" indent="0" algn="just">
              <a:buNone/>
            </a:pPr>
            <a:r>
              <a:rPr lang="ru-RU" dirty="0">
                <a:solidFill>
                  <a:schemeClr val="bg1"/>
                </a:solidFill>
                <a:latin typeface="Gotham Pro" panose="02000503040000020004" pitchFamily="2" charset="0"/>
                <a:cs typeface="Gotham Pro" panose="02000503040000020004" pitchFamily="2" charset="0"/>
              </a:rPr>
              <a:t>Мета психологічної допомоги військовослужбовцям, котрі виконують свій обов’язок у зоні бойових дій: сприяння адаптації особового складу до екстремальної ситуації; профілактика психічних розладів, зумовлених перебуванням військовослужбовців у зоні бойових дій; поліпшення фізичного, психічного та особистісного функціонування військовослужбовців.</a:t>
            </a:r>
          </a:p>
          <a:p>
            <a:pPr marL="0" indent="0" algn="just">
              <a:buNone/>
            </a:pPr>
            <a:endParaRPr lang="ru-UA"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181353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011914A0-59A7-4D71-AEDA-A47F40F894B7}"/>
              </a:ext>
            </a:extLst>
          </p:cNvPr>
          <p:cNvPicPr>
            <a:picLocks noGrp="1" noChangeAspect="1"/>
          </p:cNvPicPr>
          <p:nvPr>
            <p:ph idx="1"/>
          </p:nvPr>
        </p:nvPicPr>
        <p:blipFill>
          <a:blip r:embed="rId3"/>
          <a:stretch>
            <a:fillRect/>
          </a:stretch>
        </p:blipFill>
        <p:spPr>
          <a:xfrm rot="16200000">
            <a:off x="1598105" y="-750817"/>
            <a:ext cx="6073628" cy="8263159"/>
          </a:xfrm>
        </p:spPr>
      </p:pic>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156099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pic>
        <p:nvPicPr>
          <p:cNvPr id="6" name="Объект 5">
            <a:extLst>
              <a:ext uri="{FF2B5EF4-FFF2-40B4-BE49-F238E27FC236}">
                <a16:creationId xmlns:a16="http://schemas.microsoft.com/office/drawing/2014/main" id="{15F55078-4E3C-4829-99C0-9C7EF7D70FCF}"/>
              </a:ext>
            </a:extLst>
          </p:cNvPr>
          <p:cNvPicPr>
            <a:picLocks noGrp="1" noChangeAspect="1"/>
          </p:cNvPicPr>
          <p:nvPr>
            <p:ph idx="1"/>
          </p:nvPr>
        </p:nvPicPr>
        <p:blipFill>
          <a:blip r:embed="rId3"/>
          <a:stretch>
            <a:fillRect/>
          </a:stretch>
        </p:blipFill>
        <p:spPr>
          <a:xfrm rot="16200000">
            <a:off x="1501628" y="-679509"/>
            <a:ext cx="6233020" cy="8363825"/>
          </a:xfrm>
        </p:spPr>
      </p:pic>
    </p:spTree>
    <p:extLst>
      <p:ext uri="{BB962C8B-B14F-4D97-AF65-F5344CB8AC3E}">
        <p14:creationId xmlns:p14="http://schemas.microsoft.com/office/powerpoint/2010/main" val="180451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76837" y="427839"/>
            <a:ext cx="8640660" cy="5749124"/>
          </a:xfrm>
        </p:spPr>
        <p:txBody>
          <a:bodyPr>
            <a:normAutofit/>
          </a:bodyPr>
          <a:lstStyle/>
          <a:p>
            <a:pPr marL="0" indent="0" algn="ctr">
              <a:buNone/>
            </a:pPr>
            <a:r>
              <a:rPr lang="uk-UA" b="1" dirty="0">
                <a:solidFill>
                  <a:schemeClr val="bg1"/>
                </a:solidFill>
                <a:latin typeface="Gotham Pro" panose="02000503040000020004" pitchFamily="2" charset="0"/>
                <a:cs typeface="Gotham Pro" panose="02000503040000020004" pitchFamily="2" charset="0"/>
              </a:rPr>
              <a:t>Травматичний стрес </a:t>
            </a:r>
            <a:r>
              <a:rPr lang="uk-UA" dirty="0">
                <a:solidFill>
                  <a:schemeClr val="bg1"/>
                </a:solidFill>
                <a:latin typeface="Gotham Pro" panose="02000503040000020004" pitchFamily="2" charset="0"/>
                <a:cs typeface="Gotham Pro" panose="02000503040000020004" pitchFamily="2" charset="0"/>
              </a:rPr>
              <a:t>- особлива форма загальної стресової реакції, при якій стрес перевантажує психологічні, фізіологічні, адаптаційні можливості людини і руйнує захист. </a:t>
            </a:r>
          </a:p>
          <a:p>
            <a:pPr marL="0" indent="0" algn="just">
              <a:buNone/>
            </a:pPr>
            <a:endParaRPr lang="uk-UA" dirty="0">
              <a:solidFill>
                <a:schemeClr val="bg1"/>
              </a:solidFill>
              <a:latin typeface="Gotham Pro" panose="02000503040000020004" pitchFamily="2" charset="0"/>
              <a:cs typeface="Gotham Pro" panose="02000503040000020004" pitchFamily="2" charset="0"/>
            </a:endParaRPr>
          </a:p>
          <a:p>
            <a:pPr marL="0" indent="0" algn="just">
              <a:buNone/>
            </a:pPr>
            <a:r>
              <a:rPr lang="uk-UA" dirty="0">
                <a:solidFill>
                  <a:schemeClr val="bg1"/>
                </a:solidFill>
                <a:latin typeface="Gotham Pro" panose="02000503040000020004" pitchFamily="2" charset="0"/>
                <a:cs typeface="Gotham Pro" panose="02000503040000020004" pitchFamily="2" charset="0"/>
              </a:rPr>
              <a:t>	Прийнято вважати, що травматичний стрес – це нормальна реакція на ненормальні обставини, стан, що виникає у людини, яка пережила щось, що виходить за межі звичайного людського досвіду, наприклад, загрозу життю, смерть чи поранення іншої людини, участь у бойових діях, насильство, стихійні лиха та катастрофи та ін.</a:t>
            </a: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47647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8E90-A919-953E-2D5A-2475C090E6B3}"/>
              </a:ext>
            </a:extLst>
          </p:cNvPr>
          <p:cNvSpPr>
            <a:spLocks noGrp="1"/>
          </p:cNvSpPr>
          <p:nvPr>
            <p:ph type="title"/>
          </p:nvPr>
        </p:nvSpPr>
        <p:spPr>
          <a:xfrm>
            <a:off x="335559" y="134224"/>
            <a:ext cx="8531603" cy="1577130"/>
          </a:xfrm>
        </p:spPr>
        <p:txBody>
          <a:bodyPr>
            <a:noAutofit/>
          </a:bodyPr>
          <a:lstStyle/>
          <a:p>
            <a:pPr algn="just"/>
            <a:r>
              <a:rPr lang="ru-RU" sz="3600" b="1" dirty="0">
                <a:solidFill>
                  <a:schemeClr val="bg1"/>
                </a:solidFill>
                <a:latin typeface="Gotham Pro" panose="02000503040000020004" pitchFamily="2" charset="0"/>
                <a:cs typeface="Gotham Pro" panose="02000503040000020004" pitchFamily="2" charset="0"/>
              </a:rPr>
              <a:t>Психотравма як наслідок травматичного стресу</a:t>
            </a:r>
            <a:br>
              <a:rPr lang="ru-RU" sz="3600" b="1" dirty="0">
                <a:solidFill>
                  <a:schemeClr val="bg1"/>
                </a:solidFill>
                <a:latin typeface="Gotham Pro" panose="02000503040000020004" pitchFamily="2" charset="0"/>
                <a:cs typeface="Gotham Pro" panose="02000503040000020004" pitchFamily="2" charset="0"/>
              </a:rPr>
            </a:br>
            <a:endParaRPr lang="ru-UA" sz="3600" b="1" dirty="0">
              <a:solidFill>
                <a:schemeClr val="bg1"/>
              </a:solidFill>
              <a:latin typeface="Gotham Pro" panose="02000503040000020004" pitchFamily="2" charset="0"/>
              <a:cs typeface="Gotham Pro" panose="02000503040000020004" pitchFamily="2" charset="0"/>
            </a:endParaRPr>
          </a:p>
        </p:txBody>
      </p:sp>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2132332"/>
            <a:ext cx="8640660" cy="4591444"/>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Стресові події самі по собі досить рідко стають психічними розладами (за винятком травматичного стресу чи психічної травми). </a:t>
            </a:r>
          </a:p>
          <a:p>
            <a:pPr marL="0" indent="0" algn="just">
              <a:buNone/>
            </a:pPr>
            <a:r>
              <a:rPr lang="ru-RU" sz="2400" dirty="0">
                <a:solidFill>
                  <a:schemeClr val="bg1"/>
                </a:solidFill>
                <a:latin typeface="Gotham Pro" panose="02000503040000020004" pitchFamily="2" charset="0"/>
                <a:cs typeface="Gotham Pro" panose="02000503040000020004" pitchFamily="2" charset="0"/>
              </a:rPr>
              <a:t>	Однак, стресові події в поєднанні з різними внутрішніми та зовнішніми чинниками здатні викликати стрес-залежне захворювання. </a:t>
            </a: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r">
              <a:buNone/>
            </a:pPr>
            <a:r>
              <a:rPr lang="ru-RU" sz="2400" i="1" dirty="0">
                <a:solidFill>
                  <a:schemeClr val="bg1"/>
                </a:solidFill>
                <a:latin typeface="Gotham Pro" panose="02000503040000020004" pitchFamily="2" charset="0"/>
                <a:cs typeface="Gotham Pro" panose="02000503040000020004" pitchFamily="2" charset="0"/>
              </a:rPr>
              <a:t>Важливо зазначити, що не кожна</a:t>
            </a:r>
          </a:p>
          <a:p>
            <a:pPr marL="0" indent="0" algn="r">
              <a:buNone/>
            </a:pPr>
            <a:r>
              <a:rPr lang="ru-RU" sz="2400" i="1" dirty="0">
                <a:solidFill>
                  <a:schemeClr val="bg1"/>
                </a:solidFill>
                <a:latin typeface="Gotham Pro" panose="02000503040000020004" pitchFamily="2" charset="0"/>
                <a:cs typeface="Gotham Pro" panose="02000503040000020004" pitchFamily="2" charset="0"/>
              </a:rPr>
              <a:t>подія здатна викликати травматичний стрес. </a:t>
            </a:r>
          </a:p>
          <a:p>
            <a:pPr marL="0" indent="0" algn="r">
              <a:buNone/>
            </a:pPr>
            <a:endParaRPr lang="ru-UA" sz="24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03025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637563"/>
            <a:ext cx="8640660" cy="6086213"/>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Були виділені наступні характеристики таких подій:</a:t>
            </a:r>
          </a:p>
          <a:p>
            <a:pPr marL="0" indent="0" algn="just">
              <a:buNone/>
            </a:pPr>
            <a:endParaRPr lang="ru-RU" sz="2400" dirty="0">
              <a:solidFill>
                <a:schemeClr val="bg1"/>
              </a:solidFill>
              <a:latin typeface="Gotham Pro" panose="02000503040000020004" pitchFamily="2" charset="0"/>
              <a:cs typeface="Gotham Pro" panose="02000503040000020004" pitchFamily="2" charset="0"/>
            </a:endParaRPr>
          </a:p>
          <a:p>
            <a:pPr marL="0" indent="0" algn="just">
              <a:buNone/>
            </a:pPr>
            <a:r>
              <a:rPr lang="ru-RU" sz="2400" dirty="0">
                <a:solidFill>
                  <a:schemeClr val="bg1"/>
                </a:solidFill>
                <a:latin typeface="Gotham Pro" panose="02000503040000020004" pitchFamily="2" charset="0"/>
                <a:cs typeface="Gotham Pro" panose="02000503040000020004" pitchFamily="2" charset="0"/>
              </a:rPr>
              <a:t>	1. Подія, що сталася, усвідомлюється, тобто людина знає, що з нею сталося і через що у неї погіршився психологічний стан.</a:t>
            </a:r>
          </a:p>
          <a:p>
            <a:pPr marL="0" indent="0" algn="just">
              <a:buNone/>
            </a:pPr>
            <a:r>
              <a:rPr lang="ru-RU" sz="2400" dirty="0">
                <a:solidFill>
                  <a:schemeClr val="bg1"/>
                </a:solidFill>
                <a:latin typeface="Gotham Pro" panose="02000503040000020004" pitchFamily="2" charset="0"/>
                <a:cs typeface="Gotham Pro" panose="02000503040000020004" pitchFamily="2" charset="0"/>
              </a:rPr>
              <a:t>	2. Цей стан зумовлено зовнішніми причинами.</a:t>
            </a:r>
          </a:p>
          <a:p>
            <a:pPr marL="0" indent="0" algn="just">
              <a:buNone/>
            </a:pPr>
            <a:r>
              <a:rPr lang="ru-RU" sz="2400" dirty="0">
                <a:solidFill>
                  <a:schemeClr val="bg1"/>
                </a:solidFill>
                <a:latin typeface="Gotham Pro" panose="02000503040000020004" pitchFamily="2" charset="0"/>
                <a:cs typeface="Gotham Pro" panose="02000503040000020004" pitchFamily="2" charset="0"/>
              </a:rPr>
              <a:t>	3. Те, що довелося пережити, руйнує звичний спосіб життя.</a:t>
            </a:r>
          </a:p>
          <a:p>
            <a:pPr marL="0" indent="0" algn="just">
              <a:buNone/>
            </a:pPr>
            <a:r>
              <a:rPr lang="ru-RU" sz="2400" dirty="0">
                <a:solidFill>
                  <a:schemeClr val="bg1"/>
                </a:solidFill>
                <a:latin typeface="Gotham Pro" panose="02000503040000020004" pitchFamily="2" charset="0"/>
                <a:cs typeface="Gotham Pro" panose="02000503040000020004" pitchFamily="2" charset="0"/>
              </a:rPr>
              <a:t>	4. Подія, що сталася, викликає жах і відчуття безпорадності, безсилля щось зробити</a:t>
            </a:r>
            <a:endParaRPr lang="ru-UA" sz="24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343432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BB236E5-AF84-8922-DCB8-9DD2ADD54BCB}"/>
              </a:ext>
            </a:extLst>
          </p:cNvPr>
          <p:cNvSpPr>
            <a:spLocks noGrp="1"/>
          </p:cNvSpPr>
          <p:nvPr>
            <p:ph idx="1"/>
          </p:nvPr>
        </p:nvSpPr>
        <p:spPr>
          <a:xfrm>
            <a:off x="251670" y="637563"/>
            <a:ext cx="8640660" cy="6086213"/>
          </a:xfrm>
        </p:spPr>
        <p:txBody>
          <a:bodyPr>
            <a:noAutofit/>
          </a:bodyPr>
          <a:lstStyle/>
          <a:p>
            <a:pPr marL="0" indent="0" algn="just">
              <a:buNone/>
            </a:pPr>
            <a:r>
              <a:rPr lang="ru-RU" sz="2400" dirty="0">
                <a:solidFill>
                  <a:schemeClr val="bg1"/>
                </a:solidFill>
                <a:latin typeface="Gotham Pro" panose="02000503040000020004" pitchFamily="2" charset="0"/>
                <a:cs typeface="Gotham Pro" panose="02000503040000020004" pitchFamily="2" charset="0"/>
              </a:rPr>
              <a:t>	</a:t>
            </a:r>
            <a:r>
              <a:rPr lang="uk-UA" sz="2400" dirty="0">
                <a:solidFill>
                  <a:schemeClr val="bg1"/>
                </a:solidFill>
                <a:latin typeface="Gotham Pro" panose="02000503040000020004" pitchFamily="2" charset="0"/>
                <a:cs typeface="Gotham Pro" panose="02000503040000020004" pitchFamily="2" charset="0"/>
              </a:rPr>
              <a:t>Отже, згідно сучасних уявлень про стрес, як зазначає </a:t>
            </a:r>
            <a:br>
              <a:rPr lang="uk-UA" sz="2400" dirty="0">
                <a:solidFill>
                  <a:schemeClr val="bg1"/>
                </a:solidFill>
                <a:latin typeface="Gotham Pro" panose="02000503040000020004" pitchFamily="2" charset="0"/>
                <a:cs typeface="Gotham Pro" panose="02000503040000020004" pitchFamily="2" charset="0"/>
              </a:rPr>
            </a:br>
            <a:r>
              <a:rPr lang="uk-UA" sz="2400" dirty="0">
                <a:solidFill>
                  <a:schemeClr val="bg1"/>
                </a:solidFill>
                <a:latin typeface="Gotham Pro" panose="02000503040000020004" pitchFamily="2" charset="0"/>
                <a:cs typeface="Gotham Pro" panose="02000503040000020004" pitchFamily="2" charset="0"/>
              </a:rPr>
              <a:t>Н.В. Тарабріна, у випадках, коли наслідком травматичної стресової події стають порушення у психічній сфері людини аналогічно до порушень у соматичних процесах, стрес стає </a:t>
            </a:r>
            <a:r>
              <a:rPr lang="uk-UA" sz="3200" b="1" dirty="0">
                <a:solidFill>
                  <a:schemeClr val="bg1"/>
                </a:solidFill>
                <a:latin typeface="Gotham Pro" panose="02000503040000020004" pitchFamily="2" charset="0"/>
                <a:cs typeface="Gotham Pro" panose="02000503040000020004" pitchFamily="2" charset="0"/>
              </a:rPr>
              <a:t>психотравмою.</a:t>
            </a:r>
          </a:p>
          <a:p>
            <a:pPr marL="0" indent="0" algn="just">
              <a:buNone/>
            </a:pPr>
            <a:endParaRPr lang="ru-RU" sz="2400" b="1" dirty="0">
              <a:solidFill>
                <a:schemeClr val="bg1"/>
              </a:solidFill>
              <a:latin typeface="Gotham Pro" panose="02000503040000020004" pitchFamily="2" charset="0"/>
              <a:cs typeface="Gotham Pro" panose="02000503040000020004" pitchFamily="2" charset="0"/>
            </a:endParaRPr>
          </a:p>
          <a:p>
            <a:pPr marL="0" indent="0" algn="just">
              <a:buNone/>
            </a:pPr>
            <a:r>
              <a:rPr lang="ru-RU" sz="2400" b="1" dirty="0">
                <a:solidFill>
                  <a:schemeClr val="bg1"/>
                </a:solidFill>
                <a:latin typeface="Gotham Pro" panose="02000503040000020004" pitchFamily="2" charset="0"/>
                <a:cs typeface="Gotham Pro" panose="02000503040000020004" pitchFamily="2" charset="0"/>
              </a:rPr>
              <a:t>	Психотравму </a:t>
            </a:r>
            <a:r>
              <a:rPr lang="uk-UA" sz="2400" b="1" dirty="0">
                <a:solidFill>
                  <a:schemeClr val="bg1"/>
                </a:solidFill>
                <a:latin typeface="Gotham Pro" panose="02000503040000020004" pitchFamily="2" charset="0"/>
                <a:cs typeface="Gotham Pro" panose="02000503040000020004" pitchFamily="2" charset="0"/>
              </a:rPr>
              <a:t>(синонімічно вживаються ще такі терміни: емоційний травматичний стрес, емоційна травма, психологічна травма, психічна травма) описують як переживання невідповідності між загрозливими факторами ситуації та індивідуальними можливостями їх подолання, яке супроводжується інтенсивним страхом, гострим відчуттям безпорадності та втрати контролю, когнітивними змінами та змінами у способах регуляції афектів, що спричиняє іноді тривалі фізичні, психічні та особистісні розлади. </a:t>
            </a:r>
          </a:p>
          <a:p>
            <a:pPr marL="0" indent="0" algn="just">
              <a:buNone/>
            </a:pPr>
            <a:endParaRPr lang="ru-UA" sz="2400" dirty="0">
              <a:solidFill>
                <a:schemeClr val="bg1"/>
              </a:solidFill>
              <a:latin typeface="Gotham Pro" panose="02000503040000020004" pitchFamily="2" charset="0"/>
              <a:cs typeface="Gotham Pro" panose="02000503040000020004" pitchFamily="2" charset="0"/>
            </a:endParaRPr>
          </a:p>
        </p:txBody>
      </p:sp>
      <p:sp>
        <p:nvSpPr>
          <p:cNvPr id="8" name="Заголовок 1">
            <a:extLst>
              <a:ext uri="{FF2B5EF4-FFF2-40B4-BE49-F238E27FC236}">
                <a16:creationId xmlns:a16="http://schemas.microsoft.com/office/drawing/2014/main" id="{EDFAFA46-0A9C-A443-64BC-605CA5CC2205}"/>
              </a:ext>
            </a:extLst>
          </p:cNvPr>
          <p:cNvSpPr txBox="1">
            <a:spLocks/>
          </p:cNvSpPr>
          <p:nvPr/>
        </p:nvSpPr>
        <p:spPr>
          <a:xfrm>
            <a:off x="628650" y="2107488"/>
            <a:ext cx="7886700" cy="332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UA" sz="3300" b="1" dirty="0">
              <a:solidFill>
                <a:schemeClr val="bg1"/>
              </a:solidFill>
              <a:latin typeface="Gotham Pro" panose="02000503040000020004" pitchFamily="2" charset="0"/>
              <a:cs typeface="Gotham Pro" panose="02000503040000020004" pitchFamily="2" charset="0"/>
            </a:endParaRPr>
          </a:p>
        </p:txBody>
      </p:sp>
    </p:spTree>
    <p:extLst>
      <p:ext uri="{BB962C8B-B14F-4D97-AF65-F5344CB8AC3E}">
        <p14:creationId xmlns:p14="http://schemas.microsoft.com/office/powerpoint/2010/main" val="19568387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2231</TotalTime>
  <Words>1471</Words>
  <Application>Microsoft Office PowerPoint</Application>
  <PresentationFormat>Экран (4:3)</PresentationFormat>
  <Paragraphs>81</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Gotham Pro</vt:lpstr>
      <vt:lpstr>Тема Office</vt:lpstr>
      <vt:lpstr>Тема 1. СТРЕС І ЙОГО КЛІНІКО-ПСИХОПАТОЛОГІЧНІ ПРОЯВИ</vt:lpstr>
      <vt:lpstr>Питання лекції:</vt:lpstr>
      <vt:lpstr>Презентация PowerPoint</vt:lpstr>
      <vt:lpstr>Презентация PowerPoint</vt:lpstr>
      <vt:lpstr>Презентация PowerPoint</vt:lpstr>
      <vt:lpstr>Презентация PowerPoint</vt:lpstr>
      <vt:lpstr>Психотравма як наслідок травматичного стресу </vt:lpstr>
      <vt:lpstr>Презентация PowerPoint</vt:lpstr>
      <vt:lpstr>Презентация PowerPoint</vt:lpstr>
      <vt:lpstr> </vt:lpstr>
      <vt:lpstr> </vt:lpstr>
      <vt:lpstr> </vt:lpstr>
      <vt:lpstr> </vt:lpstr>
      <vt:lpstr>Бойова психічна травма</vt:lpstr>
      <vt:lpstr> </vt:lpstr>
      <vt:lpstr> </vt:lpstr>
      <vt:lpstr> </vt:lpstr>
      <vt:lpstr> </vt:lpstr>
      <vt:lpstr>Питання для обговорення на практичному занятті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презентації</dc:title>
  <dc:creator>Microsoft Office User</dc:creator>
  <cp:lastModifiedBy>Леся</cp:lastModifiedBy>
  <cp:revision>15</cp:revision>
  <dcterms:created xsi:type="dcterms:W3CDTF">2023-12-13T16:18:17Z</dcterms:created>
  <dcterms:modified xsi:type="dcterms:W3CDTF">2024-09-08T13:40:27Z</dcterms:modified>
</cp:coreProperties>
</file>