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75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3888C34-0B98-4919-8CCC-13315108A65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3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6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44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1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3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1A1A-ABD5-4F1B-A642-F216E823E40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4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88F8-84C7-4BA4-AE14-8D673CE534F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9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9AC7-A0EF-4100-BE34-F190A22CB2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1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3B-D4D9-44A9-BB24-1B2B63B374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6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493F-B7D9-402D-B2A5-C71827F24C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32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52D1-1D2C-45D4-B9E9-0783781A326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3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FCF-4634-47EC-83B7-53627145DD1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8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EF7-0974-46E5-8682-50CC0B877B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10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C01-E673-4ECE-A8B6-A19C3F53F9C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3F7D-B7B4-4755-9CAC-C8600BA2E1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836712"/>
            <a:ext cx="7918450" cy="2332037"/>
          </a:xfrm>
        </p:spPr>
        <p:txBody>
          <a:bodyPr/>
          <a:lstStyle/>
          <a:p>
            <a:pPr eaLnBrk="1" hangingPunct="1"/>
            <a:r>
              <a:rPr lang="ru-RU" altLang="ru-RU" sz="4000" b="1" i="1" dirty="0" smtClean="0"/>
              <a:t/>
            </a:r>
            <a:br>
              <a:rPr lang="ru-RU" altLang="ru-RU" sz="4000" b="1" i="1" dirty="0" smtClean="0"/>
            </a:br>
            <a:r>
              <a:rPr lang="ru-RU" altLang="ru-RU" sz="4000" b="1" i="1" dirty="0" err="1" smtClean="0">
                <a:cs typeface="Aparajita" pitchFamily="34" charset="0"/>
              </a:rPr>
              <a:t>Економіка</a:t>
            </a:r>
            <a:r>
              <a:rPr lang="ru-RU" altLang="ru-RU" sz="4000" b="1" i="1" dirty="0" smtClean="0">
                <a:cs typeface="Aparajita" pitchFamily="34" charset="0"/>
              </a:rPr>
              <a:t> </a:t>
            </a:r>
            <a:r>
              <a:rPr lang="ru-RU" altLang="ru-RU" sz="4000" b="1" i="1" dirty="0" err="1" smtClean="0">
                <a:cs typeface="Aparajita" pitchFamily="34" charset="0"/>
              </a:rPr>
              <a:t>підприємств</a:t>
            </a:r>
            <a:r>
              <a:rPr lang="ru-RU" altLang="ru-RU" sz="4000" b="1" i="1" dirty="0" smtClean="0">
                <a:cs typeface="Aparajita" pitchFamily="34" charset="0"/>
              </a:rPr>
              <a:t> </a:t>
            </a:r>
            <a:r>
              <a:rPr lang="ru-RU" altLang="ru-RU" sz="4000" b="1" i="1" dirty="0" err="1" smtClean="0">
                <a:cs typeface="Aparajita" pitchFamily="34" charset="0"/>
              </a:rPr>
              <a:t>готельно-ресторанної</a:t>
            </a:r>
            <a:r>
              <a:rPr lang="ru-RU" altLang="ru-RU" sz="4000" b="1" i="1" dirty="0" smtClean="0">
                <a:cs typeface="Aparajita" pitchFamily="34" charset="0"/>
              </a:rPr>
              <a:t> </a:t>
            </a:r>
            <a:r>
              <a:rPr lang="ru-RU" altLang="ru-RU" sz="4000" b="1" i="1" dirty="0" err="1" smtClean="0">
                <a:cs typeface="Aparajita" pitchFamily="34" charset="0"/>
              </a:rPr>
              <a:t>галузі</a:t>
            </a:r>
            <a:endParaRPr lang="ru-RU" altLang="ru-RU" sz="4000" b="1" i="1" dirty="0" smtClean="0">
              <a:cs typeface="Aparajita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3501008"/>
            <a:ext cx="7891387" cy="297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78672" y="1461971"/>
            <a:ext cx="7781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uk-UA" sz="2000" dirty="0" smtClean="0"/>
              <a:t>Знати</a:t>
            </a:r>
            <a:r>
              <a:rPr lang="uk-UA" sz="2000" dirty="0"/>
              <a:t>, розуміти і вміти використовувати на практиці основні положення туристичного законодавства, національних і міжнародних стандартів з обслуговування туристів.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Знати</a:t>
            </a:r>
            <a:r>
              <a:rPr lang="uk-UA" sz="2000" b="1" dirty="0"/>
              <a:t>, </a:t>
            </a:r>
            <a:r>
              <a:rPr lang="uk-UA" sz="2000" dirty="0"/>
              <a:t>розуміти і вміти використовувати на практиці базові поняття з теорії туризму, організації туристичного процесу та туристичної діяльності суб'єктів ринку туристичних послуг, а також світоглядних та суміжних наук</a:t>
            </a:r>
            <a:r>
              <a:rPr lang="uk-UA" sz="2000" b="1" dirty="0"/>
              <a:t>. </a:t>
            </a:r>
            <a:endParaRPr lang="uk-UA" sz="2000" dirty="0"/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Знати і розуміти основні форми і види туризму, їх поділ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Розробляти, просувати та реалізовувати туристичний </a:t>
            </a:r>
            <a:r>
              <a:rPr lang="uk-UA" sz="2000" dirty="0" smtClean="0"/>
              <a:t>продукт</a:t>
            </a:r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2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У результаті вивчення навчальної дисципліни студент повинен</a:t>
            </a:r>
            <a:br>
              <a:rPr lang="uk-UA" sz="2400" b="1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58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3501008"/>
            <a:ext cx="7891387" cy="297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78672" y="1461971"/>
            <a:ext cx="77817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uk-UA" sz="2000" dirty="0" smtClean="0"/>
              <a:t>Розуміти </a:t>
            </a:r>
            <a:r>
              <a:rPr lang="uk-UA" sz="2000" dirty="0"/>
              <a:t>принципи, процеси і технології організації роботи суб'єкта туристичного бізнесу та окремих його підсистем (адміністративно-управлінська, соціально-психологічна, економічна, техніко-технологічна).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Аргументовано відстоювати свої погляди у розв'язанні професійних завдань.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Виявляти проблемні ситуації і пропонувати шляхи їх розв'язання.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Приймати обґрунтовані рішення та нести відповідальність за результати своєї професійної діяльності.</a:t>
            </a:r>
          </a:p>
          <a:p>
            <a:pPr marL="285750" lvl="0" indent="-285750">
              <a:buFont typeface="Wingdings" pitchFamily="2" charset="2"/>
              <a:buChar char="v"/>
            </a:pPr>
            <a:r>
              <a:rPr lang="uk-UA" sz="2000" dirty="0"/>
              <a:t>Володіти інструментарієм оцінювання економічної ефективності ресурсного потенціалу туристичних підприємств.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28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/>
              <a:t>У результаті вивчення навчальної дисципліни студент повинен</a:t>
            </a:r>
            <a:br>
              <a:rPr lang="uk-UA" sz="2400" b="1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06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32" y="1556792"/>
            <a:ext cx="3848536" cy="186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211782"/>
            <a:ext cx="3495124" cy="204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32" y="4211782"/>
            <a:ext cx="3838161" cy="204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556792"/>
            <a:ext cx="3495124" cy="187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585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1532077"/>
            <a:ext cx="7891387" cy="494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35998" y="1019830"/>
            <a:ext cx="71960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це 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професійно орієнтована дисципліна, яка є підґрунтям для формування системи теоретичних знань і професійних навичок майбутніх фахівців.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8285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Курс 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altLang="ru-RU" sz="2400" b="1" i="1" dirty="0" err="1">
                <a:cs typeface="Aparajita" pitchFamily="34" charset="0"/>
              </a:rPr>
              <a:t>Економіка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підприємств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 smtClean="0">
                <a:cs typeface="Aparajita" pitchFamily="34" charset="0"/>
              </a:rPr>
              <a:t>готельно-ресторанної</a:t>
            </a:r>
            <a:r>
              <a:rPr lang="ru-RU" altLang="ru-RU" sz="2400" b="1" i="1" dirty="0" smtClean="0">
                <a:cs typeface="Aparajita" pitchFamily="34" charset="0"/>
              </a:rPr>
              <a:t>  </a:t>
            </a:r>
            <a:r>
              <a:rPr lang="ru-RU" altLang="ru-RU" sz="2400" b="1" i="1" dirty="0" err="1">
                <a:cs typeface="Aparajita" pitchFamily="34" charset="0"/>
              </a:rPr>
              <a:t>галузі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910729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/>
              <a:t>є </a:t>
            </a:r>
            <a:r>
              <a:rPr lang="uk-UA" sz="2000" b="1" dirty="0"/>
              <a:t>набуття студентами комплексних знань про принципи і закономірності функціонування підприємства туристичної галузі як господарської системи, про методи планування і управління діяльністю підприємства туристичної галузі з метою підвищення його ефективності.</a:t>
            </a:r>
          </a:p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7885" y="573390"/>
            <a:ext cx="7454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818589"/>
            <a:ext cx="4104456" cy="182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3" y="2818589"/>
            <a:ext cx="3516525" cy="341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094" y="4661081"/>
            <a:ext cx="4088330" cy="157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2602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/>
              <a:t>ГОЛОВНИМИ ЗАВДАННЯМИ КУРСУ Є: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0587" y="1412776"/>
            <a:ext cx="72828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uk-UA" sz="2000" dirty="0"/>
              <a:t>розкрити соціально-економічний і адміністративно-господарський механізм процесу створення матеріально-речових благ</a:t>
            </a:r>
            <a:r>
              <a:rPr lang="uk-UA" sz="2000" dirty="0" smtClean="0"/>
              <a:t>;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uk-UA" sz="20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uk-UA" sz="2000" dirty="0"/>
              <a:t>показати шляхи і засоби ефективного використання ресурсів підприємства туристичної галузі з метою забезпечення прибуткового господарювання в умовах ринкових відносин</a:t>
            </a:r>
            <a:r>
              <a:rPr lang="uk-UA" sz="2000" dirty="0" smtClean="0"/>
              <a:t>;</a:t>
            </a:r>
          </a:p>
          <a:p>
            <a:pPr marL="342900" lvl="0" indent="-342900">
              <a:buFont typeface="Wingdings" pitchFamily="2" charset="2"/>
              <a:buChar char="q"/>
            </a:pPr>
            <a:endParaRPr lang="uk-UA" sz="2000" dirty="0"/>
          </a:p>
          <a:p>
            <a:pPr marL="342900" lvl="0" indent="-342900">
              <a:buFont typeface="Wingdings" pitchFamily="2" charset="2"/>
              <a:buChar char="q"/>
            </a:pPr>
            <a:r>
              <a:rPr lang="uk-UA" sz="2000" dirty="0"/>
              <a:t>сформувати і закріпити навички самостійної оцінки економічних явищ, рівня і динаміки зміни економічних показників з позиції раціоналізації господарської діяльності підприємства туристичної галузі.</a:t>
            </a:r>
          </a:p>
        </p:txBody>
      </p:sp>
    </p:spTree>
    <p:extLst>
      <p:ext uri="{BB962C8B-B14F-4D97-AF65-F5344CB8AC3E}">
        <p14:creationId xmlns:p14="http://schemas.microsoft.com/office/powerpoint/2010/main" val="180925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3212975"/>
            <a:ext cx="7891387" cy="323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7986" y="34915"/>
            <a:ext cx="8181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«</a:t>
            </a:r>
            <a:r>
              <a:rPr lang="ru-RU" altLang="ru-RU" sz="2400" b="1" i="1" dirty="0" err="1">
                <a:cs typeface="Aparajita" pitchFamily="34" charset="0"/>
              </a:rPr>
              <a:t>Економіка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підприємств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туристичної</a:t>
            </a:r>
            <a:r>
              <a:rPr lang="ru-RU" altLang="ru-RU" sz="2400" b="1" i="1" dirty="0">
                <a:cs typeface="Aparajita" pitchFamily="34" charset="0"/>
              </a:rPr>
              <a:t> </a:t>
            </a:r>
            <a:r>
              <a:rPr lang="ru-RU" altLang="ru-RU" sz="2400" b="1" i="1" dirty="0" err="1">
                <a:cs typeface="Aparajita" pitchFamily="34" charset="0"/>
              </a:rPr>
              <a:t>галузі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/>
              <a:t>;</a:t>
            </a:r>
            <a:endParaRPr lang="en-US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6441" y="511897"/>
            <a:ext cx="734481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Складається з 4 змістових </a:t>
            </a:r>
            <a:r>
              <a:rPr lang="uk-UA" sz="2400" dirty="0" err="1" smtClean="0"/>
              <a:t>модулей</a:t>
            </a:r>
            <a:endParaRPr lang="uk-UA" sz="2400" dirty="0" smtClean="0"/>
          </a:p>
          <a:p>
            <a:endParaRPr lang="uk-UA" sz="2400" dirty="0" smtClean="0"/>
          </a:p>
          <a:p>
            <a:r>
              <a:rPr lang="uk-UA" sz="2800" b="1" dirty="0"/>
              <a:t>Змістовий модуль 1. Економічні засади туристичної </a:t>
            </a:r>
            <a:r>
              <a:rPr lang="uk-UA" sz="2800" b="1" dirty="0" smtClean="0"/>
              <a:t>діяльності</a:t>
            </a:r>
          </a:p>
          <a:p>
            <a:endParaRPr lang="uk-UA" sz="2800" dirty="0"/>
          </a:p>
          <a:p>
            <a:r>
              <a:rPr lang="uk-UA" sz="2800" i="1" dirty="0"/>
              <a:t>Тема 1. Склад і структура народногосподарського комплексу. </a:t>
            </a:r>
            <a:endParaRPr lang="uk-UA" sz="2800" dirty="0"/>
          </a:p>
          <a:p>
            <a:r>
              <a:rPr lang="uk-UA" sz="2800" i="1" dirty="0" smtClean="0"/>
              <a:t>Тема </a:t>
            </a:r>
            <a:r>
              <a:rPr lang="uk-UA" sz="2800" i="1" dirty="0"/>
              <a:t>2. Підприємство та підприємництво в ринковій сфері.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7848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708920"/>
            <a:ext cx="7891387" cy="376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11167" y="773267"/>
            <a:ext cx="78913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Змістовий модуль 2. Підприємницька діяльність як основа туристичного бізнесу </a:t>
            </a:r>
            <a:endParaRPr lang="uk-UA" sz="2400" b="1" dirty="0" smtClean="0"/>
          </a:p>
          <a:p>
            <a:endParaRPr lang="uk-UA" sz="2400" dirty="0"/>
          </a:p>
          <a:p>
            <a:r>
              <a:rPr lang="uk-UA" sz="2400" i="1" dirty="0"/>
              <a:t>Тема 3. Організація діяльності підприємства </a:t>
            </a:r>
            <a:r>
              <a:rPr lang="uk-UA" sz="2400" i="1" dirty="0" err="1" smtClean="0"/>
              <a:t>готельно-ресторанноїгалузі</a:t>
            </a:r>
            <a:r>
              <a:rPr lang="uk-UA" sz="2400" i="1" dirty="0"/>
              <a:t>.</a:t>
            </a:r>
            <a:r>
              <a:rPr lang="uk-UA" sz="2400" dirty="0"/>
              <a:t> </a:t>
            </a:r>
          </a:p>
          <a:p>
            <a:r>
              <a:rPr lang="uk-UA" sz="2400" i="1" dirty="0" smtClean="0"/>
              <a:t>Тема </a:t>
            </a:r>
            <a:r>
              <a:rPr lang="uk-UA" sz="2400" i="1" dirty="0"/>
              <a:t>4. Основні ресурси підприємства </a:t>
            </a:r>
            <a:r>
              <a:rPr lang="uk-UA" sz="2400" i="1" dirty="0" smtClean="0"/>
              <a:t>готельно-ресторанної </a:t>
            </a:r>
            <a:r>
              <a:rPr lang="uk-UA" sz="2400" i="1" dirty="0"/>
              <a:t>галузі.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69770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958822"/>
            <a:ext cx="7891387" cy="35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58781" y="476672"/>
            <a:ext cx="78913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Змістовий модуль 3. Економічна стратегія в управлінні підприємством </a:t>
            </a:r>
            <a:r>
              <a:rPr lang="uk-UA" sz="2400" b="1" dirty="0"/>
              <a:t>готельно-ресторанної галузі</a:t>
            </a:r>
            <a:endParaRPr lang="uk-UA" sz="2400" b="1" dirty="0" smtClean="0"/>
          </a:p>
          <a:p>
            <a:endParaRPr lang="uk-UA" sz="2400" dirty="0"/>
          </a:p>
          <a:p>
            <a:r>
              <a:rPr lang="uk-UA" sz="2400" i="1" dirty="0"/>
              <a:t>Тема 5. Планування діяльності підприємства</a:t>
            </a:r>
            <a:r>
              <a:rPr lang="uk-UA" sz="2400" dirty="0"/>
              <a:t> </a:t>
            </a:r>
            <a:r>
              <a:rPr lang="uk-UA" sz="2400" i="1" dirty="0"/>
              <a:t>готельно-ресторанної галузі.</a:t>
            </a:r>
            <a:endParaRPr lang="uk-UA" sz="2400" dirty="0"/>
          </a:p>
          <a:p>
            <a:r>
              <a:rPr lang="uk-UA" sz="2400" i="1" dirty="0" smtClean="0"/>
              <a:t>Тема </a:t>
            </a:r>
            <a:r>
              <a:rPr lang="uk-UA" sz="2400" i="1" dirty="0"/>
              <a:t>6. Інвестиційна діяльність підприємства.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37264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958822"/>
            <a:ext cx="7891387" cy="35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8326" y="487025"/>
            <a:ext cx="78913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Змістовий модуль 4. Економічний механізм функціонування підприємства</a:t>
            </a:r>
            <a:r>
              <a:rPr lang="uk-UA" sz="2400" b="1" dirty="0" smtClean="0"/>
              <a:t>.</a:t>
            </a:r>
          </a:p>
          <a:p>
            <a:endParaRPr lang="uk-UA" sz="2400" dirty="0"/>
          </a:p>
          <a:p>
            <a:r>
              <a:rPr lang="uk-UA" sz="2400" i="1" dirty="0"/>
              <a:t>Тема 7. Фінансова та податкова система підприємства </a:t>
            </a:r>
            <a:r>
              <a:rPr lang="uk-UA" sz="2400" i="1" dirty="0"/>
              <a:t>готельно-ресторанної галузі </a:t>
            </a:r>
            <a:r>
              <a:rPr lang="uk-UA" sz="2400" i="1" dirty="0" err="1"/>
              <a:t>галузі</a:t>
            </a:r>
            <a:r>
              <a:rPr lang="uk-UA" sz="2400" i="1" dirty="0"/>
              <a:t>.</a:t>
            </a:r>
            <a:endParaRPr lang="uk-UA" sz="2400" dirty="0"/>
          </a:p>
          <a:p>
            <a:r>
              <a:rPr lang="uk-UA" sz="2400" i="1" dirty="0" smtClean="0"/>
              <a:t>Тема </a:t>
            </a:r>
            <a:r>
              <a:rPr lang="uk-UA" sz="2400" i="1" dirty="0"/>
              <a:t>8. Витрати, прибуток, рентабельність і цінова політика </a:t>
            </a:r>
            <a:r>
              <a:rPr lang="uk-UA" sz="2400" i="1"/>
              <a:t>підприємства </a:t>
            </a:r>
            <a:r>
              <a:rPr lang="uk-UA" sz="2400" i="1"/>
              <a:t>готельно-ресторанної галузі.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841109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569</TotalTime>
  <Words>399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 Економіка підприємств готельно-ресторанної галузі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Bez Kukushki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 Andreevna</dc:creator>
  <cp:lastModifiedBy>Наташа</cp:lastModifiedBy>
  <cp:revision>41</cp:revision>
  <dcterms:created xsi:type="dcterms:W3CDTF">2008-09-19T16:37:35Z</dcterms:created>
  <dcterms:modified xsi:type="dcterms:W3CDTF">2022-09-11T17:44:20Z</dcterms:modified>
</cp:coreProperties>
</file>