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9" r:id="rId3"/>
    <p:sldId id="258" r:id="rId4"/>
    <p:sldId id="276" r:id="rId5"/>
    <p:sldId id="261" r:id="rId6"/>
    <p:sldId id="271" r:id="rId7"/>
    <p:sldId id="272" r:id="rId8"/>
    <p:sldId id="277" r:id="rId9"/>
    <p:sldId id="264" r:id="rId10"/>
    <p:sldId id="270" r:id="rId11"/>
    <p:sldId id="265" r:id="rId12"/>
    <p:sldId id="266" r:id="rId13"/>
    <p:sldId id="267" r:id="rId14"/>
    <p:sldId id="268" r:id="rId15"/>
    <p:sldId id="275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Білки, що закодовані в мтДНК</a:t>
            </a:r>
          </a:p>
        </c:rich>
      </c:tx>
      <c:layout>
        <c:manualLayout>
          <c:xMode val="edge"/>
          <c:yMode val="edge"/>
          <c:x val="0.33119525098425195"/>
          <c:y val="2.343749855822474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Білки закодовані в мтДНК</c:v>
                </c:pt>
              </c:strCache>
            </c:strRef>
          </c:tx>
          <c:explosion val="17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1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BF10-4D8D-92B9-60E7C9C1ACC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2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BF10-4D8D-92B9-60E7C9C1ACC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3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BF10-4D8D-92B9-60E7C9C1ACC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4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7-BF10-4D8D-92B9-60E7C9C1ACC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7000"/>
                      <a:satMod val="100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03000"/>
                      <a:lumMod val="100000"/>
                    </a:schemeClr>
                  </a:gs>
                  <a:gs pos="100000">
                    <a:schemeClr val="accent5">
                      <a:shade val="93000"/>
                      <a:satMod val="11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9-BF10-4D8D-92B9-60E7C9C1ACCF}"/>
              </c:ext>
            </c:extLst>
          </c:dPt>
          <c:dLbls>
            <c:dLbl>
              <c:idx val="0"/>
              <c:layout>
                <c:manualLayout>
                  <c:x val="-0.16953494094488189"/>
                  <c:y val="5.42648219571344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10-4D8D-92B9-60E7C9C1ACCF}"/>
                </c:ext>
              </c:extLst>
            </c:dLbl>
            <c:dLbl>
              <c:idx val="1"/>
              <c:layout>
                <c:manualLayout>
                  <c:x val="-0.19726993110236221"/>
                  <c:y val="-0.240112559048193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10-4D8D-92B9-60E7C9C1ACCF}"/>
                </c:ext>
              </c:extLst>
            </c:dLbl>
            <c:dLbl>
              <c:idx val="2"/>
              <c:layout>
                <c:manualLayout>
                  <c:x val="-3.9019069881889766E-2"/>
                  <c:y val="-0.271274282032832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10-4D8D-92B9-60E7C9C1ACCF}"/>
                </c:ext>
              </c:extLst>
            </c:dLbl>
            <c:dLbl>
              <c:idx val="3"/>
              <c:layout>
                <c:manualLayout>
                  <c:x val="6.7380659448818839E-2"/>
                  <c:y val="-0.2658694472275192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10-4D8D-92B9-60E7C9C1ACCF}"/>
                </c:ext>
              </c:extLst>
            </c:dLbl>
            <c:dLbl>
              <c:idx val="4"/>
              <c:layout>
                <c:manualLayout>
                  <c:x val="0.1131293061023622"/>
                  <c:y val="9.03624452286881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10-4D8D-92B9-60E7C9C1AC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дихальний комплекс</c:v>
                </c:pt>
                <c:pt idx="1">
                  <c:v>рибосомальні білки</c:v>
                </c:pt>
                <c:pt idx="2">
                  <c:v>транспортні білки</c:v>
                </c:pt>
                <c:pt idx="3">
                  <c:v>гени рРНК</c:v>
                </c:pt>
                <c:pt idx="4">
                  <c:v>гени тРНК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</c:v>
                </c:pt>
                <c:pt idx="1">
                  <c:v>7</c:v>
                </c:pt>
                <c:pt idx="2">
                  <c:v>3</c:v>
                </c:pt>
                <c:pt idx="3">
                  <c:v>3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F10-4D8D-92B9-60E7C9C1ACCF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CCE330-4E25-4BC1-A235-AEFCD0453C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D3DFA4C-FF4E-4BB8-9374-623C97E958AB}">
      <dgm:prSet/>
      <dgm:spPr/>
      <dgm:t>
        <a:bodyPr/>
        <a:lstStyle/>
        <a:p>
          <a:pPr rtl="0"/>
          <a:r>
            <a:rPr lang="ru-RU" dirty="0">
              <a:solidFill>
                <a:schemeClr val="tx1"/>
              </a:solidFill>
            </a:rPr>
            <a:t>1. </a:t>
          </a:r>
          <a:r>
            <a:rPr lang="ru-RU" i="1" dirty="0" err="1">
              <a:solidFill>
                <a:schemeClr val="tx1"/>
              </a:solidFill>
            </a:rPr>
            <a:t>Відсутність</a:t>
          </a:r>
          <a:r>
            <a:rPr lang="ru-RU" i="1" dirty="0">
              <a:solidFill>
                <a:schemeClr val="tx1"/>
              </a:solidFill>
            </a:rPr>
            <a:t> типового </a:t>
          </a:r>
          <a:r>
            <a:rPr lang="ru-RU" i="1" dirty="0" err="1">
              <a:solidFill>
                <a:schemeClr val="tx1"/>
              </a:solidFill>
            </a:rPr>
            <a:t>кількісного</a:t>
          </a:r>
          <a:r>
            <a:rPr lang="ru-RU" i="1" dirty="0">
              <a:solidFill>
                <a:schemeClr val="tx1"/>
              </a:solidFill>
            </a:rPr>
            <a:t> </a:t>
          </a:r>
          <a:r>
            <a:rPr lang="ru-RU" i="1" dirty="0" err="1">
              <a:solidFill>
                <a:schemeClr val="tx1"/>
              </a:solidFill>
            </a:rPr>
            <a:t>менделівського</a:t>
          </a:r>
          <a:r>
            <a:rPr lang="ru-RU" i="1" dirty="0">
              <a:solidFill>
                <a:schemeClr val="tx1"/>
              </a:solidFill>
            </a:rPr>
            <a:t> </a:t>
          </a:r>
          <a:r>
            <a:rPr lang="ru-RU" i="1" dirty="0" err="1">
              <a:solidFill>
                <a:schemeClr val="tx1"/>
              </a:solidFill>
            </a:rPr>
            <a:t>розщеплення</a:t>
          </a:r>
          <a:r>
            <a:rPr lang="ru-RU" i="1" dirty="0">
              <a:solidFill>
                <a:schemeClr val="tx1"/>
              </a:solidFill>
            </a:rPr>
            <a:t> </a:t>
          </a:r>
          <a:r>
            <a:rPr lang="ru-RU" i="1" dirty="0" err="1">
              <a:solidFill>
                <a:schemeClr val="tx1"/>
              </a:solidFill>
            </a:rPr>
            <a:t>ознак</a:t>
          </a:r>
          <a:r>
            <a:rPr lang="ru-RU" i="1" dirty="0">
              <a:solidFill>
                <a:schemeClr val="tx1"/>
              </a:solidFill>
            </a:rPr>
            <a:t> в </a:t>
          </a:r>
          <a:r>
            <a:rPr lang="ru-RU" i="1" dirty="0" err="1">
              <a:solidFill>
                <a:schemeClr val="tx1"/>
              </a:solidFill>
            </a:rPr>
            <a:t>потомстві</a:t>
          </a:r>
          <a:r>
            <a:rPr lang="ru-RU" i="1" dirty="0">
              <a:solidFill>
                <a:schemeClr val="tx1"/>
              </a:solidFill>
            </a:rPr>
            <a:t>;</a:t>
          </a:r>
          <a:endParaRPr lang="ru-RU" dirty="0">
            <a:solidFill>
              <a:schemeClr val="tx1"/>
            </a:solidFill>
          </a:endParaRPr>
        </a:p>
      </dgm:t>
    </dgm:pt>
    <dgm:pt modelId="{A622A812-78BA-403E-9A88-3B542948C484}" type="parTrans" cxnId="{43AAD7F3-8574-450B-AD76-BF4CA32D1470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22A80780-FF17-4BDD-8450-9494ABE7DCF6}" type="sibTrans" cxnId="{43AAD7F3-8574-450B-AD76-BF4CA32D1470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3789FEE7-A68D-4BA3-B4D8-983C7A619851}">
      <dgm:prSet/>
      <dgm:spPr/>
      <dgm:t>
        <a:bodyPr/>
        <a:lstStyle/>
        <a:p>
          <a:pPr rtl="0"/>
          <a:r>
            <a:rPr lang="ru-RU" dirty="0">
              <a:solidFill>
                <a:schemeClr val="tx1"/>
              </a:solidFill>
            </a:rPr>
            <a:t>2. </a:t>
          </a:r>
          <a:r>
            <a:rPr lang="ru-RU" i="1" dirty="0" err="1">
              <a:solidFill>
                <a:schemeClr val="tx1"/>
              </a:solidFill>
            </a:rPr>
            <a:t>невідповідність</a:t>
          </a:r>
          <a:r>
            <a:rPr lang="ru-RU" i="1" dirty="0">
              <a:solidFill>
                <a:schemeClr val="tx1"/>
              </a:solidFill>
            </a:rPr>
            <a:t> </a:t>
          </a:r>
          <a:r>
            <a:rPr lang="ru-RU" i="1" dirty="0" err="1">
              <a:solidFill>
                <a:schemeClr val="tx1"/>
              </a:solidFill>
            </a:rPr>
            <a:t>результатів</a:t>
          </a:r>
          <a:r>
            <a:rPr lang="ru-RU" i="1" dirty="0">
              <a:solidFill>
                <a:schemeClr val="tx1"/>
              </a:solidFill>
            </a:rPr>
            <a:t> </a:t>
          </a:r>
          <a:r>
            <a:rPr lang="ru-RU" i="1" dirty="0" err="1">
              <a:solidFill>
                <a:schemeClr val="tx1"/>
              </a:solidFill>
            </a:rPr>
            <a:t>реципрокних</a:t>
          </a:r>
          <a:r>
            <a:rPr lang="ru-RU" i="1" dirty="0">
              <a:solidFill>
                <a:schemeClr val="tx1"/>
              </a:solidFill>
            </a:rPr>
            <a:t> </a:t>
          </a:r>
          <a:r>
            <a:rPr lang="ru-RU" i="1" dirty="0" err="1">
              <a:solidFill>
                <a:schemeClr val="tx1"/>
              </a:solidFill>
            </a:rPr>
            <a:t>схрещувань</a:t>
          </a:r>
          <a:r>
            <a:rPr lang="ru-RU" dirty="0">
              <a:solidFill>
                <a:schemeClr val="tx1"/>
              </a:solidFill>
            </a:rPr>
            <a:t>; </a:t>
          </a:r>
          <a:endParaRPr lang="uk-UA" dirty="0">
            <a:solidFill>
              <a:schemeClr val="tx1"/>
            </a:solidFill>
          </a:endParaRPr>
        </a:p>
      </dgm:t>
    </dgm:pt>
    <dgm:pt modelId="{FFD7C253-1762-47FE-B472-D7A674452E1E}" type="parTrans" cxnId="{50C8D77A-A4CC-4FEB-8B8A-860FF0D29F1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16C11EF5-35EB-4A6D-8750-2B526CA35C71}" type="sibTrans" cxnId="{50C8D77A-A4CC-4FEB-8B8A-860FF0D29F1B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C3F388F7-2298-429A-A084-4094D54C3915}">
      <dgm:prSet/>
      <dgm:spPr/>
      <dgm:t>
        <a:bodyPr/>
        <a:lstStyle/>
        <a:p>
          <a:pPr rtl="0"/>
          <a:r>
            <a:rPr lang="uk-UA" dirty="0">
              <a:solidFill>
                <a:schemeClr val="tx1"/>
              </a:solidFill>
            </a:rPr>
            <a:t>3</a:t>
          </a:r>
          <a:r>
            <a:rPr lang="uk-UA" i="1" dirty="0">
              <a:solidFill>
                <a:schemeClr val="tx1"/>
              </a:solidFill>
            </a:rPr>
            <a:t>. наявність материнського типу успадкування</a:t>
          </a:r>
          <a:endParaRPr lang="uk-UA" dirty="0">
            <a:solidFill>
              <a:schemeClr val="tx1"/>
            </a:solidFill>
          </a:endParaRPr>
        </a:p>
      </dgm:t>
    </dgm:pt>
    <dgm:pt modelId="{8959D9C2-7B51-446A-BE9D-75C94C104F81}" type="parTrans" cxnId="{1EC59169-7429-48CC-B11A-C90F5DA46BAA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03097491-A47A-42D4-937E-61B526215D54}" type="sibTrans" cxnId="{1EC59169-7429-48CC-B11A-C90F5DA46BAA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D7EEB794-6424-4993-ABE7-8A19C8279DAD}">
      <dgm:prSet/>
      <dgm:spPr/>
      <dgm:t>
        <a:bodyPr/>
        <a:lstStyle/>
        <a:p>
          <a:pPr rtl="0"/>
          <a:r>
            <a:rPr lang="uk-UA" dirty="0">
              <a:solidFill>
                <a:schemeClr val="tx1"/>
              </a:solidFill>
            </a:rPr>
            <a:t>4. </a:t>
          </a:r>
          <a:r>
            <a:rPr lang="uk-UA" i="1" dirty="0">
              <a:solidFill>
                <a:schemeClr val="tx1"/>
              </a:solidFill>
            </a:rPr>
            <a:t>незалежність успадкування ознак від наявності тих чи інших хромосом ядра</a:t>
          </a:r>
          <a:r>
            <a:rPr lang="uk-UA" dirty="0">
              <a:solidFill>
                <a:schemeClr val="tx1"/>
              </a:solidFill>
            </a:rPr>
            <a:t>; </a:t>
          </a:r>
        </a:p>
      </dgm:t>
    </dgm:pt>
    <dgm:pt modelId="{CAF08AFE-184D-4752-A37C-2134FEB5DD1A}" type="parTrans" cxnId="{5A66CA13-6431-404B-A49E-D960D1942016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529D6CAE-41A4-431E-8163-EA38D8E6D828}" type="sibTrans" cxnId="{5A66CA13-6431-404B-A49E-D960D1942016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A0C55BC6-F566-4E93-8885-49D86015EE8D}">
      <dgm:prSet/>
      <dgm:spPr/>
      <dgm:t>
        <a:bodyPr/>
        <a:lstStyle/>
        <a:p>
          <a:pPr rtl="0"/>
          <a:r>
            <a:rPr lang="uk-UA" dirty="0">
              <a:solidFill>
                <a:schemeClr val="tx1"/>
              </a:solidFill>
            </a:rPr>
            <a:t>5. </a:t>
          </a:r>
          <a:r>
            <a:rPr lang="uk-UA" i="1" dirty="0">
              <a:solidFill>
                <a:schemeClr val="tx1"/>
              </a:solidFill>
            </a:rPr>
            <a:t>неможливість виявити зчеплення генів;</a:t>
          </a:r>
        </a:p>
      </dgm:t>
    </dgm:pt>
    <dgm:pt modelId="{EAD8F2E7-D2DE-4B77-8FFF-EF4788D85B21}" type="parTrans" cxnId="{A636D343-8A5B-4A83-8BB9-87B17C041BBE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D159D042-DA1A-4578-A45E-33BFEB4CAC1E}" type="sibTrans" cxnId="{A636D343-8A5B-4A83-8BB9-87B17C041BBE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B2B9A659-59C0-4240-8DF8-161557795A6B}">
      <dgm:prSet/>
      <dgm:spPr/>
      <dgm:t>
        <a:bodyPr/>
        <a:lstStyle/>
        <a:p>
          <a:pPr rtl="0"/>
          <a:r>
            <a:rPr lang="uk-UA" dirty="0">
              <a:solidFill>
                <a:schemeClr val="tx1"/>
              </a:solidFill>
            </a:rPr>
            <a:t>6. </a:t>
          </a:r>
          <a:r>
            <a:rPr lang="uk-UA" i="1" dirty="0">
              <a:solidFill>
                <a:schemeClr val="tx1"/>
              </a:solidFill>
            </a:rPr>
            <a:t>наявність </a:t>
          </a:r>
          <a:r>
            <a:rPr lang="uk-UA" i="1" dirty="0" err="1">
              <a:solidFill>
                <a:schemeClr val="tx1"/>
              </a:solidFill>
            </a:rPr>
            <a:t>постзиготичних</a:t>
          </a:r>
          <a:r>
            <a:rPr lang="uk-UA" i="1" dirty="0">
              <a:solidFill>
                <a:schemeClr val="tx1"/>
              </a:solidFill>
            </a:rPr>
            <a:t> розщеплень при мітотичних поділах при спадкуванні генів мітохондрій.</a:t>
          </a:r>
          <a:endParaRPr lang="uk-UA" dirty="0">
            <a:solidFill>
              <a:schemeClr val="tx1"/>
            </a:solidFill>
          </a:endParaRPr>
        </a:p>
      </dgm:t>
    </dgm:pt>
    <dgm:pt modelId="{1A60005A-18DB-41E1-866B-82C31C3CE6FB}" type="parTrans" cxnId="{9F604C1C-D3C6-4BF0-A9D3-BAFE88317534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56B4BD40-920D-4FCA-8022-DF2EFFA75C46}" type="sibTrans" cxnId="{9F604C1C-D3C6-4BF0-A9D3-BAFE88317534}">
      <dgm:prSet/>
      <dgm:spPr/>
      <dgm:t>
        <a:bodyPr/>
        <a:lstStyle/>
        <a:p>
          <a:endParaRPr lang="uk-UA">
            <a:solidFill>
              <a:schemeClr val="tx1"/>
            </a:solidFill>
          </a:endParaRPr>
        </a:p>
      </dgm:t>
    </dgm:pt>
    <dgm:pt modelId="{2DF6DE3B-5CDD-4629-9275-47F697D50F7E}">
      <dgm:prSet/>
      <dgm:spPr/>
      <dgm:t>
        <a:bodyPr/>
        <a:lstStyle/>
        <a:p>
          <a:endParaRPr lang="ru-UA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olidFill>
              <a:schemeClr val="tx1"/>
            </a:solidFill>
          </a:endParaRPr>
        </a:p>
      </dgm:t>
    </dgm:pt>
    <dgm:pt modelId="{65B14B86-84DF-460D-92A1-7CCED20DE144}" type="parTrans" cxnId="{B6B7C8D7-A9E2-41F6-8E73-1BDBCBE25DEF}">
      <dgm:prSet/>
      <dgm:spPr/>
      <dgm:t>
        <a:bodyPr/>
        <a:lstStyle/>
        <a:p>
          <a:endParaRPr lang="ru-UA">
            <a:solidFill>
              <a:schemeClr val="tx1"/>
            </a:solidFill>
          </a:endParaRPr>
        </a:p>
      </dgm:t>
    </dgm:pt>
    <dgm:pt modelId="{D6717D57-AB22-4D3D-B799-BF3B623AC8C2}" type="sibTrans" cxnId="{B6B7C8D7-A9E2-41F6-8E73-1BDBCBE25DEF}">
      <dgm:prSet/>
      <dgm:spPr/>
      <dgm:t>
        <a:bodyPr/>
        <a:lstStyle/>
        <a:p>
          <a:endParaRPr lang="ru-UA">
            <a:solidFill>
              <a:schemeClr val="tx1"/>
            </a:solidFill>
          </a:endParaRPr>
        </a:p>
      </dgm:t>
    </dgm:pt>
    <dgm:pt modelId="{1B2B15F6-B607-4CF7-88AF-D45AE2B8254E}" type="pres">
      <dgm:prSet presAssocID="{38CCE330-4E25-4BC1-A235-AEFCD0453CB5}" presName="linear" presStyleCnt="0">
        <dgm:presLayoutVars>
          <dgm:animLvl val="lvl"/>
          <dgm:resizeHandles val="exact"/>
        </dgm:presLayoutVars>
      </dgm:prSet>
      <dgm:spPr/>
    </dgm:pt>
    <dgm:pt modelId="{A0119644-9219-419E-B859-322CF51B5B7E}" type="pres">
      <dgm:prSet presAssocID="{FD3DFA4C-FF4E-4BB8-9374-623C97E958A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E4268701-12FD-403B-9A82-33EC02EEC34A}" type="pres">
      <dgm:prSet presAssocID="{22A80780-FF17-4BDD-8450-9494ABE7DCF6}" presName="spacer" presStyleCnt="0"/>
      <dgm:spPr/>
    </dgm:pt>
    <dgm:pt modelId="{F7A96646-AE76-4076-A48F-337405CC672D}" type="pres">
      <dgm:prSet presAssocID="{3789FEE7-A68D-4BA3-B4D8-983C7A61985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B463FEA-0A89-48CC-BA24-9F8218300BF3}" type="pres">
      <dgm:prSet presAssocID="{16C11EF5-35EB-4A6D-8750-2B526CA35C71}" presName="spacer" presStyleCnt="0"/>
      <dgm:spPr/>
    </dgm:pt>
    <dgm:pt modelId="{BDD3880B-55DC-48F3-964B-5A9901C505A8}" type="pres">
      <dgm:prSet presAssocID="{C3F388F7-2298-429A-A084-4094D54C391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9C42A6B-BF2B-4DFA-8DF6-05EE822133D2}" type="pres">
      <dgm:prSet presAssocID="{03097491-A47A-42D4-937E-61B526215D54}" presName="spacer" presStyleCnt="0"/>
      <dgm:spPr/>
    </dgm:pt>
    <dgm:pt modelId="{104FDE54-C77D-4F08-8A11-7B8CD3CD7C07}" type="pres">
      <dgm:prSet presAssocID="{D7EEB794-6424-4993-ABE7-8A19C8279DA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02CDBB0E-ACCC-4B1A-8C8B-82A381E1F5EC}" type="pres">
      <dgm:prSet presAssocID="{529D6CAE-41A4-431E-8163-EA38D8E6D828}" presName="spacer" presStyleCnt="0"/>
      <dgm:spPr/>
    </dgm:pt>
    <dgm:pt modelId="{9E78E1A7-57A2-4D5B-8D69-A92623A290BD}" type="pres">
      <dgm:prSet presAssocID="{A0C55BC6-F566-4E93-8885-49D86015EE8D}" presName="parentText" presStyleLbl="node1" presStyleIdx="4" presStyleCnt="7" custLinFactY="57" custLinFactNeighborY="100000">
        <dgm:presLayoutVars>
          <dgm:chMax val="0"/>
          <dgm:bulletEnabled val="1"/>
        </dgm:presLayoutVars>
      </dgm:prSet>
      <dgm:spPr/>
    </dgm:pt>
    <dgm:pt modelId="{3ABAC3CD-C2D8-4B7D-9D83-9FD650203B7D}" type="pres">
      <dgm:prSet presAssocID="{D159D042-DA1A-4578-A45E-33BFEB4CAC1E}" presName="spacer" presStyleCnt="0"/>
      <dgm:spPr/>
    </dgm:pt>
    <dgm:pt modelId="{4BAD056D-380C-4588-AABA-690392B87A92}" type="pres">
      <dgm:prSet presAssocID="{B2B9A659-59C0-4240-8DF8-161557795A6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EB7D10A-8E09-41EA-99E1-AF32AFC57D0C}" type="pres">
      <dgm:prSet presAssocID="{56B4BD40-920D-4FCA-8022-DF2EFFA75C46}" presName="spacer" presStyleCnt="0"/>
      <dgm:spPr/>
    </dgm:pt>
    <dgm:pt modelId="{D92636F9-A841-45B1-A8A7-24FA80495130}" type="pres">
      <dgm:prSet presAssocID="{2DF6DE3B-5CDD-4629-9275-47F697D50F7E}" presName="parentText" presStyleLbl="node1" presStyleIdx="6" presStyleCnt="7" custLinFactY="68960" custLinFactNeighborX="2805" custLinFactNeighborY="100000">
        <dgm:presLayoutVars>
          <dgm:chMax val="0"/>
          <dgm:bulletEnabled val="1"/>
        </dgm:presLayoutVars>
      </dgm:prSet>
      <dgm:spPr/>
    </dgm:pt>
  </dgm:ptLst>
  <dgm:cxnLst>
    <dgm:cxn modelId="{5A66CA13-6431-404B-A49E-D960D1942016}" srcId="{38CCE330-4E25-4BC1-A235-AEFCD0453CB5}" destId="{D7EEB794-6424-4993-ABE7-8A19C8279DAD}" srcOrd="3" destOrd="0" parTransId="{CAF08AFE-184D-4752-A37C-2134FEB5DD1A}" sibTransId="{529D6CAE-41A4-431E-8163-EA38D8E6D828}"/>
    <dgm:cxn modelId="{84C76E15-1A71-40C1-AE66-D3480F310950}" type="presOf" srcId="{A0C55BC6-F566-4E93-8885-49D86015EE8D}" destId="{9E78E1A7-57A2-4D5B-8D69-A92623A290BD}" srcOrd="0" destOrd="0" presId="urn:microsoft.com/office/officeart/2005/8/layout/vList2"/>
    <dgm:cxn modelId="{9F604C1C-D3C6-4BF0-A9D3-BAFE88317534}" srcId="{38CCE330-4E25-4BC1-A235-AEFCD0453CB5}" destId="{B2B9A659-59C0-4240-8DF8-161557795A6B}" srcOrd="5" destOrd="0" parTransId="{1A60005A-18DB-41E1-866B-82C31C3CE6FB}" sibTransId="{56B4BD40-920D-4FCA-8022-DF2EFFA75C46}"/>
    <dgm:cxn modelId="{09981E33-29FC-48A4-9EF4-23ABCB188E08}" type="presOf" srcId="{2DF6DE3B-5CDD-4629-9275-47F697D50F7E}" destId="{D92636F9-A841-45B1-A8A7-24FA80495130}" srcOrd="0" destOrd="0" presId="urn:microsoft.com/office/officeart/2005/8/layout/vList2"/>
    <dgm:cxn modelId="{C45E2034-9FDD-4847-8723-436CCD7131BA}" type="presOf" srcId="{B2B9A659-59C0-4240-8DF8-161557795A6B}" destId="{4BAD056D-380C-4588-AABA-690392B87A92}" srcOrd="0" destOrd="0" presId="urn:microsoft.com/office/officeart/2005/8/layout/vList2"/>
    <dgm:cxn modelId="{246C0A3C-4EE3-4625-987D-F387E379DBC1}" type="presOf" srcId="{3789FEE7-A68D-4BA3-B4D8-983C7A619851}" destId="{F7A96646-AE76-4076-A48F-337405CC672D}" srcOrd="0" destOrd="0" presId="urn:microsoft.com/office/officeart/2005/8/layout/vList2"/>
    <dgm:cxn modelId="{A636D343-8A5B-4A83-8BB9-87B17C041BBE}" srcId="{38CCE330-4E25-4BC1-A235-AEFCD0453CB5}" destId="{A0C55BC6-F566-4E93-8885-49D86015EE8D}" srcOrd="4" destOrd="0" parTransId="{EAD8F2E7-D2DE-4B77-8FFF-EF4788D85B21}" sibTransId="{D159D042-DA1A-4578-A45E-33BFEB4CAC1E}"/>
    <dgm:cxn modelId="{1EC59169-7429-48CC-B11A-C90F5DA46BAA}" srcId="{38CCE330-4E25-4BC1-A235-AEFCD0453CB5}" destId="{C3F388F7-2298-429A-A084-4094D54C3915}" srcOrd="2" destOrd="0" parTransId="{8959D9C2-7B51-446A-BE9D-75C94C104F81}" sibTransId="{03097491-A47A-42D4-937E-61B526215D54}"/>
    <dgm:cxn modelId="{6C95B879-3AE6-4A27-8F89-00FC686D8042}" type="presOf" srcId="{C3F388F7-2298-429A-A084-4094D54C3915}" destId="{BDD3880B-55DC-48F3-964B-5A9901C505A8}" srcOrd="0" destOrd="0" presId="urn:microsoft.com/office/officeart/2005/8/layout/vList2"/>
    <dgm:cxn modelId="{50C8D77A-A4CC-4FEB-8B8A-860FF0D29F1B}" srcId="{38CCE330-4E25-4BC1-A235-AEFCD0453CB5}" destId="{3789FEE7-A68D-4BA3-B4D8-983C7A619851}" srcOrd="1" destOrd="0" parTransId="{FFD7C253-1762-47FE-B472-D7A674452E1E}" sibTransId="{16C11EF5-35EB-4A6D-8750-2B526CA35C71}"/>
    <dgm:cxn modelId="{7937F496-F843-43DC-B39E-106740476FE0}" type="presOf" srcId="{D7EEB794-6424-4993-ABE7-8A19C8279DAD}" destId="{104FDE54-C77D-4F08-8A11-7B8CD3CD7C07}" srcOrd="0" destOrd="0" presId="urn:microsoft.com/office/officeart/2005/8/layout/vList2"/>
    <dgm:cxn modelId="{B6B7C8D7-A9E2-41F6-8E73-1BDBCBE25DEF}" srcId="{38CCE330-4E25-4BC1-A235-AEFCD0453CB5}" destId="{2DF6DE3B-5CDD-4629-9275-47F697D50F7E}" srcOrd="6" destOrd="0" parTransId="{65B14B86-84DF-460D-92A1-7CCED20DE144}" sibTransId="{D6717D57-AB22-4D3D-B799-BF3B623AC8C2}"/>
    <dgm:cxn modelId="{57E26BE2-72D7-493D-90AD-A3901C136562}" type="presOf" srcId="{38CCE330-4E25-4BC1-A235-AEFCD0453CB5}" destId="{1B2B15F6-B607-4CF7-88AF-D45AE2B8254E}" srcOrd="0" destOrd="0" presId="urn:microsoft.com/office/officeart/2005/8/layout/vList2"/>
    <dgm:cxn modelId="{5720A6E6-2E21-4551-8278-AB1BEBFC31AE}" type="presOf" srcId="{FD3DFA4C-FF4E-4BB8-9374-623C97E958AB}" destId="{A0119644-9219-419E-B859-322CF51B5B7E}" srcOrd="0" destOrd="0" presId="urn:microsoft.com/office/officeart/2005/8/layout/vList2"/>
    <dgm:cxn modelId="{43AAD7F3-8574-450B-AD76-BF4CA32D1470}" srcId="{38CCE330-4E25-4BC1-A235-AEFCD0453CB5}" destId="{FD3DFA4C-FF4E-4BB8-9374-623C97E958AB}" srcOrd="0" destOrd="0" parTransId="{A622A812-78BA-403E-9A88-3B542948C484}" sibTransId="{22A80780-FF17-4BDD-8450-9494ABE7DCF6}"/>
    <dgm:cxn modelId="{1F5C2CC3-3C22-4D9C-9B74-5B0135629924}" type="presParOf" srcId="{1B2B15F6-B607-4CF7-88AF-D45AE2B8254E}" destId="{A0119644-9219-419E-B859-322CF51B5B7E}" srcOrd="0" destOrd="0" presId="urn:microsoft.com/office/officeart/2005/8/layout/vList2"/>
    <dgm:cxn modelId="{4DF5C8A6-FF11-4175-ADD7-0D449E1EA779}" type="presParOf" srcId="{1B2B15F6-B607-4CF7-88AF-D45AE2B8254E}" destId="{E4268701-12FD-403B-9A82-33EC02EEC34A}" srcOrd="1" destOrd="0" presId="urn:microsoft.com/office/officeart/2005/8/layout/vList2"/>
    <dgm:cxn modelId="{4B31ABA7-36A3-45EE-918E-F1740206D00A}" type="presParOf" srcId="{1B2B15F6-B607-4CF7-88AF-D45AE2B8254E}" destId="{F7A96646-AE76-4076-A48F-337405CC672D}" srcOrd="2" destOrd="0" presId="urn:microsoft.com/office/officeart/2005/8/layout/vList2"/>
    <dgm:cxn modelId="{5B874DBA-D5A0-441B-AF5E-71AEA7B17574}" type="presParOf" srcId="{1B2B15F6-B607-4CF7-88AF-D45AE2B8254E}" destId="{8B463FEA-0A89-48CC-BA24-9F8218300BF3}" srcOrd="3" destOrd="0" presId="urn:microsoft.com/office/officeart/2005/8/layout/vList2"/>
    <dgm:cxn modelId="{78F20C77-A017-44E2-AADD-D10BE632E530}" type="presParOf" srcId="{1B2B15F6-B607-4CF7-88AF-D45AE2B8254E}" destId="{BDD3880B-55DC-48F3-964B-5A9901C505A8}" srcOrd="4" destOrd="0" presId="urn:microsoft.com/office/officeart/2005/8/layout/vList2"/>
    <dgm:cxn modelId="{C12B1740-85EE-4B68-9355-C7BE91A4CB74}" type="presParOf" srcId="{1B2B15F6-B607-4CF7-88AF-D45AE2B8254E}" destId="{49C42A6B-BF2B-4DFA-8DF6-05EE822133D2}" srcOrd="5" destOrd="0" presId="urn:microsoft.com/office/officeart/2005/8/layout/vList2"/>
    <dgm:cxn modelId="{1D385C09-43EE-43CB-B618-7874AB1060E2}" type="presParOf" srcId="{1B2B15F6-B607-4CF7-88AF-D45AE2B8254E}" destId="{104FDE54-C77D-4F08-8A11-7B8CD3CD7C07}" srcOrd="6" destOrd="0" presId="urn:microsoft.com/office/officeart/2005/8/layout/vList2"/>
    <dgm:cxn modelId="{1672E6CA-4B6F-452E-8D45-AE83C7345C6A}" type="presParOf" srcId="{1B2B15F6-B607-4CF7-88AF-D45AE2B8254E}" destId="{02CDBB0E-ACCC-4B1A-8C8B-82A381E1F5EC}" srcOrd="7" destOrd="0" presId="urn:microsoft.com/office/officeart/2005/8/layout/vList2"/>
    <dgm:cxn modelId="{2B8D3B1C-7691-486B-8A61-65D0C2BB0276}" type="presParOf" srcId="{1B2B15F6-B607-4CF7-88AF-D45AE2B8254E}" destId="{9E78E1A7-57A2-4D5B-8D69-A92623A290BD}" srcOrd="8" destOrd="0" presId="urn:microsoft.com/office/officeart/2005/8/layout/vList2"/>
    <dgm:cxn modelId="{F240DB61-B327-4641-B21B-3B4602F14D5F}" type="presParOf" srcId="{1B2B15F6-B607-4CF7-88AF-D45AE2B8254E}" destId="{3ABAC3CD-C2D8-4B7D-9D83-9FD650203B7D}" srcOrd="9" destOrd="0" presId="urn:microsoft.com/office/officeart/2005/8/layout/vList2"/>
    <dgm:cxn modelId="{0C4E6A0D-6832-4EF2-90C0-B0A5623FF97F}" type="presParOf" srcId="{1B2B15F6-B607-4CF7-88AF-D45AE2B8254E}" destId="{4BAD056D-380C-4588-AABA-690392B87A92}" srcOrd="10" destOrd="0" presId="urn:microsoft.com/office/officeart/2005/8/layout/vList2"/>
    <dgm:cxn modelId="{B1CAB8ED-AC50-4F7F-8BC5-982D2DD76AC9}" type="presParOf" srcId="{1B2B15F6-B607-4CF7-88AF-D45AE2B8254E}" destId="{9EB7D10A-8E09-41EA-99E1-AF32AFC57D0C}" srcOrd="11" destOrd="0" presId="urn:microsoft.com/office/officeart/2005/8/layout/vList2"/>
    <dgm:cxn modelId="{E990E1E0-17FF-477E-8A5C-37B53B996EFD}" type="presParOf" srcId="{1B2B15F6-B607-4CF7-88AF-D45AE2B8254E}" destId="{D92636F9-A841-45B1-A8A7-24FA8049513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19644-9219-419E-B859-322CF51B5B7E}">
      <dsp:nvSpPr>
        <dsp:cNvPr id="0" name=""/>
        <dsp:cNvSpPr/>
      </dsp:nvSpPr>
      <dsp:spPr>
        <a:xfrm>
          <a:off x="0" y="106031"/>
          <a:ext cx="8229600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1. </a:t>
          </a:r>
          <a:r>
            <a:rPr lang="ru-RU" sz="1600" i="1" kern="1200" dirty="0" err="1">
              <a:solidFill>
                <a:schemeClr val="tx1"/>
              </a:solidFill>
            </a:rPr>
            <a:t>Відсутність</a:t>
          </a:r>
          <a:r>
            <a:rPr lang="ru-RU" sz="1600" i="1" kern="1200" dirty="0">
              <a:solidFill>
                <a:schemeClr val="tx1"/>
              </a:solidFill>
            </a:rPr>
            <a:t> типового </a:t>
          </a:r>
          <a:r>
            <a:rPr lang="ru-RU" sz="1600" i="1" kern="1200" dirty="0" err="1">
              <a:solidFill>
                <a:schemeClr val="tx1"/>
              </a:solidFill>
            </a:rPr>
            <a:t>кількісного</a:t>
          </a:r>
          <a:r>
            <a:rPr lang="ru-RU" sz="1600" i="1" kern="1200" dirty="0">
              <a:solidFill>
                <a:schemeClr val="tx1"/>
              </a:solidFill>
            </a:rPr>
            <a:t> </a:t>
          </a:r>
          <a:r>
            <a:rPr lang="ru-RU" sz="1600" i="1" kern="1200" dirty="0" err="1">
              <a:solidFill>
                <a:schemeClr val="tx1"/>
              </a:solidFill>
            </a:rPr>
            <a:t>менделівського</a:t>
          </a:r>
          <a:r>
            <a:rPr lang="ru-RU" sz="1600" i="1" kern="1200" dirty="0">
              <a:solidFill>
                <a:schemeClr val="tx1"/>
              </a:solidFill>
            </a:rPr>
            <a:t> </a:t>
          </a:r>
          <a:r>
            <a:rPr lang="ru-RU" sz="1600" i="1" kern="1200" dirty="0" err="1">
              <a:solidFill>
                <a:schemeClr val="tx1"/>
              </a:solidFill>
            </a:rPr>
            <a:t>розщеплення</a:t>
          </a:r>
          <a:r>
            <a:rPr lang="ru-RU" sz="1600" i="1" kern="1200" dirty="0">
              <a:solidFill>
                <a:schemeClr val="tx1"/>
              </a:solidFill>
            </a:rPr>
            <a:t> </a:t>
          </a:r>
          <a:r>
            <a:rPr lang="ru-RU" sz="1600" i="1" kern="1200" dirty="0" err="1">
              <a:solidFill>
                <a:schemeClr val="tx1"/>
              </a:solidFill>
            </a:rPr>
            <a:t>ознак</a:t>
          </a:r>
          <a:r>
            <a:rPr lang="ru-RU" sz="1600" i="1" kern="1200" dirty="0">
              <a:solidFill>
                <a:schemeClr val="tx1"/>
              </a:solidFill>
            </a:rPr>
            <a:t> в </a:t>
          </a:r>
          <a:r>
            <a:rPr lang="ru-RU" sz="1600" i="1" kern="1200" dirty="0" err="1">
              <a:solidFill>
                <a:schemeClr val="tx1"/>
              </a:solidFill>
            </a:rPr>
            <a:t>потомстві</a:t>
          </a:r>
          <a:r>
            <a:rPr lang="ru-RU" sz="1600" i="1" kern="1200" dirty="0">
              <a:solidFill>
                <a:schemeClr val="tx1"/>
              </a:solidFill>
            </a:rPr>
            <a:t>;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31028" y="137059"/>
        <a:ext cx="8167544" cy="573546"/>
      </dsp:txXfrm>
    </dsp:sp>
    <dsp:sp modelId="{F7A96646-AE76-4076-A48F-337405CC672D}">
      <dsp:nvSpPr>
        <dsp:cNvPr id="0" name=""/>
        <dsp:cNvSpPr/>
      </dsp:nvSpPr>
      <dsp:spPr>
        <a:xfrm>
          <a:off x="0" y="787713"/>
          <a:ext cx="8229600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tx1"/>
              </a:solidFill>
            </a:rPr>
            <a:t>2. </a:t>
          </a:r>
          <a:r>
            <a:rPr lang="ru-RU" sz="1600" i="1" kern="1200" dirty="0" err="1">
              <a:solidFill>
                <a:schemeClr val="tx1"/>
              </a:solidFill>
            </a:rPr>
            <a:t>невідповідність</a:t>
          </a:r>
          <a:r>
            <a:rPr lang="ru-RU" sz="1600" i="1" kern="1200" dirty="0">
              <a:solidFill>
                <a:schemeClr val="tx1"/>
              </a:solidFill>
            </a:rPr>
            <a:t> </a:t>
          </a:r>
          <a:r>
            <a:rPr lang="ru-RU" sz="1600" i="1" kern="1200" dirty="0" err="1">
              <a:solidFill>
                <a:schemeClr val="tx1"/>
              </a:solidFill>
            </a:rPr>
            <a:t>результатів</a:t>
          </a:r>
          <a:r>
            <a:rPr lang="ru-RU" sz="1600" i="1" kern="1200" dirty="0">
              <a:solidFill>
                <a:schemeClr val="tx1"/>
              </a:solidFill>
            </a:rPr>
            <a:t> </a:t>
          </a:r>
          <a:r>
            <a:rPr lang="ru-RU" sz="1600" i="1" kern="1200" dirty="0" err="1">
              <a:solidFill>
                <a:schemeClr val="tx1"/>
              </a:solidFill>
            </a:rPr>
            <a:t>реципрокних</a:t>
          </a:r>
          <a:r>
            <a:rPr lang="ru-RU" sz="1600" i="1" kern="1200" dirty="0">
              <a:solidFill>
                <a:schemeClr val="tx1"/>
              </a:solidFill>
            </a:rPr>
            <a:t> </a:t>
          </a:r>
          <a:r>
            <a:rPr lang="ru-RU" sz="1600" i="1" kern="1200" dirty="0" err="1">
              <a:solidFill>
                <a:schemeClr val="tx1"/>
              </a:solidFill>
            </a:rPr>
            <a:t>схрещувань</a:t>
          </a:r>
          <a:r>
            <a:rPr lang="ru-RU" sz="1600" kern="1200" dirty="0">
              <a:solidFill>
                <a:schemeClr val="tx1"/>
              </a:solidFill>
            </a:rPr>
            <a:t>; </a:t>
          </a:r>
          <a:endParaRPr lang="uk-UA" sz="1600" kern="1200" dirty="0">
            <a:solidFill>
              <a:schemeClr val="tx1"/>
            </a:solidFill>
          </a:endParaRPr>
        </a:p>
      </dsp:txBody>
      <dsp:txXfrm>
        <a:off x="31028" y="818741"/>
        <a:ext cx="8167544" cy="573546"/>
      </dsp:txXfrm>
    </dsp:sp>
    <dsp:sp modelId="{BDD3880B-55DC-48F3-964B-5A9901C505A8}">
      <dsp:nvSpPr>
        <dsp:cNvPr id="0" name=""/>
        <dsp:cNvSpPr/>
      </dsp:nvSpPr>
      <dsp:spPr>
        <a:xfrm>
          <a:off x="0" y="1469396"/>
          <a:ext cx="8229600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chemeClr val="tx1"/>
              </a:solidFill>
            </a:rPr>
            <a:t>3</a:t>
          </a:r>
          <a:r>
            <a:rPr lang="uk-UA" sz="1600" i="1" kern="1200" dirty="0">
              <a:solidFill>
                <a:schemeClr val="tx1"/>
              </a:solidFill>
            </a:rPr>
            <a:t>. наявність материнського типу успадкування</a:t>
          </a:r>
          <a:endParaRPr lang="uk-UA" sz="1600" kern="1200" dirty="0">
            <a:solidFill>
              <a:schemeClr val="tx1"/>
            </a:solidFill>
          </a:endParaRPr>
        </a:p>
      </dsp:txBody>
      <dsp:txXfrm>
        <a:off x="31028" y="1500424"/>
        <a:ext cx="8167544" cy="573546"/>
      </dsp:txXfrm>
    </dsp:sp>
    <dsp:sp modelId="{104FDE54-C77D-4F08-8A11-7B8CD3CD7C07}">
      <dsp:nvSpPr>
        <dsp:cNvPr id="0" name=""/>
        <dsp:cNvSpPr/>
      </dsp:nvSpPr>
      <dsp:spPr>
        <a:xfrm>
          <a:off x="0" y="2151078"/>
          <a:ext cx="8229600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chemeClr val="tx1"/>
              </a:solidFill>
            </a:rPr>
            <a:t>4. </a:t>
          </a:r>
          <a:r>
            <a:rPr lang="uk-UA" sz="1600" i="1" kern="1200" dirty="0">
              <a:solidFill>
                <a:schemeClr val="tx1"/>
              </a:solidFill>
            </a:rPr>
            <a:t>незалежність успадкування ознак від наявності тих чи інших хромосом ядра</a:t>
          </a:r>
          <a:r>
            <a:rPr lang="uk-UA" sz="1600" kern="1200" dirty="0">
              <a:solidFill>
                <a:schemeClr val="tx1"/>
              </a:solidFill>
            </a:rPr>
            <a:t>; </a:t>
          </a:r>
        </a:p>
      </dsp:txBody>
      <dsp:txXfrm>
        <a:off x="31028" y="2182106"/>
        <a:ext cx="8167544" cy="573546"/>
      </dsp:txXfrm>
    </dsp:sp>
    <dsp:sp modelId="{9E78E1A7-57A2-4D5B-8D69-A92623A290BD}">
      <dsp:nvSpPr>
        <dsp:cNvPr id="0" name=""/>
        <dsp:cNvSpPr/>
      </dsp:nvSpPr>
      <dsp:spPr>
        <a:xfrm>
          <a:off x="0" y="2879203"/>
          <a:ext cx="8229600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chemeClr val="tx1"/>
              </a:solidFill>
            </a:rPr>
            <a:t>5. </a:t>
          </a:r>
          <a:r>
            <a:rPr lang="uk-UA" sz="1600" i="1" kern="1200" dirty="0">
              <a:solidFill>
                <a:schemeClr val="tx1"/>
              </a:solidFill>
            </a:rPr>
            <a:t>неможливість виявити зчеплення генів;</a:t>
          </a:r>
        </a:p>
      </dsp:txBody>
      <dsp:txXfrm>
        <a:off x="31028" y="2910231"/>
        <a:ext cx="8167544" cy="573546"/>
      </dsp:txXfrm>
    </dsp:sp>
    <dsp:sp modelId="{4BAD056D-380C-4588-AABA-690392B87A92}">
      <dsp:nvSpPr>
        <dsp:cNvPr id="0" name=""/>
        <dsp:cNvSpPr/>
      </dsp:nvSpPr>
      <dsp:spPr>
        <a:xfrm>
          <a:off x="0" y="3514443"/>
          <a:ext cx="8229600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chemeClr val="tx1"/>
              </a:solidFill>
            </a:rPr>
            <a:t>6. </a:t>
          </a:r>
          <a:r>
            <a:rPr lang="uk-UA" sz="1600" i="1" kern="1200" dirty="0">
              <a:solidFill>
                <a:schemeClr val="tx1"/>
              </a:solidFill>
            </a:rPr>
            <a:t>наявність </a:t>
          </a:r>
          <a:r>
            <a:rPr lang="uk-UA" sz="1600" i="1" kern="1200" dirty="0" err="1">
              <a:solidFill>
                <a:schemeClr val="tx1"/>
              </a:solidFill>
            </a:rPr>
            <a:t>постзиготичних</a:t>
          </a:r>
          <a:r>
            <a:rPr lang="uk-UA" sz="1600" i="1" kern="1200" dirty="0">
              <a:solidFill>
                <a:schemeClr val="tx1"/>
              </a:solidFill>
            </a:rPr>
            <a:t> розщеплень при мітотичних поділах при спадкуванні генів мітохондрій.</a:t>
          </a:r>
          <a:endParaRPr lang="uk-UA" sz="1600" kern="1200" dirty="0">
            <a:solidFill>
              <a:schemeClr val="tx1"/>
            </a:solidFill>
          </a:endParaRPr>
        </a:p>
      </dsp:txBody>
      <dsp:txXfrm>
        <a:off x="31028" y="3545471"/>
        <a:ext cx="8167544" cy="573546"/>
      </dsp:txXfrm>
    </dsp:sp>
    <dsp:sp modelId="{D92636F9-A841-45B1-A8A7-24FA80495130}">
      <dsp:nvSpPr>
        <dsp:cNvPr id="0" name=""/>
        <dsp:cNvSpPr/>
      </dsp:nvSpPr>
      <dsp:spPr>
        <a:xfrm>
          <a:off x="0" y="4302157"/>
          <a:ext cx="8229600" cy="6356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kern="1200" dirty="0"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  <a:solidFill>
              <a:schemeClr val="tx1"/>
            </a:solidFill>
          </a:endParaRPr>
        </a:p>
      </dsp:txBody>
      <dsp:txXfrm>
        <a:off x="31028" y="4333185"/>
        <a:ext cx="8167544" cy="573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A40CD-A15D-4B90-B8F8-F6A7AFC699A2}" type="datetimeFigureOut">
              <a:rPr lang="ru-UA" smtClean="0"/>
              <a:t>15.04.2021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D9B1E-C132-4642-B790-952D016BF68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32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EE71117-7C98-4C4C-988F-ACEEEDBA8027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DF9D82E-CE23-4D7F-9F6F-003B7A037D0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1117-7C98-4C4C-988F-ACEEEDBA8027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D82E-CE23-4D7F-9F6F-003B7A037D0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1117-7C98-4C4C-988F-ACEEEDBA8027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D82E-CE23-4D7F-9F6F-003B7A037D0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1117-7C98-4C4C-988F-ACEEEDBA8027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D82E-CE23-4D7F-9F6F-003B7A037D0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EE71117-7C98-4C4C-988F-ACEEEDBA8027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DF9D82E-CE23-4D7F-9F6F-003B7A037D0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1117-7C98-4C4C-988F-ACEEEDBA8027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D82E-CE23-4D7F-9F6F-003B7A037D0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1117-7C98-4C4C-988F-ACEEEDBA8027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D82E-CE23-4D7F-9F6F-003B7A037D0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1117-7C98-4C4C-988F-ACEEEDBA8027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D82E-CE23-4D7F-9F6F-003B7A037D0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1117-7C98-4C4C-988F-ACEEEDBA8027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D82E-CE23-4D7F-9F6F-003B7A037D0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1117-7C98-4C4C-988F-ACEEEDBA8027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D82E-CE23-4D7F-9F6F-003B7A037D0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1117-7C98-4C4C-988F-ACEEEDBA8027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9D82E-CE23-4D7F-9F6F-003B7A037D0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EE71117-7C98-4C4C-988F-ACEEEDBA8027}" type="datetimeFigureOut">
              <a:rPr lang="uk-UA" smtClean="0"/>
              <a:pPr/>
              <a:t>15.04.2021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F9D82E-CE23-4D7F-9F6F-003B7A037D0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9476"/>
            <a:ext cx="9144000" cy="1628403"/>
          </a:xfrm>
        </p:spPr>
        <p:txBody>
          <a:bodyPr>
            <a:normAutofit/>
          </a:bodyPr>
          <a:lstStyle/>
          <a:p>
            <a:pPr algn="l"/>
            <a:br>
              <a:rPr lang="uk-UA" dirty="0"/>
            </a:br>
            <a:r>
              <a:rPr lang="uk-UA" sz="4400" b="1" dirty="0"/>
              <a:t>Нехромосомне   успадкування </a:t>
            </a:r>
            <a:endParaRPr lang="uk-UA" dirty="0"/>
          </a:p>
        </p:txBody>
      </p:sp>
      <p:pic>
        <p:nvPicPr>
          <p:cNvPr id="3074" name="Picture 2" descr="https://www.nature.com/scitable/content/ne0000/ne0000/ne0000/ne0000/14665120/U1.cp2.3_nrg1271-i1.jpg">
            <a:extLst>
              <a:ext uri="{FF2B5EF4-FFF2-40B4-BE49-F238E27FC236}">
                <a16:creationId xmlns:a16="http://schemas.microsoft.com/office/drawing/2014/main" id="{B5EBC619-A32A-4BA2-9AEA-4E4E544D6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861" b="6981"/>
          <a:stretch/>
        </p:blipFill>
        <p:spPr bwMode="auto">
          <a:xfrm>
            <a:off x="1043608" y="1916832"/>
            <a:ext cx="6601916" cy="461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635C9-4DBD-43D6-B2A4-78CC8567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2050" name="Picture 2" descr="Inheritance of Disorders Caused by Mutations in the Mitochondrial Genome |  Basicmedical Key">
            <a:extLst>
              <a:ext uri="{FF2B5EF4-FFF2-40B4-BE49-F238E27FC236}">
                <a16:creationId xmlns:a16="http://schemas.microsoft.com/office/drawing/2014/main" id="{22697992-E520-4F05-8212-A49F26E91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1" y="3456789"/>
            <a:ext cx="539115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Mitochondrial.svg - Wikipedia">
            <a:extLst>
              <a:ext uri="{FF2B5EF4-FFF2-40B4-BE49-F238E27FC236}">
                <a16:creationId xmlns:a16="http://schemas.microsoft.com/office/drawing/2014/main" id="{5FB737CF-9E07-4F59-B028-F8CE35048C0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714" y="157268"/>
            <a:ext cx="3237459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 is Mitochondrial DNA and Mitochondrial Inheritance">
            <a:extLst>
              <a:ext uri="{FF2B5EF4-FFF2-40B4-BE49-F238E27FC236}">
                <a16:creationId xmlns:a16="http://schemas.microsoft.com/office/drawing/2014/main" id="{AD4FD338-AB02-4273-BF32-83789D1D7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110"/>
            <a:ext cx="51435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CC03FC-A785-409E-8567-CEC6BF5DA977}"/>
              </a:ext>
            </a:extLst>
          </p:cNvPr>
          <p:cNvSpPr/>
          <p:nvPr/>
        </p:nvSpPr>
        <p:spPr>
          <a:xfrm>
            <a:off x="5915236" y="5445224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Синдром </a:t>
            </a:r>
            <a:r>
              <a:rPr lang="ru-RU" dirty="0" err="1"/>
              <a:t>Лебера</a:t>
            </a:r>
            <a:r>
              <a:rPr lang="ru-RU" dirty="0"/>
              <a:t> (</a:t>
            </a:r>
            <a:r>
              <a:rPr lang="ru-RU" dirty="0" err="1"/>
              <a:t>спадкова</a:t>
            </a:r>
            <a:r>
              <a:rPr lang="ru-RU" dirty="0"/>
              <a:t> </a:t>
            </a:r>
            <a:r>
              <a:rPr lang="ru-RU" dirty="0" err="1"/>
              <a:t>атрофія</a:t>
            </a:r>
            <a:r>
              <a:rPr lang="ru-RU" dirty="0"/>
              <a:t> </a:t>
            </a:r>
            <a:r>
              <a:rPr lang="ru-RU" dirty="0" err="1"/>
              <a:t>зорових</a:t>
            </a:r>
            <a:r>
              <a:rPr lang="ru-RU" dirty="0"/>
              <a:t> </a:t>
            </a:r>
            <a:r>
              <a:rPr lang="ru-RU" dirty="0" err="1"/>
              <a:t>нервів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30768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0600"/>
          </a:xfrm>
        </p:spPr>
        <p:txBody>
          <a:bodyPr/>
          <a:lstStyle/>
          <a:p>
            <a:r>
              <a:rPr lang="uk-UA" dirty="0"/>
              <a:t>Цитоплазматична чоловіча стерильність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36102" t="25291" r="43744" b="14008"/>
          <a:stretch>
            <a:fillRect/>
          </a:stretch>
        </p:blipFill>
        <p:spPr bwMode="auto">
          <a:xfrm>
            <a:off x="395537" y="1124744"/>
            <a:ext cx="417646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4048" y="2276872"/>
            <a:ext cx="3563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/>
              <a:t>Дефектність пилку повністю виключає можливість самозапилення, так як рослини стають однодомними (жіночими).</a:t>
            </a:r>
          </a:p>
          <a:p>
            <a:pPr algn="ctr"/>
            <a:r>
              <a:rPr lang="uk-UA" sz="2000" dirty="0"/>
              <a:t>Рослина з чоловічою стерильністю при запиленні пилком від нормального рослини утворює потомство тільки зі стерильним пилком.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3923928" cy="6858000"/>
          </a:xfrm>
        </p:spPr>
        <p:txBody>
          <a:bodyPr anchor="ctr"/>
          <a:lstStyle/>
          <a:p>
            <a:pPr algn="just"/>
            <a:r>
              <a:rPr lang="uk-UA" sz="2400" dirty="0"/>
              <a:t>У кукурудзи відомо кілька </a:t>
            </a:r>
            <a:r>
              <a:rPr lang="uk-UA" sz="2400" b="1" i="1" dirty="0"/>
              <a:t>генів-відновників фертильності</a:t>
            </a:r>
            <a:r>
              <a:rPr lang="uk-UA" sz="2400" b="1" dirty="0"/>
              <a:t> </a:t>
            </a:r>
            <a:r>
              <a:rPr lang="uk-UA" sz="2400" dirty="0"/>
              <a:t>(Rf</a:t>
            </a:r>
            <a:r>
              <a:rPr lang="uk-UA" sz="2400" baseline="-25000" dirty="0"/>
              <a:t>1</a:t>
            </a:r>
            <a:r>
              <a:rPr lang="uk-UA" sz="2400" dirty="0"/>
              <a:t>, Rf</a:t>
            </a:r>
            <a:r>
              <a:rPr lang="uk-UA" sz="2400" baseline="-25000" dirty="0"/>
              <a:t>2</a:t>
            </a:r>
            <a:r>
              <a:rPr lang="uk-UA" sz="2400" dirty="0"/>
              <a:t>, Rf</a:t>
            </a:r>
            <a:r>
              <a:rPr lang="uk-UA" sz="2400" baseline="-25000" dirty="0"/>
              <a:t>3</a:t>
            </a:r>
            <a:r>
              <a:rPr lang="uk-UA" sz="2400" dirty="0"/>
              <a:t>), як і кілька типів ЦЧС. Гени-відновники не призводять до незворотного пошкодження або видалення факторів ЦЧС з цитоплазми, а лише пригнічують їх дію, тому заміщення цих генів шляхом схрещування на їх </a:t>
            </a:r>
            <a:r>
              <a:rPr lang="uk-UA" sz="2400" dirty="0" err="1"/>
              <a:t>алелі-невідновники</a:t>
            </a:r>
            <a:r>
              <a:rPr lang="uk-UA" sz="2400" dirty="0"/>
              <a:t> знову призводить до стерильності.</a:t>
            </a:r>
          </a:p>
          <a:p>
            <a:endParaRPr lang="uk-UA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41539" t="24206" r="29968" b="13889"/>
          <a:stretch>
            <a:fillRect/>
          </a:stretch>
        </p:blipFill>
        <p:spPr bwMode="auto">
          <a:xfrm>
            <a:off x="3959424" y="1"/>
            <a:ext cx="518457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Ендосимбіонти</a:t>
            </a:r>
            <a:endParaRPr lang="uk-UA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7773" t="34225" r="25587" b="15997"/>
          <a:stretch>
            <a:fillRect/>
          </a:stretch>
        </p:blipFill>
        <p:spPr bwMode="auto">
          <a:xfrm>
            <a:off x="323528" y="3573016"/>
            <a:ext cx="43204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biocyclopedia.com/index/genetics/images/figure/f18.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406794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141277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Деякі особини </a:t>
            </a:r>
            <a:r>
              <a:rPr lang="uk-UA" dirty="0" err="1"/>
              <a:t>парамецій</a:t>
            </a:r>
            <a:r>
              <a:rPr lang="uk-UA" dirty="0"/>
              <a:t> виділяють речовину, що вбиває інших, чутливих особин </a:t>
            </a:r>
            <a:r>
              <a:rPr lang="uk-UA" dirty="0" err="1"/>
              <a:t>парамецій</a:t>
            </a:r>
            <a:r>
              <a:rPr lang="uk-UA" dirty="0"/>
              <a:t>, і ця властивість успадковується як цитоплазматична ознака .  Виявилося, що </a:t>
            </a:r>
            <a:r>
              <a:rPr lang="uk-UA" dirty="0" err="1"/>
              <a:t>парамеції-вбивці</a:t>
            </a:r>
            <a:r>
              <a:rPr lang="uk-UA" dirty="0"/>
              <a:t> (</a:t>
            </a:r>
            <a:r>
              <a:rPr lang="uk-UA" dirty="0" err="1"/>
              <a:t>кілери</a:t>
            </a:r>
            <a:r>
              <a:rPr lang="uk-UA" dirty="0"/>
              <a:t>) несуть в цитоплазмі </a:t>
            </a:r>
            <a:r>
              <a:rPr lang="uk-UA" dirty="0" err="1"/>
              <a:t>каппа-частинки</a:t>
            </a:r>
            <a:r>
              <a:rPr lang="uk-UA" dirty="0"/>
              <a:t> - бактерії виду </a:t>
            </a:r>
            <a:r>
              <a:rPr lang="uk-UA" i="1" dirty="0" err="1"/>
              <a:t>Caedobacter</a:t>
            </a:r>
            <a:r>
              <a:rPr lang="uk-UA" i="1" dirty="0"/>
              <a:t> </a:t>
            </a:r>
            <a:r>
              <a:rPr lang="uk-UA" i="1" dirty="0" err="1"/>
              <a:t>taeniospiralis</a:t>
            </a:r>
            <a:r>
              <a:rPr lang="uk-UA" dirty="0"/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690864" cy="1422648"/>
          </a:xfrm>
        </p:spPr>
        <p:txBody>
          <a:bodyPr>
            <a:normAutofit fontScale="90000"/>
          </a:bodyPr>
          <a:lstStyle/>
          <a:p>
            <a:r>
              <a:rPr lang="uk-UA" dirty="0"/>
              <a:t>Материнський ефект або </a:t>
            </a:r>
            <a:r>
              <a:rPr lang="uk-UA" dirty="0" err="1"/>
              <a:t>предетермінація</a:t>
            </a:r>
            <a:r>
              <a:rPr lang="uk-UA" dirty="0"/>
              <a:t> цитоплазми</a:t>
            </a:r>
          </a:p>
        </p:txBody>
      </p:sp>
      <p:pic>
        <p:nvPicPr>
          <p:cNvPr id="6" name="Содержимое 5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88640"/>
            <a:ext cx="382868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1772816"/>
            <a:ext cx="4572000" cy="48013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b="1" dirty="0"/>
              <a:t>«Материнський </a:t>
            </a:r>
            <a:r>
              <a:rPr lang="uk-UA" b="1" dirty="0" err="1"/>
              <a:t>ефект»</a:t>
            </a:r>
            <a:r>
              <a:rPr lang="uk-UA" dirty="0" err="1"/>
              <a:t>-</a:t>
            </a:r>
            <a:r>
              <a:rPr lang="uk-UA" dirty="0"/>
              <a:t> вплив генотипу матері на характер розвитку потомства в F</a:t>
            </a:r>
            <a:r>
              <a:rPr lang="uk-UA" baseline="-25000" dirty="0"/>
              <a:t>1</a:t>
            </a:r>
            <a:r>
              <a:rPr lang="uk-UA" dirty="0"/>
              <a:t>, що передається через цитоплазму яйцеклітин.  </a:t>
            </a:r>
          </a:p>
          <a:p>
            <a:endParaRPr lang="uk-UA" dirty="0"/>
          </a:p>
          <a:p>
            <a:r>
              <a:rPr lang="uk-UA" dirty="0"/>
              <a:t>Прикладом може служити </a:t>
            </a:r>
            <a:r>
              <a:rPr lang="uk-UA" i="1" dirty="0"/>
              <a:t>успадкування напрямку закручування спіралі раковини у </a:t>
            </a:r>
            <a:r>
              <a:rPr lang="uk-UA" i="1" dirty="0" err="1"/>
              <a:t>прудовика</a:t>
            </a:r>
            <a:r>
              <a:rPr lang="uk-UA" i="1" dirty="0"/>
              <a:t> (</a:t>
            </a:r>
            <a:r>
              <a:rPr lang="uk-UA" i="1" dirty="0" err="1"/>
              <a:t>Limnea</a:t>
            </a:r>
            <a:r>
              <a:rPr lang="uk-UA" i="1" dirty="0"/>
              <a:t> </a:t>
            </a:r>
            <a:r>
              <a:rPr lang="uk-UA" i="1" dirty="0" err="1"/>
              <a:t>peregra</a:t>
            </a:r>
            <a:r>
              <a:rPr lang="uk-UA" i="1" dirty="0"/>
              <a:t>), що </a:t>
            </a:r>
            <a:r>
              <a:rPr lang="uk-UA" i="1" dirty="0" err="1"/>
              <a:t>детермінується</a:t>
            </a:r>
            <a:r>
              <a:rPr lang="uk-UA" i="1" dirty="0"/>
              <a:t> генотипом матері, але не генами зародка </a:t>
            </a:r>
            <a:r>
              <a:rPr lang="uk-UA" dirty="0"/>
              <a:t>(рис.).  Алель </a:t>
            </a:r>
            <a:r>
              <a:rPr lang="uk-UA" i="1" dirty="0"/>
              <a:t>S</a:t>
            </a:r>
            <a:r>
              <a:rPr lang="uk-UA" i="1" baseline="30000" dirty="0"/>
              <a:t>+</a:t>
            </a:r>
            <a:r>
              <a:rPr lang="uk-UA" dirty="0"/>
              <a:t>, що кодує право-закручені витки спіралі, домінує над алеллю </a:t>
            </a:r>
            <a:r>
              <a:rPr lang="uk-UA" i="1" dirty="0"/>
              <a:t>S</a:t>
            </a:r>
            <a:r>
              <a:rPr lang="uk-UA" dirty="0"/>
              <a:t>, що кодує ліво-закручені витки.  Схрещування типу ♀</a:t>
            </a:r>
            <a:r>
              <a:rPr lang="uk-UA" i="1" dirty="0"/>
              <a:t>S</a:t>
            </a:r>
            <a:r>
              <a:rPr lang="uk-UA" i="1" baseline="30000" dirty="0"/>
              <a:t>+</a:t>
            </a:r>
            <a:r>
              <a:rPr lang="uk-UA" i="1" dirty="0"/>
              <a:t>S</a:t>
            </a:r>
            <a:r>
              <a:rPr lang="uk-UA" i="1" baseline="30000" dirty="0"/>
              <a:t>+</a:t>
            </a:r>
            <a:r>
              <a:rPr lang="uk-UA" dirty="0"/>
              <a:t>  x  ♂</a:t>
            </a:r>
            <a:r>
              <a:rPr lang="uk-UA" i="1" dirty="0"/>
              <a:t>SS</a:t>
            </a:r>
            <a:r>
              <a:rPr lang="uk-UA" dirty="0"/>
              <a:t> дає в F</a:t>
            </a:r>
            <a:r>
              <a:rPr lang="uk-UA" baseline="-25000" dirty="0"/>
              <a:t>1</a:t>
            </a:r>
            <a:r>
              <a:rPr lang="uk-UA" dirty="0"/>
              <a:t> потомство </a:t>
            </a:r>
            <a:r>
              <a:rPr lang="uk-UA" i="1" dirty="0"/>
              <a:t>S</a:t>
            </a:r>
            <a:r>
              <a:rPr lang="uk-UA" i="1" baseline="30000" dirty="0"/>
              <a:t>+</a:t>
            </a:r>
            <a:r>
              <a:rPr lang="uk-UA" i="1" dirty="0"/>
              <a:t>S</a:t>
            </a:r>
            <a:r>
              <a:rPr lang="uk-UA" dirty="0"/>
              <a:t> з право-закрученою спіраллю.  В F</a:t>
            </a:r>
            <a:r>
              <a:rPr lang="uk-UA" baseline="-25000" dirty="0"/>
              <a:t>2</a:t>
            </a:r>
            <a:r>
              <a:rPr lang="uk-UA" dirty="0"/>
              <a:t> замість очікуваного розщеплення 3:1 все потомство також має право-закручену спіраль, оскільки фенотип </a:t>
            </a:r>
            <a:r>
              <a:rPr lang="uk-UA" i="1" dirty="0"/>
              <a:t>SS</a:t>
            </a:r>
            <a:r>
              <a:rPr lang="uk-UA" dirty="0"/>
              <a:t> не виявляється.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8FD64-DFD5-4A62-BBC1-E9A2EFF92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825570-2FAE-4029-84B5-F0E3C043C30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098" name="Picture 2" descr="Genetics Test Ch. 5-Test 1 Flashcards | Quizlet">
            <a:extLst>
              <a:ext uri="{FF2B5EF4-FFF2-40B4-BE49-F238E27FC236}">
                <a16:creationId xmlns:a16="http://schemas.microsoft.com/office/drawing/2014/main" id="{D7380B8E-BF9D-42C2-8E41-47A70BC19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624"/>
            <a:ext cx="38957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IL 250 - Lecture 6">
            <a:extLst>
              <a:ext uri="{FF2B5EF4-FFF2-40B4-BE49-F238E27FC236}">
                <a16:creationId xmlns:a16="http://schemas.microsoft.com/office/drawing/2014/main" id="{B3F6F02F-0A28-4474-A602-89C8EB9B7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229" y="3788090"/>
            <a:ext cx="48768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738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attached que is of genetics do help me to solve it out.... - askIITians">
            <a:extLst>
              <a:ext uri="{FF2B5EF4-FFF2-40B4-BE49-F238E27FC236}">
                <a16:creationId xmlns:a16="http://schemas.microsoft.com/office/drawing/2014/main" id="{B784E4DD-D18E-4BCE-9371-902E760F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533775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nuals: Four O' Clocks!!!! , 1 by dany12">
            <a:extLst>
              <a:ext uri="{FF2B5EF4-FFF2-40B4-BE49-F238E27FC236}">
                <a16:creationId xmlns:a16="http://schemas.microsoft.com/office/drawing/2014/main" id="{46FC05E8-1411-41B2-9377-0D1894158E13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6" y="2564904"/>
            <a:ext cx="4608512" cy="3074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02D8F7-AE64-47E6-9694-96D272FC3C98}"/>
              </a:ext>
            </a:extLst>
          </p:cNvPr>
          <p:cNvSpPr/>
          <p:nvPr/>
        </p:nvSpPr>
        <p:spPr>
          <a:xfrm>
            <a:off x="216024" y="476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err="1"/>
              <a:t>Неменделівське</a:t>
            </a:r>
            <a:r>
              <a:rPr lang="ru-RU" dirty="0"/>
              <a:t> </a:t>
            </a:r>
            <a:r>
              <a:rPr lang="ru-RU" dirty="0" err="1"/>
              <a:t>успадкування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пластидами, </a:t>
            </a:r>
            <a:r>
              <a:rPr lang="ru-RU" dirty="0" err="1"/>
              <a:t>уперше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відзначено</a:t>
            </a:r>
            <a:r>
              <a:rPr lang="ru-RU" dirty="0"/>
              <a:t> Карлом </a:t>
            </a:r>
            <a:r>
              <a:rPr lang="ru-RU" dirty="0" err="1"/>
              <a:t>Корренсом</a:t>
            </a:r>
            <a:r>
              <a:rPr lang="ru-RU" dirty="0"/>
              <a:t> (1908) у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дослідах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нічною</a:t>
            </a:r>
            <a:r>
              <a:rPr lang="ru-RU" dirty="0"/>
              <a:t> </a:t>
            </a:r>
            <a:r>
              <a:rPr lang="ru-RU" dirty="0" err="1"/>
              <a:t>красунею</a:t>
            </a:r>
            <a:r>
              <a:rPr lang="ru-RU" dirty="0"/>
              <a:t> (</a:t>
            </a:r>
            <a:r>
              <a:rPr lang="en-US" i="1" dirty="0"/>
              <a:t>Mirabilis </a:t>
            </a:r>
            <a:r>
              <a:rPr lang="en-US" i="1" dirty="0" err="1"/>
              <a:t>jalapa</a:t>
            </a:r>
            <a:r>
              <a:rPr lang="en-US" dirty="0"/>
              <a:t>).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51790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highlight>
                  <a:srgbClr val="FFFF00"/>
                </a:highlight>
              </a:rPr>
              <a:t>Критеріями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нехромосомного</a:t>
            </a:r>
            <a:r>
              <a:rPr lang="ru-RU" dirty="0">
                <a:highlight>
                  <a:srgbClr val="FFFF00"/>
                </a:highlight>
              </a:rPr>
              <a:t> </a:t>
            </a:r>
            <a:r>
              <a:rPr lang="ru-RU" dirty="0" err="1">
                <a:highlight>
                  <a:srgbClr val="FFFF00"/>
                </a:highlight>
              </a:rPr>
              <a:t>успадкування</a:t>
            </a:r>
            <a:r>
              <a:rPr lang="ru-RU" dirty="0">
                <a:highlight>
                  <a:srgbClr val="FFFF00"/>
                </a:highlight>
              </a:rPr>
              <a:t> є: </a:t>
            </a:r>
            <a:endParaRPr lang="uk-UA" dirty="0">
              <a:highlight>
                <a:srgbClr val="FFFF00"/>
              </a:highligh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54019602"/>
              </p:ext>
            </p:extLst>
          </p:nvPr>
        </p:nvGraphicFramePr>
        <p:xfrm>
          <a:off x="683568" y="1268760"/>
          <a:ext cx="822960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B0801B-E983-4075-AC6A-6FD82915E135}"/>
              </a:ext>
            </a:extLst>
          </p:cNvPr>
          <p:cNvSpPr/>
          <p:nvPr/>
        </p:nvSpPr>
        <p:spPr>
          <a:xfrm>
            <a:off x="755576" y="5560189"/>
            <a:ext cx="82296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7. </a:t>
            </a:r>
            <a:r>
              <a:rPr lang="ru-RU" sz="1600" i="1" dirty="0" err="1"/>
              <a:t>гени</a:t>
            </a:r>
            <a:r>
              <a:rPr lang="ru-RU" sz="1600" i="1" dirty="0"/>
              <a:t> </a:t>
            </a:r>
            <a:r>
              <a:rPr lang="ru-RU" sz="1600" i="1" dirty="0" err="1"/>
              <a:t>органел</a:t>
            </a:r>
            <a:r>
              <a:rPr lang="ru-RU" sz="1600" i="1" dirty="0"/>
              <a:t> </a:t>
            </a:r>
            <a:r>
              <a:rPr lang="ru-RU" sz="1600" i="1" dirty="0" err="1"/>
              <a:t>розходяться</a:t>
            </a:r>
            <a:r>
              <a:rPr lang="ru-RU" sz="1600" i="1" dirty="0"/>
              <a:t> при </a:t>
            </a:r>
            <a:r>
              <a:rPr lang="ru-RU" sz="1600" i="1" dirty="0" err="1"/>
              <a:t>поділі</a:t>
            </a:r>
            <a:r>
              <a:rPr lang="ru-RU" sz="1600" i="1" dirty="0"/>
              <a:t> </a:t>
            </a:r>
            <a:r>
              <a:rPr lang="ru-RU" sz="1600" i="1" dirty="0" err="1"/>
              <a:t>клітин</a:t>
            </a:r>
            <a:r>
              <a:rPr lang="ru-RU" sz="1600" i="1" dirty="0"/>
              <a:t> по </a:t>
            </a:r>
            <a:r>
              <a:rPr lang="ru-RU" sz="1600" i="1" dirty="0" err="1"/>
              <a:t>дочірніх</a:t>
            </a:r>
            <a:r>
              <a:rPr lang="ru-RU" sz="1600" i="1" dirty="0"/>
              <a:t> </a:t>
            </a:r>
            <a:r>
              <a:rPr lang="ru-RU" sz="1600" i="1" dirty="0" err="1"/>
              <a:t>клітинах</a:t>
            </a:r>
            <a:r>
              <a:rPr lang="ru-RU" sz="1600" i="1" dirty="0"/>
              <a:t> </a:t>
            </a:r>
            <a:r>
              <a:rPr lang="ru-RU" sz="1600" i="1" dirty="0" err="1"/>
              <a:t>зовсім</a:t>
            </a:r>
            <a:r>
              <a:rPr lang="ru-RU" sz="1600" i="1" dirty="0"/>
              <a:t> </a:t>
            </a:r>
            <a:r>
              <a:rPr lang="ru-RU" sz="1600" i="1" dirty="0" err="1"/>
              <a:t>випадково</a:t>
            </a:r>
            <a:r>
              <a:rPr lang="ru-RU" sz="1600" i="1" dirty="0"/>
              <a:t>, як по числу </a:t>
            </a:r>
            <a:r>
              <a:rPr lang="ru-RU" sz="1600" i="1" dirty="0" err="1"/>
              <a:t>копій</a:t>
            </a:r>
            <a:r>
              <a:rPr lang="ru-RU" sz="1600" i="1" dirty="0"/>
              <a:t>, так і по </a:t>
            </a:r>
            <a:r>
              <a:rPr lang="ru-RU" sz="1600" i="1" dirty="0" err="1"/>
              <a:t>співвідношенню</a:t>
            </a:r>
            <a:r>
              <a:rPr lang="ru-RU" sz="1600" i="1" dirty="0"/>
              <a:t> </a:t>
            </a:r>
            <a:r>
              <a:rPr lang="ru-RU" sz="1600" i="1" dirty="0" err="1"/>
              <a:t>домінантних</a:t>
            </a:r>
            <a:r>
              <a:rPr lang="ru-RU" sz="1600" i="1" dirty="0"/>
              <a:t> і </a:t>
            </a:r>
            <a:r>
              <a:rPr lang="ru-RU" sz="1600" i="1" dirty="0" err="1"/>
              <a:t>рецесивних</a:t>
            </a:r>
            <a:r>
              <a:rPr lang="ru-RU" sz="1600" i="1" dirty="0"/>
              <a:t> </a:t>
            </a:r>
            <a:r>
              <a:rPr lang="ru-RU" sz="1600" i="1" dirty="0" err="1"/>
              <a:t>алелей</a:t>
            </a:r>
            <a:r>
              <a:rPr lang="ru-RU" sz="1600" i="1" dirty="0"/>
              <a:t>.</a:t>
            </a:r>
            <a:endParaRPr lang="ru-UA" sz="16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4940" y="1876866"/>
            <a:ext cx="5808518" cy="3930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5289" algn="just">
              <a:lnSpc>
                <a:spcPct val="107000"/>
              </a:lnSpc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2.5-1.5 млрд. років тому в первинну еукаріотичну клітину, яка мала відокремлене ядро, але була не здатна до дихання (окислювального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фосфорилювання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і фотосинтезу, проникла аеробна альфа-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протеобактерія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перетворилася в ході еволюції на мітохондрію. </a:t>
            </a:r>
          </a:p>
          <a:p>
            <a:pPr indent="405289" algn="just">
              <a:lnSpc>
                <a:spcPct val="107000"/>
              </a:lnSpc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Більше 1.5 млрд. років тому еукаріотична клітина, що містила майбутню мітохондрію, поглинула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фотосинтезуючу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ціанобактерію, яка в ході еволюції перетворилася на хлоропласт. Альфа-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протеобактерія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постачала клітині-хазяїну енергію у вигляді АТФ, а ціанобактерія забезпечувала продуктами фотосинтезу, в результаті чого клітина-господар отримала значні еволюційні переваги.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3291" y="1225839"/>
            <a:ext cx="3229782" cy="515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05289" algn="just">
              <a:lnSpc>
                <a:spcPct val="107000"/>
              </a:lnSpc>
            </a:pPr>
            <a:r>
              <a:rPr lang="uk-UA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" y="2602927"/>
            <a:ext cx="305440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7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ферат Хлоропласт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354" y="1998930"/>
            <a:ext cx="5891646" cy="45616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327" y="297460"/>
            <a:ext cx="8063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highlight>
                  <a:srgbClr val="FFFF00"/>
                </a:highlight>
              </a:rPr>
              <a:t>Схема організації </a:t>
            </a:r>
            <a:r>
              <a:rPr lang="uk-UA" sz="3200" dirty="0" err="1">
                <a:highlight>
                  <a:srgbClr val="FFFF00"/>
                </a:highlight>
              </a:rPr>
              <a:t>геному</a:t>
            </a:r>
            <a:r>
              <a:rPr lang="uk-UA" sz="3200" dirty="0">
                <a:highlight>
                  <a:srgbClr val="FFFF00"/>
                </a:highlight>
              </a:rPr>
              <a:t> хлоропласта - </a:t>
            </a:r>
            <a:r>
              <a:rPr lang="uk-UA" sz="3200" dirty="0" err="1">
                <a:highlight>
                  <a:srgbClr val="FFFF00"/>
                </a:highlight>
              </a:rPr>
              <a:t>пластому</a:t>
            </a:r>
            <a:endParaRPr lang="ru-RU" sz="3200" dirty="0">
              <a:highlight>
                <a:srgbClr val="FFFF00"/>
              </a:highligh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2529732-B5E5-4D9E-A964-45F01603171A}"/>
              </a:ext>
            </a:extLst>
          </p:cNvPr>
          <p:cNvSpPr/>
          <p:nvPr/>
        </p:nvSpPr>
        <p:spPr>
          <a:xfrm>
            <a:off x="0" y="1628800"/>
            <a:ext cx="31683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Хлоропласти є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напівавтономними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органелами, оскільки в ході еволюції в умовах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ендосимбіозу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вони втратили не менше </a:t>
            </a: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95%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генів у порівнянні з вільноживучими ціанобактеріями. Були втрачені гени, в продуктах яких більше не було необхідності, а значна частина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життєвоважливих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генів, що раніше перебувала в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геномі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попередника хлоропластів, перенесена в ядерний геном клітини-господаря.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82849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/>
        </p:nvSpPr>
        <p:spPr>
          <a:xfrm>
            <a:off x="4067944" y="481143"/>
            <a:ext cx="5435600" cy="301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000" b="1" i="0" u="sng" dirty="0" err="1">
                <a:latin typeface="Arial"/>
                <a:ea typeface="Arial"/>
                <a:cs typeface="Arial"/>
                <a:sym typeface="Arial"/>
              </a:rPr>
              <a:t>Мітохондії</a:t>
            </a:r>
            <a:r>
              <a:rPr lang="en-US" sz="2000" b="1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одні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з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найбільших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органел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клітини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які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містяться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2000" b="0" i="0" u="none" dirty="0">
                <a:latin typeface="Arial"/>
                <a:ea typeface="Arial"/>
                <a:cs typeface="Arial"/>
                <a:sym typeface="Arial"/>
              </a:rPr>
              <a:t> майже 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усіх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евкаріотичних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клітинах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uk-UA" sz="2000" b="0" i="0" u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Вони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виконують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функцію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метаболічного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центру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та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відповідають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за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виробництво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енергії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вигляді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АТФ. </a:t>
            </a:r>
            <a:endParaRPr sz="2000" dirty="0"/>
          </a:p>
        </p:txBody>
      </p:sp>
      <p:sp>
        <p:nvSpPr>
          <p:cNvPr id="162" name="Google Shape;162;p19"/>
          <p:cNvSpPr txBox="1"/>
          <p:nvPr/>
        </p:nvSpPr>
        <p:spPr>
          <a:xfrm>
            <a:off x="323528" y="3500802"/>
            <a:ext cx="8424862" cy="301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Накопичена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енергія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подальшому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трансформується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механічну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(в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м'язових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клітинах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),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біоелектричну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(у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нервових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клітинах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).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Найбільша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кількість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мітохондрій</a:t>
            </a:r>
            <a:r>
              <a:rPr lang="uk-UA" sz="2000" b="0" i="0" u="none" dirty="0">
                <a:latin typeface="Arial"/>
                <a:ea typeface="Arial"/>
                <a:cs typeface="Arial"/>
                <a:sym typeface="Arial"/>
              </a:rPr>
              <a:t> у людини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спостерігається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переважно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клітинах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які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споживають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велику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кількість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енергії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наприклад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клітинах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скелетних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м'язів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серцевого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м'яза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, в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екзокринних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клітинах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підшлункової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залози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, в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овоцитах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. У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сперматозоїдах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їх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dirty="0" err="1">
                <a:latin typeface="Arial"/>
                <a:ea typeface="Arial"/>
                <a:cs typeface="Arial"/>
                <a:sym typeface="Arial"/>
              </a:rPr>
              <a:t>всього</a:t>
            </a:r>
            <a:r>
              <a:rPr lang="en-US" sz="2000" b="0" i="0" u="none" dirty="0">
                <a:latin typeface="Arial"/>
                <a:ea typeface="Arial"/>
                <a:cs typeface="Arial"/>
                <a:sym typeface="Arial"/>
              </a:rPr>
              <a:t> 4.</a:t>
            </a:r>
            <a:endParaRPr sz="2000" dirty="0"/>
          </a:p>
        </p:txBody>
      </p:sp>
      <p:pic>
        <p:nvPicPr>
          <p:cNvPr id="6146" name="Picture 2" descr="Структура клітини | Тест з біології – «На Урок»">
            <a:extLst>
              <a:ext uri="{FF2B5EF4-FFF2-40B4-BE49-F238E27FC236}">
                <a16:creationId xmlns:a16="http://schemas.microsoft.com/office/drawing/2014/main" id="{EBB3414D-18A7-413C-996E-E012B4C91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27" y="344123"/>
            <a:ext cx="3526345" cy="264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5;p21">
            <a:extLst>
              <a:ext uri="{FF2B5EF4-FFF2-40B4-BE49-F238E27FC236}">
                <a16:creationId xmlns:a16="http://schemas.microsoft.com/office/drawing/2014/main" id="{0F967096-EB54-4D00-9183-198E5760B97E}"/>
              </a:ext>
            </a:extLst>
          </p:cNvPr>
          <p:cNvSpPr txBox="1"/>
          <p:nvPr/>
        </p:nvSpPr>
        <p:spPr>
          <a:xfrm>
            <a:off x="443000" y="1340768"/>
            <a:ext cx="4355779" cy="402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3206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Кожна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клітина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організму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містить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сотні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мітохондрій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тисячі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ДНК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мітохондрій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uk-UA" i="0" u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3206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lang="uk-UA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32067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lang="uk-UA" i="0" u="none" dirty="0"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80000"/>
              </a:lnSpc>
              <a:spcBef>
                <a:spcPts val="480"/>
              </a:spcBef>
              <a:buClr>
                <a:schemeClr val="lt2"/>
              </a:buClr>
              <a:buSzPts val="2400"/>
            </a:pP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Мітохондріальна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ДНК не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має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інтронів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ефективної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ДНК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репараційної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системи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Це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веде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до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збільшення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частоти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мутацій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мітохондріальної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ДНК </a:t>
            </a:r>
            <a:r>
              <a:rPr lang="ru-RU" dirty="0" err="1">
                <a:latin typeface="Arial"/>
                <a:ea typeface="Arial"/>
                <a:cs typeface="Arial"/>
                <a:sym typeface="Arial"/>
              </a:rPr>
              <a:t>порівняно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 з ядерною.  </a:t>
            </a:r>
          </a:p>
          <a:p>
            <a:pPr lvl="0" algn="just">
              <a:lnSpc>
                <a:spcPct val="80000"/>
              </a:lnSpc>
              <a:spcBef>
                <a:spcPts val="480"/>
              </a:spcBef>
              <a:buClr>
                <a:schemeClr val="lt2"/>
              </a:buClr>
              <a:buSzPts val="2400"/>
            </a:pPr>
            <a:endParaRPr lang="ru-RU" dirty="0">
              <a:latin typeface="Arial"/>
              <a:cs typeface="Arial"/>
              <a:sym typeface="Arial"/>
            </a:endParaRPr>
          </a:p>
          <a:p>
            <a:pPr lvl="0" algn="just">
              <a:lnSpc>
                <a:spcPct val="80000"/>
              </a:lnSpc>
              <a:spcBef>
                <a:spcPts val="480"/>
              </a:spcBef>
              <a:buClr>
                <a:schemeClr val="lt2"/>
              </a:buClr>
              <a:buSzPts val="2400"/>
            </a:pPr>
            <a:endParaRPr lang="ru-RU" dirty="0"/>
          </a:p>
          <a:p>
            <a:pPr lvl="0" algn="just">
              <a:lnSpc>
                <a:spcPct val="80000"/>
              </a:lnSpc>
              <a:spcBef>
                <a:spcPts val="480"/>
              </a:spcBef>
              <a:buClr>
                <a:schemeClr val="lt2"/>
              </a:buClr>
              <a:buSzPts val="2400"/>
            </a:pP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Якщо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мутація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виникає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одній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з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молекул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ДНК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мітохондрій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то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утворюється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внутрішньоклітинна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суміш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мутантних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нормальних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молекул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Таке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явище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називається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dirty="0" err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гетероплазмією</a:t>
            </a:r>
            <a:r>
              <a:rPr lang="en-US" i="0" u="none" dirty="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endParaRPr lang="uk-UA" i="0" u="none" dirty="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80000"/>
              </a:lnSpc>
              <a:spcBef>
                <a:spcPts val="480"/>
              </a:spcBef>
              <a:buClr>
                <a:schemeClr val="lt2"/>
              </a:buClr>
              <a:buSzPts val="2400"/>
            </a:pPr>
            <a:endParaRPr lang="uk-UA" dirty="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80000"/>
              </a:lnSpc>
              <a:spcBef>
                <a:spcPts val="480"/>
              </a:spcBef>
              <a:buClr>
                <a:schemeClr val="lt2"/>
              </a:buClr>
              <a:buSzPts val="2400"/>
            </a:pPr>
            <a:endParaRPr lang="uk-UA" i="0" u="none" dirty="0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80000"/>
              </a:lnSpc>
              <a:spcBef>
                <a:spcPts val="480"/>
              </a:spcBef>
              <a:buClr>
                <a:schemeClr val="lt2"/>
              </a:buClr>
              <a:buSzPts val="2400"/>
            </a:pP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Явище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клітинного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розподілу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мутантних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і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нормальних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мітохондрій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dirty="0" err="1">
                <a:latin typeface="Arial"/>
                <a:ea typeface="Arial"/>
                <a:cs typeface="Arial"/>
                <a:sym typeface="Arial"/>
              </a:rPr>
              <a:t>називається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dirty="0" err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реплікаційною</a:t>
            </a:r>
            <a:r>
              <a:rPr lang="en-US" i="0" u="none" dirty="0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0" u="none" dirty="0" err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сегрегацією</a:t>
            </a:r>
            <a:r>
              <a:rPr lang="en-US" i="0" u="none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250FC7-3225-4591-96D4-318E5332C01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052736"/>
            <a:ext cx="3419873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618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97A41-7DA2-4303-8D4A-1D017267C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052736"/>
            <a:ext cx="3096344" cy="990600"/>
          </a:xfrm>
        </p:spPr>
        <p:txBody>
          <a:bodyPr>
            <a:normAutofit fontScale="90000"/>
          </a:bodyPr>
          <a:lstStyle/>
          <a:p>
            <a:r>
              <a:rPr lang="uk-UA" dirty="0">
                <a:highlight>
                  <a:srgbClr val="FFFF00"/>
                </a:highlight>
              </a:rPr>
              <a:t>Схема організації </a:t>
            </a:r>
            <a:r>
              <a:rPr lang="uk-UA" dirty="0" err="1">
                <a:highlight>
                  <a:srgbClr val="FFFF00"/>
                </a:highlight>
              </a:rPr>
              <a:t>геному</a:t>
            </a:r>
            <a:r>
              <a:rPr lang="uk-UA" dirty="0">
                <a:highlight>
                  <a:srgbClr val="FFFF00"/>
                </a:highlight>
              </a:rPr>
              <a:t> мітохондрії  - </a:t>
            </a:r>
            <a:r>
              <a:rPr lang="uk-UA" dirty="0" err="1">
                <a:highlight>
                  <a:srgbClr val="FFFF00"/>
                </a:highlight>
              </a:rPr>
              <a:t>хондріому</a:t>
            </a:r>
            <a:endParaRPr lang="ru-UA" dirty="0"/>
          </a:p>
        </p:txBody>
      </p:sp>
      <p:pic>
        <p:nvPicPr>
          <p:cNvPr id="4" name="Объект 3" descr="Мітохондріальна ДНК — Вікіпедія">
            <a:extLst>
              <a:ext uri="{FF2B5EF4-FFF2-40B4-BE49-F238E27FC236}">
                <a16:creationId xmlns:a16="http://schemas.microsoft.com/office/drawing/2014/main" id="{4EB537DD-9216-4887-B9F2-0D8601DEC678}"/>
              </a:ext>
            </a:extLst>
          </p:cNvPr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47" y="-406"/>
            <a:ext cx="6107783" cy="49371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E3D08A6-F3C6-469A-BE13-A6CC166028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794335"/>
              </p:ext>
            </p:extLst>
          </p:nvPr>
        </p:nvGraphicFramePr>
        <p:xfrm>
          <a:off x="-612576" y="3429000"/>
          <a:ext cx="4896544" cy="3388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Google Shape;170;p20">
            <a:extLst>
              <a:ext uri="{FF2B5EF4-FFF2-40B4-BE49-F238E27FC236}">
                <a16:creationId xmlns:a16="http://schemas.microsoft.com/office/drawing/2014/main" id="{69A2D472-32C9-4BB9-AD3A-40F15FB2BCE0}"/>
              </a:ext>
            </a:extLst>
          </p:cNvPr>
          <p:cNvSpPr txBox="1"/>
          <p:nvPr/>
        </p:nvSpPr>
        <p:spPr>
          <a:xfrm flipH="1">
            <a:off x="3563888" y="5123201"/>
            <a:ext cx="5460024" cy="173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ДНК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мітохондрій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являє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собою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дволанцюгову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кільцеву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молекулу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розміром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 16599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пар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нуклеотидів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. ДНК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мітохондрії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людини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має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 37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генів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Більшість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генів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 ДНК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мітохондрій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кодують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поліпептидні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ланцюги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що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беруть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участь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 у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ферментативному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комплексі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окисного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latin typeface="Arial"/>
                <a:ea typeface="Arial"/>
                <a:cs typeface="Arial"/>
                <a:sym typeface="Arial"/>
              </a:rPr>
              <a:t>фосфорилювання</a:t>
            </a:r>
            <a:r>
              <a:rPr lang="en-US" sz="1600" b="0" i="0" u="none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049007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4672" t="25670" r="50093" b="21875"/>
          <a:stretch>
            <a:fillRect/>
          </a:stretch>
        </p:blipFill>
        <p:spPr bwMode="auto">
          <a:xfrm>
            <a:off x="323528" y="2660179"/>
            <a:ext cx="3367088" cy="40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48472" y="116632"/>
            <a:ext cx="4788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У  грибів </a:t>
            </a:r>
            <a:r>
              <a:rPr lang="en-US" b="1" i="1" dirty="0"/>
              <a:t>S. </a:t>
            </a:r>
            <a:r>
              <a:rPr lang="en-US" b="1" i="1" dirty="0" err="1"/>
              <a:t>cerevisiae</a:t>
            </a:r>
            <a:r>
              <a:rPr lang="uk-UA" dirty="0"/>
              <a:t> відомі</a:t>
            </a:r>
          </a:p>
          <a:p>
            <a:pPr algn="just"/>
            <a:r>
              <a:rPr lang="uk-UA" dirty="0"/>
              <a:t> мутантні форми, що утворюють на глюкозі дрібні колонії - </a:t>
            </a:r>
            <a:r>
              <a:rPr lang="en-US" dirty="0"/>
              <a:t>Petite-</a:t>
            </a:r>
            <a:r>
              <a:rPr lang="uk-UA" dirty="0"/>
              <a:t>мутанти </a:t>
            </a:r>
            <a:r>
              <a:rPr lang="en-US" b="1" i="1" dirty="0"/>
              <a:t>Pet</a:t>
            </a:r>
            <a:r>
              <a:rPr lang="uk-UA" b="1" i="1" baseline="30000" dirty="0"/>
              <a:t>-</a:t>
            </a:r>
            <a:r>
              <a:rPr lang="uk-UA" baseline="30000" dirty="0"/>
              <a:t> ,  </a:t>
            </a:r>
            <a:r>
              <a:rPr lang="uk-UA" dirty="0"/>
              <a:t>які</a:t>
            </a:r>
            <a:r>
              <a:rPr lang="uk-UA" baseline="30000" dirty="0"/>
              <a:t> </a:t>
            </a:r>
            <a:r>
              <a:rPr lang="uk-UA" dirty="0"/>
              <a:t>на відміну від дикого типу </a:t>
            </a:r>
            <a:r>
              <a:rPr lang="en-US" b="1" i="1" dirty="0"/>
              <a:t>Pet</a:t>
            </a:r>
            <a:r>
              <a:rPr lang="uk-UA" b="1" i="1" dirty="0"/>
              <a:t> </a:t>
            </a:r>
            <a:r>
              <a:rPr lang="uk-UA" b="1" i="1" baseline="30000" dirty="0"/>
              <a:t>+</a:t>
            </a:r>
            <a:r>
              <a:rPr lang="uk-UA" dirty="0"/>
              <a:t> не здатні до дихання.</a:t>
            </a:r>
          </a:p>
          <a:p>
            <a:pPr algn="just"/>
            <a:r>
              <a:rPr lang="uk-UA" dirty="0"/>
              <a:t> Схрещуючи гаплоїдні клітини </a:t>
            </a:r>
            <a:r>
              <a:rPr lang="en-US" b="1" i="1" dirty="0"/>
              <a:t>Pet</a:t>
            </a:r>
            <a:r>
              <a:rPr lang="uk-UA" b="1" i="1" dirty="0"/>
              <a:t> </a:t>
            </a:r>
            <a:r>
              <a:rPr lang="uk-UA" b="1" i="1" baseline="30000" dirty="0"/>
              <a:t>+</a:t>
            </a:r>
            <a:r>
              <a:rPr lang="en-US" dirty="0"/>
              <a:t> </a:t>
            </a:r>
            <a:r>
              <a:rPr lang="uk-UA" dirty="0"/>
              <a:t>х </a:t>
            </a:r>
            <a:r>
              <a:rPr lang="en-US" b="1" i="1" dirty="0"/>
              <a:t>Pet</a:t>
            </a:r>
            <a:r>
              <a:rPr lang="uk-UA" b="1" i="1" baseline="30000" dirty="0"/>
              <a:t>-</a:t>
            </a:r>
            <a:r>
              <a:rPr lang="uk-UA" baseline="30000" dirty="0"/>
              <a:t> </a:t>
            </a:r>
            <a:r>
              <a:rPr lang="uk-UA" dirty="0"/>
              <a:t>, можна отримати гібриди дикого типу, здатні до дихання.  </a:t>
            </a:r>
            <a:r>
              <a:rPr lang="uk-UA" dirty="0" err="1"/>
              <a:t>Тетрадний</a:t>
            </a:r>
            <a:r>
              <a:rPr lang="uk-UA" dirty="0"/>
              <a:t> аналіз таких гібридів (Рис. ) показує, що ознака </a:t>
            </a:r>
            <a:r>
              <a:rPr lang="en-US" b="1" i="1" dirty="0"/>
              <a:t>Pet</a:t>
            </a:r>
            <a:r>
              <a:rPr lang="uk-UA" b="1" i="1" baseline="30000" dirty="0"/>
              <a:t>-</a:t>
            </a:r>
            <a:r>
              <a:rPr lang="en-US" dirty="0"/>
              <a:t> </a:t>
            </a:r>
            <a:r>
              <a:rPr lang="uk-UA" dirty="0"/>
              <a:t>від незалежно отриманих мутантів успадковується по-різному.  Одні гібриди показують нормальне розщеплення в </a:t>
            </a:r>
            <a:r>
              <a:rPr lang="uk-UA" dirty="0" err="1"/>
              <a:t>тетрадах</a:t>
            </a:r>
            <a:r>
              <a:rPr lang="uk-UA" dirty="0"/>
              <a:t> (2 </a:t>
            </a:r>
            <a:r>
              <a:rPr lang="en-US" b="1" i="1" dirty="0"/>
              <a:t>Pet</a:t>
            </a:r>
            <a:r>
              <a:rPr lang="uk-UA" b="1" i="1" baseline="30000" dirty="0"/>
              <a:t>+</a:t>
            </a:r>
            <a:r>
              <a:rPr lang="en-US" dirty="0"/>
              <a:t>: 2 </a:t>
            </a:r>
            <a:r>
              <a:rPr lang="en-US" b="1" i="1" dirty="0"/>
              <a:t>Pet</a:t>
            </a:r>
            <a:r>
              <a:rPr lang="uk-UA" b="1" i="1" baseline="30000" dirty="0"/>
              <a:t>-</a:t>
            </a:r>
            <a:r>
              <a:rPr lang="uk-UA" baseline="30000" dirty="0"/>
              <a:t> </a:t>
            </a:r>
            <a:r>
              <a:rPr lang="en-US" dirty="0"/>
              <a:t>), </a:t>
            </a:r>
            <a:r>
              <a:rPr lang="uk-UA" dirty="0"/>
              <a:t>у інших розщеплення відсутнє (4</a:t>
            </a:r>
            <a:r>
              <a:rPr lang="en-US" dirty="0"/>
              <a:t> </a:t>
            </a:r>
            <a:r>
              <a:rPr lang="en-US" b="1" i="1" dirty="0"/>
              <a:t>Pet</a:t>
            </a:r>
            <a:r>
              <a:rPr lang="uk-UA" b="1" i="1" baseline="30000" dirty="0"/>
              <a:t>+</a:t>
            </a:r>
            <a:r>
              <a:rPr lang="en-US" dirty="0"/>
              <a:t>: 0 </a:t>
            </a:r>
            <a:r>
              <a:rPr lang="en-US" b="1" i="1" dirty="0"/>
              <a:t>Pet</a:t>
            </a:r>
            <a:r>
              <a:rPr lang="uk-UA" b="1" i="1" baseline="30000" dirty="0"/>
              <a:t>-</a:t>
            </a:r>
            <a:r>
              <a:rPr lang="uk-UA" baseline="30000" dirty="0"/>
              <a:t> </a:t>
            </a:r>
            <a:r>
              <a:rPr lang="en-US" dirty="0"/>
              <a:t>).  </a:t>
            </a:r>
            <a:r>
              <a:rPr lang="uk-UA" dirty="0"/>
              <a:t>Очевидно, в першому випадку нездатність</a:t>
            </a:r>
          </a:p>
          <a:p>
            <a:pPr algn="just"/>
            <a:r>
              <a:rPr lang="uk-UA" dirty="0"/>
              <a:t>до дихання визначає хромосомна мутація, а в другому- цитоплазматична.</a:t>
            </a:r>
          </a:p>
        </p:txBody>
      </p:sp>
      <p:pic>
        <p:nvPicPr>
          <p:cNvPr id="5122" name="Picture 2" descr="Asymmetric inheritance of mitochondria in yeast">
            <a:extLst>
              <a:ext uri="{FF2B5EF4-FFF2-40B4-BE49-F238E27FC236}">
                <a16:creationId xmlns:a16="http://schemas.microsoft.com/office/drawing/2014/main" id="{720C70BD-443F-4029-9A61-093DFFF20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386" y="4797152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symmetric inheritance of mitochondria in yeast">
            <a:extLst>
              <a:ext uri="{FF2B5EF4-FFF2-40B4-BE49-F238E27FC236}">
                <a16:creationId xmlns:a16="http://schemas.microsoft.com/office/drawing/2014/main" id="{6D47AC58-461B-4748-AFCF-04C0D6A16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60" y="332656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394</TotalTime>
  <Words>846</Words>
  <Application>Microsoft Office PowerPoint</Application>
  <PresentationFormat>Экран (4:3)</PresentationFormat>
  <Paragraphs>51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Начальная</vt:lpstr>
      <vt:lpstr> Нехромосомне   успадкування </vt:lpstr>
      <vt:lpstr>Презентация PowerPoint</vt:lpstr>
      <vt:lpstr>Критеріями нехромосомного успадкування є: 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організації геному мітохондрії  - хондріому</vt:lpstr>
      <vt:lpstr>Презентация PowerPoint</vt:lpstr>
      <vt:lpstr>Презентация PowerPoint</vt:lpstr>
      <vt:lpstr>Цитоплазматична чоловіча стерильність</vt:lpstr>
      <vt:lpstr>Презентация PowerPoint</vt:lpstr>
      <vt:lpstr>Ендосимбіонти</vt:lpstr>
      <vt:lpstr>Материнський ефект або предетермінація цитоплазми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Нехромосомне  успадкування</dc:title>
  <dc:creator>Саня</dc:creator>
  <cp:lastModifiedBy>helenVoit@gmail.com</cp:lastModifiedBy>
  <cp:revision>31</cp:revision>
  <dcterms:created xsi:type="dcterms:W3CDTF">2019-06-01T23:27:10Z</dcterms:created>
  <dcterms:modified xsi:type="dcterms:W3CDTF">2021-04-15T12:50:36Z</dcterms:modified>
</cp:coreProperties>
</file>