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8"/>
  </p:notesMasterIdLst>
  <p:sldIdLst>
    <p:sldId id="263" r:id="rId3"/>
    <p:sldId id="280" r:id="rId4"/>
    <p:sldId id="267" r:id="rId5"/>
    <p:sldId id="282" r:id="rId6"/>
    <p:sldId id="281" r:id="rId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99B5CD"/>
    <a:srgbClr val="9CC2E5"/>
    <a:srgbClr val="729CB8"/>
    <a:srgbClr val="144682"/>
    <a:srgbClr val="203370"/>
    <a:srgbClr val="ED2024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B85EF-5F7C-4766-9E87-27A94A34D6E5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F1151-D354-421C-897F-B4A68DEEFEB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663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 dirty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7D7D9C-0D93-C547-A2A9-378C30F0CB4C}" type="slidenum">
              <a:rPr kumimoji="0" lang="uk-UA" altLang="uk-UA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cs typeface="Arial" charset="0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uk-UA" altLang="uk-UA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cs typeface="Arial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0744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94876" y="4856814"/>
            <a:ext cx="5558987" cy="397375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1262063"/>
            <a:ext cx="4538662" cy="34051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6170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94876" y="4856814"/>
            <a:ext cx="5558987" cy="397375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endParaRPr lang="en-US" sz="1200" b="0" i="0" u="none" strike="noStrike" kern="1200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1262063"/>
            <a:ext cx="4541838" cy="34051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87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77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108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9569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628651" y="365125"/>
            <a:ext cx="78866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628651" y="1825625"/>
            <a:ext cx="78866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1450" marR="0" lvl="0" indent="-3810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14350" marR="0" lvl="1" indent="-5715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1918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6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6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75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lnSpc>
                <a:spcPct val="90000"/>
              </a:lnSpc>
              <a:spcBef>
                <a:spcPts val="375"/>
              </a:spcBef>
              <a:buClr>
                <a:srgbClr val="888888"/>
              </a:buClr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lnSpc>
                <a:spcPct val="90000"/>
              </a:lnSpc>
              <a:spcBef>
                <a:spcPts val="375"/>
              </a:spcBef>
              <a:buClr>
                <a:srgbClr val="888888"/>
              </a:buClr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lnSpc>
                <a:spcPct val="90000"/>
              </a:lnSpc>
              <a:spcBef>
                <a:spcPts val="375"/>
              </a:spcBef>
              <a:buClr>
                <a:srgbClr val="888888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lnSpc>
                <a:spcPct val="90000"/>
              </a:lnSpc>
              <a:spcBef>
                <a:spcPts val="375"/>
              </a:spcBef>
              <a:buClr>
                <a:srgbClr val="888888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lnSpc>
                <a:spcPct val="90000"/>
              </a:lnSpc>
              <a:spcBef>
                <a:spcPts val="375"/>
              </a:spcBef>
              <a:buClr>
                <a:srgbClr val="888888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lnSpc>
                <a:spcPct val="90000"/>
              </a:lnSpc>
              <a:spcBef>
                <a:spcPts val="375"/>
              </a:spcBef>
              <a:buClr>
                <a:srgbClr val="888888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lnSpc>
                <a:spcPct val="90000"/>
              </a:lnSpc>
              <a:spcBef>
                <a:spcPts val="375"/>
              </a:spcBef>
              <a:buClr>
                <a:srgbClr val="888888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lnSpc>
                <a:spcPct val="90000"/>
              </a:lnSpc>
              <a:spcBef>
                <a:spcPts val="375"/>
              </a:spcBef>
              <a:buClr>
                <a:srgbClr val="888888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8505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628651" y="365125"/>
            <a:ext cx="78866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1450" marR="0" lvl="0" indent="-3810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14350" marR="0" lvl="1" indent="-5715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1450" marR="0" lvl="0" indent="-3810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14350" marR="0" lvl="1" indent="-5715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290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628651" y="365125"/>
            <a:ext cx="78866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4145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9109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29841" y="457201"/>
            <a:ext cx="2949178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887391" y="987425"/>
            <a:ext cx="462914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1450" marR="0" lvl="0" indent="-1905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14350" marR="0" lvl="1" indent="-381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5715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1974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629841" y="457201"/>
            <a:ext cx="2949178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3887391" y="987425"/>
            <a:ext cx="462914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1431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28651" y="365125"/>
            <a:ext cx="78866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5"/>
            <a:ext cx="4351338" cy="7886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1450" marR="0" lvl="0" indent="-3810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14350" marR="0" lvl="1" indent="-5715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660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7860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350"/>
            </a:lvl2pPr>
            <a:lvl3pPr lvl="2" indent="0">
              <a:spcBef>
                <a:spcPts val="0"/>
              </a:spcBef>
              <a:buNone/>
              <a:defRPr sz="1350"/>
            </a:lvl3pPr>
            <a:lvl4pPr lvl="3" indent="0">
              <a:spcBef>
                <a:spcPts val="0"/>
              </a:spcBef>
              <a:buNone/>
              <a:defRPr sz="1350"/>
            </a:lvl4pPr>
            <a:lvl5pPr lvl="4" indent="0">
              <a:spcBef>
                <a:spcPts val="0"/>
              </a:spcBef>
              <a:buNone/>
              <a:defRPr sz="1350"/>
            </a:lvl5pPr>
            <a:lvl6pPr lvl="5" indent="0">
              <a:spcBef>
                <a:spcPts val="0"/>
              </a:spcBef>
              <a:buNone/>
              <a:defRPr sz="1350"/>
            </a:lvl6pPr>
            <a:lvl7pPr lvl="6" indent="0">
              <a:spcBef>
                <a:spcPts val="0"/>
              </a:spcBef>
              <a:buNone/>
              <a:defRPr sz="1350"/>
            </a:lvl7pPr>
            <a:lvl8pPr lvl="7" indent="0">
              <a:spcBef>
                <a:spcPts val="0"/>
              </a:spcBef>
              <a:buNone/>
              <a:defRPr sz="1350"/>
            </a:lvl8pPr>
            <a:lvl9pPr lvl="8" indent="0">
              <a:spcBef>
                <a:spcPts val="0"/>
              </a:spcBef>
              <a:buNone/>
              <a:defRPr sz="135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8" cy="580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1450" marR="0" lvl="0" indent="-38100" algn="l" rtl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1000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14350" marR="0" lvl="1" indent="-5715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57250" marR="0" lvl="2" indent="-76200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00150" marR="0" lvl="3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543050" marR="0" lvl="4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85725" algn="l" rtl="0">
              <a:lnSpc>
                <a:spcPct val="90000"/>
              </a:lnSpc>
              <a:spcBef>
                <a:spcPts val="375"/>
              </a:spcBef>
              <a:buClr>
                <a:schemeClr val="dk1"/>
              </a:buClr>
              <a:buSzPct val="1000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839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538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927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30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58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046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330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823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5C785-A6F0-4B84-ACC0-C73111F5F833}" type="datetimeFigureOut">
              <a:rPr lang="uk-UA" smtClean="0"/>
              <a:t>25.01.2019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940D7-8813-44A2-9E0C-FB29A5718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949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1" y="365125"/>
            <a:ext cx="78866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1" y="1825625"/>
            <a:ext cx="78866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1" y="6356351"/>
            <a:ext cx="20573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uk-UA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‹№›</a:t>
            </a:fld>
            <a:endParaRPr lang="uk-UA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480608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3ABAF7F-8BB7-452C-B924-EBAB8429A93D}"/>
              </a:ext>
            </a:extLst>
          </p:cNvPr>
          <p:cNvSpPr txBox="1">
            <a:spLocks/>
          </p:cNvSpPr>
          <p:nvPr/>
        </p:nvSpPr>
        <p:spPr>
          <a:xfrm>
            <a:off x="0" y="796451"/>
            <a:ext cx="9144000" cy="15154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000" b="1" dirty="0">
                <a:solidFill>
                  <a:srgbClr val="203370"/>
                </a:solidFill>
                <a:latin typeface="+mn-lt"/>
              </a:rPr>
              <a:t>РАДА</a:t>
            </a:r>
            <a:br>
              <a:rPr lang="uk-UA" sz="5000" b="1" dirty="0">
                <a:solidFill>
                  <a:srgbClr val="203370"/>
                </a:solidFill>
                <a:latin typeface="+mn-lt"/>
              </a:rPr>
            </a:br>
            <a:r>
              <a:rPr lang="uk-UA" sz="5000" b="1" dirty="0">
                <a:solidFill>
                  <a:srgbClr val="203370"/>
                </a:solidFill>
                <a:latin typeface="+mn-lt"/>
              </a:rPr>
              <a:t>З МІЖНАРОДНОЇ ТОРГІВЛІ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4F98A08-57F1-4444-8031-3BB227A06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845" y="2438893"/>
            <a:ext cx="6363562" cy="410230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0B6D8B5-EAEB-45C9-865E-8B8FE4530D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819" y="163109"/>
            <a:ext cx="3129344" cy="77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441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hape 270">
            <a:extLst>
              <a:ext uri="{FF2B5EF4-FFF2-40B4-BE49-F238E27FC236}">
                <a16:creationId xmlns:a16="http://schemas.microsoft.com/office/drawing/2014/main" id="{75F4DE3A-AE32-409E-BCE9-DA0ABBBFFBE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30739" y="4780427"/>
            <a:ext cx="3077071" cy="182473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hape 142">
            <a:extLst>
              <a:ext uri="{FF2B5EF4-FFF2-40B4-BE49-F238E27FC236}">
                <a16:creationId xmlns:a16="http://schemas.microsoft.com/office/drawing/2014/main" id="{BF333BE1-2843-471A-9E71-F53FD5DBA09A}"/>
              </a:ext>
            </a:extLst>
          </p:cNvPr>
          <p:cNvSpPr/>
          <p:nvPr/>
        </p:nvSpPr>
        <p:spPr>
          <a:xfrm>
            <a:off x="181156" y="618565"/>
            <a:ext cx="8597084" cy="672352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SzPct val="25000"/>
            </a:pPr>
            <a:r>
              <a:rPr lang="uk-UA" sz="2400" kern="0" dirty="0">
                <a:solidFill>
                  <a:srgbClr val="99B5CD"/>
                </a:solidFill>
                <a:latin typeface="Myriad Pro"/>
                <a:ea typeface="Arial"/>
                <a:cs typeface="Arial"/>
                <a:sym typeface="Arial"/>
              </a:rPr>
              <a:t>#</a:t>
            </a:r>
            <a:r>
              <a:rPr lang="uk-UA" sz="2400" b="1" kern="0" dirty="0">
                <a:solidFill>
                  <a:srgbClr val="99B5CD"/>
                </a:solidFill>
                <a:latin typeface="Myriad Pro"/>
                <a:ea typeface="Arial"/>
                <a:cs typeface="Arial"/>
                <a:sym typeface="Arial"/>
              </a:rPr>
              <a:t> </a:t>
            </a:r>
            <a:r>
              <a:rPr lang="uk-UA" sz="2400" b="1" kern="0" dirty="0">
                <a:solidFill>
                  <a:srgbClr val="1F4E79"/>
                </a:solidFill>
                <a:latin typeface="Myriad Pro"/>
                <a:cs typeface="Arial"/>
                <a:sym typeface="Arial"/>
              </a:rPr>
              <a:t>ОСНОВНІ ЗАВДАННЯ </a:t>
            </a:r>
            <a:r>
              <a:rPr lang="uk-UA" sz="2400" b="1" kern="0" dirty="0" smtClean="0">
                <a:solidFill>
                  <a:srgbClr val="1F4E79"/>
                </a:solidFill>
                <a:latin typeface="Myriad Pro"/>
                <a:cs typeface="Arial"/>
                <a:sym typeface="Arial"/>
              </a:rPr>
              <a:t>РАДИ</a:t>
            </a:r>
            <a:endParaRPr lang="uk-UA" sz="2400" b="1" kern="0" dirty="0">
              <a:solidFill>
                <a:srgbClr val="1F4E79"/>
              </a:solidFill>
              <a:latin typeface="Myriad Pro"/>
              <a:cs typeface="Arial"/>
              <a:sym typeface="Arial"/>
            </a:endParaRPr>
          </a:p>
        </p:txBody>
      </p:sp>
      <p:cxnSp>
        <p:nvCxnSpPr>
          <p:cNvPr id="5" name="Shape 171">
            <a:extLst>
              <a:ext uri="{FF2B5EF4-FFF2-40B4-BE49-F238E27FC236}">
                <a16:creationId xmlns:a16="http://schemas.microsoft.com/office/drawing/2014/main" id="{1B53742A-327E-4451-8878-532DA16BF57C}"/>
              </a:ext>
            </a:extLst>
          </p:cNvPr>
          <p:cNvCxnSpPr>
            <a:cxnSpLocks/>
          </p:cNvCxnSpPr>
          <p:nvPr/>
        </p:nvCxnSpPr>
        <p:spPr>
          <a:xfrm>
            <a:off x="257846" y="1435421"/>
            <a:ext cx="8644615" cy="0"/>
          </a:xfrm>
          <a:prstGeom prst="straightConnector1">
            <a:avLst/>
          </a:prstGeom>
          <a:noFill/>
          <a:ln w="38100" cap="flat" cmpd="sng">
            <a:solidFill>
              <a:srgbClr val="9CC2E5"/>
            </a:solidFill>
            <a:prstDash val="dot"/>
            <a:miter/>
            <a:headEnd type="none" w="med" len="med"/>
            <a:tailEnd type="none" w="med" len="med"/>
          </a:ln>
        </p:spPr>
      </p:cxn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F19712F-B8F6-4812-AB39-358BC5CF54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71" y="6148574"/>
            <a:ext cx="1518195" cy="376931"/>
          </a:xfrm>
          <a:prstGeom prst="rect">
            <a:avLst/>
          </a:prstGeom>
        </p:spPr>
      </p:pic>
      <p:sp>
        <p:nvSpPr>
          <p:cNvPr id="9" name="Підзаголовок 2">
            <a:extLst>
              <a:ext uri="{FF2B5EF4-FFF2-40B4-BE49-F238E27FC236}">
                <a16:creationId xmlns:a16="http://schemas.microsoft.com/office/drawing/2014/main" id="{F3A9F3DC-C8D1-4B41-8AE4-DF4561618251}"/>
              </a:ext>
            </a:extLst>
          </p:cNvPr>
          <p:cNvSpPr txBox="1">
            <a:spLocks/>
          </p:cNvSpPr>
          <p:nvPr/>
        </p:nvSpPr>
        <p:spPr>
          <a:xfrm>
            <a:off x="257845" y="1435421"/>
            <a:ext cx="8520395" cy="4221308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endParaRPr lang="uk-UA" sz="825" b="1" kern="0" dirty="0" smtClean="0">
              <a:solidFill>
                <a:srgbClr val="1F4E79"/>
              </a:solidFill>
              <a:latin typeface="Myriad Pro Light"/>
            </a:endParaRP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b="1" kern="0" dirty="0" smtClean="0">
                <a:solidFill>
                  <a:srgbClr val="1F4E79"/>
                </a:solidFill>
                <a:latin typeface="Myriad Pro Light"/>
              </a:rPr>
              <a:t>Сприяння </a:t>
            </a:r>
            <a:r>
              <a:rPr lang="uk-UA" sz="825" b="1" kern="0" dirty="0">
                <a:solidFill>
                  <a:srgbClr val="1F4E79"/>
                </a:solidFill>
                <a:latin typeface="Myriad Pro Light"/>
              </a:rPr>
              <a:t>координації дій міністерств, інших ЦОВВ, місцевих держадміністрацій, органів місцевого самоврядування, підприємств, установ та організацій у сфері</a:t>
            </a: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: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розвитку міжнародної торгівлі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підтримки зростання експорту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спрощення процедур міжнародної торгівлі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b="1" kern="0" dirty="0">
                <a:solidFill>
                  <a:srgbClr val="1F4E79"/>
                </a:solidFill>
                <a:latin typeface="Myriad Pro Light"/>
              </a:rPr>
              <a:t>Підготовка пропозицій та рекомендацій щодо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формування державної зовнішньоекономічної політики та розвитку міжнародної торгівлі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укладення, виконання чи денонсації міжнародних договорів України у сфері міжнародної торгівлі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визначення та впровадження механізмів стимулювання розвитку експорту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формування та реалізації основних принципів і позиції з питань, що виникають у рамках членства у СОТ, </a:t>
            </a:r>
          </a:p>
          <a:p>
            <a:pPr marL="133350" indent="0" defTabSz="685800">
              <a:spcBef>
                <a:spcPts val="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вирішення проблемних питань співробітництва, а також участі в заходах  СОТ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покращення системи забезпечення захисту, визначення шляхів та механізмів вирішення питань, </a:t>
            </a:r>
          </a:p>
          <a:p>
            <a:pPr marL="133350" indent="0" defTabSz="685800">
              <a:spcBef>
                <a:spcPts val="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пов’язаних із забезпеченням захисту прав та інтересів в торговельно-економічній сфері, у тому числі в рамках СОТ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визначення та впровадження механізмів просування експорту високотехнологічних товарів та послуг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збільшення обсягів експорту вітчизняних товарів, робіт та послуг на зовнішні ринки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сприяння імплементації поглибленої та всеохоплюючої зони вільної торгівлі відповідно до положень Угоди про асоціацію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визначення пріоритетних напрямів розвитку двосторонніх зовнішньоекономічних відносин, зокрема в контексті укладення угод про вільну торгівлю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реалізації положень Регіональної конвенції </a:t>
            </a:r>
            <a:r>
              <a:rPr lang="uk-UA" sz="825" kern="0" dirty="0" err="1">
                <a:solidFill>
                  <a:srgbClr val="1F4E79"/>
                </a:solidFill>
                <a:latin typeface="Myriad Pro Light"/>
              </a:rPr>
              <a:t>ПанЄвромед</a:t>
            </a:r>
            <a:endParaRPr lang="uk-UA" sz="825" kern="0" dirty="0">
              <a:solidFill>
                <a:srgbClr val="1F4E79"/>
              </a:solidFill>
              <a:latin typeface="Myriad Pro Light"/>
            </a:endParaRP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b="1" kern="0" dirty="0">
                <a:solidFill>
                  <a:srgbClr val="1F4E79"/>
                </a:solidFill>
                <a:latin typeface="Myriad Pro Light"/>
              </a:rPr>
              <a:t>Визначення шляхів та механізмів розв’язання проблемних питань</a:t>
            </a: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, що виникають під час реалізації державної політики у сфері міжнародної торгівлі України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r>
              <a:rPr lang="uk-UA" sz="825" b="1" kern="0" dirty="0">
                <a:solidFill>
                  <a:srgbClr val="1F4E79"/>
                </a:solidFill>
                <a:latin typeface="Myriad Pro Light"/>
              </a:rPr>
              <a:t>Участь у розробленні проектів нормативно-правових актів </a:t>
            </a:r>
            <a:r>
              <a:rPr lang="uk-UA" sz="825" kern="0" dirty="0">
                <a:solidFill>
                  <a:srgbClr val="1F4E79"/>
                </a:solidFill>
                <a:latin typeface="Myriad Pro Light"/>
              </a:rPr>
              <a:t>з питань, що належать до компетенції </a:t>
            </a:r>
            <a:r>
              <a:rPr lang="uk-UA" sz="825" kern="0" dirty="0" smtClean="0">
                <a:solidFill>
                  <a:srgbClr val="1F4E79"/>
                </a:solidFill>
                <a:latin typeface="Myriad Pro Light"/>
              </a:rPr>
              <a:t>Ради</a:t>
            </a: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endParaRPr lang="uk-UA" sz="825" kern="0" dirty="0">
              <a:solidFill>
                <a:srgbClr val="1F4E79"/>
              </a:solidFill>
              <a:latin typeface="Myriad Pro Light"/>
            </a:endParaRPr>
          </a:p>
          <a:p>
            <a:pPr marL="133350" indent="0" defTabSz="685800">
              <a:spcBef>
                <a:spcPts val="750"/>
              </a:spcBef>
              <a:buClr>
                <a:srgbClr val="000000"/>
              </a:buClr>
              <a:buNone/>
            </a:pPr>
            <a:endParaRPr lang="uk-UA" sz="825" kern="0" dirty="0">
              <a:solidFill>
                <a:srgbClr val="1F4E79"/>
              </a:solidFill>
              <a:latin typeface="Myriad Pro Light"/>
            </a:endParaRPr>
          </a:p>
          <a:p>
            <a:pPr marL="171450" indent="-38100" defTabSz="685800">
              <a:spcBef>
                <a:spcPts val="750"/>
              </a:spcBef>
              <a:buClr>
                <a:srgbClr val="000000"/>
              </a:buClr>
            </a:pPr>
            <a:endParaRPr lang="uk-UA" sz="2100" kern="0" dirty="0">
              <a:solidFill>
                <a:srgbClr val="1F4E79"/>
              </a:solidFill>
              <a:latin typeface="Myriad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2904187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Рисунок 100">
            <a:extLst>
              <a:ext uri="{FF2B5EF4-FFF2-40B4-BE49-F238E27FC236}">
                <a16:creationId xmlns:a16="http://schemas.microsoft.com/office/drawing/2014/main" id="{12FDBC90-508B-3343-B9B5-2ED3E8D23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287" y="6136556"/>
            <a:ext cx="2024260" cy="502575"/>
          </a:xfrm>
          <a:prstGeom prst="rect">
            <a:avLst/>
          </a:prstGeom>
        </p:spPr>
      </p:pic>
      <p:sp>
        <p:nvSpPr>
          <p:cNvPr id="102" name="Shape 142">
            <a:extLst>
              <a:ext uri="{FF2B5EF4-FFF2-40B4-BE49-F238E27FC236}">
                <a16:creationId xmlns:a16="http://schemas.microsoft.com/office/drawing/2014/main" id="{9532AF6C-B784-1E47-BBA4-292234C04CCD}"/>
              </a:ext>
            </a:extLst>
          </p:cNvPr>
          <p:cNvSpPr/>
          <p:nvPr/>
        </p:nvSpPr>
        <p:spPr>
          <a:xfrm>
            <a:off x="215663" y="231438"/>
            <a:ext cx="8902460" cy="707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25000"/>
            </a:pPr>
            <a:r>
              <a:rPr lang="uk-UA" sz="3100" b="0" i="0" u="none" strike="noStrike" cap="none" dirty="0">
                <a:solidFill>
                  <a:srgbClr val="99B5CD"/>
                </a:solidFill>
                <a:ea typeface="Arial"/>
                <a:cs typeface="Arial"/>
                <a:sym typeface="Arial"/>
              </a:rPr>
              <a:t>#</a:t>
            </a:r>
            <a:r>
              <a:rPr lang="uk-UA" sz="3100" b="1" i="0" u="none" strike="noStrike" cap="none" dirty="0">
                <a:solidFill>
                  <a:srgbClr val="99B5CD"/>
                </a:solidFill>
                <a:ea typeface="Arial"/>
                <a:cs typeface="Arial"/>
                <a:sym typeface="Arial"/>
              </a:rPr>
              <a:t> </a:t>
            </a:r>
            <a:r>
              <a:rPr lang="uk-UA" sz="2000" b="1" dirty="0" smtClean="0">
                <a:solidFill>
                  <a:srgbClr val="124981"/>
                </a:solidFill>
              </a:rPr>
              <a:t>РАДА – ПЛАТФОРМА ДЛЯ ДІАЛОГУ МІЖ ДЕРЖАВОЮ ТА БІЗНЕСОМ </a:t>
            </a:r>
            <a:endParaRPr lang="uk-UA" sz="2000" b="1" i="0" u="none" strike="noStrike" cap="none" dirty="0">
              <a:solidFill>
                <a:srgbClr val="124981"/>
              </a:solidFill>
              <a:ea typeface="Arial"/>
              <a:cs typeface="Arial"/>
              <a:sym typeface="Arial"/>
            </a:endParaRPr>
          </a:p>
        </p:txBody>
      </p:sp>
      <p:cxnSp>
        <p:nvCxnSpPr>
          <p:cNvPr id="103" name="Shape 171">
            <a:extLst>
              <a:ext uri="{FF2B5EF4-FFF2-40B4-BE49-F238E27FC236}">
                <a16:creationId xmlns:a16="http://schemas.microsoft.com/office/drawing/2014/main" id="{A8DA9B21-DC3F-E84F-B292-5D8B07B99405}"/>
              </a:ext>
            </a:extLst>
          </p:cNvPr>
          <p:cNvCxnSpPr>
            <a:cxnSpLocks/>
          </p:cNvCxnSpPr>
          <p:nvPr/>
        </p:nvCxnSpPr>
        <p:spPr>
          <a:xfrm>
            <a:off x="343794" y="955533"/>
            <a:ext cx="8439721" cy="0"/>
          </a:xfrm>
          <a:prstGeom prst="straightConnector1">
            <a:avLst/>
          </a:prstGeom>
          <a:noFill/>
          <a:ln w="38100" cap="flat" cmpd="sng">
            <a:solidFill>
              <a:srgbClr val="9CC2E5"/>
            </a:solidFill>
            <a:prstDash val="sysDot"/>
            <a:miter/>
            <a:headEnd type="none" w="med" len="med"/>
            <a:tailEnd type="none" w="med" len="med"/>
          </a:ln>
        </p:spPr>
      </p:cxnSp>
      <p:sp>
        <p:nvSpPr>
          <p:cNvPr id="104" name="Прямокутник 32">
            <a:extLst>
              <a:ext uri="{FF2B5EF4-FFF2-40B4-BE49-F238E27FC236}">
                <a16:creationId xmlns:a16="http://schemas.microsoft.com/office/drawing/2014/main" id="{151BD6D7-248D-2C46-8AFF-328A4380A726}"/>
              </a:ext>
            </a:extLst>
          </p:cNvPr>
          <p:cNvSpPr/>
          <p:nvPr/>
        </p:nvSpPr>
        <p:spPr>
          <a:xfrm>
            <a:off x="1869536" y="6063267"/>
            <a:ext cx="156485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Держпродспоживслужба</a:t>
            </a:r>
            <a:endParaRPr lang="uk-UA" sz="1000" dirty="0"/>
          </a:p>
        </p:txBody>
      </p:sp>
      <p:sp>
        <p:nvSpPr>
          <p:cNvPr id="105" name="Прямокутник 32">
            <a:extLst>
              <a:ext uri="{FF2B5EF4-FFF2-40B4-BE49-F238E27FC236}">
                <a16:creationId xmlns:a16="http://schemas.microsoft.com/office/drawing/2014/main" id="{9BB79B5D-527E-A740-9C9C-CA3974DBCA0F}"/>
              </a:ext>
            </a:extLst>
          </p:cNvPr>
          <p:cNvSpPr/>
          <p:nvPr/>
        </p:nvSpPr>
        <p:spPr>
          <a:xfrm>
            <a:off x="7452219" y="1021804"/>
            <a:ext cx="15693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Держпродспоживслужба</a:t>
            </a:r>
            <a:endParaRPr lang="uk-UA" sz="1000" dirty="0"/>
          </a:p>
        </p:txBody>
      </p:sp>
      <p:sp>
        <p:nvSpPr>
          <p:cNvPr id="106" name="Прямокутник 32">
            <a:extLst>
              <a:ext uri="{FF2B5EF4-FFF2-40B4-BE49-F238E27FC236}">
                <a16:creationId xmlns:a16="http://schemas.microsoft.com/office/drawing/2014/main" id="{B5D6B6A1-A04F-2D4C-8913-BF5E645D7F42}"/>
              </a:ext>
            </a:extLst>
          </p:cNvPr>
          <p:cNvSpPr/>
          <p:nvPr/>
        </p:nvSpPr>
        <p:spPr>
          <a:xfrm>
            <a:off x="80792" y="5807291"/>
            <a:ext cx="130837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uk-UA" sz="1000" dirty="0">
                <a:solidFill>
                  <a:srgbClr val="1F4E79"/>
                </a:solidFill>
              </a:rPr>
              <a:t>«УКРЗОВНІШТРАНС»</a:t>
            </a:r>
            <a:endParaRPr lang="uk-UA" sz="1000" dirty="0"/>
          </a:p>
        </p:txBody>
      </p:sp>
      <p:sp>
        <p:nvSpPr>
          <p:cNvPr id="107" name="Прямокутник 32">
            <a:extLst>
              <a:ext uri="{FF2B5EF4-FFF2-40B4-BE49-F238E27FC236}">
                <a16:creationId xmlns:a16="http://schemas.microsoft.com/office/drawing/2014/main" id="{79EFEEE4-4138-2C4D-870C-14EF057536F6}"/>
              </a:ext>
            </a:extLst>
          </p:cNvPr>
          <p:cNvSpPr/>
          <p:nvPr/>
        </p:nvSpPr>
        <p:spPr>
          <a:xfrm>
            <a:off x="51449" y="3877589"/>
            <a:ext cx="118181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dirty="0">
                <a:solidFill>
                  <a:srgbClr val="1F4E79"/>
                </a:solidFill>
              </a:rPr>
              <a:t>«Адміністрація </a:t>
            </a:r>
          </a:p>
          <a:p>
            <a:pPr algn="ctr"/>
            <a:r>
              <a:rPr lang="uk-UA" sz="1000" dirty="0">
                <a:solidFill>
                  <a:srgbClr val="1F4E79"/>
                </a:solidFill>
              </a:rPr>
              <a:t>морських портів </a:t>
            </a:r>
          </a:p>
          <a:p>
            <a:pPr algn="ctr"/>
            <a:r>
              <a:rPr lang="uk-UA" sz="1000" dirty="0">
                <a:solidFill>
                  <a:srgbClr val="1F4E79"/>
                </a:solidFill>
              </a:rPr>
              <a:t>України»</a:t>
            </a:r>
            <a:endParaRPr lang="uk-UA" sz="1000" dirty="0"/>
          </a:p>
        </p:txBody>
      </p:sp>
      <p:sp>
        <p:nvSpPr>
          <p:cNvPr id="108" name="Прямокутник 32">
            <a:extLst>
              <a:ext uri="{FF2B5EF4-FFF2-40B4-BE49-F238E27FC236}">
                <a16:creationId xmlns:a16="http://schemas.microsoft.com/office/drawing/2014/main" id="{F39EE2CF-A5A2-8E44-8AE7-9C0DC4F8A8A3}"/>
              </a:ext>
            </a:extLst>
          </p:cNvPr>
          <p:cNvSpPr/>
          <p:nvPr/>
        </p:nvSpPr>
        <p:spPr>
          <a:xfrm>
            <a:off x="2718564" y="4806647"/>
            <a:ext cx="11092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Міжнародна </a:t>
            </a:r>
          </a:p>
          <a:p>
            <a:r>
              <a:rPr lang="uk-UA" sz="1000" dirty="0">
                <a:solidFill>
                  <a:srgbClr val="1F4E79"/>
                </a:solidFill>
              </a:rPr>
              <a:t>торгова палата</a:t>
            </a:r>
          </a:p>
          <a:p>
            <a:r>
              <a:rPr lang="ru-RU" sz="1000" dirty="0">
                <a:solidFill>
                  <a:srgbClr val="1F4E79"/>
                </a:solidFill>
              </a:rPr>
              <a:t> </a:t>
            </a:r>
            <a:r>
              <a:rPr lang="en-US" sz="1000" dirty="0">
                <a:solidFill>
                  <a:srgbClr val="1F4E79"/>
                </a:solidFill>
              </a:rPr>
              <a:t>ICC Ukraine</a:t>
            </a:r>
            <a:endParaRPr lang="uk-UA" sz="1000" dirty="0"/>
          </a:p>
        </p:txBody>
      </p:sp>
      <p:sp>
        <p:nvSpPr>
          <p:cNvPr id="110" name="Прямокутник 32">
            <a:extLst>
              <a:ext uri="{FF2B5EF4-FFF2-40B4-BE49-F238E27FC236}">
                <a16:creationId xmlns:a16="http://schemas.microsoft.com/office/drawing/2014/main" id="{CDFB8B58-BA77-EF4D-B1B9-34A8CACA7140}"/>
              </a:ext>
            </a:extLst>
          </p:cNvPr>
          <p:cNvSpPr/>
          <p:nvPr/>
        </p:nvSpPr>
        <p:spPr>
          <a:xfrm>
            <a:off x="8146217" y="2237737"/>
            <a:ext cx="9632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Офіс з просування </a:t>
            </a:r>
          </a:p>
          <a:p>
            <a:r>
              <a:rPr lang="uk-UA" sz="1000" dirty="0">
                <a:solidFill>
                  <a:srgbClr val="1F4E79"/>
                </a:solidFill>
              </a:rPr>
              <a:t>експорту</a:t>
            </a:r>
            <a:endParaRPr lang="uk-UA" sz="1000" dirty="0"/>
          </a:p>
        </p:txBody>
      </p:sp>
      <p:sp>
        <p:nvSpPr>
          <p:cNvPr id="111" name="Прямокутник 32">
            <a:extLst>
              <a:ext uri="{FF2B5EF4-FFF2-40B4-BE49-F238E27FC236}">
                <a16:creationId xmlns:a16="http://schemas.microsoft.com/office/drawing/2014/main" id="{2DE16A5C-BF9D-8C42-AD4D-DDE82C06C2A3}"/>
              </a:ext>
            </a:extLst>
          </p:cNvPr>
          <p:cNvSpPr/>
          <p:nvPr/>
        </p:nvSpPr>
        <p:spPr>
          <a:xfrm>
            <a:off x="5906434" y="1042571"/>
            <a:ext cx="9642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dirty="0">
                <a:solidFill>
                  <a:srgbClr val="1F4E79"/>
                </a:solidFill>
              </a:rPr>
              <a:t>Асоціація</a:t>
            </a:r>
          </a:p>
          <a:p>
            <a:pPr algn="ctr"/>
            <a:r>
              <a:rPr lang="uk-UA" sz="1000" dirty="0">
                <a:solidFill>
                  <a:srgbClr val="1F4E79"/>
                </a:solidFill>
              </a:rPr>
              <a:t>тваринників</a:t>
            </a:r>
            <a:endParaRPr lang="uk-UA" sz="1000" dirty="0"/>
          </a:p>
        </p:txBody>
      </p:sp>
      <p:sp>
        <p:nvSpPr>
          <p:cNvPr id="113" name="Прямокутник 32">
            <a:extLst>
              <a:ext uri="{FF2B5EF4-FFF2-40B4-BE49-F238E27FC236}">
                <a16:creationId xmlns:a16="http://schemas.microsoft.com/office/drawing/2014/main" id="{9889BA3A-7B5E-6540-BBB5-6A9AEC159BA9}"/>
              </a:ext>
            </a:extLst>
          </p:cNvPr>
          <p:cNvSpPr/>
          <p:nvPr/>
        </p:nvSpPr>
        <p:spPr>
          <a:xfrm>
            <a:off x="6696734" y="3247464"/>
            <a:ext cx="109470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«Укроліяпром»</a:t>
            </a:r>
            <a:endParaRPr lang="uk-UA" sz="1000" dirty="0"/>
          </a:p>
        </p:txBody>
      </p:sp>
      <p:sp>
        <p:nvSpPr>
          <p:cNvPr id="114" name="Прямокутник 32">
            <a:extLst>
              <a:ext uri="{FF2B5EF4-FFF2-40B4-BE49-F238E27FC236}">
                <a16:creationId xmlns:a16="http://schemas.microsoft.com/office/drawing/2014/main" id="{9FA9973F-8856-224C-A6A6-D405D7C76FEA}"/>
              </a:ext>
            </a:extLst>
          </p:cNvPr>
          <p:cNvSpPr/>
          <p:nvPr/>
        </p:nvSpPr>
        <p:spPr>
          <a:xfrm>
            <a:off x="5234731" y="1676475"/>
            <a:ext cx="109470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1000" dirty="0">
                <a:solidFill>
                  <a:srgbClr val="1F4E79"/>
                </a:solidFill>
              </a:rPr>
              <a:t>«Укрексімбанк»</a:t>
            </a:r>
            <a:endParaRPr lang="uk-UA" sz="1000" dirty="0"/>
          </a:p>
        </p:txBody>
      </p:sp>
      <p:sp>
        <p:nvSpPr>
          <p:cNvPr id="115" name="Прямокутник 32">
            <a:extLst>
              <a:ext uri="{FF2B5EF4-FFF2-40B4-BE49-F238E27FC236}">
                <a16:creationId xmlns:a16="http://schemas.microsoft.com/office/drawing/2014/main" id="{9C22C19B-24E0-AB4B-B819-8F4FD39BBC6E}"/>
              </a:ext>
            </a:extLst>
          </p:cNvPr>
          <p:cNvSpPr/>
          <p:nvPr/>
        </p:nvSpPr>
        <p:spPr>
          <a:xfrm>
            <a:off x="8342641" y="1285273"/>
            <a:ext cx="11653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Проект </a:t>
            </a:r>
          </a:p>
          <a:p>
            <a:r>
              <a:rPr lang="uk-UA" sz="1000" dirty="0">
                <a:solidFill>
                  <a:srgbClr val="1F4E79"/>
                </a:solidFill>
              </a:rPr>
              <a:t>технічної </a:t>
            </a:r>
          </a:p>
          <a:p>
            <a:r>
              <a:rPr lang="uk-UA" sz="1000" dirty="0">
                <a:solidFill>
                  <a:srgbClr val="1F4E79"/>
                </a:solidFill>
              </a:rPr>
              <a:t>допомоги </a:t>
            </a:r>
          </a:p>
          <a:p>
            <a:r>
              <a:rPr lang="en-US" sz="1000" dirty="0">
                <a:solidFill>
                  <a:srgbClr val="1F4E79"/>
                </a:solidFill>
              </a:rPr>
              <a:t>CUTIS</a:t>
            </a:r>
            <a:endParaRPr lang="uk-UA" sz="1000" dirty="0"/>
          </a:p>
        </p:txBody>
      </p:sp>
      <p:sp>
        <p:nvSpPr>
          <p:cNvPr id="116" name="Прямокутник 32">
            <a:extLst>
              <a:ext uri="{FF2B5EF4-FFF2-40B4-BE49-F238E27FC236}">
                <a16:creationId xmlns:a16="http://schemas.microsoft.com/office/drawing/2014/main" id="{1FC92839-763D-EE40-8F61-FD969CC54AFE}"/>
              </a:ext>
            </a:extLst>
          </p:cNvPr>
          <p:cNvSpPr/>
          <p:nvPr/>
        </p:nvSpPr>
        <p:spPr>
          <a:xfrm>
            <a:off x="6394025" y="3568425"/>
            <a:ext cx="13432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dirty="0">
                <a:solidFill>
                  <a:srgbClr val="1F4E79"/>
                </a:solidFill>
              </a:rPr>
              <a:t>Міжнародний центр торгівлі та інвестицій</a:t>
            </a:r>
            <a:endParaRPr lang="uk-UA" sz="1000" dirty="0"/>
          </a:p>
        </p:txBody>
      </p:sp>
      <p:sp>
        <p:nvSpPr>
          <p:cNvPr id="117" name="Прямокутник 32">
            <a:extLst>
              <a:ext uri="{FF2B5EF4-FFF2-40B4-BE49-F238E27FC236}">
                <a16:creationId xmlns:a16="http://schemas.microsoft.com/office/drawing/2014/main" id="{6B4971DE-35BB-8B4A-A077-4C8F4B2D69B8}"/>
              </a:ext>
            </a:extLst>
          </p:cNvPr>
          <p:cNvSpPr/>
          <p:nvPr/>
        </p:nvSpPr>
        <p:spPr>
          <a:xfrm>
            <a:off x="7886154" y="2965975"/>
            <a:ext cx="124210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dirty="0">
                <a:solidFill>
                  <a:srgbClr val="1F4E79"/>
                </a:solidFill>
              </a:rPr>
              <a:t>Рада з питань </a:t>
            </a:r>
          </a:p>
          <a:p>
            <a:pPr algn="ctr"/>
            <a:r>
              <a:rPr lang="uk-UA" sz="1000" dirty="0">
                <a:solidFill>
                  <a:srgbClr val="1F4E79"/>
                </a:solidFill>
              </a:rPr>
              <a:t>експорту продовольства</a:t>
            </a:r>
            <a:endParaRPr lang="uk-UA" sz="1000" dirty="0"/>
          </a:p>
        </p:txBody>
      </p:sp>
      <p:sp>
        <p:nvSpPr>
          <p:cNvPr id="118" name="Прямокутник 32">
            <a:extLst>
              <a:ext uri="{FF2B5EF4-FFF2-40B4-BE49-F238E27FC236}">
                <a16:creationId xmlns:a16="http://schemas.microsoft.com/office/drawing/2014/main" id="{A4068422-C91E-C846-984A-4D42BAA0852F}"/>
              </a:ext>
            </a:extLst>
          </p:cNvPr>
          <p:cNvSpPr/>
          <p:nvPr/>
        </p:nvSpPr>
        <p:spPr>
          <a:xfrm>
            <a:off x="7997914" y="3579322"/>
            <a:ext cx="92957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ТПП України</a:t>
            </a:r>
            <a:endParaRPr lang="uk-UA" sz="1000" dirty="0"/>
          </a:p>
        </p:txBody>
      </p:sp>
      <p:sp>
        <p:nvSpPr>
          <p:cNvPr id="119" name="Прямокутник 32">
            <a:extLst>
              <a:ext uri="{FF2B5EF4-FFF2-40B4-BE49-F238E27FC236}">
                <a16:creationId xmlns:a16="http://schemas.microsoft.com/office/drawing/2014/main" id="{FB476B7A-003D-A341-89FA-00A2DC72234A}"/>
              </a:ext>
            </a:extLst>
          </p:cNvPr>
          <p:cNvSpPr/>
          <p:nvPr/>
        </p:nvSpPr>
        <p:spPr>
          <a:xfrm>
            <a:off x="8723547" y="4906575"/>
            <a:ext cx="36614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rgbClr val="1F4E79"/>
                </a:solidFill>
              </a:rPr>
              <a:t>GIZ</a:t>
            </a:r>
            <a:endParaRPr lang="uk-UA" sz="1000" dirty="0"/>
          </a:p>
        </p:txBody>
      </p:sp>
      <p:sp>
        <p:nvSpPr>
          <p:cNvPr id="121" name="Прямокутник 32">
            <a:extLst>
              <a:ext uri="{FF2B5EF4-FFF2-40B4-BE49-F238E27FC236}">
                <a16:creationId xmlns:a16="http://schemas.microsoft.com/office/drawing/2014/main" id="{92C4E2DB-272E-4841-AB00-0DDEB61470C7}"/>
              </a:ext>
            </a:extLst>
          </p:cNvPr>
          <p:cNvSpPr/>
          <p:nvPr/>
        </p:nvSpPr>
        <p:spPr>
          <a:xfrm>
            <a:off x="7226121" y="5767542"/>
            <a:ext cx="14203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Центр </a:t>
            </a:r>
          </a:p>
          <a:p>
            <a:r>
              <a:rPr lang="uk-UA" sz="1000" dirty="0">
                <a:solidFill>
                  <a:srgbClr val="1F4E79"/>
                </a:solidFill>
              </a:rPr>
              <a:t>економічних </a:t>
            </a:r>
          </a:p>
          <a:p>
            <a:r>
              <a:rPr lang="uk-UA" sz="1000" dirty="0">
                <a:solidFill>
                  <a:srgbClr val="1F4E79"/>
                </a:solidFill>
              </a:rPr>
              <a:t>досліджень ІМВ</a:t>
            </a:r>
            <a:endParaRPr lang="uk-UA" sz="1000" dirty="0"/>
          </a:p>
        </p:txBody>
      </p:sp>
      <p:sp>
        <p:nvSpPr>
          <p:cNvPr id="122" name="Прямокутник 32">
            <a:extLst>
              <a:ext uri="{FF2B5EF4-FFF2-40B4-BE49-F238E27FC236}">
                <a16:creationId xmlns:a16="http://schemas.microsoft.com/office/drawing/2014/main" id="{0E1AB965-BFD0-D846-BDFA-D10B9B0D38F7}"/>
              </a:ext>
            </a:extLst>
          </p:cNvPr>
          <p:cNvSpPr/>
          <p:nvPr/>
        </p:nvSpPr>
        <p:spPr>
          <a:xfrm>
            <a:off x="8222497" y="5573316"/>
            <a:ext cx="9547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Львівська</a:t>
            </a:r>
          </a:p>
          <a:p>
            <a:r>
              <a:rPr lang="uk-UA" sz="1000" dirty="0">
                <a:solidFill>
                  <a:srgbClr val="1F4E79"/>
                </a:solidFill>
              </a:rPr>
              <a:t>бізнес-школа </a:t>
            </a:r>
          </a:p>
          <a:p>
            <a:r>
              <a:rPr lang="uk-UA" sz="1000" dirty="0">
                <a:solidFill>
                  <a:srgbClr val="1F4E79"/>
                </a:solidFill>
              </a:rPr>
              <a:t>УКУ</a:t>
            </a:r>
            <a:endParaRPr lang="uk-UA" sz="1000" dirty="0"/>
          </a:p>
        </p:txBody>
      </p:sp>
      <p:sp>
        <p:nvSpPr>
          <p:cNvPr id="124" name="Прямокутник 32">
            <a:extLst>
              <a:ext uri="{FF2B5EF4-FFF2-40B4-BE49-F238E27FC236}">
                <a16:creationId xmlns:a16="http://schemas.microsoft.com/office/drawing/2014/main" id="{9F1115E2-C72E-6D44-A00E-1F2F7F454C0A}"/>
              </a:ext>
            </a:extLst>
          </p:cNvPr>
          <p:cNvSpPr/>
          <p:nvPr/>
        </p:nvSpPr>
        <p:spPr>
          <a:xfrm>
            <a:off x="8031028" y="3785777"/>
            <a:ext cx="11461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dirty="0">
                <a:solidFill>
                  <a:srgbClr val="1F4E79"/>
                </a:solidFill>
              </a:rPr>
              <a:t>«Укрпромзовніш</a:t>
            </a:r>
          </a:p>
          <a:p>
            <a:pPr algn="ctr"/>
            <a:r>
              <a:rPr lang="uk-UA" sz="1000" dirty="0">
                <a:solidFill>
                  <a:srgbClr val="1F4E79"/>
                </a:solidFill>
              </a:rPr>
              <a:t>експертиза»</a:t>
            </a:r>
            <a:endParaRPr lang="uk-UA" sz="1000" dirty="0"/>
          </a:p>
        </p:txBody>
      </p:sp>
      <p:sp>
        <p:nvSpPr>
          <p:cNvPr id="125" name="Прямокутник 32">
            <a:extLst>
              <a:ext uri="{FF2B5EF4-FFF2-40B4-BE49-F238E27FC236}">
                <a16:creationId xmlns:a16="http://schemas.microsoft.com/office/drawing/2014/main" id="{FEA12EA1-262B-B541-BDF8-2302FB4479DF}"/>
              </a:ext>
            </a:extLst>
          </p:cNvPr>
          <p:cNvSpPr/>
          <p:nvPr/>
        </p:nvSpPr>
        <p:spPr>
          <a:xfrm>
            <a:off x="1487836" y="1462091"/>
            <a:ext cx="115768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Держлісагентство</a:t>
            </a:r>
            <a:endParaRPr lang="uk-UA" sz="1000" dirty="0"/>
          </a:p>
        </p:txBody>
      </p:sp>
      <p:sp>
        <p:nvSpPr>
          <p:cNvPr id="127" name="Прямокутник 32">
            <a:extLst>
              <a:ext uri="{FF2B5EF4-FFF2-40B4-BE49-F238E27FC236}">
                <a16:creationId xmlns:a16="http://schemas.microsoft.com/office/drawing/2014/main" id="{237FBEEC-1CAA-C948-A0AD-71F69CFBA2EF}"/>
              </a:ext>
            </a:extLst>
          </p:cNvPr>
          <p:cNvSpPr/>
          <p:nvPr/>
        </p:nvSpPr>
        <p:spPr>
          <a:xfrm>
            <a:off x="68552" y="3559166"/>
            <a:ext cx="121379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Держрибагентство</a:t>
            </a:r>
            <a:endParaRPr lang="uk-UA" sz="1000" dirty="0"/>
          </a:p>
        </p:txBody>
      </p:sp>
      <p:sp>
        <p:nvSpPr>
          <p:cNvPr id="128" name="Прямокутник 32">
            <a:extLst>
              <a:ext uri="{FF2B5EF4-FFF2-40B4-BE49-F238E27FC236}">
                <a16:creationId xmlns:a16="http://schemas.microsoft.com/office/drawing/2014/main" id="{3B06ABF9-F8DC-F541-81F5-1A6D96AAA87D}"/>
              </a:ext>
            </a:extLst>
          </p:cNvPr>
          <p:cNvSpPr/>
          <p:nvPr/>
        </p:nvSpPr>
        <p:spPr>
          <a:xfrm>
            <a:off x="97387" y="1195981"/>
            <a:ext cx="8635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dirty="0">
                <a:solidFill>
                  <a:srgbClr val="1F4E79"/>
                </a:solidFill>
              </a:rPr>
              <a:t>Асоціація </a:t>
            </a:r>
          </a:p>
          <a:p>
            <a:pPr algn="ctr"/>
            <a:r>
              <a:rPr lang="uk-UA" sz="1000" dirty="0">
                <a:solidFill>
                  <a:srgbClr val="1F4E79"/>
                </a:solidFill>
              </a:rPr>
              <a:t>тваринників</a:t>
            </a:r>
            <a:endParaRPr lang="uk-UA" sz="1000" dirty="0"/>
          </a:p>
        </p:txBody>
      </p:sp>
      <p:sp>
        <p:nvSpPr>
          <p:cNvPr id="129" name="Прямокутник 32">
            <a:extLst>
              <a:ext uri="{FF2B5EF4-FFF2-40B4-BE49-F238E27FC236}">
                <a16:creationId xmlns:a16="http://schemas.microsoft.com/office/drawing/2014/main" id="{5EE0AEBC-8C9E-C040-BE87-FF69B648D6C3}"/>
              </a:ext>
            </a:extLst>
          </p:cNvPr>
          <p:cNvSpPr/>
          <p:nvPr/>
        </p:nvSpPr>
        <p:spPr>
          <a:xfrm>
            <a:off x="1225264" y="1028350"/>
            <a:ext cx="18099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24981"/>
                </a:solidFill>
              </a:rPr>
              <a:t>Американська торговельна палата в Україні</a:t>
            </a:r>
          </a:p>
        </p:txBody>
      </p:sp>
      <p:sp>
        <p:nvSpPr>
          <p:cNvPr id="130" name="Прямокутник 32">
            <a:extLst>
              <a:ext uri="{FF2B5EF4-FFF2-40B4-BE49-F238E27FC236}">
                <a16:creationId xmlns:a16="http://schemas.microsoft.com/office/drawing/2014/main" id="{F3C2FF17-F9FA-E342-AC97-D5CA5F17A70E}"/>
              </a:ext>
            </a:extLst>
          </p:cNvPr>
          <p:cNvSpPr/>
          <p:nvPr/>
        </p:nvSpPr>
        <p:spPr>
          <a:xfrm>
            <a:off x="1605689" y="3539556"/>
            <a:ext cx="103360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«Укроліяпром»</a:t>
            </a:r>
            <a:endParaRPr lang="uk-UA" sz="1000" dirty="0"/>
          </a:p>
        </p:txBody>
      </p:sp>
      <p:sp>
        <p:nvSpPr>
          <p:cNvPr id="131" name="Прямокутник 32">
            <a:extLst>
              <a:ext uri="{FF2B5EF4-FFF2-40B4-BE49-F238E27FC236}">
                <a16:creationId xmlns:a16="http://schemas.microsoft.com/office/drawing/2014/main" id="{AC23DB55-7BED-C94E-A971-4D41F423E3A1}"/>
              </a:ext>
            </a:extLst>
          </p:cNvPr>
          <p:cNvSpPr/>
          <p:nvPr/>
        </p:nvSpPr>
        <p:spPr>
          <a:xfrm>
            <a:off x="6559974" y="6483411"/>
            <a:ext cx="68100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Мін</a:t>
            </a:r>
            <a:r>
              <a:rPr lang="en-US" sz="1000" dirty="0">
                <a:solidFill>
                  <a:srgbClr val="1F4E79"/>
                </a:solidFill>
              </a:rPr>
              <a:t>’</a:t>
            </a:r>
            <a:r>
              <a:rPr lang="uk-UA" sz="1000" dirty="0">
                <a:solidFill>
                  <a:srgbClr val="1F4E79"/>
                </a:solidFill>
              </a:rPr>
              <a:t>юст</a:t>
            </a:r>
            <a:endParaRPr lang="uk-UA" sz="1000" dirty="0"/>
          </a:p>
        </p:txBody>
      </p:sp>
      <p:sp>
        <p:nvSpPr>
          <p:cNvPr id="132" name="Прямокутник 32">
            <a:extLst>
              <a:ext uri="{FF2B5EF4-FFF2-40B4-BE49-F238E27FC236}">
                <a16:creationId xmlns:a16="http://schemas.microsoft.com/office/drawing/2014/main" id="{046F600B-CBAD-0A41-9507-5E656CC86048}"/>
              </a:ext>
            </a:extLst>
          </p:cNvPr>
          <p:cNvSpPr/>
          <p:nvPr/>
        </p:nvSpPr>
        <p:spPr>
          <a:xfrm>
            <a:off x="7381478" y="6431701"/>
            <a:ext cx="131599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Секретаріат КМУ</a:t>
            </a:r>
            <a:endParaRPr lang="uk-UA" sz="1000" dirty="0"/>
          </a:p>
        </p:txBody>
      </p:sp>
      <p:sp>
        <p:nvSpPr>
          <p:cNvPr id="133" name="Прямокутник 32">
            <a:extLst>
              <a:ext uri="{FF2B5EF4-FFF2-40B4-BE49-F238E27FC236}">
                <a16:creationId xmlns:a16="http://schemas.microsoft.com/office/drawing/2014/main" id="{74DF998A-5542-FD40-91E5-0C12DB547732}"/>
              </a:ext>
            </a:extLst>
          </p:cNvPr>
          <p:cNvSpPr/>
          <p:nvPr/>
        </p:nvSpPr>
        <p:spPr>
          <a:xfrm>
            <a:off x="6480749" y="5147606"/>
            <a:ext cx="40834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00" dirty="0">
                <a:solidFill>
                  <a:srgbClr val="1F4E79"/>
                </a:solidFill>
              </a:rPr>
              <a:t>СБУ</a:t>
            </a:r>
            <a:endParaRPr lang="uk-UA" sz="1000" dirty="0"/>
          </a:p>
        </p:txBody>
      </p:sp>
      <p:sp>
        <p:nvSpPr>
          <p:cNvPr id="134" name="Прямокутник 32">
            <a:extLst>
              <a:ext uri="{FF2B5EF4-FFF2-40B4-BE49-F238E27FC236}">
                <a16:creationId xmlns:a16="http://schemas.microsoft.com/office/drawing/2014/main" id="{89D595B3-F35B-7C4B-A077-E077A61E269B}"/>
              </a:ext>
            </a:extLst>
          </p:cNvPr>
          <p:cNvSpPr/>
          <p:nvPr/>
        </p:nvSpPr>
        <p:spPr>
          <a:xfrm>
            <a:off x="6132833" y="4860623"/>
            <a:ext cx="76802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dirty="0">
                <a:solidFill>
                  <a:srgbClr val="1F4E79"/>
                </a:solidFill>
              </a:rPr>
              <a:t>Нацбанк</a:t>
            </a:r>
            <a:endParaRPr lang="uk-UA" sz="1000" dirty="0"/>
          </a:p>
        </p:txBody>
      </p:sp>
      <p:sp>
        <p:nvSpPr>
          <p:cNvPr id="135" name="Прямокутник 32">
            <a:extLst>
              <a:ext uri="{FF2B5EF4-FFF2-40B4-BE49-F238E27FC236}">
                <a16:creationId xmlns:a16="http://schemas.microsoft.com/office/drawing/2014/main" id="{A43F145C-8BA5-8941-96CA-11F044D955B7}"/>
              </a:ext>
            </a:extLst>
          </p:cNvPr>
          <p:cNvSpPr/>
          <p:nvPr/>
        </p:nvSpPr>
        <p:spPr>
          <a:xfrm>
            <a:off x="3103826" y="6441693"/>
            <a:ext cx="156306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1000" dirty="0">
                <a:solidFill>
                  <a:srgbClr val="1F4E79"/>
                </a:solidFill>
              </a:rPr>
              <a:t>Держпродспоживслужба</a:t>
            </a:r>
            <a:endParaRPr lang="uk-UA" sz="1000" dirty="0"/>
          </a:p>
        </p:txBody>
      </p:sp>
      <p:sp>
        <p:nvSpPr>
          <p:cNvPr id="136" name="Прямокутник 32">
            <a:extLst>
              <a:ext uri="{FF2B5EF4-FFF2-40B4-BE49-F238E27FC236}">
                <a16:creationId xmlns:a16="http://schemas.microsoft.com/office/drawing/2014/main" id="{58D1E18B-01A8-6348-A68A-E87B4541ADB8}"/>
              </a:ext>
            </a:extLst>
          </p:cNvPr>
          <p:cNvSpPr/>
          <p:nvPr/>
        </p:nvSpPr>
        <p:spPr>
          <a:xfrm>
            <a:off x="4004648" y="5091605"/>
            <a:ext cx="75219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1000" dirty="0">
                <a:solidFill>
                  <a:srgbClr val="1F4E79"/>
                </a:solidFill>
              </a:rPr>
              <a:t>Держстат</a:t>
            </a:r>
            <a:endParaRPr lang="uk-UA" sz="1000" dirty="0"/>
          </a:p>
        </p:txBody>
      </p:sp>
      <p:sp>
        <p:nvSpPr>
          <p:cNvPr id="137" name="Прямокутник 32">
            <a:extLst>
              <a:ext uri="{FF2B5EF4-FFF2-40B4-BE49-F238E27FC236}">
                <a16:creationId xmlns:a16="http://schemas.microsoft.com/office/drawing/2014/main" id="{B97FAE86-2CEF-8F42-AA47-E877A54D75FB}"/>
              </a:ext>
            </a:extLst>
          </p:cNvPr>
          <p:cNvSpPr/>
          <p:nvPr/>
        </p:nvSpPr>
        <p:spPr>
          <a:xfrm>
            <a:off x="3769350" y="5446185"/>
            <a:ext cx="84921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1000" dirty="0">
                <a:solidFill>
                  <a:srgbClr val="1F4E79"/>
                </a:solidFill>
              </a:rPr>
              <a:t>Державне </a:t>
            </a:r>
          </a:p>
          <a:p>
            <a:pPr algn="r"/>
            <a:r>
              <a:rPr lang="uk-UA" sz="1000" dirty="0">
                <a:solidFill>
                  <a:srgbClr val="1F4E79"/>
                </a:solidFill>
              </a:rPr>
              <a:t>космічне </a:t>
            </a:r>
          </a:p>
          <a:p>
            <a:pPr algn="r"/>
            <a:r>
              <a:rPr lang="uk-UA" sz="1000" dirty="0">
                <a:solidFill>
                  <a:srgbClr val="1F4E79"/>
                </a:solidFill>
              </a:rPr>
              <a:t>агентство</a:t>
            </a:r>
            <a:endParaRPr lang="uk-UA" sz="1000" dirty="0"/>
          </a:p>
        </p:txBody>
      </p:sp>
      <p:sp>
        <p:nvSpPr>
          <p:cNvPr id="138" name="Овал 137">
            <a:extLst>
              <a:ext uri="{FF2B5EF4-FFF2-40B4-BE49-F238E27FC236}">
                <a16:creationId xmlns:a16="http://schemas.microsoft.com/office/drawing/2014/main" id="{AAA34108-2812-124F-8015-EAB2F58A04F8}"/>
              </a:ext>
            </a:extLst>
          </p:cNvPr>
          <p:cNvSpPr/>
          <p:nvPr/>
        </p:nvSpPr>
        <p:spPr>
          <a:xfrm>
            <a:off x="1406725" y="1239592"/>
            <a:ext cx="6342430" cy="4915118"/>
          </a:xfrm>
          <a:prstGeom prst="ellipse">
            <a:avLst/>
          </a:prstGeom>
          <a:noFill/>
          <a:ln w="19050">
            <a:solidFill>
              <a:srgbClr val="14468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9" name="Shape 171">
            <a:extLst>
              <a:ext uri="{FF2B5EF4-FFF2-40B4-BE49-F238E27FC236}">
                <a16:creationId xmlns:a16="http://schemas.microsoft.com/office/drawing/2014/main" id="{0090212D-1A54-B542-B553-A0FFF7BE2F14}"/>
              </a:ext>
            </a:extLst>
          </p:cNvPr>
          <p:cNvCxnSpPr>
            <a:cxnSpLocks/>
            <a:stCxn id="129" idx="1"/>
            <a:endCxn id="213" idx="0"/>
          </p:cNvCxnSpPr>
          <p:nvPr/>
        </p:nvCxnSpPr>
        <p:spPr>
          <a:xfrm flipH="1">
            <a:off x="1221380" y="1228405"/>
            <a:ext cx="3884" cy="502395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0" name="Shape 171">
            <a:extLst>
              <a:ext uri="{FF2B5EF4-FFF2-40B4-BE49-F238E27FC236}">
                <a16:creationId xmlns:a16="http://schemas.microsoft.com/office/drawing/2014/main" id="{FF077E52-4395-8047-BAE1-9F7819F8D732}"/>
              </a:ext>
            </a:extLst>
          </p:cNvPr>
          <p:cNvCxnSpPr>
            <a:cxnSpLocks/>
            <a:stCxn id="128" idx="2"/>
            <a:endCxn id="213" idx="1"/>
          </p:cNvCxnSpPr>
          <p:nvPr/>
        </p:nvCxnSpPr>
        <p:spPr>
          <a:xfrm>
            <a:off x="529139" y="1596091"/>
            <a:ext cx="100441" cy="375525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1" name="Shape 171">
            <a:extLst>
              <a:ext uri="{FF2B5EF4-FFF2-40B4-BE49-F238E27FC236}">
                <a16:creationId xmlns:a16="http://schemas.microsoft.com/office/drawing/2014/main" id="{C9CD25A8-64B4-924E-8CE9-E80EFC191736}"/>
              </a:ext>
            </a:extLst>
          </p:cNvPr>
          <p:cNvCxnSpPr>
            <a:cxnSpLocks/>
            <a:stCxn id="130" idx="0"/>
            <a:endCxn id="213" idx="5"/>
          </p:cNvCxnSpPr>
          <p:nvPr/>
        </p:nvCxnSpPr>
        <p:spPr>
          <a:xfrm flipH="1" flipV="1">
            <a:off x="1813180" y="3134378"/>
            <a:ext cx="309313" cy="405178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2" name="Shape 171">
            <a:extLst>
              <a:ext uri="{FF2B5EF4-FFF2-40B4-BE49-F238E27FC236}">
                <a16:creationId xmlns:a16="http://schemas.microsoft.com/office/drawing/2014/main" id="{F438831A-9758-0047-8FF7-331DB43F7D61}"/>
              </a:ext>
            </a:extLst>
          </p:cNvPr>
          <p:cNvCxnSpPr>
            <a:cxnSpLocks/>
            <a:stCxn id="127" idx="0"/>
            <a:endCxn id="213" idx="4"/>
          </p:cNvCxnSpPr>
          <p:nvPr/>
        </p:nvCxnSpPr>
        <p:spPr>
          <a:xfrm flipV="1">
            <a:off x="675449" y="3375194"/>
            <a:ext cx="545931" cy="183972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3" name="Shape 171">
            <a:extLst>
              <a:ext uri="{FF2B5EF4-FFF2-40B4-BE49-F238E27FC236}">
                <a16:creationId xmlns:a16="http://schemas.microsoft.com/office/drawing/2014/main" id="{95C8EDAD-D5A2-F842-8BEB-5A1CAC676111}"/>
              </a:ext>
            </a:extLst>
          </p:cNvPr>
          <p:cNvCxnSpPr>
            <a:cxnSpLocks/>
            <a:stCxn id="125" idx="2"/>
            <a:endCxn id="213" idx="7"/>
          </p:cNvCxnSpPr>
          <p:nvPr/>
        </p:nvCxnSpPr>
        <p:spPr>
          <a:xfrm flipH="1">
            <a:off x="1813180" y="1708312"/>
            <a:ext cx="253501" cy="263304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4" name="Shape 171">
            <a:extLst>
              <a:ext uri="{FF2B5EF4-FFF2-40B4-BE49-F238E27FC236}">
                <a16:creationId xmlns:a16="http://schemas.microsoft.com/office/drawing/2014/main" id="{424A9224-921F-3441-ACA8-1E81F62A6078}"/>
              </a:ext>
            </a:extLst>
          </p:cNvPr>
          <p:cNvCxnSpPr>
            <a:cxnSpLocks/>
            <a:stCxn id="215" idx="5"/>
            <a:endCxn id="104" idx="0"/>
          </p:cNvCxnSpPr>
          <p:nvPr/>
        </p:nvCxnSpPr>
        <p:spPr>
          <a:xfrm>
            <a:off x="2206551" y="5628823"/>
            <a:ext cx="445411" cy="434444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5" name="Shape 171">
            <a:extLst>
              <a:ext uri="{FF2B5EF4-FFF2-40B4-BE49-F238E27FC236}">
                <a16:creationId xmlns:a16="http://schemas.microsoft.com/office/drawing/2014/main" id="{CA907236-DC81-6147-B1E3-10AFB70C349A}"/>
              </a:ext>
            </a:extLst>
          </p:cNvPr>
          <p:cNvCxnSpPr>
            <a:cxnSpLocks/>
            <a:stCxn id="215" idx="3"/>
            <a:endCxn id="106" idx="0"/>
          </p:cNvCxnSpPr>
          <p:nvPr/>
        </p:nvCxnSpPr>
        <p:spPr>
          <a:xfrm flipH="1">
            <a:off x="734978" y="5628823"/>
            <a:ext cx="287973" cy="178468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6" name="Shape 171">
            <a:extLst>
              <a:ext uri="{FF2B5EF4-FFF2-40B4-BE49-F238E27FC236}">
                <a16:creationId xmlns:a16="http://schemas.microsoft.com/office/drawing/2014/main" id="{2D278193-3F13-4D4F-830E-B6FF8A0D5FB2}"/>
              </a:ext>
            </a:extLst>
          </p:cNvPr>
          <p:cNvCxnSpPr>
            <a:cxnSpLocks/>
            <a:stCxn id="216" idx="3"/>
            <a:endCxn id="108" idx="1"/>
          </p:cNvCxnSpPr>
          <p:nvPr/>
        </p:nvCxnSpPr>
        <p:spPr>
          <a:xfrm>
            <a:off x="2430155" y="5067718"/>
            <a:ext cx="288409" cy="15928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7" name="Shape 171">
            <a:extLst>
              <a:ext uri="{FF2B5EF4-FFF2-40B4-BE49-F238E27FC236}">
                <a16:creationId xmlns:a16="http://schemas.microsoft.com/office/drawing/2014/main" id="{44FF2775-E717-814F-A3E0-F919A2D0870A}"/>
              </a:ext>
            </a:extLst>
          </p:cNvPr>
          <p:cNvCxnSpPr>
            <a:cxnSpLocks/>
            <a:stCxn id="107" idx="2"/>
            <a:endCxn id="215" idx="2"/>
          </p:cNvCxnSpPr>
          <p:nvPr/>
        </p:nvCxnSpPr>
        <p:spPr>
          <a:xfrm>
            <a:off x="642355" y="4431587"/>
            <a:ext cx="135464" cy="615855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8" name="Shape 171">
            <a:extLst>
              <a:ext uri="{FF2B5EF4-FFF2-40B4-BE49-F238E27FC236}">
                <a16:creationId xmlns:a16="http://schemas.microsoft.com/office/drawing/2014/main" id="{8B60501F-B03B-5F4E-9D17-552EC83D45EF}"/>
              </a:ext>
            </a:extLst>
          </p:cNvPr>
          <p:cNvCxnSpPr>
            <a:cxnSpLocks/>
            <a:stCxn id="217" idx="1"/>
            <a:endCxn id="136" idx="3"/>
          </p:cNvCxnSpPr>
          <p:nvPr/>
        </p:nvCxnSpPr>
        <p:spPr>
          <a:xfrm flipH="1" flipV="1">
            <a:off x="4756846" y="5214716"/>
            <a:ext cx="343522" cy="50198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49" name="Shape 171">
            <a:extLst>
              <a:ext uri="{FF2B5EF4-FFF2-40B4-BE49-F238E27FC236}">
                <a16:creationId xmlns:a16="http://schemas.microsoft.com/office/drawing/2014/main" id="{02131483-A6BD-1347-9A5C-47A850E93CDD}"/>
              </a:ext>
            </a:extLst>
          </p:cNvPr>
          <p:cNvCxnSpPr>
            <a:cxnSpLocks/>
            <a:stCxn id="217" idx="6"/>
            <a:endCxn id="132" idx="1"/>
          </p:cNvCxnSpPr>
          <p:nvPr/>
        </p:nvCxnSpPr>
        <p:spPr>
          <a:xfrm>
            <a:off x="6529100" y="5846295"/>
            <a:ext cx="852378" cy="708517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51" name="Shape 171">
            <a:extLst>
              <a:ext uri="{FF2B5EF4-FFF2-40B4-BE49-F238E27FC236}">
                <a16:creationId xmlns:a16="http://schemas.microsoft.com/office/drawing/2014/main" id="{35A7B957-85EF-724A-A920-11A7F55496C4}"/>
              </a:ext>
            </a:extLst>
          </p:cNvPr>
          <p:cNvCxnSpPr>
            <a:cxnSpLocks/>
            <a:stCxn id="217" idx="5"/>
            <a:endCxn id="131" idx="1"/>
          </p:cNvCxnSpPr>
          <p:nvPr/>
        </p:nvCxnSpPr>
        <p:spPr>
          <a:xfrm>
            <a:off x="6283968" y="6427676"/>
            <a:ext cx="276006" cy="178846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52" name="Shape 171">
            <a:extLst>
              <a:ext uri="{FF2B5EF4-FFF2-40B4-BE49-F238E27FC236}">
                <a16:creationId xmlns:a16="http://schemas.microsoft.com/office/drawing/2014/main" id="{68AF60F2-5297-0F4F-971E-72BBC5E6720F}"/>
              </a:ext>
            </a:extLst>
          </p:cNvPr>
          <p:cNvCxnSpPr>
            <a:cxnSpLocks/>
            <a:stCxn id="135" idx="3"/>
            <a:endCxn id="217" idx="3"/>
          </p:cNvCxnSpPr>
          <p:nvPr/>
        </p:nvCxnSpPr>
        <p:spPr>
          <a:xfrm flipV="1">
            <a:off x="4666892" y="6427676"/>
            <a:ext cx="433476" cy="137128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53" name="Shape 171">
            <a:extLst>
              <a:ext uri="{FF2B5EF4-FFF2-40B4-BE49-F238E27FC236}">
                <a16:creationId xmlns:a16="http://schemas.microsoft.com/office/drawing/2014/main" id="{0F036BEC-6888-6141-975B-12FBE75C3176}"/>
              </a:ext>
            </a:extLst>
          </p:cNvPr>
          <p:cNvCxnSpPr>
            <a:cxnSpLocks/>
            <a:stCxn id="217" idx="2"/>
            <a:endCxn id="137" idx="3"/>
          </p:cNvCxnSpPr>
          <p:nvPr/>
        </p:nvCxnSpPr>
        <p:spPr>
          <a:xfrm flipH="1" flipV="1">
            <a:off x="4618565" y="5723184"/>
            <a:ext cx="236671" cy="123111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54" name="Shape 171">
            <a:extLst>
              <a:ext uri="{FF2B5EF4-FFF2-40B4-BE49-F238E27FC236}">
                <a16:creationId xmlns:a16="http://schemas.microsoft.com/office/drawing/2014/main" id="{2B92989B-A9BE-4045-9A50-9F853D43813B}"/>
              </a:ext>
            </a:extLst>
          </p:cNvPr>
          <p:cNvCxnSpPr>
            <a:cxnSpLocks/>
            <a:stCxn id="217" idx="7"/>
            <a:endCxn id="133" idx="1"/>
          </p:cNvCxnSpPr>
          <p:nvPr/>
        </p:nvCxnSpPr>
        <p:spPr>
          <a:xfrm>
            <a:off x="6283968" y="5264914"/>
            <a:ext cx="196781" cy="5803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55" name="Shape 171">
            <a:extLst>
              <a:ext uri="{FF2B5EF4-FFF2-40B4-BE49-F238E27FC236}">
                <a16:creationId xmlns:a16="http://schemas.microsoft.com/office/drawing/2014/main" id="{11CEAA13-3393-1346-8B0B-461F2143E683}"/>
              </a:ext>
            </a:extLst>
          </p:cNvPr>
          <p:cNvCxnSpPr>
            <a:cxnSpLocks/>
            <a:stCxn id="219" idx="3"/>
            <a:endCxn id="121" idx="1"/>
          </p:cNvCxnSpPr>
          <p:nvPr/>
        </p:nvCxnSpPr>
        <p:spPr>
          <a:xfrm>
            <a:off x="7181531" y="5458683"/>
            <a:ext cx="44590" cy="585858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56" name="Shape 171">
            <a:extLst>
              <a:ext uri="{FF2B5EF4-FFF2-40B4-BE49-F238E27FC236}">
                <a16:creationId xmlns:a16="http://schemas.microsoft.com/office/drawing/2014/main" id="{D2B77F6B-BD46-2643-996A-BAC92E83A749}"/>
              </a:ext>
            </a:extLst>
          </p:cNvPr>
          <p:cNvCxnSpPr>
            <a:cxnSpLocks/>
            <a:stCxn id="219" idx="4"/>
            <a:endCxn id="122" idx="1"/>
          </p:cNvCxnSpPr>
          <p:nvPr/>
        </p:nvCxnSpPr>
        <p:spPr>
          <a:xfrm>
            <a:off x="7773331" y="5699499"/>
            <a:ext cx="449166" cy="150816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58" name="Shape 171">
            <a:extLst>
              <a:ext uri="{FF2B5EF4-FFF2-40B4-BE49-F238E27FC236}">
                <a16:creationId xmlns:a16="http://schemas.microsoft.com/office/drawing/2014/main" id="{9238EE63-9C6D-3349-B0EC-FF895F4CB98E}"/>
              </a:ext>
            </a:extLst>
          </p:cNvPr>
          <p:cNvCxnSpPr>
            <a:cxnSpLocks/>
            <a:stCxn id="219" idx="5"/>
            <a:endCxn id="119" idx="2"/>
          </p:cNvCxnSpPr>
          <p:nvPr/>
        </p:nvCxnSpPr>
        <p:spPr>
          <a:xfrm flipV="1">
            <a:off x="8365131" y="5152796"/>
            <a:ext cx="541489" cy="305887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59" name="Shape 171">
            <a:extLst>
              <a:ext uri="{FF2B5EF4-FFF2-40B4-BE49-F238E27FC236}">
                <a16:creationId xmlns:a16="http://schemas.microsoft.com/office/drawing/2014/main" id="{5BCB10F0-86B8-0E4E-9EC9-242695AFD35C}"/>
              </a:ext>
            </a:extLst>
          </p:cNvPr>
          <p:cNvCxnSpPr>
            <a:cxnSpLocks/>
            <a:stCxn id="219" idx="2"/>
            <a:endCxn id="134" idx="0"/>
          </p:cNvCxnSpPr>
          <p:nvPr/>
        </p:nvCxnSpPr>
        <p:spPr>
          <a:xfrm flipH="1" flipV="1">
            <a:off x="6516845" y="4860623"/>
            <a:ext cx="419554" cy="16679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0" name="Shape 171">
            <a:extLst>
              <a:ext uri="{FF2B5EF4-FFF2-40B4-BE49-F238E27FC236}">
                <a16:creationId xmlns:a16="http://schemas.microsoft.com/office/drawing/2014/main" id="{FD405F4C-AE91-2C4D-B597-1AD2DF19C4FF}"/>
              </a:ext>
            </a:extLst>
          </p:cNvPr>
          <p:cNvCxnSpPr>
            <a:cxnSpLocks/>
            <a:stCxn id="124" idx="2"/>
            <a:endCxn id="219" idx="6"/>
          </p:cNvCxnSpPr>
          <p:nvPr/>
        </p:nvCxnSpPr>
        <p:spPr>
          <a:xfrm>
            <a:off x="8604123" y="4185887"/>
            <a:ext cx="6140" cy="691415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1" name="Shape 171">
            <a:extLst>
              <a:ext uri="{FF2B5EF4-FFF2-40B4-BE49-F238E27FC236}">
                <a16:creationId xmlns:a16="http://schemas.microsoft.com/office/drawing/2014/main" id="{95D0D9C4-0F26-AF40-B0C2-1869D4F282A4}"/>
              </a:ext>
            </a:extLst>
          </p:cNvPr>
          <p:cNvCxnSpPr>
            <a:cxnSpLocks/>
            <a:stCxn id="118" idx="1"/>
            <a:endCxn id="219" idx="0"/>
          </p:cNvCxnSpPr>
          <p:nvPr/>
        </p:nvCxnSpPr>
        <p:spPr>
          <a:xfrm flipH="1">
            <a:off x="7773331" y="3702433"/>
            <a:ext cx="224583" cy="352672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2" name="Shape 171">
            <a:extLst>
              <a:ext uri="{FF2B5EF4-FFF2-40B4-BE49-F238E27FC236}">
                <a16:creationId xmlns:a16="http://schemas.microsoft.com/office/drawing/2014/main" id="{15705DE1-7FBF-EB45-B17A-7961D600AC52}"/>
              </a:ext>
            </a:extLst>
          </p:cNvPr>
          <p:cNvCxnSpPr>
            <a:cxnSpLocks/>
            <a:stCxn id="116" idx="1"/>
            <a:endCxn id="223" idx="3"/>
          </p:cNvCxnSpPr>
          <p:nvPr/>
        </p:nvCxnSpPr>
        <p:spPr>
          <a:xfrm flipV="1">
            <a:off x="6394025" y="2718660"/>
            <a:ext cx="344995" cy="1049820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3" name="Shape 171">
            <a:extLst>
              <a:ext uri="{FF2B5EF4-FFF2-40B4-BE49-F238E27FC236}">
                <a16:creationId xmlns:a16="http://schemas.microsoft.com/office/drawing/2014/main" id="{A6CBE993-D64A-0F4E-A053-944F52D62C0E}"/>
              </a:ext>
            </a:extLst>
          </p:cNvPr>
          <p:cNvCxnSpPr>
            <a:cxnSpLocks/>
            <a:stCxn id="223" idx="1"/>
            <a:endCxn id="111" idx="2"/>
          </p:cNvCxnSpPr>
          <p:nvPr/>
        </p:nvCxnSpPr>
        <p:spPr>
          <a:xfrm flipH="1" flipV="1">
            <a:off x="6388577" y="1442681"/>
            <a:ext cx="350443" cy="113217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4" name="Shape 171">
            <a:extLst>
              <a:ext uri="{FF2B5EF4-FFF2-40B4-BE49-F238E27FC236}">
                <a16:creationId xmlns:a16="http://schemas.microsoft.com/office/drawing/2014/main" id="{7AEFFD82-0091-9A4D-B61C-9496AABE1AF6}"/>
              </a:ext>
            </a:extLst>
          </p:cNvPr>
          <p:cNvCxnSpPr>
            <a:cxnSpLocks/>
            <a:stCxn id="223" idx="5"/>
            <a:endCxn id="117" idx="0"/>
          </p:cNvCxnSpPr>
          <p:nvPr/>
        </p:nvCxnSpPr>
        <p:spPr>
          <a:xfrm>
            <a:off x="7922620" y="2718660"/>
            <a:ext cx="584587" cy="247315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5" name="Shape 171">
            <a:extLst>
              <a:ext uri="{FF2B5EF4-FFF2-40B4-BE49-F238E27FC236}">
                <a16:creationId xmlns:a16="http://schemas.microsoft.com/office/drawing/2014/main" id="{FA801609-7BE5-CF42-A1D6-0D582FA05259}"/>
              </a:ext>
            </a:extLst>
          </p:cNvPr>
          <p:cNvCxnSpPr>
            <a:cxnSpLocks/>
            <a:stCxn id="223" idx="4"/>
            <a:endCxn id="113" idx="0"/>
          </p:cNvCxnSpPr>
          <p:nvPr/>
        </p:nvCxnSpPr>
        <p:spPr>
          <a:xfrm flipH="1">
            <a:off x="7244088" y="2959476"/>
            <a:ext cx="86732" cy="287988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6" name="Shape 171">
            <a:extLst>
              <a:ext uri="{FF2B5EF4-FFF2-40B4-BE49-F238E27FC236}">
                <a16:creationId xmlns:a16="http://schemas.microsoft.com/office/drawing/2014/main" id="{9B17C229-5935-3449-8B5E-363930F6C143}"/>
              </a:ext>
            </a:extLst>
          </p:cNvPr>
          <p:cNvCxnSpPr>
            <a:cxnSpLocks/>
            <a:stCxn id="110" idx="0"/>
            <a:endCxn id="225" idx="3"/>
          </p:cNvCxnSpPr>
          <p:nvPr/>
        </p:nvCxnSpPr>
        <p:spPr>
          <a:xfrm flipH="1" flipV="1">
            <a:off x="8148702" y="2148583"/>
            <a:ext cx="479151" cy="89154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7" name="Shape 171">
            <a:extLst>
              <a:ext uri="{FF2B5EF4-FFF2-40B4-BE49-F238E27FC236}">
                <a16:creationId xmlns:a16="http://schemas.microsoft.com/office/drawing/2014/main" id="{965E18DC-B37A-7545-A769-878A247638DE}"/>
              </a:ext>
            </a:extLst>
          </p:cNvPr>
          <p:cNvCxnSpPr>
            <a:cxnSpLocks/>
            <a:stCxn id="114" idx="3"/>
            <a:endCxn id="223" idx="2"/>
          </p:cNvCxnSpPr>
          <p:nvPr/>
        </p:nvCxnSpPr>
        <p:spPr>
          <a:xfrm>
            <a:off x="6329438" y="1799586"/>
            <a:ext cx="164450" cy="337693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8" name="Shape 171">
            <a:extLst>
              <a:ext uri="{FF2B5EF4-FFF2-40B4-BE49-F238E27FC236}">
                <a16:creationId xmlns:a16="http://schemas.microsoft.com/office/drawing/2014/main" id="{D295A9C6-1A55-CA4E-A82C-0537301B0AE2}"/>
              </a:ext>
            </a:extLst>
          </p:cNvPr>
          <p:cNvCxnSpPr>
            <a:cxnSpLocks/>
            <a:stCxn id="223" idx="0"/>
            <a:endCxn id="105" idx="1"/>
          </p:cNvCxnSpPr>
          <p:nvPr/>
        </p:nvCxnSpPr>
        <p:spPr>
          <a:xfrm flipV="1">
            <a:off x="7330820" y="1144915"/>
            <a:ext cx="121399" cy="170167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cxnSp>
        <p:nvCxnSpPr>
          <p:cNvPr id="169" name="Shape 171">
            <a:extLst>
              <a:ext uri="{FF2B5EF4-FFF2-40B4-BE49-F238E27FC236}">
                <a16:creationId xmlns:a16="http://schemas.microsoft.com/office/drawing/2014/main" id="{9D206E4B-8F26-DD44-813F-E9E7FC34F2C9}"/>
              </a:ext>
            </a:extLst>
          </p:cNvPr>
          <p:cNvCxnSpPr>
            <a:cxnSpLocks/>
            <a:stCxn id="115" idx="1"/>
            <a:endCxn id="223" idx="7"/>
          </p:cNvCxnSpPr>
          <p:nvPr/>
        </p:nvCxnSpPr>
        <p:spPr>
          <a:xfrm flipH="1" flipV="1">
            <a:off x="7922620" y="1555898"/>
            <a:ext cx="420021" cy="83318"/>
          </a:xfrm>
          <a:prstGeom prst="straightConnector1">
            <a:avLst/>
          </a:prstGeom>
          <a:noFill/>
          <a:ln w="19050" cap="flat" cmpd="sng">
            <a:solidFill>
              <a:srgbClr val="1F4E79"/>
            </a:solidFill>
            <a:prstDash val="sysDash"/>
            <a:miter/>
            <a:headEnd type="none" w="med" len="med"/>
            <a:tailEnd type="none" w="med" len="med"/>
          </a:ln>
        </p:spPr>
      </p:cxnSp>
      <p:grpSp>
        <p:nvGrpSpPr>
          <p:cNvPr id="171" name="Групувати 230">
            <a:extLst>
              <a:ext uri="{FF2B5EF4-FFF2-40B4-BE49-F238E27FC236}">
                <a16:creationId xmlns:a16="http://schemas.microsoft.com/office/drawing/2014/main" id="{D37B7DDD-65DD-534D-80C9-A4435EB65733}"/>
              </a:ext>
            </a:extLst>
          </p:cNvPr>
          <p:cNvGrpSpPr/>
          <p:nvPr/>
        </p:nvGrpSpPr>
        <p:grpSpPr>
          <a:xfrm>
            <a:off x="2071765" y="1493424"/>
            <a:ext cx="4923499" cy="3549489"/>
            <a:chOff x="2238077" y="1485273"/>
            <a:chExt cx="4555309" cy="3284052"/>
          </a:xfrm>
        </p:grpSpPr>
        <p:sp>
          <p:nvSpPr>
            <p:cNvPr id="172" name="Прямокутник 10">
              <a:extLst>
                <a:ext uri="{FF2B5EF4-FFF2-40B4-BE49-F238E27FC236}">
                  <a16:creationId xmlns:a16="http://schemas.microsoft.com/office/drawing/2014/main" id="{96279963-6106-D149-8A7D-6E48EABA8F78}"/>
                </a:ext>
              </a:extLst>
            </p:cNvPr>
            <p:cNvSpPr/>
            <p:nvPr/>
          </p:nvSpPr>
          <p:spPr>
            <a:xfrm>
              <a:off x="2238077" y="1797257"/>
              <a:ext cx="167250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uk-UA" sz="1200" b="1" dirty="0">
                  <a:solidFill>
                    <a:srgbClr val="1F4E79"/>
                  </a:solidFill>
                </a:rPr>
                <a:t>Заступник </a:t>
              </a:r>
            </a:p>
            <a:p>
              <a:pPr algn="r"/>
              <a:r>
                <a:rPr lang="uk-UA" sz="1200" b="1" dirty="0">
                  <a:solidFill>
                    <a:srgbClr val="1F4E79"/>
                  </a:solidFill>
                </a:rPr>
                <a:t>бізнес-омбудсмена</a:t>
              </a:r>
            </a:p>
          </p:txBody>
        </p:sp>
        <p:sp>
          <p:nvSpPr>
            <p:cNvPr id="173" name="Прямокутник 24">
              <a:extLst>
                <a:ext uri="{FF2B5EF4-FFF2-40B4-BE49-F238E27FC236}">
                  <a16:creationId xmlns:a16="http://schemas.microsoft.com/office/drawing/2014/main" id="{A64DFC49-AE51-9A41-A6B6-85AD110DF66B}"/>
                </a:ext>
              </a:extLst>
            </p:cNvPr>
            <p:cNvSpPr/>
            <p:nvPr/>
          </p:nvSpPr>
          <p:spPr>
            <a:xfrm>
              <a:off x="3810854" y="1485273"/>
              <a:ext cx="154940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uk-UA" sz="1200" b="1" dirty="0">
                  <a:solidFill>
                    <a:srgbClr val="1F4E79"/>
                  </a:solidFill>
                </a:rPr>
                <a:t>Мінекономрозвитку</a:t>
              </a:r>
            </a:p>
          </p:txBody>
        </p:sp>
        <p:sp>
          <p:nvSpPr>
            <p:cNvPr id="175" name="Прямокутник 25">
              <a:extLst>
                <a:ext uri="{FF2B5EF4-FFF2-40B4-BE49-F238E27FC236}">
                  <a16:creationId xmlns:a16="http://schemas.microsoft.com/office/drawing/2014/main" id="{0631BF9E-218C-FB46-8E16-9385B9B8A2AD}"/>
                </a:ext>
              </a:extLst>
            </p:cNvPr>
            <p:cNvSpPr/>
            <p:nvPr/>
          </p:nvSpPr>
          <p:spPr>
            <a:xfrm>
              <a:off x="5269852" y="1914110"/>
              <a:ext cx="66717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Мінфін</a:t>
              </a:r>
              <a:endParaRPr lang="uk-UA" sz="1200" b="1" dirty="0"/>
            </a:p>
          </p:txBody>
        </p:sp>
        <p:sp>
          <p:nvSpPr>
            <p:cNvPr id="176" name="Прямокутник 26">
              <a:extLst>
                <a:ext uri="{FF2B5EF4-FFF2-40B4-BE49-F238E27FC236}">
                  <a16:creationId xmlns:a16="http://schemas.microsoft.com/office/drawing/2014/main" id="{37740434-C2B3-8749-9713-9386549131B1}"/>
                </a:ext>
              </a:extLst>
            </p:cNvPr>
            <p:cNvSpPr/>
            <p:nvPr/>
          </p:nvSpPr>
          <p:spPr>
            <a:xfrm>
              <a:off x="5470010" y="3819793"/>
              <a:ext cx="132337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Мінагрополітики</a:t>
              </a:r>
              <a:endParaRPr lang="uk-UA" sz="1200" b="1" dirty="0"/>
            </a:p>
          </p:txBody>
        </p:sp>
        <p:sp>
          <p:nvSpPr>
            <p:cNvPr id="177" name="Прямокутник 27">
              <a:extLst>
                <a:ext uri="{FF2B5EF4-FFF2-40B4-BE49-F238E27FC236}">
                  <a16:creationId xmlns:a16="http://schemas.microsoft.com/office/drawing/2014/main" id="{BCD247CF-B43F-5342-AC46-D2B876784114}"/>
                </a:ext>
              </a:extLst>
            </p:cNvPr>
            <p:cNvSpPr/>
            <p:nvPr/>
          </p:nvSpPr>
          <p:spPr>
            <a:xfrm>
              <a:off x="5868527" y="2952660"/>
              <a:ext cx="4748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МЗС</a:t>
              </a:r>
              <a:endParaRPr lang="uk-UA" sz="1200" b="1" dirty="0"/>
            </a:p>
          </p:txBody>
        </p:sp>
        <p:sp>
          <p:nvSpPr>
            <p:cNvPr id="179" name="Прямокутник 28">
              <a:extLst>
                <a:ext uri="{FF2B5EF4-FFF2-40B4-BE49-F238E27FC236}">
                  <a16:creationId xmlns:a16="http://schemas.microsoft.com/office/drawing/2014/main" id="{899B360F-551B-D94B-B620-84D97BAC65BC}"/>
                </a:ext>
              </a:extLst>
            </p:cNvPr>
            <p:cNvSpPr/>
            <p:nvPr/>
          </p:nvSpPr>
          <p:spPr>
            <a:xfrm>
              <a:off x="3912576" y="4492326"/>
              <a:ext cx="141019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Міненерговугілля </a:t>
              </a:r>
            </a:p>
          </p:txBody>
        </p:sp>
        <p:sp>
          <p:nvSpPr>
            <p:cNvPr id="180" name="Прямокутник 29">
              <a:extLst>
                <a:ext uri="{FF2B5EF4-FFF2-40B4-BE49-F238E27FC236}">
                  <a16:creationId xmlns:a16="http://schemas.microsoft.com/office/drawing/2014/main" id="{12BDF298-DC4F-B445-B759-E5F73E5CFFD8}"/>
                </a:ext>
              </a:extLst>
            </p:cNvPr>
            <p:cNvSpPr/>
            <p:nvPr/>
          </p:nvSpPr>
          <p:spPr>
            <a:xfrm>
              <a:off x="5282218" y="4153738"/>
              <a:ext cx="47731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ДФС</a:t>
              </a:r>
              <a:endParaRPr lang="uk-UA" sz="1200" b="1" dirty="0"/>
            </a:p>
          </p:txBody>
        </p:sp>
        <p:sp>
          <p:nvSpPr>
            <p:cNvPr id="181" name="Прямокутник 30">
              <a:extLst>
                <a:ext uri="{FF2B5EF4-FFF2-40B4-BE49-F238E27FC236}">
                  <a16:creationId xmlns:a16="http://schemas.microsoft.com/office/drawing/2014/main" id="{8ACEEEEE-5AA1-F049-A0F1-BDEA2725C758}"/>
                </a:ext>
              </a:extLst>
            </p:cNvPr>
            <p:cNvSpPr/>
            <p:nvPr/>
          </p:nvSpPr>
          <p:spPr>
            <a:xfrm>
              <a:off x="5710231" y="2273675"/>
              <a:ext cx="45236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ДРС</a:t>
              </a:r>
              <a:endParaRPr lang="uk-UA" sz="1200" b="1" dirty="0"/>
            </a:p>
          </p:txBody>
        </p:sp>
        <p:sp>
          <p:nvSpPr>
            <p:cNvPr id="182" name="Прямокутник 32">
              <a:extLst>
                <a:ext uri="{FF2B5EF4-FFF2-40B4-BE49-F238E27FC236}">
                  <a16:creationId xmlns:a16="http://schemas.microsoft.com/office/drawing/2014/main" id="{E3172B75-E1DA-B345-9E09-ACBCB36C0638}"/>
                </a:ext>
              </a:extLst>
            </p:cNvPr>
            <p:cNvSpPr/>
            <p:nvPr/>
          </p:nvSpPr>
          <p:spPr>
            <a:xfrm>
              <a:off x="2239340" y="3780140"/>
              <a:ext cx="147829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Мінінфраструктури</a:t>
              </a:r>
              <a:endParaRPr lang="uk-UA" sz="1200" b="1" dirty="0"/>
            </a:p>
          </p:txBody>
        </p:sp>
        <p:sp>
          <p:nvSpPr>
            <p:cNvPr id="184" name="Прямокутник 33">
              <a:extLst>
                <a:ext uri="{FF2B5EF4-FFF2-40B4-BE49-F238E27FC236}">
                  <a16:creationId xmlns:a16="http://schemas.microsoft.com/office/drawing/2014/main" id="{158DC624-8F66-5148-939D-12C4BC5A8CB8}"/>
                </a:ext>
              </a:extLst>
            </p:cNvPr>
            <p:cNvSpPr/>
            <p:nvPr/>
          </p:nvSpPr>
          <p:spPr>
            <a:xfrm>
              <a:off x="2421075" y="2930052"/>
              <a:ext cx="86113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Мінрегіон</a:t>
              </a:r>
            </a:p>
          </p:txBody>
        </p:sp>
        <p:sp>
          <p:nvSpPr>
            <p:cNvPr id="185" name="Прямокутник 34">
              <a:extLst>
                <a:ext uri="{FF2B5EF4-FFF2-40B4-BE49-F238E27FC236}">
                  <a16:creationId xmlns:a16="http://schemas.microsoft.com/office/drawing/2014/main" id="{14357297-4276-A641-9B35-D72C8EA5EDE8}"/>
                </a:ext>
              </a:extLst>
            </p:cNvPr>
            <p:cNvSpPr/>
            <p:nvPr/>
          </p:nvSpPr>
          <p:spPr>
            <a:xfrm>
              <a:off x="2435159" y="2352975"/>
              <a:ext cx="106676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Комітети ВРУ</a:t>
              </a:r>
            </a:p>
          </p:txBody>
        </p:sp>
        <p:sp>
          <p:nvSpPr>
            <p:cNvPr id="186" name="Прямокутник 30">
              <a:extLst>
                <a:ext uri="{FF2B5EF4-FFF2-40B4-BE49-F238E27FC236}">
                  <a16:creationId xmlns:a16="http://schemas.microsoft.com/office/drawing/2014/main" id="{6E6EA277-ABEA-2046-BC24-C04A738A9067}"/>
                </a:ext>
              </a:extLst>
            </p:cNvPr>
            <p:cNvSpPr/>
            <p:nvPr/>
          </p:nvSpPr>
          <p:spPr>
            <a:xfrm>
              <a:off x="3424965" y="4173146"/>
              <a:ext cx="45878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200" b="1" dirty="0">
                  <a:solidFill>
                    <a:srgbClr val="1F4E79"/>
                  </a:solidFill>
                </a:rPr>
                <a:t>АПУ</a:t>
              </a:r>
              <a:endParaRPr lang="uk-UA" sz="1200" b="1" dirty="0"/>
            </a:p>
          </p:txBody>
        </p:sp>
        <p:grpSp>
          <p:nvGrpSpPr>
            <p:cNvPr id="188" name="Групувати 228">
              <a:extLst>
                <a:ext uri="{FF2B5EF4-FFF2-40B4-BE49-F238E27FC236}">
                  <a16:creationId xmlns:a16="http://schemas.microsoft.com/office/drawing/2014/main" id="{A1D1A108-9875-B54B-B9B4-57B82054B414}"/>
                </a:ext>
              </a:extLst>
            </p:cNvPr>
            <p:cNvGrpSpPr/>
            <p:nvPr/>
          </p:nvGrpSpPr>
          <p:grpSpPr>
            <a:xfrm>
              <a:off x="3212306" y="1761214"/>
              <a:ext cx="2669995" cy="2714692"/>
              <a:chOff x="3212306" y="1761214"/>
              <a:chExt cx="2669995" cy="2714692"/>
            </a:xfrm>
          </p:grpSpPr>
          <p:sp>
            <p:nvSpPr>
              <p:cNvPr id="189" name="Шестикутник 11">
                <a:extLst>
                  <a:ext uri="{FF2B5EF4-FFF2-40B4-BE49-F238E27FC236}">
                    <a16:creationId xmlns:a16="http://schemas.microsoft.com/office/drawing/2014/main" id="{B8A4E670-34DE-9E43-AE47-3B52DF0E0178}"/>
                  </a:ext>
                </a:extLst>
              </p:cNvPr>
              <p:cNvSpPr/>
              <p:nvPr/>
            </p:nvSpPr>
            <p:spPr>
              <a:xfrm rot="5400000">
                <a:off x="4440472" y="1780512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190" name="Шестикутник 12">
                <a:extLst>
                  <a:ext uri="{FF2B5EF4-FFF2-40B4-BE49-F238E27FC236}">
                    <a16:creationId xmlns:a16="http://schemas.microsoft.com/office/drawing/2014/main" id="{96B370EA-D9A2-C049-B4AD-DF6DC84671E1}"/>
                  </a:ext>
                </a:extLst>
              </p:cNvPr>
              <p:cNvSpPr/>
              <p:nvPr/>
            </p:nvSpPr>
            <p:spPr>
              <a:xfrm rot="5400000">
                <a:off x="3318921" y="3518983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191" name="Шестикутник 13">
                <a:extLst>
                  <a:ext uri="{FF2B5EF4-FFF2-40B4-BE49-F238E27FC236}">
                    <a16:creationId xmlns:a16="http://schemas.microsoft.com/office/drawing/2014/main" id="{92875C55-1DFD-514C-955C-264848A5A116}"/>
                  </a:ext>
                </a:extLst>
              </p:cNvPr>
              <p:cNvSpPr/>
              <p:nvPr/>
            </p:nvSpPr>
            <p:spPr>
              <a:xfrm rot="5400000">
                <a:off x="3431946" y="2356477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192" name="Шестикутник 14">
                <a:extLst>
                  <a:ext uri="{FF2B5EF4-FFF2-40B4-BE49-F238E27FC236}">
                    <a16:creationId xmlns:a16="http://schemas.microsoft.com/office/drawing/2014/main" id="{F8C90D34-0593-6E44-BAE0-54587CBCDB33}"/>
                  </a:ext>
                </a:extLst>
              </p:cNvPr>
              <p:cNvSpPr/>
              <p:nvPr/>
            </p:nvSpPr>
            <p:spPr>
              <a:xfrm rot="5400000">
                <a:off x="4440472" y="4215378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193" name="Шестикутник 15">
                <a:extLst>
                  <a:ext uri="{FF2B5EF4-FFF2-40B4-BE49-F238E27FC236}">
                    <a16:creationId xmlns:a16="http://schemas.microsoft.com/office/drawing/2014/main" id="{9C932CAE-7E8D-A641-A8FC-1495C1E84D5D}"/>
                  </a:ext>
                </a:extLst>
              </p:cNvPr>
              <p:cNvSpPr/>
              <p:nvPr/>
            </p:nvSpPr>
            <p:spPr>
              <a:xfrm rot="5400000">
                <a:off x="3875392" y="1912408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194" name="Шестикутник 16">
                <a:extLst>
                  <a:ext uri="{FF2B5EF4-FFF2-40B4-BE49-F238E27FC236}">
                    <a16:creationId xmlns:a16="http://schemas.microsoft.com/office/drawing/2014/main" id="{EA7FB412-CF8A-764C-9B33-F79001174E5A}"/>
                  </a:ext>
                </a:extLst>
              </p:cNvPr>
              <p:cNvSpPr/>
              <p:nvPr/>
            </p:nvSpPr>
            <p:spPr>
              <a:xfrm rot="5400000">
                <a:off x="3789415" y="4019564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196" name="Шестикутник 17">
                <a:extLst>
                  <a:ext uri="{FF2B5EF4-FFF2-40B4-BE49-F238E27FC236}">
                    <a16:creationId xmlns:a16="http://schemas.microsoft.com/office/drawing/2014/main" id="{E14AE539-AF73-3E4D-874C-91E2A16E825E}"/>
                  </a:ext>
                </a:extLst>
              </p:cNvPr>
              <p:cNvSpPr/>
              <p:nvPr/>
            </p:nvSpPr>
            <p:spPr>
              <a:xfrm rot="5400000">
                <a:off x="5030086" y="1919066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197" name="Шестикутник 18">
                <a:extLst>
                  <a:ext uri="{FF2B5EF4-FFF2-40B4-BE49-F238E27FC236}">
                    <a16:creationId xmlns:a16="http://schemas.microsoft.com/office/drawing/2014/main" id="{28232574-DFDE-7D4F-BF75-8FE6D590A7AF}"/>
                  </a:ext>
                </a:extLst>
              </p:cNvPr>
              <p:cNvSpPr/>
              <p:nvPr/>
            </p:nvSpPr>
            <p:spPr>
              <a:xfrm rot="5400000">
                <a:off x="5056280" y="4040781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199" name="Шестикутник 20">
                <a:extLst>
                  <a:ext uri="{FF2B5EF4-FFF2-40B4-BE49-F238E27FC236}">
                    <a16:creationId xmlns:a16="http://schemas.microsoft.com/office/drawing/2014/main" id="{5B50F37D-1208-594F-B9D7-4FF0970AC762}"/>
                  </a:ext>
                </a:extLst>
              </p:cNvPr>
              <p:cNvSpPr/>
              <p:nvPr/>
            </p:nvSpPr>
            <p:spPr>
              <a:xfrm rot="5400000">
                <a:off x="5525453" y="3518984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cxnSp>
            <p:nvCxnSpPr>
              <p:cNvPr id="200" name="Пряма сполучна лінія 65">
                <a:extLst>
                  <a:ext uri="{FF2B5EF4-FFF2-40B4-BE49-F238E27FC236}">
                    <a16:creationId xmlns:a16="http://schemas.microsoft.com/office/drawing/2014/main" id="{E0273EC7-A935-C84A-9815-7C71E2096D5B}"/>
                  </a:ext>
                </a:extLst>
              </p:cNvPr>
              <p:cNvCxnSpPr>
                <a:stCxn id="197" idx="2"/>
                <a:endCxn id="193" idx="5"/>
              </p:cNvCxnSpPr>
              <p:nvPr/>
            </p:nvCxnSpPr>
            <p:spPr>
              <a:xfrm flipH="1" flipV="1">
                <a:off x="4135920" y="2112629"/>
                <a:ext cx="939658" cy="1969162"/>
              </a:xfrm>
              <a:prstGeom prst="line">
                <a:avLst/>
              </a:prstGeom>
              <a:ln w="19050">
                <a:solidFill>
                  <a:srgbClr val="14468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Пряма сполучна лінія 66">
                <a:extLst>
                  <a:ext uri="{FF2B5EF4-FFF2-40B4-BE49-F238E27FC236}">
                    <a16:creationId xmlns:a16="http://schemas.microsoft.com/office/drawing/2014/main" id="{9BC36676-E545-7946-B706-5E4D28C5978A}"/>
                  </a:ext>
                </a:extLst>
              </p:cNvPr>
              <p:cNvCxnSpPr>
                <a:cxnSpLocks/>
                <a:stCxn id="194" idx="4"/>
                <a:endCxn id="196" idx="1"/>
              </p:cNvCxnSpPr>
              <p:nvPr/>
            </p:nvCxnSpPr>
            <p:spPr>
              <a:xfrm flipV="1">
                <a:off x="4049943" y="2119287"/>
                <a:ext cx="999441" cy="1941287"/>
              </a:xfrm>
              <a:prstGeom prst="line">
                <a:avLst/>
              </a:prstGeom>
              <a:ln w="19050">
                <a:solidFill>
                  <a:srgbClr val="14468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Пряма сполучна лінія 69">
                <a:extLst>
                  <a:ext uri="{FF2B5EF4-FFF2-40B4-BE49-F238E27FC236}">
                    <a16:creationId xmlns:a16="http://schemas.microsoft.com/office/drawing/2014/main" id="{FA3D2507-3C95-964E-8914-B9F24F3656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80386" y="2041040"/>
                <a:ext cx="0" cy="2155040"/>
              </a:xfrm>
              <a:prstGeom prst="line">
                <a:avLst/>
              </a:prstGeom>
              <a:ln w="19050">
                <a:solidFill>
                  <a:srgbClr val="14468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Пряма сполучна лінія 72">
                <a:extLst>
                  <a:ext uri="{FF2B5EF4-FFF2-40B4-BE49-F238E27FC236}">
                    <a16:creationId xmlns:a16="http://schemas.microsoft.com/office/drawing/2014/main" id="{9B4DC693-5E1F-A244-B8C9-BA017BA1C6E5}"/>
                  </a:ext>
                </a:extLst>
              </p:cNvPr>
              <p:cNvCxnSpPr>
                <a:cxnSpLocks/>
                <a:stCxn id="199" idx="2"/>
                <a:endCxn id="191" idx="5"/>
              </p:cNvCxnSpPr>
              <p:nvPr/>
            </p:nvCxnSpPr>
            <p:spPr>
              <a:xfrm flipH="1" flipV="1">
                <a:off x="3692474" y="2556698"/>
                <a:ext cx="1852277" cy="1003296"/>
              </a:xfrm>
              <a:prstGeom prst="line">
                <a:avLst/>
              </a:prstGeom>
              <a:ln w="19050">
                <a:solidFill>
                  <a:srgbClr val="14468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Пряма сполучна лінія 41">
                <a:extLst>
                  <a:ext uri="{FF2B5EF4-FFF2-40B4-BE49-F238E27FC236}">
                    <a16:creationId xmlns:a16="http://schemas.microsoft.com/office/drawing/2014/main" id="{041D8D8A-7571-9F4D-9AF8-6DC1140D8B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88830" y="2479231"/>
                <a:ext cx="1960164" cy="1080762"/>
              </a:xfrm>
              <a:prstGeom prst="line">
                <a:avLst/>
              </a:prstGeom>
              <a:ln w="19050">
                <a:solidFill>
                  <a:srgbClr val="14468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Пряма сполучна лінія 78">
                <a:extLst>
                  <a:ext uri="{FF2B5EF4-FFF2-40B4-BE49-F238E27FC236}">
                    <a16:creationId xmlns:a16="http://schemas.microsoft.com/office/drawing/2014/main" id="{62201A18-4C1F-3B45-9DE5-FAEF3F756C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332921" y="3065833"/>
                <a:ext cx="2426684" cy="11042"/>
              </a:xfrm>
              <a:prstGeom prst="line">
                <a:avLst/>
              </a:prstGeom>
              <a:ln w="19050">
                <a:solidFill>
                  <a:srgbClr val="14468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7" name="Шестикутник 4">
                <a:extLst>
                  <a:ext uri="{FF2B5EF4-FFF2-40B4-BE49-F238E27FC236}">
                    <a16:creationId xmlns:a16="http://schemas.microsoft.com/office/drawing/2014/main" id="{87027EED-41AA-0146-A418-62E446B2C9DB}"/>
                  </a:ext>
                </a:extLst>
              </p:cNvPr>
              <p:cNvSpPr/>
              <p:nvPr/>
            </p:nvSpPr>
            <p:spPr>
              <a:xfrm rot="5400000">
                <a:off x="3667917" y="2335600"/>
                <a:ext cx="1846318" cy="1591654"/>
              </a:xfrm>
              <a:prstGeom prst="hexagon">
                <a:avLst/>
              </a:prstGeom>
              <a:solidFill>
                <a:srgbClr val="1F4E7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208" name="Заголовок 1">
                <a:extLst>
                  <a:ext uri="{FF2B5EF4-FFF2-40B4-BE49-F238E27FC236}">
                    <a16:creationId xmlns:a16="http://schemas.microsoft.com/office/drawing/2014/main" id="{72EA2D6F-3948-AE48-9449-C76D1E5D3A0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96209" y="2677576"/>
                <a:ext cx="1389732" cy="10738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91425" rIns="91425" bIns="91425" anchor="ctr" anchorCtr="0"/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0" marR="0" lvl="0" indent="0" algn="l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Calibri"/>
                  <a:buNone/>
                  <a:defRPr sz="44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lvl1pPr>
                <a:lvl2pPr lvl="1" indent="0">
                  <a:spcBef>
                    <a:spcPts val="0"/>
                  </a:spcBef>
                  <a:buNone/>
                  <a:defRPr sz="1800"/>
                </a:lvl2pPr>
                <a:lvl3pPr lvl="2" indent="0">
                  <a:spcBef>
                    <a:spcPts val="0"/>
                  </a:spcBef>
                  <a:buNone/>
                  <a:defRPr sz="1800"/>
                </a:lvl3pPr>
                <a:lvl4pPr lvl="3" indent="0">
                  <a:spcBef>
                    <a:spcPts val="0"/>
                  </a:spcBef>
                  <a:buNone/>
                  <a:defRPr sz="1800"/>
                </a:lvl4pPr>
                <a:lvl5pPr lvl="4" indent="0">
                  <a:spcBef>
                    <a:spcPts val="0"/>
                  </a:spcBef>
                  <a:buNone/>
                  <a:defRPr sz="1800"/>
                </a:lvl5pPr>
                <a:lvl6pPr lvl="5" indent="0">
                  <a:spcBef>
                    <a:spcPts val="0"/>
                  </a:spcBef>
                  <a:buNone/>
                  <a:defRPr sz="1800"/>
                </a:lvl6pPr>
                <a:lvl7pPr lvl="6" indent="0">
                  <a:spcBef>
                    <a:spcPts val="0"/>
                  </a:spcBef>
                  <a:buNone/>
                  <a:defRPr sz="1800"/>
                </a:lvl7pPr>
                <a:lvl8pPr lvl="7" indent="0">
                  <a:spcBef>
                    <a:spcPts val="0"/>
                  </a:spcBef>
                  <a:buNone/>
                  <a:defRPr sz="1800"/>
                </a:lvl8pPr>
                <a:lvl9pPr lvl="8" indent="0">
                  <a:spcBef>
                    <a:spcPts val="0"/>
                  </a:spcBef>
                  <a:buNone/>
                  <a:defRPr sz="1800"/>
                </a:lvl9pPr>
              </a:lstStyle>
              <a:p>
                <a:pPr algn="ctr"/>
                <a:r>
                  <a:rPr lang="uk-UA" sz="2200" b="1" dirty="0">
                    <a:solidFill>
                      <a:schemeClr val="bg1"/>
                    </a:solidFill>
                    <a:latin typeface="+mn-lt"/>
                  </a:rPr>
                  <a:t>Рада МТ</a:t>
                </a:r>
                <a:r>
                  <a:rPr lang="uk-UA" sz="1200" b="1" dirty="0">
                    <a:solidFill>
                      <a:schemeClr val="bg1"/>
                    </a:solidFill>
                    <a:latin typeface="+mn-lt"/>
                  </a:rPr>
                  <a:t/>
                </a:r>
                <a:br>
                  <a:rPr lang="uk-UA" sz="1200" b="1" dirty="0">
                    <a:solidFill>
                      <a:schemeClr val="bg1"/>
                    </a:solidFill>
                    <a:latin typeface="+mn-lt"/>
                  </a:rPr>
                </a:br>
                <a:r>
                  <a:rPr lang="uk-UA" sz="1200" b="1" dirty="0">
                    <a:solidFill>
                      <a:schemeClr val="bg1"/>
                    </a:solidFill>
                    <a:latin typeface="+mn-lt"/>
                  </a:rPr>
                  <a:t> </a:t>
                </a:r>
                <a:br>
                  <a:rPr lang="uk-UA" sz="1200" b="1" dirty="0">
                    <a:solidFill>
                      <a:schemeClr val="bg1"/>
                    </a:solidFill>
                    <a:latin typeface="+mn-lt"/>
                  </a:rPr>
                </a:br>
                <a:r>
                  <a:rPr lang="uk-UA" sz="1200" b="1" dirty="0">
                    <a:solidFill>
                      <a:srgbClr val="99B5CD"/>
                    </a:solidFill>
                    <a:latin typeface="+mn-lt"/>
                  </a:rPr>
                  <a:t>Розпорядження</a:t>
                </a:r>
                <a:r>
                  <a:rPr lang="uk-UA" sz="1200" dirty="0">
                    <a:solidFill>
                      <a:srgbClr val="99B5CD"/>
                    </a:solidFill>
                    <a:latin typeface="+mn-lt"/>
                  </a:rPr>
                  <a:t> </a:t>
                </a:r>
                <a:br>
                  <a:rPr lang="uk-UA" sz="1200" dirty="0">
                    <a:solidFill>
                      <a:srgbClr val="99B5CD"/>
                    </a:solidFill>
                    <a:latin typeface="+mn-lt"/>
                  </a:rPr>
                </a:br>
                <a:r>
                  <a:rPr lang="uk-UA" sz="1200" b="1" dirty="0">
                    <a:solidFill>
                      <a:srgbClr val="99B5CD"/>
                    </a:solidFill>
                    <a:latin typeface="+mn-lt"/>
                  </a:rPr>
                  <a:t>КМУ від 04.07.18</a:t>
                </a:r>
                <a:br>
                  <a:rPr lang="uk-UA" sz="1200" b="1" dirty="0">
                    <a:solidFill>
                      <a:srgbClr val="99B5CD"/>
                    </a:solidFill>
                    <a:latin typeface="+mn-lt"/>
                  </a:rPr>
                </a:br>
                <a:r>
                  <a:rPr lang="uk-UA" sz="1200" b="1" dirty="0">
                    <a:solidFill>
                      <a:srgbClr val="99B5CD"/>
                    </a:solidFill>
                    <a:latin typeface="+mn-lt"/>
                  </a:rPr>
                  <a:t>№455</a:t>
                </a:r>
                <a:r>
                  <a:rPr lang="uk-UA" sz="1200" dirty="0">
                    <a:solidFill>
                      <a:srgbClr val="99B5CD"/>
                    </a:solidFill>
                    <a:latin typeface="+mn-lt"/>
                  </a:rPr>
                  <a:t/>
                </a:r>
                <a:br>
                  <a:rPr lang="uk-UA" sz="1200" dirty="0">
                    <a:solidFill>
                      <a:srgbClr val="99B5CD"/>
                    </a:solidFill>
                    <a:latin typeface="+mn-lt"/>
                  </a:rPr>
                </a:br>
                <a:endParaRPr lang="uk-UA" sz="1200" dirty="0">
                  <a:solidFill>
                    <a:srgbClr val="99B5CD"/>
                  </a:solidFill>
                  <a:latin typeface="+mn-lt"/>
                </a:endParaRPr>
              </a:p>
            </p:txBody>
          </p:sp>
          <p:sp>
            <p:nvSpPr>
              <p:cNvPr id="209" name="Шестикутник 19">
                <a:extLst>
                  <a:ext uri="{FF2B5EF4-FFF2-40B4-BE49-F238E27FC236}">
                    <a16:creationId xmlns:a16="http://schemas.microsoft.com/office/drawing/2014/main" id="{4667B202-A5CA-7D41-9FB0-91AAC753BB43}"/>
                  </a:ext>
                </a:extLst>
              </p:cNvPr>
              <p:cNvSpPr/>
              <p:nvPr/>
            </p:nvSpPr>
            <p:spPr>
              <a:xfrm rot="5400000">
                <a:off x="3193008" y="2941928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210" name="Шестикутник 21">
                <a:extLst>
                  <a:ext uri="{FF2B5EF4-FFF2-40B4-BE49-F238E27FC236}">
                    <a16:creationId xmlns:a16="http://schemas.microsoft.com/office/drawing/2014/main" id="{1B0075BB-972B-5641-8117-A8A05DDF1DE4}"/>
                  </a:ext>
                </a:extLst>
              </p:cNvPr>
              <p:cNvSpPr/>
              <p:nvPr/>
            </p:nvSpPr>
            <p:spPr>
              <a:xfrm rot="5400000">
                <a:off x="5451727" y="2312517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  <p:sp>
            <p:nvSpPr>
              <p:cNvPr id="212" name="Шестикутник 22">
                <a:extLst>
                  <a:ext uri="{FF2B5EF4-FFF2-40B4-BE49-F238E27FC236}">
                    <a16:creationId xmlns:a16="http://schemas.microsoft.com/office/drawing/2014/main" id="{1E955794-930A-264F-A9EB-F829C091E85D}"/>
                  </a:ext>
                </a:extLst>
              </p:cNvPr>
              <p:cNvSpPr/>
              <p:nvPr/>
            </p:nvSpPr>
            <p:spPr>
              <a:xfrm rot="5400000">
                <a:off x="5621773" y="2950720"/>
                <a:ext cx="279826" cy="241230"/>
              </a:xfrm>
              <a:prstGeom prst="hexagon">
                <a:avLst/>
              </a:prstGeom>
              <a:solidFill>
                <a:srgbClr val="99B5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 sz="1200"/>
              </a:p>
            </p:txBody>
          </p:sp>
        </p:grpSp>
      </p:grpSp>
      <p:sp>
        <p:nvSpPr>
          <p:cNvPr id="213" name="Овал 212">
            <a:extLst>
              <a:ext uri="{FF2B5EF4-FFF2-40B4-BE49-F238E27FC236}">
                <a16:creationId xmlns:a16="http://schemas.microsoft.com/office/drawing/2014/main" id="{CE02252D-6E94-5741-85DA-5C5D4785C9B4}"/>
              </a:ext>
            </a:extLst>
          </p:cNvPr>
          <p:cNvSpPr/>
          <p:nvPr/>
        </p:nvSpPr>
        <p:spPr>
          <a:xfrm>
            <a:off x="384448" y="1730800"/>
            <a:ext cx="1673864" cy="164439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1F4E7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000" b="1" dirty="0">
              <a:solidFill>
                <a:srgbClr val="1F4E79"/>
              </a:solidFill>
            </a:endParaRPr>
          </a:p>
        </p:txBody>
      </p:sp>
      <p:sp>
        <p:nvSpPr>
          <p:cNvPr id="214" name="Прямокутник 1">
            <a:extLst>
              <a:ext uri="{FF2B5EF4-FFF2-40B4-BE49-F238E27FC236}">
                <a16:creationId xmlns:a16="http://schemas.microsoft.com/office/drawing/2014/main" id="{80D6972A-BBB2-EF40-884B-D13BFC707299}"/>
              </a:ext>
            </a:extLst>
          </p:cNvPr>
          <p:cNvSpPr/>
          <p:nvPr/>
        </p:nvSpPr>
        <p:spPr>
          <a:xfrm>
            <a:off x="283097" y="1987893"/>
            <a:ext cx="18282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dirty="0">
                <a:solidFill>
                  <a:srgbClr val="1F4E79"/>
                </a:solidFill>
              </a:rPr>
              <a:t>З поліпшення </a:t>
            </a:r>
          </a:p>
          <a:p>
            <a:pPr algn="ctr"/>
            <a:r>
              <a:rPr lang="uk-UA" sz="1200" b="1" dirty="0">
                <a:solidFill>
                  <a:srgbClr val="1F4E79"/>
                </a:solidFill>
              </a:rPr>
              <a:t>системи </a:t>
            </a:r>
          </a:p>
          <a:p>
            <a:pPr algn="ctr"/>
            <a:r>
              <a:rPr lang="uk-UA" sz="1200" b="1" dirty="0">
                <a:solidFill>
                  <a:srgbClr val="1F4E79"/>
                </a:solidFill>
              </a:rPr>
              <a:t>митно-тарифного </a:t>
            </a:r>
          </a:p>
          <a:p>
            <a:pPr algn="ctr"/>
            <a:r>
              <a:rPr lang="uk-UA" sz="1200" b="1" dirty="0">
                <a:solidFill>
                  <a:srgbClr val="1F4E79"/>
                </a:solidFill>
              </a:rPr>
              <a:t>регулювання та </a:t>
            </a:r>
          </a:p>
          <a:p>
            <a:pPr algn="ctr"/>
            <a:r>
              <a:rPr lang="uk-UA" sz="1200" b="1" dirty="0">
                <a:solidFill>
                  <a:srgbClr val="1F4E79"/>
                </a:solidFill>
              </a:rPr>
              <a:t>торговельного </a:t>
            </a:r>
          </a:p>
          <a:p>
            <a:pPr algn="ctr"/>
            <a:r>
              <a:rPr lang="uk-UA" sz="1200" b="1" dirty="0">
                <a:solidFill>
                  <a:srgbClr val="1F4E79"/>
                </a:solidFill>
              </a:rPr>
              <a:t>захисту</a:t>
            </a:r>
          </a:p>
        </p:txBody>
      </p:sp>
      <p:sp>
        <p:nvSpPr>
          <p:cNvPr id="215" name="Овал 214">
            <a:extLst>
              <a:ext uri="{FF2B5EF4-FFF2-40B4-BE49-F238E27FC236}">
                <a16:creationId xmlns:a16="http://schemas.microsoft.com/office/drawing/2014/main" id="{E11E1511-FA84-BA4B-A7A9-CABBF9B1CD94}"/>
              </a:ext>
            </a:extLst>
          </p:cNvPr>
          <p:cNvSpPr/>
          <p:nvPr/>
        </p:nvSpPr>
        <p:spPr>
          <a:xfrm>
            <a:off x="777819" y="4225245"/>
            <a:ext cx="1673864" cy="164439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1F4E7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000" b="1" dirty="0">
              <a:solidFill>
                <a:srgbClr val="1F4E79"/>
              </a:solidFill>
            </a:endParaRPr>
          </a:p>
        </p:txBody>
      </p:sp>
      <p:sp>
        <p:nvSpPr>
          <p:cNvPr id="216" name="Прямокутник 128">
            <a:extLst>
              <a:ext uri="{FF2B5EF4-FFF2-40B4-BE49-F238E27FC236}">
                <a16:creationId xmlns:a16="http://schemas.microsoft.com/office/drawing/2014/main" id="{CBE8FFAC-48A0-FB40-9BC9-8E534DCCB55E}"/>
              </a:ext>
            </a:extLst>
          </p:cNvPr>
          <p:cNvSpPr/>
          <p:nvPr/>
        </p:nvSpPr>
        <p:spPr>
          <a:xfrm>
            <a:off x="798491" y="4744552"/>
            <a:ext cx="1631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dirty="0">
                <a:solidFill>
                  <a:srgbClr val="1F4E79"/>
                </a:solidFill>
              </a:rPr>
              <a:t>Із спрощення</a:t>
            </a:r>
          </a:p>
          <a:p>
            <a:pPr algn="ctr"/>
            <a:r>
              <a:rPr lang="uk-UA" sz="1200" b="1" dirty="0">
                <a:solidFill>
                  <a:srgbClr val="1F4E79"/>
                </a:solidFill>
              </a:rPr>
              <a:t>процедур </a:t>
            </a:r>
          </a:p>
          <a:p>
            <a:pPr algn="ctr"/>
            <a:r>
              <a:rPr lang="uk-UA" sz="1200" b="1" dirty="0">
                <a:solidFill>
                  <a:srgbClr val="1F4E79"/>
                </a:solidFill>
              </a:rPr>
              <a:t>торгівлі</a:t>
            </a:r>
          </a:p>
        </p:txBody>
      </p:sp>
      <p:sp>
        <p:nvSpPr>
          <p:cNvPr id="217" name="Овал 216">
            <a:extLst>
              <a:ext uri="{FF2B5EF4-FFF2-40B4-BE49-F238E27FC236}">
                <a16:creationId xmlns:a16="http://schemas.microsoft.com/office/drawing/2014/main" id="{78B538E8-14A7-F143-9EC7-3C068BD71586}"/>
              </a:ext>
            </a:extLst>
          </p:cNvPr>
          <p:cNvSpPr/>
          <p:nvPr/>
        </p:nvSpPr>
        <p:spPr>
          <a:xfrm>
            <a:off x="4855236" y="5024098"/>
            <a:ext cx="1673864" cy="164439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1F4E7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000" b="1" dirty="0">
              <a:solidFill>
                <a:srgbClr val="1F4E79"/>
              </a:solidFill>
            </a:endParaRPr>
          </a:p>
        </p:txBody>
      </p:sp>
      <p:sp>
        <p:nvSpPr>
          <p:cNvPr id="218" name="Прямокутник 150">
            <a:extLst>
              <a:ext uri="{FF2B5EF4-FFF2-40B4-BE49-F238E27FC236}">
                <a16:creationId xmlns:a16="http://schemas.microsoft.com/office/drawing/2014/main" id="{256446E1-5E97-A046-8C3B-DB34F6DBB1C4}"/>
              </a:ext>
            </a:extLst>
          </p:cNvPr>
          <p:cNvSpPr/>
          <p:nvPr/>
        </p:nvSpPr>
        <p:spPr>
          <a:xfrm>
            <a:off x="4875908" y="5543405"/>
            <a:ext cx="1631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dirty="0">
                <a:solidFill>
                  <a:srgbClr val="1F4E79"/>
                </a:solidFill>
              </a:rPr>
              <a:t>З моніторингу торговельних відносин з РФ</a:t>
            </a:r>
          </a:p>
        </p:txBody>
      </p:sp>
      <p:sp>
        <p:nvSpPr>
          <p:cNvPr id="219" name="Овал 218">
            <a:extLst>
              <a:ext uri="{FF2B5EF4-FFF2-40B4-BE49-F238E27FC236}">
                <a16:creationId xmlns:a16="http://schemas.microsoft.com/office/drawing/2014/main" id="{6BC28CC4-C93E-854A-AE16-83F4EDEFEF6F}"/>
              </a:ext>
            </a:extLst>
          </p:cNvPr>
          <p:cNvSpPr/>
          <p:nvPr/>
        </p:nvSpPr>
        <p:spPr>
          <a:xfrm>
            <a:off x="6936399" y="4055105"/>
            <a:ext cx="1673864" cy="164439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1F4E7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000" b="1" dirty="0">
              <a:solidFill>
                <a:srgbClr val="1F4E79"/>
              </a:solidFill>
            </a:endParaRPr>
          </a:p>
        </p:txBody>
      </p:sp>
      <p:sp>
        <p:nvSpPr>
          <p:cNvPr id="221" name="Прямокутник 195">
            <a:extLst>
              <a:ext uri="{FF2B5EF4-FFF2-40B4-BE49-F238E27FC236}">
                <a16:creationId xmlns:a16="http://schemas.microsoft.com/office/drawing/2014/main" id="{BDED1890-2DAD-C24A-A9E8-B0D2E84A81F3}"/>
              </a:ext>
            </a:extLst>
          </p:cNvPr>
          <p:cNvSpPr/>
          <p:nvPr/>
        </p:nvSpPr>
        <p:spPr>
          <a:xfrm>
            <a:off x="6957499" y="4410712"/>
            <a:ext cx="16316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dirty="0">
                <a:solidFill>
                  <a:srgbClr val="1F4E79"/>
                </a:solidFill>
              </a:rPr>
              <a:t>З формування стратегій розвитку міжнародної торгівлі та аналізу їх реалізації</a:t>
            </a:r>
          </a:p>
        </p:txBody>
      </p:sp>
      <p:grpSp>
        <p:nvGrpSpPr>
          <p:cNvPr id="222" name="Групувати 217">
            <a:extLst>
              <a:ext uri="{FF2B5EF4-FFF2-40B4-BE49-F238E27FC236}">
                <a16:creationId xmlns:a16="http://schemas.microsoft.com/office/drawing/2014/main" id="{AE5DADA7-5C82-6144-BB50-CB1F23B705BB}"/>
              </a:ext>
            </a:extLst>
          </p:cNvPr>
          <p:cNvGrpSpPr/>
          <p:nvPr/>
        </p:nvGrpSpPr>
        <p:grpSpPr>
          <a:xfrm>
            <a:off x="6493888" y="1315082"/>
            <a:ext cx="1673864" cy="1644394"/>
            <a:chOff x="2608090" y="2812240"/>
            <a:chExt cx="1673864" cy="1644394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223" name="Овал 222">
              <a:extLst>
                <a:ext uri="{FF2B5EF4-FFF2-40B4-BE49-F238E27FC236}">
                  <a16:creationId xmlns:a16="http://schemas.microsoft.com/office/drawing/2014/main" id="{852D2BCB-AA6E-0348-BC53-A19394DA4F69}"/>
                </a:ext>
              </a:extLst>
            </p:cNvPr>
            <p:cNvSpPr/>
            <p:nvPr/>
          </p:nvSpPr>
          <p:spPr>
            <a:xfrm>
              <a:off x="2608090" y="2812240"/>
              <a:ext cx="1673864" cy="1644394"/>
            </a:xfrm>
            <a:prstGeom prst="ellipse">
              <a:avLst/>
            </a:prstGeom>
            <a:grpFill/>
            <a:ln w="19050">
              <a:solidFill>
                <a:srgbClr val="1F4E79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sz="1000" b="1" dirty="0">
                <a:solidFill>
                  <a:srgbClr val="1F4E79"/>
                </a:solidFill>
              </a:endParaRPr>
            </a:p>
          </p:txBody>
        </p:sp>
        <p:sp>
          <p:nvSpPr>
            <p:cNvPr id="225" name="Прямокутник 226">
              <a:extLst>
                <a:ext uri="{FF2B5EF4-FFF2-40B4-BE49-F238E27FC236}">
                  <a16:creationId xmlns:a16="http://schemas.microsoft.com/office/drawing/2014/main" id="{A6DD01DF-41E5-7A46-AD44-56A05898CC7E}"/>
                </a:ext>
              </a:extLst>
            </p:cNvPr>
            <p:cNvSpPr/>
            <p:nvPr/>
          </p:nvSpPr>
          <p:spPr>
            <a:xfrm>
              <a:off x="2631240" y="3414908"/>
              <a:ext cx="1631664" cy="46166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uk-UA" sz="1200" b="1" dirty="0">
                  <a:solidFill>
                    <a:srgbClr val="1F4E79"/>
                  </a:solidFill>
                </a:rPr>
                <a:t>З просування експорту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9385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hape 204">
            <a:extLst>
              <a:ext uri="{FF2B5EF4-FFF2-40B4-BE49-F238E27FC236}">
                <a16:creationId xmlns:a16="http://schemas.microsoft.com/office/drawing/2014/main" id="{EBD90517-0444-4B46-95A2-0780C64F0AEC}"/>
              </a:ext>
            </a:extLst>
          </p:cNvPr>
          <p:cNvCxnSpPr/>
          <p:nvPr/>
        </p:nvCxnSpPr>
        <p:spPr>
          <a:xfrm>
            <a:off x="2683616" y="4206913"/>
            <a:ext cx="0" cy="254793"/>
          </a:xfrm>
          <a:prstGeom prst="straightConnector1">
            <a:avLst/>
          </a:prstGeom>
          <a:noFill/>
          <a:ln w="28575" cap="flat" cmpd="sng">
            <a:solidFill>
              <a:srgbClr val="12498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>
            <a:cxnSpLocks/>
          </p:cNvCxnSpPr>
          <p:nvPr/>
        </p:nvCxnSpPr>
        <p:spPr>
          <a:xfrm>
            <a:off x="3960687" y="4206913"/>
            <a:ext cx="0" cy="236960"/>
          </a:xfrm>
          <a:prstGeom prst="straightConnector1">
            <a:avLst/>
          </a:prstGeom>
          <a:noFill/>
          <a:ln w="28575" cap="flat" cmpd="sng">
            <a:solidFill>
              <a:srgbClr val="12498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3" name="Shape 203"/>
          <p:cNvCxnSpPr>
            <a:cxnSpLocks/>
          </p:cNvCxnSpPr>
          <p:nvPr/>
        </p:nvCxnSpPr>
        <p:spPr>
          <a:xfrm flipH="1">
            <a:off x="5800911" y="4206913"/>
            <a:ext cx="1031" cy="236960"/>
          </a:xfrm>
          <a:prstGeom prst="straightConnector1">
            <a:avLst/>
          </a:prstGeom>
          <a:noFill/>
          <a:ln w="28575" cap="flat" cmpd="sng">
            <a:solidFill>
              <a:srgbClr val="12498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4" name="Shape 204"/>
          <p:cNvCxnSpPr>
            <a:cxnSpLocks/>
          </p:cNvCxnSpPr>
          <p:nvPr/>
        </p:nvCxnSpPr>
        <p:spPr>
          <a:xfrm>
            <a:off x="1302901" y="4195027"/>
            <a:ext cx="0" cy="279954"/>
          </a:xfrm>
          <a:prstGeom prst="straightConnector1">
            <a:avLst/>
          </a:prstGeom>
          <a:noFill/>
          <a:ln w="28575" cap="flat" cmpd="sng">
            <a:solidFill>
              <a:srgbClr val="12498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6" name="Shape 206"/>
          <p:cNvSpPr/>
          <p:nvPr/>
        </p:nvSpPr>
        <p:spPr>
          <a:xfrm>
            <a:off x="3199158" y="4396750"/>
            <a:ext cx="1566807" cy="511967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>
              <a:buClr>
                <a:srgbClr val="376092"/>
              </a:buClr>
              <a:buSzPct val="25000"/>
            </a:pPr>
            <a:r>
              <a:rPr lang="uk-UA" sz="713" b="1" kern="0" dirty="0">
                <a:solidFill>
                  <a:srgbClr val="376092"/>
                </a:solidFill>
                <a:latin typeface="Myriad Pro"/>
                <a:cs typeface="Arial"/>
                <a:sym typeface="Arial"/>
              </a:rPr>
              <a:t>Робоча група з питань покращення системи </a:t>
            </a:r>
          </a:p>
          <a:p>
            <a:pPr algn="ctr" defTabSz="685800">
              <a:buClr>
                <a:srgbClr val="376092"/>
              </a:buClr>
              <a:buSzPct val="25000"/>
            </a:pPr>
            <a:r>
              <a:rPr lang="uk-UA" sz="713" b="1" kern="0" dirty="0">
                <a:solidFill>
                  <a:srgbClr val="376092"/>
                </a:solidFill>
                <a:latin typeface="Myriad Pro"/>
                <a:cs typeface="Arial"/>
                <a:sym typeface="Arial"/>
              </a:rPr>
              <a:t>митно-тарифного регулювання та торговельного захисту</a:t>
            </a:r>
          </a:p>
        </p:txBody>
      </p:sp>
      <p:sp>
        <p:nvSpPr>
          <p:cNvPr id="208" name="Shape 208"/>
          <p:cNvSpPr/>
          <p:nvPr/>
        </p:nvSpPr>
        <p:spPr>
          <a:xfrm>
            <a:off x="2891922" y="1579229"/>
            <a:ext cx="3748087" cy="380199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>
              <a:buClr>
                <a:srgbClr val="FFFFFF"/>
              </a:buClr>
              <a:buSzPct val="25000"/>
            </a:pPr>
            <a:r>
              <a:rPr lang="uk-UA" sz="1650" b="1" kern="0" dirty="0">
                <a:solidFill>
                  <a:srgbClr val="5B9BD5">
                    <a:lumMod val="50000"/>
                  </a:srgbClr>
                </a:solidFill>
                <a:latin typeface="Myriad Pro"/>
                <a:cs typeface="Arial"/>
                <a:sym typeface="Arial"/>
              </a:rPr>
              <a:t>РАДА З МІЖНАРОДНОЇ ТОРГІВЛІ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3788167" y="2303927"/>
            <a:ext cx="2485976" cy="346471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376092"/>
              </a:buClr>
              <a:buSzPct val="25000"/>
            </a:pPr>
            <a:r>
              <a:rPr lang="uk-UA" sz="900" b="1" kern="0" dirty="0">
                <a:solidFill>
                  <a:srgbClr val="376092"/>
                </a:solidFill>
                <a:latin typeface="Myriad Pro"/>
                <a:ea typeface="Arial"/>
                <a:cs typeface="Arial"/>
                <a:sym typeface="Arial"/>
              </a:rPr>
              <a:t>ГОЛОВА РАДИ</a:t>
            </a:r>
          </a:p>
          <a:p>
            <a:pPr defTabSz="685800">
              <a:buClr>
                <a:srgbClr val="000000"/>
              </a:buClr>
              <a:buSzPct val="25000"/>
            </a:pPr>
            <a:r>
              <a:rPr lang="ru-RU" sz="900" kern="0" dirty="0">
                <a:solidFill>
                  <a:srgbClr val="000000"/>
                </a:solidFill>
                <a:latin typeface="Myriad Pro"/>
                <a:cs typeface="Arial"/>
                <a:sym typeface="Arial"/>
              </a:rPr>
              <a:t>Перший </a:t>
            </a:r>
            <a:r>
              <a:rPr lang="uk-UA" sz="900" kern="0" dirty="0">
                <a:solidFill>
                  <a:srgbClr val="000000"/>
                </a:solidFill>
                <a:latin typeface="Myriad Pro"/>
                <a:cs typeface="Arial"/>
                <a:sym typeface="Arial"/>
              </a:rPr>
              <a:t>Віце-</a:t>
            </a:r>
            <a:r>
              <a:rPr lang="uk-UA" sz="900" kern="0" dirty="0">
                <a:solidFill>
                  <a:srgbClr val="000000"/>
                </a:solidFill>
                <a:latin typeface="Myriad Pro"/>
                <a:ea typeface="Arial"/>
                <a:cs typeface="Arial"/>
                <a:sym typeface="Arial"/>
              </a:rPr>
              <a:t>Прем’єр-міністр України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3788168" y="2848914"/>
            <a:ext cx="2731293" cy="44642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376092"/>
              </a:buClr>
              <a:buSzPct val="25000"/>
            </a:pPr>
            <a:r>
              <a:rPr lang="uk-UA" sz="825" b="1" kern="0" dirty="0">
                <a:solidFill>
                  <a:srgbClr val="376092"/>
                </a:solidFill>
                <a:latin typeface="Myriad Pro"/>
                <a:ea typeface="Arial"/>
                <a:cs typeface="Arial"/>
                <a:sym typeface="Arial"/>
              </a:rPr>
              <a:t>ЗАСТУПНИК ГОЛОВИ </a:t>
            </a:r>
          </a:p>
          <a:p>
            <a:pPr defTabSz="685800">
              <a:buClr>
                <a:srgbClr val="000000"/>
              </a:buClr>
              <a:buSzPct val="25000"/>
            </a:pPr>
            <a:r>
              <a:rPr lang="uk-UA" sz="825" kern="0" dirty="0">
                <a:solidFill>
                  <a:srgbClr val="000000"/>
                </a:solidFill>
                <a:latin typeface="Myriad Pro"/>
                <a:cs typeface="Arial"/>
                <a:sym typeface="Arial"/>
              </a:rPr>
              <a:t>Заступник міністра економічного розвитку і торгівлі – Торговий представник 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3856173" y="3363646"/>
            <a:ext cx="3223874" cy="228599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algn="ctr" defTabSz="685800">
              <a:buClr>
                <a:srgbClr val="FFFFFF"/>
              </a:buClr>
              <a:buSzPct val="25000"/>
            </a:pPr>
            <a:r>
              <a:rPr lang="uk-UA" sz="1200" b="1" kern="0" dirty="0">
                <a:solidFill>
                  <a:srgbClr val="5B9BD5">
                    <a:lumMod val="50000"/>
                  </a:srgbClr>
                </a:solidFill>
                <a:latin typeface="Myriad Pro"/>
                <a:cs typeface="Arial"/>
                <a:sym typeface="Arial"/>
              </a:rPr>
              <a:t>ЧЛЕНИ </a:t>
            </a:r>
            <a:r>
              <a:rPr lang="uk-UA" sz="1200" b="1" kern="0" dirty="0">
                <a:solidFill>
                  <a:srgbClr val="5B9BD5">
                    <a:lumMod val="50000"/>
                  </a:srgbClr>
                </a:solidFill>
                <a:latin typeface="Myriad Pro"/>
                <a:ea typeface="Arial"/>
                <a:cs typeface="Arial"/>
                <a:sym typeface="Arial"/>
              </a:rPr>
              <a:t>РАДИ </a:t>
            </a:r>
            <a:r>
              <a:rPr lang="uk-UA" sz="1200" kern="0" dirty="0">
                <a:solidFill>
                  <a:srgbClr val="5B9BD5">
                    <a:lumMod val="50000"/>
                  </a:srgbClr>
                </a:solidFill>
                <a:latin typeface="Myriad Pro"/>
                <a:ea typeface="Arial"/>
                <a:cs typeface="Arial"/>
                <a:sym typeface="Arial"/>
              </a:rPr>
              <a:t>(20 осіб)</a:t>
            </a:r>
          </a:p>
        </p:txBody>
      </p:sp>
      <p:sp>
        <p:nvSpPr>
          <p:cNvPr id="246" name="Shape 246"/>
          <p:cNvSpPr/>
          <p:nvPr/>
        </p:nvSpPr>
        <p:spPr>
          <a:xfrm rot="-5400000">
            <a:off x="5355170" y="1507346"/>
            <a:ext cx="217884" cy="5030390"/>
          </a:xfrm>
          <a:prstGeom prst="leftBrace">
            <a:avLst>
              <a:gd name="adj1" fmla="val 24775"/>
              <a:gd name="adj2" fmla="val 50000"/>
            </a:avLst>
          </a:prstGeom>
          <a:noFill/>
          <a:ln w="19050" cap="flat" cmpd="sng">
            <a:solidFill>
              <a:srgbClr val="2E75B5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/>
            <a:endParaRPr sz="1350" kern="0">
              <a:solidFill>
                <a:srgbClr val="000000"/>
              </a:solidFill>
              <a:latin typeface="Myriad Pro"/>
              <a:ea typeface="Calibri"/>
              <a:cs typeface="Calibri"/>
              <a:sym typeface="Calibri"/>
            </a:endParaRPr>
          </a:p>
        </p:txBody>
      </p:sp>
      <p:sp>
        <p:nvSpPr>
          <p:cNvPr id="247" name="Shape 247"/>
          <p:cNvSpPr/>
          <p:nvPr/>
        </p:nvSpPr>
        <p:spPr>
          <a:xfrm>
            <a:off x="2896530" y="2121426"/>
            <a:ext cx="5147072" cy="2041409"/>
          </a:xfrm>
          <a:prstGeom prst="rect">
            <a:avLst/>
          </a:prstGeom>
          <a:noFill/>
          <a:ln w="19050" cap="flat" cmpd="sng">
            <a:solidFill>
              <a:srgbClr val="2E75B5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/>
            <a:endParaRPr sz="1350" kern="0">
              <a:solidFill>
                <a:srgbClr val="FFFFFF"/>
              </a:solidFill>
              <a:latin typeface="Myriad Pro"/>
              <a:ea typeface="Calibri"/>
              <a:cs typeface="Calibri"/>
              <a:sym typeface="Calibri"/>
            </a:endParaRPr>
          </a:p>
        </p:txBody>
      </p:sp>
      <p:sp>
        <p:nvSpPr>
          <p:cNvPr id="250" name="Shape 250"/>
          <p:cNvSpPr txBox="1"/>
          <p:nvPr/>
        </p:nvSpPr>
        <p:spPr>
          <a:xfrm>
            <a:off x="539116" y="4393952"/>
            <a:ext cx="1676455" cy="531018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algn="ctr" defTabSz="685800">
              <a:buClr>
                <a:srgbClr val="376092"/>
              </a:buClr>
              <a:buSzPct val="25000"/>
            </a:pPr>
            <a:r>
              <a:rPr lang="uk-UA" sz="750" b="1" kern="0" dirty="0">
                <a:solidFill>
                  <a:srgbClr val="376092"/>
                </a:solidFill>
                <a:latin typeface="Myriad Pro"/>
                <a:ea typeface="Arial"/>
                <a:cs typeface="Arial"/>
                <a:sym typeface="Arial"/>
              </a:rPr>
              <a:t>Робоча група питань спрощення процедур торгівлі</a:t>
            </a:r>
          </a:p>
          <a:p>
            <a:pPr algn="ctr" defTabSz="685800">
              <a:buClr>
                <a:srgbClr val="376092"/>
              </a:buClr>
              <a:buSzPct val="25000"/>
            </a:pPr>
            <a:r>
              <a:rPr lang="uk-UA" sz="750" b="1" kern="0" dirty="0">
                <a:solidFill>
                  <a:srgbClr val="376092"/>
                </a:solidFill>
                <a:latin typeface="Myriad Pro"/>
                <a:ea typeface="Arial"/>
                <a:cs typeface="Arial"/>
                <a:sym typeface="Arial"/>
              </a:rPr>
              <a:t>(Національний комітет зі спрощення процедур торгівлі</a:t>
            </a:r>
            <a:r>
              <a:rPr lang="uk-UA" sz="750" b="1" kern="0" dirty="0">
                <a:solidFill>
                  <a:srgbClr val="0070C0"/>
                </a:solidFill>
                <a:latin typeface="Myriad Pro"/>
                <a:ea typeface="Arial"/>
                <a:cs typeface="Arial"/>
                <a:sym typeface="Arial"/>
              </a:rPr>
              <a:t>) 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2285583" y="4393952"/>
            <a:ext cx="816556" cy="531018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Clr>
                <a:srgbClr val="376092"/>
              </a:buClr>
              <a:buSzPct val="25000"/>
              <a:buFont typeface="Arial"/>
              <a:defRPr sz="1000" b="1">
                <a:solidFill>
                  <a:srgbClr val="376092"/>
                </a:solidFill>
              </a:defRPr>
            </a:lvl1pPr>
          </a:lstStyle>
          <a:p>
            <a:pPr defTabSz="685800"/>
            <a:r>
              <a:rPr lang="uk-UA" sz="750" kern="0" dirty="0">
                <a:latin typeface="Myriad Pro"/>
                <a:cs typeface="Arial"/>
                <a:sym typeface="Arial"/>
              </a:rPr>
              <a:t>Робоча група з просування експорту</a:t>
            </a:r>
          </a:p>
        </p:txBody>
      </p:sp>
      <p:cxnSp>
        <p:nvCxnSpPr>
          <p:cNvPr id="252" name="Shape 252"/>
          <p:cNvCxnSpPr>
            <a:cxnSpLocks/>
            <a:stCxn id="208" idx="1"/>
          </p:cNvCxnSpPr>
          <p:nvPr/>
        </p:nvCxnSpPr>
        <p:spPr>
          <a:xfrm flipH="1">
            <a:off x="2550658" y="1769328"/>
            <a:ext cx="341264" cy="0"/>
          </a:xfrm>
          <a:prstGeom prst="straightConnector1">
            <a:avLst/>
          </a:prstGeom>
          <a:noFill/>
          <a:ln w="28575" cap="flat" cmpd="sng">
            <a:solidFill>
              <a:srgbClr val="12498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3" name="Shape 253"/>
          <p:cNvCxnSpPr>
            <a:cxnSpLocks/>
          </p:cNvCxnSpPr>
          <p:nvPr/>
        </p:nvCxnSpPr>
        <p:spPr>
          <a:xfrm flipH="1">
            <a:off x="2528880" y="1776236"/>
            <a:ext cx="21778" cy="2418791"/>
          </a:xfrm>
          <a:prstGeom prst="straightConnector1">
            <a:avLst/>
          </a:prstGeom>
          <a:noFill/>
          <a:ln w="28575" cap="flat" cmpd="sng">
            <a:solidFill>
              <a:srgbClr val="12498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5" name="Shape 255"/>
          <p:cNvCxnSpPr>
            <a:cxnSpLocks/>
          </p:cNvCxnSpPr>
          <p:nvPr/>
        </p:nvCxnSpPr>
        <p:spPr>
          <a:xfrm>
            <a:off x="1302901" y="4195027"/>
            <a:ext cx="6252410" cy="17274"/>
          </a:xfrm>
          <a:prstGeom prst="straightConnector1">
            <a:avLst/>
          </a:prstGeom>
          <a:noFill/>
          <a:ln w="28575" cap="flat" cmpd="sng">
            <a:solidFill>
              <a:srgbClr val="12498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8" name="Shape 258"/>
          <p:cNvSpPr txBox="1"/>
          <p:nvPr/>
        </p:nvSpPr>
        <p:spPr>
          <a:xfrm>
            <a:off x="539116" y="5016808"/>
            <a:ext cx="7783352" cy="232963"/>
          </a:xfrm>
          <a:prstGeom prst="rect">
            <a:avLst/>
          </a:prstGeom>
          <a:solidFill>
            <a:srgbClr val="99B5CD"/>
          </a:solidFill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algn="ctr" defTabSz="685800">
              <a:buClr>
                <a:srgbClr val="FFFFFF"/>
              </a:buClr>
              <a:buSzPct val="25000"/>
            </a:pPr>
            <a:r>
              <a:rPr lang="uk-UA" sz="1050" b="1" kern="0" dirty="0">
                <a:solidFill>
                  <a:srgbClr val="FFFFFF"/>
                </a:solidFill>
                <a:latin typeface="Myriad Pro"/>
                <a:ea typeface="Arial"/>
                <a:cs typeface="Arial"/>
                <a:sym typeface="Arial"/>
              </a:rPr>
              <a:t>План </a:t>
            </a:r>
            <a:r>
              <a:rPr lang="uk-UA" sz="1050" b="1" kern="0" dirty="0">
                <a:solidFill>
                  <a:srgbClr val="FFFFFF"/>
                </a:solidFill>
                <a:latin typeface="Myriad Pro"/>
                <a:cs typeface="Arial"/>
                <a:sym typeface="Arial"/>
              </a:rPr>
              <a:t>пріоритетних </a:t>
            </a:r>
            <a:r>
              <a:rPr lang="uk-UA" sz="1050" b="1" kern="0" dirty="0">
                <a:solidFill>
                  <a:srgbClr val="FFFFFF"/>
                </a:solidFill>
                <a:latin typeface="Myriad Pro"/>
                <a:ea typeface="Arial"/>
                <a:cs typeface="Arial"/>
                <a:sym typeface="Arial"/>
              </a:rPr>
              <a:t>дій Уряду </a:t>
            </a:r>
            <a:r>
              <a:rPr lang="en-US" sz="1050" b="1" kern="0" dirty="0">
                <a:solidFill>
                  <a:srgbClr val="FFFFFF"/>
                </a:solidFill>
                <a:latin typeface="Myriad Pro"/>
                <a:ea typeface="Arial"/>
                <a:cs typeface="Arial"/>
                <a:sym typeface="Arial"/>
              </a:rPr>
              <a:t>/ </a:t>
            </a:r>
            <a:r>
              <a:rPr lang="uk-UA" sz="1050" b="1" i="1" kern="0" dirty="0">
                <a:solidFill>
                  <a:srgbClr val="FFFFFF"/>
                </a:solidFill>
                <a:latin typeface="Myriad Pro"/>
                <a:cs typeface="Arial"/>
                <a:sym typeface="Arial"/>
              </a:rPr>
              <a:t>Експортна Стратегія України</a:t>
            </a:r>
          </a:p>
        </p:txBody>
      </p:sp>
      <p:sp>
        <p:nvSpPr>
          <p:cNvPr id="260" name="Shape 260"/>
          <p:cNvSpPr/>
          <p:nvPr/>
        </p:nvSpPr>
        <p:spPr>
          <a:xfrm>
            <a:off x="4796233" y="4398624"/>
            <a:ext cx="1917605" cy="511967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>
              <a:buClr>
                <a:srgbClr val="376092"/>
              </a:buClr>
              <a:buSzPct val="25000"/>
            </a:pPr>
            <a:r>
              <a:rPr lang="uk-UA" sz="750" b="1" kern="0" dirty="0">
                <a:solidFill>
                  <a:srgbClr val="376092"/>
                </a:solidFill>
                <a:latin typeface="Myriad Pro"/>
                <a:cs typeface="Arial"/>
                <a:sym typeface="Arial"/>
              </a:rPr>
              <a:t>Робоча група з розробки стратегій та </a:t>
            </a:r>
          </a:p>
          <a:p>
            <a:pPr algn="ctr" defTabSz="685800">
              <a:buClr>
                <a:srgbClr val="376092"/>
              </a:buClr>
              <a:buSzPct val="25000"/>
            </a:pPr>
            <a:r>
              <a:rPr lang="uk-UA" sz="750" b="1" kern="0" dirty="0">
                <a:solidFill>
                  <a:srgbClr val="376092"/>
                </a:solidFill>
                <a:latin typeface="Myriad Pro"/>
                <a:cs typeface="Arial"/>
                <a:sym typeface="Arial"/>
              </a:rPr>
              <a:t>реалізації державної політики у сфері міжнародної торгівлі</a:t>
            </a:r>
          </a:p>
        </p:txBody>
      </p:sp>
      <p:cxnSp>
        <p:nvCxnSpPr>
          <p:cNvPr id="76" name="Shape 203">
            <a:extLst>
              <a:ext uri="{FF2B5EF4-FFF2-40B4-BE49-F238E27FC236}">
                <a16:creationId xmlns:a16="http://schemas.microsoft.com/office/drawing/2014/main" id="{8B23BA54-6B33-4917-9FDF-4B30CB94D26D}"/>
              </a:ext>
            </a:extLst>
          </p:cNvPr>
          <p:cNvCxnSpPr>
            <a:cxnSpLocks/>
          </p:cNvCxnSpPr>
          <p:nvPr/>
        </p:nvCxnSpPr>
        <p:spPr>
          <a:xfrm flipH="1">
            <a:off x="7555312" y="4211553"/>
            <a:ext cx="1031" cy="236960"/>
          </a:xfrm>
          <a:prstGeom prst="straightConnector1">
            <a:avLst/>
          </a:prstGeom>
          <a:noFill/>
          <a:ln w="28575" cap="flat" cmpd="sng">
            <a:solidFill>
              <a:srgbClr val="12498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7" name="Shape 206">
            <a:extLst>
              <a:ext uri="{FF2B5EF4-FFF2-40B4-BE49-F238E27FC236}">
                <a16:creationId xmlns:a16="http://schemas.microsoft.com/office/drawing/2014/main" id="{E9B952FB-9C89-4CF5-9A2B-6F24AF3E8D38}"/>
              </a:ext>
            </a:extLst>
          </p:cNvPr>
          <p:cNvSpPr/>
          <p:nvPr/>
        </p:nvSpPr>
        <p:spPr>
          <a:xfrm>
            <a:off x="6755661" y="4393952"/>
            <a:ext cx="1566807" cy="511967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>
              <a:buClr>
                <a:srgbClr val="376092"/>
              </a:buClr>
              <a:buSzPct val="25000"/>
            </a:pPr>
            <a:r>
              <a:rPr lang="uk-UA" sz="713" b="1" kern="0">
                <a:solidFill>
                  <a:srgbClr val="376092"/>
                </a:solidFill>
                <a:latin typeface="Myriad Pro"/>
                <a:cs typeface="Arial"/>
                <a:sym typeface="Arial"/>
              </a:rPr>
              <a:t>Робоча група з моніторингу торговельних відносин з РФ </a:t>
            </a:r>
          </a:p>
        </p:txBody>
      </p:sp>
      <p:pic>
        <p:nvPicPr>
          <p:cNvPr id="67" name="Shape 270">
            <a:extLst>
              <a:ext uri="{FF2B5EF4-FFF2-40B4-BE49-F238E27FC236}">
                <a16:creationId xmlns:a16="http://schemas.microsoft.com/office/drawing/2014/main" id="{011CA438-128B-47C3-A2E9-8EF997E046D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82027" y="4012331"/>
            <a:ext cx="3077071" cy="1824731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142">
            <a:extLst>
              <a:ext uri="{FF2B5EF4-FFF2-40B4-BE49-F238E27FC236}">
                <a16:creationId xmlns:a16="http://schemas.microsoft.com/office/drawing/2014/main" id="{158E17D1-FE49-47C2-B66F-E9E924B4F9A9}"/>
              </a:ext>
            </a:extLst>
          </p:cNvPr>
          <p:cNvSpPr/>
          <p:nvPr/>
        </p:nvSpPr>
        <p:spPr>
          <a:xfrm>
            <a:off x="181156" y="966133"/>
            <a:ext cx="8597084" cy="53091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SzPct val="25000"/>
            </a:pPr>
            <a:r>
              <a:rPr lang="uk-UA" sz="2400" kern="0" dirty="0">
                <a:solidFill>
                  <a:srgbClr val="99B5CD"/>
                </a:solidFill>
                <a:latin typeface="Myriad Pro"/>
                <a:ea typeface="Arial"/>
                <a:cs typeface="Arial"/>
                <a:sym typeface="Arial"/>
              </a:rPr>
              <a:t>#</a:t>
            </a:r>
            <a:r>
              <a:rPr lang="uk-UA" sz="2400" b="1" kern="0" dirty="0">
                <a:solidFill>
                  <a:srgbClr val="99B5CD"/>
                </a:solidFill>
                <a:latin typeface="Myriad Pro"/>
                <a:ea typeface="Arial"/>
                <a:cs typeface="Arial"/>
                <a:sym typeface="Arial"/>
              </a:rPr>
              <a:t> </a:t>
            </a:r>
            <a:r>
              <a:rPr lang="uk-UA" sz="2400" b="1" kern="0" dirty="0" smtClean="0">
                <a:solidFill>
                  <a:srgbClr val="124981"/>
                </a:solidFill>
                <a:latin typeface="Myriad Pro"/>
                <a:cs typeface="Arial"/>
                <a:sym typeface="Arial"/>
              </a:rPr>
              <a:t>СТРУКТУРА РАДИ ТА ЇЇ РОБОЧИХ ГРУП</a:t>
            </a:r>
          </a:p>
          <a:p>
            <a:pPr defTabSz="685800">
              <a:buSzPct val="25000"/>
            </a:pPr>
            <a:endParaRPr lang="uk-UA" sz="2400" b="1" kern="0" dirty="0">
              <a:solidFill>
                <a:srgbClr val="124981"/>
              </a:solidFill>
              <a:latin typeface="Myriad Pro"/>
              <a:ea typeface="Arial"/>
              <a:cs typeface="Arial"/>
              <a:sym typeface="Arial"/>
            </a:endParaRPr>
          </a:p>
        </p:txBody>
      </p:sp>
      <p:cxnSp>
        <p:nvCxnSpPr>
          <p:cNvPr id="69" name="Shape 171">
            <a:extLst>
              <a:ext uri="{FF2B5EF4-FFF2-40B4-BE49-F238E27FC236}">
                <a16:creationId xmlns:a16="http://schemas.microsoft.com/office/drawing/2014/main" id="{BAAAC731-C986-497C-96BD-EEF90F4BE0B5}"/>
              </a:ext>
            </a:extLst>
          </p:cNvPr>
          <p:cNvCxnSpPr>
            <a:cxnSpLocks/>
          </p:cNvCxnSpPr>
          <p:nvPr/>
        </p:nvCxnSpPr>
        <p:spPr>
          <a:xfrm>
            <a:off x="257846" y="1435421"/>
            <a:ext cx="8644615" cy="0"/>
          </a:xfrm>
          <a:prstGeom prst="straightConnector1">
            <a:avLst/>
          </a:prstGeom>
          <a:noFill/>
          <a:ln w="38100" cap="flat" cmpd="sng">
            <a:solidFill>
              <a:srgbClr val="9CC2E5"/>
            </a:solidFill>
            <a:prstDash val="dot"/>
            <a:miter/>
            <a:headEnd type="none" w="med" len="med"/>
            <a:tailEnd type="none" w="med" len="med"/>
          </a:ln>
        </p:spPr>
      </p:cxnSp>
      <p:pic>
        <p:nvPicPr>
          <p:cNvPr id="70" name="Рисунок 69">
            <a:extLst>
              <a:ext uri="{FF2B5EF4-FFF2-40B4-BE49-F238E27FC236}">
                <a16:creationId xmlns:a16="http://schemas.microsoft.com/office/drawing/2014/main" id="{8FC265F4-8168-42BF-B889-096010BAF9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46" y="5407910"/>
            <a:ext cx="1518195" cy="37693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1FEC213-CB06-40E1-8E40-E7CA0A6975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2452" y="2217836"/>
            <a:ext cx="187172" cy="476250"/>
          </a:xfrm>
          <a:prstGeom prst="rect">
            <a:avLst/>
          </a:prstGeom>
        </p:spPr>
      </p:pic>
      <p:pic>
        <p:nvPicPr>
          <p:cNvPr id="74" name="Рисунок 73">
            <a:extLst>
              <a:ext uri="{FF2B5EF4-FFF2-40B4-BE49-F238E27FC236}">
                <a16:creationId xmlns:a16="http://schemas.microsoft.com/office/drawing/2014/main" id="{2137CBAD-A670-400C-838C-4C5BF2E94A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0618" y="2809904"/>
            <a:ext cx="187172" cy="476250"/>
          </a:xfrm>
          <a:prstGeom prst="rect">
            <a:avLst/>
          </a:prstGeom>
        </p:spPr>
      </p:pic>
      <p:grpSp>
        <p:nvGrpSpPr>
          <p:cNvPr id="8" name="Групувати 7">
            <a:extLst>
              <a:ext uri="{FF2B5EF4-FFF2-40B4-BE49-F238E27FC236}">
                <a16:creationId xmlns:a16="http://schemas.microsoft.com/office/drawing/2014/main" id="{004ECA0A-403B-465F-A116-95679BD1EBB9}"/>
              </a:ext>
            </a:extLst>
          </p:cNvPr>
          <p:cNvGrpSpPr/>
          <p:nvPr/>
        </p:nvGrpSpPr>
        <p:grpSpPr>
          <a:xfrm>
            <a:off x="3872727" y="3631830"/>
            <a:ext cx="3167291" cy="348310"/>
            <a:chOff x="5163635" y="3645499"/>
            <a:chExt cx="4007871" cy="440749"/>
          </a:xfrm>
        </p:grpSpPr>
        <p:pic>
          <p:nvPicPr>
            <p:cNvPr id="75" name="Рисунок 74">
              <a:extLst>
                <a:ext uri="{FF2B5EF4-FFF2-40B4-BE49-F238E27FC236}">
                  <a16:creationId xmlns:a16="http://schemas.microsoft.com/office/drawing/2014/main" id="{B1528B5F-9FD0-4796-A728-BD334F3FA0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163635" y="3645499"/>
              <a:ext cx="169588" cy="431508"/>
            </a:xfrm>
            <a:prstGeom prst="rect">
              <a:avLst/>
            </a:prstGeom>
          </p:spPr>
        </p:pic>
        <p:pic>
          <p:nvPicPr>
            <p:cNvPr id="78" name="Рисунок 77">
              <a:extLst>
                <a:ext uri="{FF2B5EF4-FFF2-40B4-BE49-F238E27FC236}">
                  <a16:creationId xmlns:a16="http://schemas.microsoft.com/office/drawing/2014/main" id="{1BB896F9-E923-430D-8D18-C794A7B9B4E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368148" y="3646782"/>
              <a:ext cx="169588" cy="431508"/>
            </a:xfrm>
            <a:prstGeom prst="rect">
              <a:avLst/>
            </a:prstGeom>
          </p:spPr>
        </p:pic>
        <p:pic>
          <p:nvPicPr>
            <p:cNvPr id="79" name="Рисунок 78">
              <a:extLst>
                <a:ext uri="{FF2B5EF4-FFF2-40B4-BE49-F238E27FC236}">
                  <a16:creationId xmlns:a16="http://schemas.microsoft.com/office/drawing/2014/main" id="{C4B22D79-98A8-436F-A4E1-D914787F9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572661" y="3647082"/>
              <a:ext cx="169588" cy="431508"/>
            </a:xfrm>
            <a:prstGeom prst="rect">
              <a:avLst/>
            </a:prstGeom>
          </p:spPr>
        </p:pic>
        <p:pic>
          <p:nvPicPr>
            <p:cNvPr id="80" name="Рисунок 79">
              <a:extLst>
                <a:ext uri="{FF2B5EF4-FFF2-40B4-BE49-F238E27FC236}">
                  <a16:creationId xmlns:a16="http://schemas.microsoft.com/office/drawing/2014/main" id="{86762802-E94F-486F-9FC9-0590C60057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73965" y="3647082"/>
              <a:ext cx="169588" cy="431508"/>
            </a:xfrm>
            <a:prstGeom prst="rect">
              <a:avLst/>
            </a:prstGeom>
          </p:spPr>
        </p:pic>
        <p:pic>
          <p:nvPicPr>
            <p:cNvPr id="81" name="Рисунок 80">
              <a:extLst>
                <a:ext uri="{FF2B5EF4-FFF2-40B4-BE49-F238E27FC236}">
                  <a16:creationId xmlns:a16="http://schemas.microsoft.com/office/drawing/2014/main" id="{5FBA0045-4117-4E23-A5AD-0CAAF4FDADF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972868" y="3646170"/>
              <a:ext cx="169588" cy="431508"/>
            </a:xfrm>
            <a:prstGeom prst="rect">
              <a:avLst/>
            </a:prstGeom>
          </p:spPr>
        </p:pic>
        <p:pic>
          <p:nvPicPr>
            <p:cNvPr id="82" name="Рисунок 81">
              <a:extLst>
                <a:ext uri="{FF2B5EF4-FFF2-40B4-BE49-F238E27FC236}">
                  <a16:creationId xmlns:a16="http://schemas.microsoft.com/office/drawing/2014/main" id="{3C56D938-5BD8-41E7-8749-A9DE0708018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171771" y="3646619"/>
              <a:ext cx="169588" cy="431508"/>
            </a:xfrm>
            <a:prstGeom prst="rect">
              <a:avLst/>
            </a:prstGeom>
          </p:spPr>
        </p:pic>
        <p:pic>
          <p:nvPicPr>
            <p:cNvPr id="83" name="Рисунок 82">
              <a:extLst>
                <a:ext uri="{FF2B5EF4-FFF2-40B4-BE49-F238E27FC236}">
                  <a16:creationId xmlns:a16="http://schemas.microsoft.com/office/drawing/2014/main" id="{DE2B1DCF-3476-4EAA-ABA6-89D84646A2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376284" y="3647902"/>
              <a:ext cx="169588" cy="431508"/>
            </a:xfrm>
            <a:prstGeom prst="rect">
              <a:avLst/>
            </a:prstGeom>
          </p:spPr>
        </p:pic>
        <p:pic>
          <p:nvPicPr>
            <p:cNvPr id="84" name="Рисунок 83">
              <a:extLst>
                <a:ext uri="{FF2B5EF4-FFF2-40B4-BE49-F238E27FC236}">
                  <a16:creationId xmlns:a16="http://schemas.microsoft.com/office/drawing/2014/main" id="{47AA00DD-447E-4631-AEB7-F5C23C0D2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580797" y="3648202"/>
              <a:ext cx="169588" cy="431508"/>
            </a:xfrm>
            <a:prstGeom prst="rect">
              <a:avLst/>
            </a:prstGeom>
          </p:spPr>
        </p:pic>
        <p:pic>
          <p:nvPicPr>
            <p:cNvPr id="85" name="Рисунок 84">
              <a:extLst>
                <a:ext uri="{FF2B5EF4-FFF2-40B4-BE49-F238E27FC236}">
                  <a16:creationId xmlns:a16="http://schemas.microsoft.com/office/drawing/2014/main" id="{F3174D36-B529-4666-AAB1-441C8DD45F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82101" y="3648202"/>
              <a:ext cx="169588" cy="431508"/>
            </a:xfrm>
            <a:prstGeom prst="rect">
              <a:avLst/>
            </a:prstGeom>
          </p:spPr>
        </p:pic>
        <p:pic>
          <p:nvPicPr>
            <p:cNvPr id="86" name="Рисунок 85">
              <a:extLst>
                <a:ext uri="{FF2B5EF4-FFF2-40B4-BE49-F238E27FC236}">
                  <a16:creationId xmlns:a16="http://schemas.microsoft.com/office/drawing/2014/main" id="{5E2E3DDA-9187-4FE4-AAF3-C409278FF1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981004" y="3647290"/>
              <a:ext cx="169588" cy="431508"/>
            </a:xfrm>
            <a:prstGeom prst="rect">
              <a:avLst/>
            </a:prstGeom>
          </p:spPr>
        </p:pic>
        <p:pic>
          <p:nvPicPr>
            <p:cNvPr id="87" name="Рисунок 86">
              <a:extLst>
                <a:ext uri="{FF2B5EF4-FFF2-40B4-BE49-F238E27FC236}">
                  <a16:creationId xmlns:a16="http://schemas.microsoft.com/office/drawing/2014/main" id="{DBE07A9E-74ED-44E9-9CDB-62F36414D5E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84549" y="3652037"/>
              <a:ext cx="169588" cy="431508"/>
            </a:xfrm>
            <a:prstGeom prst="rect">
              <a:avLst/>
            </a:prstGeom>
          </p:spPr>
        </p:pic>
        <p:pic>
          <p:nvPicPr>
            <p:cNvPr id="88" name="Рисунок 87">
              <a:extLst>
                <a:ext uri="{FF2B5EF4-FFF2-40B4-BE49-F238E27FC236}">
                  <a16:creationId xmlns:a16="http://schemas.microsoft.com/office/drawing/2014/main" id="{D4C783B8-D0D4-4701-8CFD-4CC1763252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89062" y="3653320"/>
              <a:ext cx="169588" cy="431508"/>
            </a:xfrm>
            <a:prstGeom prst="rect">
              <a:avLst/>
            </a:prstGeom>
          </p:spPr>
        </p:pic>
        <p:pic>
          <p:nvPicPr>
            <p:cNvPr id="89" name="Рисунок 88">
              <a:extLst>
                <a:ext uri="{FF2B5EF4-FFF2-40B4-BE49-F238E27FC236}">
                  <a16:creationId xmlns:a16="http://schemas.microsoft.com/office/drawing/2014/main" id="{90D258F6-AEE7-4A74-B9EA-57D2667CFF8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93575" y="3653620"/>
              <a:ext cx="169588" cy="431508"/>
            </a:xfrm>
            <a:prstGeom prst="rect">
              <a:avLst/>
            </a:prstGeom>
          </p:spPr>
        </p:pic>
        <p:pic>
          <p:nvPicPr>
            <p:cNvPr id="90" name="Рисунок 89">
              <a:extLst>
                <a:ext uri="{FF2B5EF4-FFF2-40B4-BE49-F238E27FC236}">
                  <a16:creationId xmlns:a16="http://schemas.microsoft.com/office/drawing/2014/main" id="{6662D0AA-D5E0-4289-9D18-5996B0982B0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794879" y="3653620"/>
              <a:ext cx="169588" cy="431508"/>
            </a:xfrm>
            <a:prstGeom prst="rect">
              <a:avLst/>
            </a:prstGeom>
          </p:spPr>
        </p:pic>
        <p:pic>
          <p:nvPicPr>
            <p:cNvPr id="91" name="Рисунок 90">
              <a:extLst>
                <a:ext uri="{FF2B5EF4-FFF2-40B4-BE49-F238E27FC236}">
                  <a16:creationId xmlns:a16="http://schemas.microsoft.com/office/drawing/2014/main" id="{5BB368BB-F50B-4404-95DA-284E2B03C7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993782" y="3652708"/>
              <a:ext cx="169588" cy="431508"/>
            </a:xfrm>
            <a:prstGeom prst="rect">
              <a:avLst/>
            </a:prstGeom>
          </p:spPr>
        </p:pic>
        <p:pic>
          <p:nvPicPr>
            <p:cNvPr id="92" name="Рисунок 91">
              <a:extLst>
                <a:ext uri="{FF2B5EF4-FFF2-40B4-BE49-F238E27FC236}">
                  <a16:creationId xmlns:a16="http://schemas.microsoft.com/office/drawing/2014/main" id="{A67FBED7-D720-4B0B-BBB8-006DEBE820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192685" y="3653157"/>
              <a:ext cx="169588" cy="431508"/>
            </a:xfrm>
            <a:prstGeom prst="rect">
              <a:avLst/>
            </a:prstGeom>
          </p:spPr>
        </p:pic>
        <p:pic>
          <p:nvPicPr>
            <p:cNvPr id="93" name="Рисунок 92">
              <a:extLst>
                <a:ext uri="{FF2B5EF4-FFF2-40B4-BE49-F238E27FC236}">
                  <a16:creationId xmlns:a16="http://schemas.microsoft.com/office/drawing/2014/main" id="{3100B52A-5423-45F8-9508-5901A3B44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397198" y="3654440"/>
              <a:ext cx="169588" cy="431508"/>
            </a:xfrm>
            <a:prstGeom prst="rect">
              <a:avLst/>
            </a:prstGeom>
          </p:spPr>
        </p:pic>
        <p:pic>
          <p:nvPicPr>
            <p:cNvPr id="94" name="Рисунок 93">
              <a:extLst>
                <a:ext uri="{FF2B5EF4-FFF2-40B4-BE49-F238E27FC236}">
                  <a16:creationId xmlns:a16="http://schemas.microsoft.com/office/drawing/2014/main" id="{4AFC9904-59BD-40BC-A0C2-A78F8EB739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601711" y="3654740"/>
              <a:ext cx="169588" cy="431508"/>
            </a:xfrm>
            <a:prstGeom prst="rect">
              <a:avLst/>
            </a:prstGeom>
          </p:spPr>
        </p:pic>
        <p:pic>
          <p:nvPicPr>
            <p:cNvPr id="95" name="Рисунок 94">
              <a:extLst>
                <a:ext uri="{FF2B5EF4-FFF2-40B4-BE49-F238E27FC236}">
                  <a16:creationId xmlns:a16="http://schemas.microsoft.com/office/drawing/2014/main" id="{BC9F8CBE-E440-44FD-B7A1-41E64557AD8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803015" y="3654740"/>
              <a:ext cx="169588" cy="431508"/>
            </a:xfrm>
            <a:prstGeom prst="rect">
              <a:avLst/>
            </a:prstGeom>
          </p:spPr>
        </p:pic>
        <p:pic>
          <p:nvPicPr>
            <p:cNvPr id="96" name="Рисунок 95">
              <a:extLst>
                <a:ext uri="{FF2B5EF4-FFF2-40B4-BE49-F238E27FC236}">
                  <a16:creationId xmlns:a16="http://schemas.microsoft.com/office/drawing/2014/main" id="{C420817F-67B0-4970-AEAC-A6669ADD90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001918" y="3653828"/>
              <a:ext cx="169588" cy="431508"/>
            </a:xfrm>
            <a:prstGeom prst="rect">
              <a:avLst/>
            </a:prstGeom>
          </p:spPr>
        </p:pic>
      </p:grpSp>
      <p:sp>
        <p:nvSpPr>
          <p:cNvPr id="9" name="Овал 8">
            <a:extLst>
              <a:ext uri="{FF2B5EF4-FFF2-40B4-BE49-F238E27FC236}">
                <a16:creationId xmlns:a16="http://schemas.microsoft.com/office/drawing/2014/main" id="{B4EE023E-A0DA-4D08-AAB8-EF6E47AA6D08}"/>
              </a:ext>
            </a:extLst>
          </p:cNvPr>
          <p:cNvSpPr/>
          <p:nvPr/>
        </p:nvSpPr>
        <p:spPr>
          <a:xfrm>
            <a:off x="1506071" y="2540047"/>
            <a:ext cx="1793304" cy="9124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buClr>
                <a:srgbClr val="0070C0"/>
              </a:buClr>
              <a:buSzPct val="25000"/>
            </a:pPr>
            <a:r>
              <a:rPr lang="uk-UA" sz="1200" b="1" kern="0" dirty="0">
                <a:solidFill>
                  <a:srgbClr val="376092"/>
                </a:solidFill>
                <a:latin typeface="Myriad Pro"/>
                <a:sym typeface="Arial"/>
              </a:rPr>
              <a:t>СЕКРЕТАРІАТ РАДИ</a:t>
            </a:r>
          </a:p>
          <a:p>
            <a:pPr algn="ctr" defTabSz="685800">
              <a:buClr>
                <a:srgbClr val="376092"/>
              </a:buClr>
              <a:buSzPct val="25000"/>
            </a:pPr>
            <a:r>
              <a:rPr lang="uk-UA" sz="750" kern="0" dirty="0" smtClean="0">
                <a:solidFill>
                  <a:srgbClr val="99B5CD"/>
                </a:solidFill>
                <a:latin typeface="Myriad Pro Light"/>
                <a:sym typeface="Arial"/>
              </a:rPr>
              <a:t>Мінекономрозвитку</a:t>
            </a:r>
            <a:endParaRPr lang="uk-UA" sz="750" kern="0" dirty="0">
              <a:solidFill>
                <a:srgbClr val="99B5CD"/>
              </a:solidFill>
              <a:latin typeface="Myriad Pro Light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050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 rot="5400000">
            <a:off x="3873912" y="2519350"/>
            <a:ext cx="655790" cy="350312"/>
          </a:xfrm>
          <a:prstGeom prst="triangle">
            <a:avLst>
              <a:gd name="adj" fmla="val 50000"/>
            </a:avLst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/>
            <a:endParaRPr sz="135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/>
          <p:nvPr/>
        </p:nvSpPr>
        <p:spPr>
          <a:xfrm>
            <a:off x="946213" y="1738836"/>
            <a:ext cx="2296715" cy="297656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FFFFFF"/>
              </a:buClr>
              <a:buSzPct val="25000"/>
            </a:pPr>
            <a:r>
              <a:rPr lang="uk-UA" sz="150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cs typeface="Arial"/>
                <a:sym typeface="Arial"/>
              </a:rPr>
              <a:t>ПРОБЛЕМИ</a:t>
            </a:r>
            <a:r>
              <a:rPr lang="uk-UA" sz="150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: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4721989" y="1731202"/>
            <a:ext cx="3249215" cy="300037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FFFFFF"/>
              </a:buClr>
              <a:buSzPct val="25000"/>
            </a:pPr>
            <a:r>
              <a:rPr lang="uk-UA" sz="150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РІШЕННЯ: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946213" y="2366610"/>
            <a:ext cx="2909984" cy="233887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376092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Відсутність платформи для діалогу між державними інституціями та бізнесом щодо міжнародної торгівлі</a:t>
            </a:r>
          </a:p>
          <a:p>
            <a:pPr defTabSz="685800">
              <a:buClr>
                <a:srgbClr val="376092"/>
              </a:buClr>
              <a:buSzPct val="25000"/>
            </a:pPr>
            <a:endParaRPr lang="uk-UA" sz="1350" b="1" kern="0" dirty="0">
              <a:solidFill>
                <a:srgbClr val="5B9BD5">
                  <a:lumMod val="50000"/>
                </a:srgbClr>
              </a:solidFill>
              <a:latin typeface="Myriad Pro Light"/>
              <a:ea typeface="Arial"/>
              <a:cs typeface="Arial"/>
              <a:sym typeface="Arial"/>
            </a:endParaRPr>
          </a:p>
          <a:p>
            <a:pPr defTabSz="685800">
              <a:buClr>
                <a:srgbClr val="376092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Необхідність спрощення процедур торгівлі (Угода СОТ про спрощення </a:t>
            </a:r>
          </a:p>
          <a:p>
            <a:pPr defTabSz="685800">
              <a:buClr>
                <a:srgbClr val="376092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процедур торгівлі) </a:t>
            </a:r>
          </a:p>
          <a:p>
            <a:pPr defTabSz="685800">
              <a:buClr>
                <a:srgbClr val="376092"/>
              </a:buClr>
            </a:pPr>
            <a:endParaRPr sz="1350" b="1" kern="0" dirty="0">
              <a:solidFill>
                <a:srgbClr val="5B9BD5">
                  <a:lumMod val="50000"/>
                </a:srgbClr>
              </a:solidFill>
              <a:latin typeface="Myriad Pro Light"/>
              <a:cs typeface="Arial"/>
              <a:sym typeface="Arial"/>
            </a:endParaRPr>
          </a:p>
          <a:p>
            <a:pPr defTabSz="685800">
              <a:buClr>
                <a:srgbClr val="376092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cs typeface="Arial"/>
                <a:sym typeface="Arial"/>
              </a:rPr>
              <a:t>Єдине</a:t>
            </a: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 бачення щодо ефективного </a:t>
            </a:r>
          </a:p>
          <a:p>
            <a:pPr defTabSz="685800">
              <a:buClr>
                <a:srgbClr val="376092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впровадження Експортної стратегії</a:t>
            </a:r>
            <a:endParaRPr sz="1350" b="1" kern="0" dirty="0">
              <a:solidFill>
                <a:srgbClr val="5B9BD5">
                  <a:lumMod val="50000"/>
                </a:srgbClr>
              </a:solidFill>
              <a:latin typeface="Myriad Pro Light"/>
              <a:ea typeface="Arial"/>
              <a:cs typeface="Arial"/>
              <a:sym typeface="Arial"/>
            </a:endParaRPr>
          </a:p>
        </p:txBody>
      </p:sp>
      <p:sp>
        <p:nvSpPr>
          <p:cNvPr id="132" name="Shape 132"/>
          <p:cNvSpPr txBox="1"/>
          <p:nvPr/>
        </p:nvSpPr>
        <p:spPr>
          <a:xfrm>
            <a:off x="4721989" y="2366610"/>
            <a:ext cx="3967223" cy="2734342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Clr>
                <a:srgbClr val="44546A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Рад</a:t>
            </a:r>
            <a:r>
              <a:rPr lang="ru-RU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а</a:t>
            </a: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 з міжнародної торгівлі</a:t>
            </a:r>
            <a:r>
              <a:rPr lang="en-US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 </a:t>
            </a: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cs typeface="Arial"/>
                <a:sym typeface="Arial"/>
              </a:rPr>
              <a:t>і її робочі групи</a:t>
            </a:r>
            <a:endParaRPr sz="1350" b="1" kern="0" dirty="0">
              <a:solidFill>
                <a:srgbClr val="5B9BD5">
                  <a:lumMod val="50000"/>
                </a:srgbClr>
              </a:solidFill>
              <a:latin typeface="Myriad Pro Light"/>
              <a:cs typeface="Arial"/>
              <a:sym typeface="Arial"/>
            </a:endParaRPr>
          </a:p>
          <a:p>
            <a:pPr defTabSz="685800">
              <a:buClr>
                <a:srgbClr val="44546A"/>
              </a:buClr>
              <a:buSzPct val="25000"/>
            </a:pPr>
            <a:endParaRPr lang="en-US" sz="1350" b="1" kern="0" dirty="0">
              <a:solidFill>
                <a:srgbClr val="5B9BD5">
                  <a:lumMod val="50000"/>
                </a:srgbClr>
              </a:solidFill>
              <a:latin typeface="Myriad Pro Light"/>
              <a:ea typeface="Arial"/>
              <a:cs typeface="Arial"/>
              <a:sym typeface="Arial"/>
            </a:endParaRPr>
          </a:p>
          <a:p>
            <a:pPr defTabSz="685800">
              <a:buClr>
                <a:srgbClr val="44546A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Робоча група з питань спрощення</a:t>
            </a:r>
          </a:p>
          <a:p>
            <a:pPr defTabSz="685800">
              <a:buClr>
                <a:srgbClr val="44546A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процедур торгівлі в складі Ради</a:t>
            </a:r>
          </a:p>
          <a:p>
            <a:pPr defTabSz="685800">
              <a:spcBef>
                <a:spcPts val="150"/>
              </a:spcBef>
              <a:buClr>
                <a:srgbClr val="44546A"/>
              </a:buClr>
            </a:pPr>
            <a:endParaRPr sz="1350" b="1" kern="0" dirty="0">
              <a:solidFill>
                <a:srgbClr val="5B9BD5">
                  <a:lumMod val="50000"/>
                </a:srgbClr>
              </a:solidFill>
              <a:latin typeface="Myriad Pro Light"/>
              <a:cs typeface="Arial"/>
              <a:sym typeface="Arial"/>
            </a:endParaRPr>
          </a:p>
          <a:p>
            <a:pPr defTabSz="685800">
              <a:spcBef>
                <a:spcPts val="150"/>
              </a:spcBef>
              <a:buClr>
                <a:srgbClr val="44546A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Моніторинг впровадження Експортної Стратегії: Дорожньої карти стратегічного розвитку </a:t>
            </a:r>
          </a:p>
          <a:p>
            <a:pPr defTabSz="685800">
              <a:spcBef>
                <a:spcPts val="150"/>
              </a:spcBef>
              <a:buClr>
                <a:srgbClr val="44546A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торгівлі України 2017-2021 рр. </a:t>
            </a:r>
          </a:p>
          <a:p>
            <a:pPr defTabSz="685800">
              <a:spcBef>
                <a:spcPts val="150"/>
              </a:spcBef>
              <a:buClr>
                <a:srgbClr val="44546A"/>
              </a:buClr>
              <a:buSzPct val="25000"/>
            </a:pPr>
            <a:endParaRPr lang="uk-UA" sz="1350" b="1" kern="0" dirty="0">
              <a:solidFill>
                <a:srgbClr val="5B9BD5">
                  <a:lumMod val="50000"/>
                </a:srgbClr>
              </a:solidFill>
              <a:latin typeface="Myriad Pro Light"/>
              <a:cs typeface="Arial"/>
              <a:sym typeface="Arial"/>
            </a:endParaRPr>
          </a:p>
          <a:p>
            <a:pPr defTabSz="685800">
              <a:spcBef>
                <a:spcPts val="150"/>
              </a:spcBef>
              <a:buClr>
                <a:srgbClr val="44546A"/>
              </a:buClr>
              <a:buSzPct val="25000"/>
            </a:pPr>
            <a:r>
              <a:rPr lang="uk-UA" sz="1350" b="1" kern="0" dirty="0">
                <a:solidFill>
                  <a:srgbClr val="5B9BD5">
                    <a:lumMod val="50000"/>
                  </a:srgbClr>
                </a:solidFill>
                <a:latin typeface="Myriad Pro Light"/>
                <a:ea typeface="Arial"/>
                <a:cs typeface="Arial"/>
                <a:sym typeface="Arial"/>
              </a:rPr>
              <a:t>Розробка секторальних та крос-секторальних експортних стратегій</a:t>
            </a:r>
          </a:p>
        </p:txBody>
      </p:sp>
      <p:sp>
        <p:nvSpPr>
          <p:cNvPr id="17" name="Shape 142">
            <a:extLst>
              <a:ext uri="{FF2B5EF4-FFF2-40B4-BE49-F238E27FC236}">
                <a16:creationId xmlns:a16="http://schemas.microsoft.com/office/drawing/2014/main" id="{F709DE0C-E678-4129-83BB-9576EFC9CA7B}"/>
              </a:ext>
            </a:extLst>
          </p:cNvPr>
          <p:cNvSpPr/>
          <p:nvPr/>
        </p:nvSpPr>
        <p:spPr>
          <a:xfrm>
            <a:off x="181156" y="966133"/>
            <a:ext cx="8597084" cy="530915"/>
          </a:xfrm>
          <a:prstGeom prst="rect">
            <a:avLst/>
          </a:prstGeom>
          <a:noFill/>
          <a:ln>
            <a:noFill/>
          </a:ln>
        </p:spPr>
        <p:txBody>
          <a:bodyPr lIns="68569" tIns="34275" rIns="68569" bIns="34275" anchor="t" anchorCtr="0">
            <a:noAutofit/>
          </a:bodyPr>
          <a:lstStyle/>
          <a:p>
            <a:pPr defTabSz="685800">
              <a:buSzPct val="25000"/>
            </a:pPr>
            <a:r>
              <a:rPr lang="uk-UA" sz="2400" kern="0" dirty="0">
                <a:solidFill>
                  <a:srgbClr val="99B5CD"/>
                </a:solidFill>
                <a:latin typeface="Myriad Pro"/>
                <a:ea typeface="Arial"/>
                <a:cs typeface="Arial"/>
                <a:sym typeface="Arial"/>
              </a:rPr>
              <a:t>#</a:t>
            </a:r>
            <a:r>
              <a:rPr lang="uk-UA" sz="2400" b="1" kern="0" dirty="0">
                <a:solidFill>
                  <a:srgbClr val="99B5CD"/>
                </a:solidFill>
                <a:latin typeface="Myriad Pro"/>
                <a:ea typeface="Arial"/>
                <a:cs typeface="Arial"/>
                <a:sym typeface="Arial"/>
              </a:rPr>
              <a:t> </a:t>
            </a:r>
            <a:r>
              <a:rPr lang="uk-UA" sz="2400" b="1" kern="0" dirty="0">
                <a:solidFill>
                  <a:srgbClr val="124981"/>
                </a:solidFill>
                <a:latin typeface="Myriad Pro"/>
                <a:cs typeface="Arial"/>
                <a:sym typeface="Arial"/>
              </a:rPr>
              <a:t>НАВІЩО ПОТРІБНА РАДА З МІЖНАРОДНОЇ ТОРГІВЛІ</a:t>
            </a:r>
            <a:endParaRPr lang="uk-UA" sz="2400" b="1" kern="0" dirty="0">
              <a:solidFill>
                <a:srgbClr val="124981"/>
              </a:solidFill>
              <a:latin typeface="Myriad Pro"/>
              <a:ea typeface="Arial"/>
              <a:cs typeface="Arial"/>
              <a:sym typeface="Arial"/>
            </a:endParaRPr>
          </a:p>
        </p:txBody>
      </p:sp>
      <p:cxnSp>
        <p:nvCxnSpPr>
          <p:cNvPr id="18" name="Shape 171">
            <a:extLst>
              <a:ext uri="{FF2B5EF4-FFF2-40B4-BE49-F238E27FC236}">
                <a16:creationId xmlns:a16="http://schemas.microsoft.com/office/drawing/2014/main" id="{1349082E-F07B-4046-99D6-07092A954D10}"/>
              </a:ext>
            </a:extLst>
          </p:cNvPr>
          <p:cNvCxnSpPr>
            <a:cxnSpLocks/>
          </p:cNvCxnSpPr>
          <p:nvPr/>
        </p:nvCxnSpPr>
        <p:spPr>
          <a:xfrm>
            <a:off x="257846" y="1435421"/>
            <a:ext cx="8644615" cy="0"/>
          </a:xfrm>
          <a:prstGeom prst="straightConnector1">
            <a:avLst/>
          </a:prstGeom>
          <a:noFill/>
          <a:ln w="38100" cap="flat" cmpd="sng">
            <a:solidFill>
              <a:srgbClr val="9CC2E5"/>
            </a:solidFill>
            <a:prstDash val="dot"/>
            <a:miter/>
            <a:headEnd type="none" w="med" len="med"/>
            <a:tailEnd type="none" w="med" len="med"/>
          </a:ln>
        </p:spPr>
      </p:cxnSp>
      <p:pic>
        <p:nvPicPr>
          <p:cNvPr id="19" name="Shape 270">
            <a:extLst>
              <a:ext uri="{FF2B5EF4-FFF2-40B4-BE49-F238E27FC236}">
                <a16:creationId xmlns:a16="http://schemas.microsoft.com/office/drawing/2014/main" id="{96D30BB2-C698-4EC2-8E36-AD63BB09196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82027" y="4012331"/>
            <a:ext cx="3077071" cy="182473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C20C3CFC-AAB4-4450-B16D-048A55DA0A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46" y="5407910"/>
            <a:ext cx="1518195" cy="376931"/>
          </a:xfrm>
          <a:prstGeom prst="rect">
            <a:avLst/>
          </a:prstGeom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FAD3C9AF-7E70-4CA4-85CC-9B9461681A1D}"/>
              </a:ext>
            </a:extLst>
          </p:cNvPr>
          <p:cNvSpPr/>
          <p:nvPr/>
        </p:nvSpPr>
        <p:spPr>
          <a:xfrm>
            <a:off x="432532" y="1667193"/>
            <a:ext cx="440942" cy="440942"/>
          </a:xfrm>
          <a:prstGeom prst="ellipse">
            <a:avLst/>
          </a:prstGeom>
          <a:solidFill>
            <a:srgbClr val="EE40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uk-UA" sz="2400" kern="0" dirty="0">
                <a:solidFill>
                  <a:srgbClr val="FFFFFF"/>
                </a:solidFill>
                <a:latin typeface="Myriad Pro"/>
                <a:sym typeface="Arial"/>
              </a:rPr>
              <a:t>!</a:t>
            </a:r>
          </a:p>
        </p:txBody>
      </p:sp>
      <p:grpSp>
        <p:nvGrpSpPr>
          <p:cNvPr id="4" name="Групувати 3">
            <a:extLst>
              <a:ext uri="{FF2B5EF4-FFF2-40B4-BE49-F238E27FC236}">
                <a16:creationId xmlns:a16="http://schemas.microsoft.com/office/drawing/2014/main" id="{C4B366FC-398D-4ED4-904D-778B5E9C5311}"/>
              </a:ext>
            </a:extLst>
          </p:cNvPr>
          <p:cNvGrpSpPr/>
          <p:nvPr/>
        </p:nvGrpSpPr>
        <p:grpSpPr>
          <a:xfrm>
            <a:off x="4221687" y="1642186"/>
            <a:ext cx="467204" cy="440942"/>
            <a:chOff x="6103369" y="1046582"/>
            <a:chExt cx="622938" cy="587922"/>
          </a:xfrm>
        </p:grpSpPr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02F738CE-E016-4594-B3AB-91F92B118CD7}"/>
                </a:ext>
              </a:extLst>
            </p:cNvPr>
            <p:cNvSpPr/>
            <p:nvPr/>
          </p:nvSpPr>
          <p:spPr>
            <a:xfrm>
              <a:off x="6103369" y="1046582"/>
              <a:ext cx="587922" cy="587922"/>
            </a:xfrm>
            <a:prstGeom prst="ellipse">
              <a:avLst/>
            </a:prstGeom>
            <a:solidFill>
              <a:srgbClr val="99B5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uk-UA" sz="2400" kern="0" dirty="0">
                <a:solidFill>
                  <a:srgbClr val="FFFFFF"/>
                </a:solidFill>
                <a:latin typeface="Myriad Pro"/>
                <a:sym typeface="Arial"/>
              </a:endParaRPr>
            </a:p>
          </p:txBody>
        </p:sp>
        <p:sp>
          <p:nvSpPr>
            <p:cNvPr id="3" name="L-подібна фігура 2">
              <a:extLst>
                <a:ext uri="{FF2B5EF4-FFF2-40B4-BE49-F238E27FC236}">
                  <a16:creationId xmlns:a16="http://schemas.microsoft.com/office/drawing/2014/main" id="{3718AB6E-8856-44F9-BBA8-EBCC1897350A}"/>
                </a:ext>
              </a:extLst>
            </p:cNvPr>
            <p:cNvSpPr/>
            <p:nvPr/>
          </p:nvSpPr>
          <p:spPr>
            <a:xfrm rot="18900000">
              <a:off x="6200095" y="1127182"/>
              <a:ext cx="526212" cy="230852"/>
            </a:xfrm>
            <a:prstGeom prst="corner">
              <a:avLst>
                <a:gd name="adj1" fmla="val 25673"/>
                <a:gd name="adj2" fmla="val 2297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uk-UA" sz="1050" kern="0">
                <a:solidFill>
                  <a:srgbClr val="FFFFFF"/>
                </a:solidFill>
                <a:latin typeface="Myriad Pro Light"/>
                <a:sym typeface="Arial"/>
              </a:endParaRPr>
            </a:p>
          </p:txBody>
        </p:sp>
      </p:grpSp>
      <p:sp>
        <p:nvSpPr>
          <p:cNvPr id="26" name="Shape 124">
            <a:extLst>
              <a:ext uri="{FF2B5EF4-FFF2-40B4-BE49-F238E27FC236}">
                <a16:creationId xmlns:a16="http://schemas.microsoft.com/office/drawing/2014/main" id="{24463798-AF5A-4E48-8E12-6301AD11DBA2}"/>
              </a:ext>
            </a:extLst>
          </p:cNvPr>
          <p:cNvSpPr/>
          <p:nvPr/>
        </p:nvSpPr>
        <p:spPr>
          <a:xfrm rot="5400000">
            <a:off x="3873912" y="3431646"/>
            <a:ext cx="655790" cy="350312"/>
          </a:xfrm>
          <a:prstGeom prst="triangle">
            <a:avLst>
              <a:gd name="adj" fmla="val 50000"/>
            </a:avLst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/>
            <a:endParaRPr sz="135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124">
            <a:extLst>
              <a:ext uri="{FF2B5EF4-FFF2-40B4-BE49-F238E27FC236}">
                <a16:creationId xmlns:a16="http://schemas.microsoft.com/office/drawing/2014/main" id="{B91134E1-F761-42AC-AD8C-45B8E11B543E}"/>
              </a:ext>
            </a:extLst>
          </p:cNvPr>
          <p:cNvSpPr/>
          <p:nvPr/>
        </p:nvSpPr>
        <p:spPr>
          <a:xfrm rot="5400000">
            <a:off x="3858733" y="4347032"/>
            <a:ext cx="655790" cy="350312"/>
          </a:xfrm>
          <a:prstGeom prst="triangle">
            <a:avLst>
              <a:gd name="adj" fmla="val 50000"/>
            </a:avLst>
          </a:prstGeom>
          <a:solidFill>
            <a:srgbClr val="BBD6EE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algn="ctr" defTabSz="685800"/>
            <a:endParaRPr sz="135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94055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Настроювані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1855</TotalTime>
  <Words>535</Words>
  <Application>Microsoft Office PowerPoint</Application>
  <PresentationFormat>Екран (4:3)</PresentationFormat>
  <Paragraphs>136</Paragraphs>
  <Slides>5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Myriad Pro</vt:lpstr>
      <vt:lpstr>Myriad Pro Light</vt:lpstr>
      <vt:lpstr>Тема Office</vt:lpstr>
      <vt:lpstr>2_Тема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user</dc:creator>
  <cp:lastModifiedBy>Степаненко Наталія Петрівна</cp:lastModifiedBy>
  <cp:revision>129</cp:revision>
  <cp:lastPrinted>2019-01-25T14:33:31Z</cp:lastPrinted>
  <dcterms:created xsi:type="dcterms:W3CDTF">2018-08-30T07:34:01Z</dcterms:created>
  <dcterms:modified xsi:type="dcterms:W3CDTF">2019-01-25T14:33:34Z</dcterms:modified>
</cp:coreProperties>
</file>