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283" r:id="rId11"/>
    <p:sldId id="315" r:id="rId12"/>
    <p:sldId id="310" r:id="rId13"/>
    <p:sldId id="311" r:id="rId14"/>
    <p:sldId id="317" r:id="rId15"/>
    <p:sldId id="314" r:id="rId16"/>
    <p:sldId id="316" r:id="rId17"/>
    <p:sldId id="284" r:id="rId18"/>
    <p:sldId id="313" r:id="rId19"/>
    <p:sldId id="285" r:id="rId20"/>
    <p:sldId id="292" r:id="rId21"/>
  </p:sldIdLst>
  <p:sldSz cx="9144000" cy="6858000" type="screen4x3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153FA-51BA-4FB4-AD1B-332B4105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71122E-D848-48E7-B166-EF09CE67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691F-DEC3-45A6-8B69-32176069B469}" type="datetimeFigureOut">
              <a:rPr lang="ru-UA" smtClean="0"/>
              <a:t>28.10.2022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33E4AD-902E-49EF-B247-33529F3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933710-2B70-44D1-81BB-557A18D1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1207-9A2F-477C-977A-5A2D881DFD7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02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CD330C-DB46-4516-AC56-D727D3FF3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D632FE-6973-41C7-866A-0D1398368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9895BD-42E3-439D-B12A-9F51DF1D5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C2A5A-27CF-499D-8D49-09438A8A9266}" type="slidenum">
              <a:rPr lang="uk-UA" altLang="ru-UA"/>
              <a:pPr/>
              <a:t>‹#›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105974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9E11E4-7876-40D1-9C85-C32880089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CC5DB0-FCCB-481D-AE17-AED96CA4D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3F1D64-D221-41F6-BAD9-229D6D9E8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4E91D-4453-4D97-A4C2-F4711E25FE27}" type="slidenum">
              <a:rPr lang="uk-UA" altLang="ru-UA"/>
              <a:pPr/>
              <a:t>‹#›</a:t>
            </a:fld>
            <a:endParaRPr lang="uk-UA" altLang="ru-UA"/>
          </a:p>
        </p:txBody>
      </p:sp>
    </p:spTree>
    <p:extLst>
      <p:ext uri="{BB962C8B-B14F-4D97-AF65-F5344CB8AC3E}">
        <p14:creationId xmlns:p14="http://schemas.microsoft.com/office/powerpoint/2010/main" val="196208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CA90A-025A-48CB-A6D0-6A2ED6E7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556C0F-A724-4F39-84A7-9275524A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623ED-743F-4062-895D-B9A1DA086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691F-DEC3-45A6-8B69-32176069B469}" type="datetimeFigureOut">
              <a:rPr lang="ru-UA" smtClean="0"/>
              <a:t>28.10.2022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5E3EE-9AE4-4D2C-B09A-D2492D881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BE0AD2-FF11-44C8-8CF0-3375817BC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71207-9A2F-477C-977A-5A2D881DFD7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322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70BD24A-AA46-4AEE-BD93-9D27ABB64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/>
              <a:t> 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B40493D-2134-44CB-AE0F-4FF1CFCF5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429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UA" dirty="0"/>
              <a:t>               </a:t>
            </a:r>
          </a:p>
          <a:p>
            <a:pPr>
              <a:buFontTx/>
              <a:buNone/>
            </a:pPr>
            <a:r>
              <a:rPr lang="uk-UA" altLang="ru-UA" b="1" i="1" dirty="0"/>
              <a:t>                  </a:t>
            </a:r>
            <a:r>
              <a:rPr lang="uk-UA" altLang="ru-UA" sz="4000" b="1" i="1" dirty="0">
                <a:solidFill>
                  <a:srgbClr val="0000FF"/>
                </a:solidFill>
                <a:highlight>
                  <a:srgbClr val="FFFF00"/>
                </a:highlight>
              </a:rPr>
              <a:t>Мобільні генетичні</a:t>
            </a:r>
          </a:p>
          <a:p>
            <a:pPr>
              <a:buFontTx/>
              <a:buNone/>
            </a:pPr>
            <a:r>
              <a:rPr lang="uk-UA" altLang="ru-UA" sz="4000" b="1" i="1" dirty="0">
                <a:solidFill>
                  <a:srgbClr val="0000FF"/>
                </a:solidFill>
                <a:highlight>
                  <a:srgbClr val="FFFF00"/>
                </a:highlight>
              </a:rPr>
              <a:t>                елементи прокаріот:</a:t>
            </a:r>
          </a:p>
          <a:p>
            <a:pPr>
              <a:buFontTx/>
              <a:buNone/>
            </a:pPr>
            <a:endParaRPr lang="uk-UA" altLang="ru-UA" sz="3600" b="1" i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uk-UA" altLang="ru-UA" sz="3600" b="1" i="1" dirty="0" err="1">
                <a:solidFill>
                  <a:srgbClr val="0000FF"/>
                </a:solidFill>
              </a:rPr>
              <a:t>Інсерційні</a:t>
            </a:r>
            <a:r>
              <a:rPr lang="uk-UA" altLang="ru-UA" sz="3600" b="1" i="1" dirty="0">
                <a:solidFill>
                  <a:srgbClr val="0000FF"/>
                </a:solidFill>
              </a:rPr>
              <a:t> елементи</a:t>
            </a:r>
          </a:p>
          <a:p>
            <a:pPr>
              <a:buFontTx/>
              <a:buChar char="-"/>
            </a:pPr>
            <a:r>
              <a:rPr lang="uk-UA" altLang="ru-UA" sz="3600" b="1" i="1" dirty="0" err="1">
                <a:solidFill>
                  <a:srgbClr val="0000FF"/>
                </a:solidFill>
              </a:rPr>
              <a:t>Транспозони</a:t>
            </a:r>
            <a:endParaRPr lang="uk-UA" altLang="ru-UA" sz="3600" b="1" i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uk-UA" altLang="ru-UA" sz="3600" b="1" i="1" dirty="0" err="1">
                <a:solidFill>
                  <a:srgbClr val="0000FF"/>
                </a:solidFill>
              </a:rPr>
              <a:t>Інтегрони</a:t>
            </a:r>
            <a:endParaRPr lang="uk-UA" altLang="ru-UA" sz="3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84D87D-0416-44FD-8D78-2F38DC3B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/>
              <a:t>Функції транспозонів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2F9C9F-498B-4FC5-8685-D3390358A77A}"/>
              </a:ext>
            </a:extLst>
          </p:cNvPr>
          <p:cNvPicPr/>
          <p:nvPr/>
        </p:nvPicPr>
        <p:blipFill rotWithShape="1">
          <a:blip r:embed="rId2"/>
          <a:srcRect l="3733" t="8356"/>
          <a:stretch/>
        </p:blipFill>
        <p:spPr>
          <a:xfrm>
            <a:off x="609600" y="213360"/>
            <a:ext cx="8351520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C590F-737C-435B-939A-81C8262E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E679D-28F1-426D-B3AA-8EB5E7E1B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складі </a:t>
            </a:r>
            <a:r>
              <a:rPr lang="uk-UA" dirty="0" err="1"/>
              <a:t>транспозонів</a:t>
            </a:r>
            <a:r>
              <a:rPr lang="uk-UA" dirty="0"/>
              <a:t> між різними </a:t>
            </a:r>
            <a:r>
              <a:rPr lang="uk-UA" dirty="0" err="1"/>
              <a:t>геномами</a:t>
            </a:r>
            <a:r>
              <a:rPr lang="uk-UA" dirty="0"/>
              <a:t> можуть мігрувати також гени стійкості до певних лікарських препаратів за схемою: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 плазміда → геном бактеріофага → геном бактерій → плазміда. 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6272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49EF7B0-4A52-4734-AB02-DACB692AEE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BF7A3"/>
          </a:solidFill>
        </p:spPr>
        <p:txBody>
          <a:bodyPr/>
          <a:lstStyle/>
          <a:p>
            <a:pPr eaLnBrk="1" hangingPunct="1"/>
            <a:r>
              <a:rPr lang="uk-UA" altLang="ru-UA" b="1" dirty="0" err="1">
                <a:solidFill>
                  <a:schemeClr val="tx1"/>
                </a:solidFill>
              </a:rPr>
              <a:t>Транспозон</a:t>
            </a:r>
            <a:r>
              <a:rPr lang="uk-UA" altLang="ru-UA" b="1" dirty="0">
                <a:solidFill>
                  <a:srgbClr val="FBF7A3"/>
                </a:solidFill>
              </a:rPr>
              <a:t> </a:t>
            </a:r>
            <a:r>
              <a:rPr lang="en-US" altLang="ru-UA" b="1" dirty="0">
                <a:solidFill>
                  <a:schemeClr val="tx1"/>
                </a:solidFill>
              </a:rPr>
              <a:t>Tn</a:t>
            </a:r>
            <a:r>
              <a:rPr lang="en-US" altLang="ru-UA" b="1" i="1" dirty="0">
                <a:solidFill>
                  <a:schemeClr val="tx1"/>
                </a:solidFill>
              </a:rPr>
              <a:t>5</a:t>
            </a:r>
            <a:endParaRPr lang="uk-UA" altLang="ru-UA" b="1" i="1" dirty="0">
              <a:solidFill>
                <a:schemeClr val="tx1"/>
              </a:solidFill>
            </a:endParaRPr>
          </a:p>
        </p:txBody>
      </p:sp>
      <p:grpSp>
        <p:nvGrpSpPr>
          <p:cNvPr id="44035" name="Group 40">
            <a:extLst>
              <a:ext uri="{FF2B5EF4-FFF2-40B4-BE49-F238E27FC236}">
                <a16:creationId xmlns:a16="http://schemas.microsoft.com/office/drawing/2014/main" id="{2EAAA5DF-9FE4-4581-BCCD-23BA0CD80256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1160463"/>
            <a:ext cx="7272338" cy="1663700"/>
            <a:chOff x="748" y="1026"/>
            <a:chExt cx="4581" cy="1048"/>
          </a:xfrm>
        </p:grpSpPr>
        <p:sp>
          <p:nvSpPr>
            <p:cNvPr id="44036" name="Rectangle 4">
              <a:extLst>
                <a:ext uri="{FF2B5EF4-FFF2-40B4-BE49-F238E27FC236}">
                  <a16:creationId xmlns:a16="http://schemas.microsoft.com/office/drawing/2014/main" id="{0A07E37F-33F3-4576-BBBE-3AD4C2F8C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298"/>
              <a:ext cx="394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4037" name="Rectangle 5">
              <a:extLst>
                <a:ext uri="{FF2B5EF4-FFF2-40B4-BE49-F238E27FC236}">
                  <a16:creationId xmlns:a16="http://schemas.microsoft.com/office/drawing/2014/main" id="{36176DC4-8029-47FE-B46F-0E1CFFC4D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298"/>
              <a:ext cx="816" cy="22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4038" name="Rectangle 6">
              <a:extLst>
                <a:ext uri="{FF2B5EF4-FFF2-40B4-BE49-F238E27FC236}">
                  <a16:creationId xmlns:a16="http://schemas.microsoft.com/office/drawing/2014/main" id="{E9900FE6-44C0-46EC-9CB9-F5E40CA6E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298"/>
              <a:ext cx="816" cy="22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4039" name="Text Box 7">
              <a:extLst>
                <a:ext uri="{FF2B5EF4-FFF2-40B4-BE49-F238E27FC236}">
                  <a16:creationId xmlns:a16="http://schemas.microsoft.com/office/drawing/2014/main" id="{62833203-172B-4489-8454-028E9863F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298"/>
              <a:ext cx="5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>
                  <a:solidFill>
                    <a:schemeClr val="bg1"/>
                  </a:solidFill>
                </a:rPr>
                <a:t>IS</a:t>
              </a:r>
              <a:r>
                <a:rPr lang="en-US" altLang="ru-UA" sz="1800" b="1" i="1">
                  <a:solidFill>
                    <a:schemeClr val="bg1"/>
                  </a:solidFill>
                </a:rPr>
                <a:t>50</a:t>
              </a:r>
              <a:r>
                <a:rPr lang="en-US" altLang="ru-UA" sz="1800" b="1">
                  <a:solidFill>
                    <a:schemeClr val="bg1"/>
                  </a:solidFill>
                </a:rPr>
                <a:t>L</a:t>
              </a:r>
              <a:endParaRPr lang="uk-UA" altLang="ru-UA" sz="1800" b="1">
                <a:solidFill>
                  <a:schemeClr val="bg1"/>
                </a:solidFill>
              </a:endParaRPr>
            </a:p>
          </p:txBody>
        </p:sp>
        <p:sp>
          <p:nvSpPr>
            <p:cNvPr id="44040" name="Text Box 8">
              <a:extLst>
                <a:ext uri="{FF2B5EF4-FFF2-40B4-BE49-F238E27FC236}">
                  <a16:creationId xmlns:a16="http://schemas.microsoft.com/office/drawing/2014/main" id="{5B646C9D-3E96-404C-ADA6-E69AA3F8F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1298"/>
              <a:ext cx="5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>
                  <a:solidFill>
                    <a:schemeClr val="bg1"/>
                  </a:solidFill>
                </a:rPr>
                <a:t>IS</a:t>
              </a:r>
              <a:r>
                <a:rPr lang="en-US" altLang="ru-UA" sz="1800" b="1" i="1">
                  <a:solidFill>
                    <a:schemeClr val="bg1"/>
                  </a:solidFill>
                </a:rPr>
                <a:t>50</a:t>
              </a:r>
              <a:r>
                <a:rPr lang="en-US" altLang="ru-UA" sz="1800" b="1">
                  <a:solidFill>
                    <a:schemeClr val="bg1"/>
                  </a:solidFill>
                </a:rPr>
                <a:t>R</a:t>
              </a:r>
              <a:endParaRPr lang="uk-UA" altLang="ru-UA" sz="1800" b="1">
                <a:solidFill>
                  <a:schemeClr val="bg1"/>
                </a:solidFill>
              </a:endParaRPr>
            </a:p>
          </p:txBody>
        </p:sp>
        <p:sp>
          <p:nvSpPr>
            <p:cNvPr id="44041" name="Text Box 9">
              <a:extLst>
                <a:ext uri="{FF2B5EF4-FFF2-40B4-BE49-F238E27FC236}">
                  <a16:creationId xmlns:a16="http://schemas.microsoft.com/office/drawing/2014/main" id="{E402DB65-0CA7-4D4B-B0C4-0BA18587B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1298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 i="1"/>
                <a:t>kan</a:t>
              </a:r>
              <a:r>
                <a:rPr lang="en-US" altLang="ru-UA" sz="1800" b="1" i="1" baseline="30000"/>
                <a:t>R</a:t>
              </a:r>
              <a:endParaRPr lang="uk-UA" altLang="ru-UA" sz="1800" b="1" i="1" baseline="30000"/>
            </a:p>
          </p:txBody>
        </p:sp>
        <p:sp>
          <p:nvSpPr>
            <p:cNvPr id="44042" name="Text Box 10">
              <a:extLst>
                <a:ext uri="{FF2B5EF4-FFF2-40B4-BE49-F238E27FC236}">
                  <a16:creationId xmlns:a16="http://schemas.microsoft.com/office/drawing/2014/main" id="{C4540235-D495-4CF4-A43E-A44CB9A4B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298"/>
              <a:ext cx="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 i="1"/>
                <a:t>str</a:t>
              </a:r>
              <a:r>
                <a:rPr lang="en-US" altLang="ru-UA" sz="1800" b="1" i="1" baseline="30000"/>
                <a:t>R</a:t>
              </a:r>
              <a:r>
                <a:rPr lang="en-US" altLang="ru-UA" sz="1800" b="1"/>
                <a:t> </a:t>
              </a:r>
              <a:r>
                <a:rPr lang="en-US" altLang="ru-UA" sz="1800" b="1" i="1"/>
                <a:t>bleo</a:t>
              </a:r>
              <a:r>
                <a:rPr lang="en-US" altLang="ru-UA" sz="1800" b="1" i="1" baseline="30000"/>
                <a:t>R</a:t>
              </a:r>
              <a:endParaRPr lang="uk-UA" altLang="ru-UA" sz="1800" b="1" i="1" baseline="30000"/>
            </a:p>
          </p:txBody>
        </p:sp>
        <p:sp>
          <p:nvSpPr>
            <p:cNvPr id="44043" name="Line 12">
              <a:extLst>
                <a:ext uri="{FF2B5EF4-FFF2-40B4-BE49-F238E27FC236}">
                  <a16:creationId xmlns:a16="http://schemas.microsoft.com/office/drawing/2014/main" id="{513C2D96-7BDD-46A6-9B20-135363D83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20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4044" name="Line 13">
              <a:extLst>
                <a:ext uri="{FF2B5EF4-FFF2-40B4-BE49-F238E27FC236}">
                  <a16:creationId xmlns:a16="http://schemas.microsoft.com/office/drawing/2014/main" id="{550BF23C-E782-43EA-8564-305E2824A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5" y="1208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4045" name="Line 15">
              <a:extLst>
                <a:ext uri="{FF2B5EF4-FFF2-40B4-BE49-F238E27FC236}">
                  <a16:creationId xmlns:a16="http://schemas.microsoft.com/office/drawing/2014/main" id="{0C1BC33F-54B4-4238-9959-3C09359FB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" y="157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4046" name="Line 17">
              <a:extLst>
                <a:ext uri="{FF2B5EF4-FFF2-40B4-BE49-F238E27FC236}">
                  <a16:creationId xmlns:a16="http://schemas.microsoft.com/office/drawing/2014/main" id="{F873EF08-0417-48FD-9BCC-B942705449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4" y="157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4047" name="Line 18">
              <a:extLst>
                <a:ext uri="{FF2B5EF4-FFF2-40B4-BE49-F238E27FC236}">
                  <a16:creationId xmlns:a16="http://schemas.microsoft.com/office/drawing/2014/main" id="{394A2133-18D8-43CB-B5AC-FFB5A9451D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57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4048" name="Line 21">
              <a:extLst>
                <a:ext uri="{FF2B5EF4-FFF2-40B4-BE49-F238E27FC236}">
                  <a16:creationId xmlns:a16="http://schemas.microsoft.com/office/drawing/2014/main" id="{9F1AB792-1463-472E-B1B9-3A40D2BF8E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4" y="157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4049" name="Text Box 22">
              <a:extLst>
                <a:ext uri="{FF2B5EF4-FFF2-40B4-BE49-F238E27FC236}">
                  <a16:creationId xmlns:a16="http://schemas.microsoft.com/office/drawing/2014/main" id="{4B4E1061-CF7F-4B6F-A7F0-2B5B2E99B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1026"/>
              <a:ext cx="4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/>
                <a:t>1533</a:t>
              </a:r>
              <a:endParaRPr lang="uk-UA" altLang="ru-UA" sz="1800"/>
            </a:p>
          </p:txBody>
        </p:sp>
        <p:sp>
          <p:nvSpPr>
            <p:cNvPr id="44050" name="Text Box 24">
              <a:extLst>
                <a:ext uri="{FF2B5EF4-FFF2-40B4-BE49-F238E27FC236}">
                  <a16:creationId xmlns:a16="http://schemas.microsoft.com/office/drawing/2014/main" id="{D313C4AD-0AA6-4D9A-B431-AD8046E88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026"/>
              <a:ext cx="4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/>
                <a:t>1533</a:t>
              </a:r>
              <a:endParaRPr lang="uk-UA" altLang="ru-UA" sz="1800"/>
            </a:p>
          </p:txBody>
        </p:sp>
        <p:sp>
          <p:nvSpPr>
            <p:cNvPr id="44051" name="Text Box 25">
              <a:extLst>
                <a:ext uri="{FF2B5EF4-FFF2-40B4-BE49-F238E27FC236}">
                  <a16:creationId xmlns:a16="http://schemas.microsoft.com/office/drawing/2014/main" id="{0690DDF0-4506-42B4-8258-4FA30FC40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026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/>
                <a:t>2752</a:t>
              </a:r>
              <a:endParaRPr lang="uk-UA" altLang="ru-UA" sz="1800"/>
            </a:p>
          </p:txBody>
        </p:sp>
        <p:sp>
          <p:nvSpPr>
            <p:cNvPr id="44052" name="Text Box 26">
              <a:extLst>
                <a:ext uri="{FF2B5EF4-FFF2-40B4-BE49-F238E27FC236}">
                  <a16:creationId xmlns:a16="http://schemas.microsoft.com/office/drawing/2014/main" id="{C672A172-2A1B-4447-B272-F542F299E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570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19</a:t>
              </a:r>
              <a:endParaRPr lang="uk-UA" altLang="ru-UA" sz="1600" b="1"/>
            </a:p>
          </p:txBody>
        </p:sp>
        <p:sp>
          <p:nvSpPr>
            <p:cNvPr id="44053" name="Text Box 27">
              <a:extLst>
                <a:ext uri="{FF2B5EF4-FFF2-40B4-BE49-F238E27FC236}">
                  <a16:creationId xmlns:a16="http://schemas.microsoft.com/office/drawing/2014/main" id="{95D51C4C-70CA-448A-87F7-CC0017BB5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1570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19</a:t>
              </a:r>
              <a:endParaRPr lang="uk-UA" altLang="ru-UA" sz="1600" b="1"/>
            </a:p>
          </p:txBody>
        </p:sp>
        <p:sp>
          <p:nvSpPr>
            <p:cNvPr id="44054" name="Text Box 28">
              <a:extLst>
                <a:ext uri="{FF2B5EF4-FFF2-40B4-BE49-F238E27FC236}">
                  <a16:creationId xmlns:a16="http://schemas.microsoft.com/office/drawing/2014/main" id="{C92253B9-8545-44CB-9213-98F1156A4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1570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19</a:t>
              </a:r>
              <a:endParaRPr lang="uk-UA" altLang="ru-UA" sz="1600" b="1"/>
            </a:p>
          </p:txBody>
        </p:sp>
        <p:sp>
          <p:nvSpPr>
            <p:cNvPr id="44055" name="Text Box 29">
              <a:extLst>
                <a:ext uri="{FF2B5EF4-FFF2-40B4-BE49-F238E27FC236}">
                  <a16:creationId xmlns:a16="http://schemas.microsoft.com/office/drawing/2014/main" id="{971C704B-E205-49A8-AFBD-30C23D1E3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570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19</a:t>
              </a:r>
              <a:endParaRPr lang="uk-UA" altLang="ru-UA" sz="1600" b="1"/>
            </a:p>
          </p:txBody>
        </p:sp>
        <p:sp>
          <p:nvSpPr>
            <p:cNvPr id="44056" name="Line 30">
              <a:extLst>
                <a:ext uri="{FF2B5EF4-FFF2-40B4-BE49-F238E27FC236}">
                  <a16:creationId xmlns:a16="http://schemas.microsoft.com/office/drawing/2014/main" id="{FC8164FB-54C1-4D2E-BF51-6AC72523D1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8" y="1843"/>
              <a:ext cx="8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4057" name="Line 31">
              <a:extLst>
                <a:ext uri="{FF2B5EF4-FFF2-40B4-BE49-F238E27FC236}">
                  <a16:creationId xmlns:a16="http://schemas.microsoft.com/office/drawing/2014/main" id="{0F5BC0FD-F245-45E2-8DCE-1E12813414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68" y="1979"/>
              <a:ext cx="6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4058" name="Line 32">
              <a:extLst>
                <a:ext uri="{FF2B5EF4-FFF2-40B4-BE49-F238E27FC236}">
                  <a16:creationId xmlns:a16="http://schemas.microsoft.com/office/drawing/2014/main" id="{91DE2B22-6B7A-46E6-B9E6-03A3BB4CC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797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4059" name="Line 33">
              <a:extLst>
                <a:ext uri="{FF2B5EF4-FFF2-40B4-BE49-F238E27FC236}">
                  <a16:creationId xmlns:a16="http://schemas.microsoft.com/office/drawing/2014/main" id="{304603F4-4EA4-4443-A82C-44E239A83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933"/>
              <a:ext cx="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4060" name="Text Box 35">
              <a:extLst>
                <a:ext uri="{FF2B5EF4-FFF2-40B4-BE49-F238E27FC236}">
                  <a16:creationId xmlns:a16="http://schemas.microsoft.com/office/drawing/2014/main" id="{7943C784-81CA-4711-A0FE-67392B2AE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842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UA" altLang="ru-UA" sz="1800" b="1"/>
            </a:p>
          </p:txBody>
        </p:sp>
        <p:sp>
          <p:nvSpPr>
            <p:cNvPr id="44061" name="Text Box 37">
              <a:extLst>
                <a:ext uri="{FF2B5EF4-FFF2-40B4-BE49-F238E27FC236}">
                  <a16:creationId xmlns:a16="http://schemas.microsoft.com/office/drawing/2014/main" id="{9859083C-C5FD-46CD-952C-D20737CBC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1843"/>
              <a:ext cx="6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UA" altLang="ru-UA" sz="1800" b="1"/>
            </a:p>
          </p:txBody>
        </p:sp>
      </p:grpSp>
      <p:sp>
        <p:nvSpPr>
          <p:cNvPr id="44062" name="Text Box 39">
            <a:extLst>
              <a:ext uri="{FF2B5EF4-FFF2-40B4-BE49-F238E27FC236}">
                <a16:creationId xmlns:a16="http://schemas.microsoft.com/office/drawing/2014/main" id="{C7B7FA6F-331A-4278-AC53-646376D48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944938"/>
            <a:ext cx="7920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ru-RU" altLang="ru-UA" sz="1600" b="1"/>
              <a:t> </a:t>
            </a:r>
            <a:r>
              <a:rPr lang="ru-RU" altLang="ru-UA" sz="2000" b="1"/>
              <a:t>М</a:t>
            </a:r>
            <a:r>
              <a:rPr lang="uk-UA" altLang="ru-UA" sz="2000" b="1"/>
              <a:t>істить гени стійкості до канаміцину (</a:t>
            </a:r>
            <a:r>
              <a:rPr lang="en-US" altLang="ru-UA" sz="2000" b="1" i="1">
                <a:solidFill>
                  <a:srgbClr val="0000FF"/>
                </a:solidFill>
              </a:rPr>
              <a:t>kan</a:t>
            </a:r>
            <a:r>
              <a:rPr lang="en-US" altLang="ru-UA" sz="2000" b="1" i="1" baseline="30000">
                <a:solidFill>
                  <a:srgbClr val="0000FF"/>
                </a:solidFill>
              </a:rPr>
              <a:t>R</a:t>
            </a:r>
            <a:r>
              <a:rPr lang="uk-UA" altLang="ru-UA" sz="2000" b="1"/>
              <a:t>) стрептоміцину (</a:t>
            </a:r>
            <a:r>
              <a:rPr lang="en-US" altLang="ru-UA" sz="2000" b="1" i="1">
                <a:solidFill>
                  <a:srgbClr val="0000FF"/>
                </a:solidFill>
              </a:rPr>
              <a:t>str</a:t>
            </a:r>
            <a:r>
              <a:rPr lang="en-US" altLang="ru-UA" sz="2000" b="1" i="1" baseline="30000">
                <a:solidFill>
                  <a:srgbClr val="0000FF"/>
                </a:solidFill>
              </a:rPr>
              <a:t>R</a:t>
            </a:r>
            <a:r>
              <a:rPr lang="en-US" altLang="ru-UA" sz="2000" b="1">
                <a:solidFill>
                  <a:srgbClr val="0000FF"/>
                </a:solidFill>
              </a:rPr>
              <a:t> </a:t>
            </a:r>
            <a:r>
              <a:rPr lang="uk-UA" altLang="ru-UA" sz="2000" b="1"/>
              <a:t>) та блеоміцину (</a:t>
            </a:r>
            <a:r>
              <a:rPr lang="en-US" altLang="ru-UA" sz="2000" b="1" i="1">
                <a:solidFill>
                  <a:srgbClr val="0000FF"/>
                </a:solidFill>
              </a:rPr>
              <a:t>bleo</a:t>
            </a:r>
            <a:r>
              <a:rPr lang="en-US" altLang="ru-UA" sz="2000" b="1" i="1" baseline="30000">
                <a:solidFill>
                  <a:srgbClr val="0000FF"/>
                </a:solidFill>
              </a:rPr>
              <a:t>R</a:t>
            </a:r>
            <a:r>
              <a:rPr lang="uk-UA" altLang="ru-UA" sz="2000" b="1"/>
              <a:t>), оточені інвертованими послідовностями </a:t>
            </a:r>
            <a:r>
              <a:rPr lang="en-US" altLang="ru-UA" sz="2000" b="1">
                <a:solidFill>
                  <a:srgbClr val="0000FF"/>
                </a:solidFill>
              </a:rPr>
              <a:t>IS</a:t>
            </a:r>
            <a:r>
              <a:rPr lang="en-US" altLang="ru-UA" sz="2000" b="1" i="1">
                <a:solidFill>
                  <a:srgbClr val="0000FF"/>
                </a:solidFill>
              </a:rPr>
              <a:t>50</a:t>
            </a:r>
            <a:r>
              <a:rPr lang="en-US" altLang="ru-UA" sz="2000" b="1"/>
              <a:t>-</a:t>
            </a:r>
            <a:r>
              <a:rPr lang="uk-UA" altLang="ru-UA" sz="2000" b="1"/>
              <a:t>елементів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3AA56DE-709A-4DB4-8B11-AC20824392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BF7A3"/>
          </a:solidFill>
        </p:spPr>
        <p:txBody>
          <a:bodyPr/>
          <a:lstStyle/>
          <a:p>
            <a:pPr eaLnBrk="1" hangingPunct="1"/>
            <a:r>
              <a:rPr lang="uk-UA" altLang="ru-UA" b="1">
                <a:solidFill>
                  <a:schemeClr val="tx1"/>
                </a:solidFill>
              </a:rPr>
              <a:t>Транспозон</a:t>
            </a:r>
            <a:r>
              <a:rPr lang="uk-UA" altLang="ru-UA" b="1">
                <a:solidFill>
                  <a:srgbClr val="FBF7A3"/>
                </a:solidFill>
              </a:rPr>
              <a:t> </a:t>
            </a:r>
            <a:r>
              <a:rPr lang="en-US" altLang="ru-UA" b="1">
                <a:solidFill>
                  <a:schemeClr val="tx1"/>
                </a:solidFill>
              </a:rPr>
              <a:t>Tn</a:t>
            </a:r>
            <a:r>
              <a:rPr lang="en-US" altLang="ru-UA" b="1" i="1">
                <a:solidFill>
                  <a:schemeClr val="tx1"/>
                </a:solidFill>
              </a:rPr>
              <a:t>3</a:t>
            </a:r>
            <a:endParaRPr lang="uk-UA" altLang="ru-UA" b="1" i="1">
              <a:solidFill>
                <a:schemeClr val="tx1"/>
              </a:solidFill>
            </a:endParaRPr>
          </a:p>
        </p:txBody>
      </p:sp>
      <p:grpSp>
        <p:nvGrpSpPr>
          <p:cNvPr id="45059" name="Group 29">
            <a:extLst>
              <a:ext uri="{FF2B5EF4-FFF2-40B4-BE49-F238E27FC236}">
                <a16:creationId xmlns:a16="http://schemas.microsoft.com/office/drawing/2014/main" id="{53719656-DCAC-4D98-95CE-842FF5017013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700213"/>
            <a:ext cx="6264275" cy="1273175"/>
            <a:chOff x="703" y="1389"/>
            <a:chExt cx="3946" cy="802"/>
          </a:xfrm>
        </p:grpSpPr>
        <p:sp>
          <p:nvSpPr>
            <p:cNvPr id="45060" name="Rectangle 4">
              <a:extLst>
                <a:ext uri="{FF2B5EF4-FFF2-40B4-BE49-F238E27FC236}">
                  <a16:creationId xmlns:a16="http://schemas.microsoft.com/office/drawing/2014/main" id="{807CDF63-8C86-406A-A88E-FC5B2CF3A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661"/>
              <a:ext cx="3447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5061" name="Rectangle 5">
              <a:extLst>
                <a:ext uri="{FF2B5EF4-FFF2-40B4-BE49-F238E27FC236}">
                  <a16:creationId xmlns:a16="http://schemas.microsoft.com/office/drawing/2014/main" id="{327C5A63-A242-44B5-96CD-A65B5193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1661"/>
              <a:ext cx="90" cy="22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5062" name="Rectangle 6">
              <a:extLst>
                <a:ext uri="{FF2B5EF4-FFF2-40B4-BE49-F238E27FC236}">
                  <a16:creationId xmlns:a16="http://schemas.microsoft.com/office/drawing/2014/main" id="{727F3864-9757-4E34-9584-63B32FE1D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661"/>
              <a:ext cx="90" cy="22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5063" name="Line 7">
              <a:extLst>
                <a:ext uri="{FF2B5EF4-FFF2-40B4-BE49-F238E27FC236}">
                  <a16:creationId xmlns:a16="http://schemas.microsoft.com/office/drawing/2014/main" id="{1593C0FE-CC30-4A58-9CE5-2DF2266EF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166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5064" name="Line 9">
              <a:extLst>
                <a:ext uri="{FF2B5EF4-FFF2-40B4-BE49-F238E27FC236}">
                  <a16:creationId xmlns:a16="http://schemas.microsoft.com/office/drawing/2014/main" id="{2D947381-EBF4-4EBD-9E6F-6B5F8E35D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66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5065" name="Line 10">
              <a:extLst>
                <a:ext uri="{FF2B5EF4-FFF2-40B4-BE49-F238E27FC236}">
                  <a16:creationId xmlns:a16="http://schemas.microsoft.com/office/drawing/2014/main" id="{572A0454-274D-4071-83D2-2D4262195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166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5066" name="Text Box 11">
              <a:extLst>
                <a:ext uri="{FF2B5EF4-FFF2-40B4-BE49-F238E27FC236}">
                  <a16:creationId xmlns:a16="http://schemas.microsoft.com/office/drawing/2014/main" id="{B0ADCE5A-4EAE-42A8-B9EB-8897C4FE8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1661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 i="1"/>
                <a:t>tnpA</a:t>
              </a:r>
              <a:endParaRPr lang="uk-UA" altLang="ru-UA" sz="1800" b="1" i="1"/>
            </a:p>
          </p:txBody>
        </p:sp>
        <p:sp>
          <p:nvSpPr>
            <p:cNvPr id="45067" name="Text Box 12">
              <a:extLst>
                <a:ext uri="{FF2B5EF4-FFF2-40B4-BE49-F238E27FC236}">
                  <a16:creationId xmlns:a16="http://schemas.microsoft.com/office/drawing/2014/main" id="{4F79A3B3-D90D-4B76-B975-A72E2739F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1661"/>
              <a:ext cx="5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 i="1"/>
                <a:t>tnpR</a:t>
              </a:r>
              <a:endParaRPr lang="uk-UA" altLang="ru-UA" sz="1800" b="1" i="1"/>
            </a:p>
          </p:txBody>
        </p:sp>
        <p:sp>
          <p:nvSpPr>
            <p:cNvPr id="45068" name="Text Box 13">
              <a:extLst>
                <a:ext uri="{FF2B5EF4-FFF2-40B4-BE49-F238E27FC236}">
                  <a16:creationId xmlns:a16="http://schemas.microsoft.com/office/drawing/2014/main" id="{1BB94D12-3C2F-4596-8006-8B157D022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661"/>
              <a:ext cx="5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 i="1"/>
                <a:t>ampR</a:t>
              </a:r>
              <a:endParaRPr lang="uk-UA" altLang="ru-UA" sz="1800" b="1" i="1"/>
            </a:p>
          </p:txBody>
        </p:sp>
        <p:sp>
          <p:nvSpPr>
            <p:cNvPr id="45069" name="Text Box 14">
              <a:extLst>
                <a:ext uri="{FF2B5EF4-FFF2-40B4-BE49-F238E27FC236}">
                  <a16:creationId xmlns:a16="http://schemas.microsoft.com/office/drawing/2014/main" id="{07CD8662-179E-4A5B-92ED-3AB7CCAE3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661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/>
                <a:t>IR</a:t>
              </a:r>
              <a:endParaRPr lang="uk-UA" altLang="ru-UA" sz="1800" b="1"/>
            </a:p>
          </p:txBody>
        </p:sp>
        <p:sp>
          <p:nvSpPr>
            <p:cNvPr id="45070" name="Text Box 15">
              <a:extLst>
                <a:ext uri="{FF2B5EF4-FFF2-40B4-BE49-F238E27FC236}">
                  <a16:creationId xmlns:a16="http://schemas.microsoft.com/office/drawing/2014/main" id="{E156A19F-8D0B-4530-9570-B1BF2B2B8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1661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/>
                <a:t>IR</a:t>
              </a:r>
              <a:endParaRPr lang="uk-UA" altLang="ru-UA" sz="1800" b="1"/>
            </a:p>
          </p:txBody>
        </p:sp>
        <p:sp>
          <p:nvSpPr>
            <p:cNvPr id="45071" name="Line 16">
              <a:extLst>
                <a:ext uri="{FF2B5EF4-FFF2-40B4-BE49-F238E27FC236}">
                  <a16:creationId xmlns:a16="http://schemas.microsoft.com/office/drawing/2014/main" id="{CEC099A2-7504-4618-870A-C1D347E38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979"/>
              <a:ext cx="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5072" name="Line 17">
              <a:extLst>
                <a:ext uri="{FF2B5EF4-FFF2-40B4-BE49-F238E27FC236}">
                  <a16:creationId xmlns:a16="http://schemas.microsoft.com/office/drawing/2014/main" id="{C1E95311-7906-4266-B26B-669DBE5F7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" y="1979"/>
              <a:ext cx="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5073" name="Text Box 18">
              <a:extLst>
                <a:ext uri="{FF2B5EF4-FFF2-40B4-BE49-F238E27FC236}">
                  <a16:creationId xmlns:a16="http://schemas.microsoft.com/office/drawing/2014/main" id="{EE45DDA8-BEAE-49DE-976F-FFC74CAC8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1979"/>
              <a:ext cx="3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38</a:t>
              </a:r>
              <a:endParaRPr lang="uk-UA" altLang="ru-UA" sz="1600" b="1"/>
            </a:p>
          </p:txBody>
        </p:sp>
        <p:sp>
          <p:nvSpPr>
            <p:cNvPr id="45074" name="Text Box 19">
              <a:extLst>
                <a:ext uri="{FF2B5EF4-FFF2-40B4-BE49-F238E27FC236}">
                  <a16:creationId xmlns:a16="http://schemas.microsoft.com/office/drawing/2014/main" id="{7C3B4709-417E-4F9B-81F0-EB09D6F4B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979"/>
              <a:ext cx="3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38</a:t>
              </a:r>
              <a:endParaRPr lang="uk-UA" altLang="ru-UA" sz="1600" b="1"/>
            </a:p>
          </p:txBody>
        </p:sp>
        <p:sp>
          <p:nvSpPr>
            <p:cNvPr id="45075" name="Text Box 20">
              <a:extLst>
                <a:ext uri="{FF2B5EF4-FFF2-40B4-BE49-F238E27FC236}">
                  <a16:creationId xmlns:a16="http://schemas.microsoft.com/office/drawing/2014/main" id="{199F7CF4-BED7-478E-AB81-D08AAE452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1434"/>
              <a:ext cx="9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/>
                <a:t>3066</a:t>
              </a:r>
              <a:endParaRPr lang="uk-UA" altLang="ru-UA" sz="1800" b="1"/>
            </a:p>
          </p:txBody>
        </p:sp>
        <p:sp>
          <p:nvSpPr>
            <p:cNvPr id="45076" name="Text Box 21">
              <a:extLst>
                <a:ext uri="{FF2B5EF4-FFF2-40B4-BE49-F238E27FC236}">
                  <a16:creationId xmlns:a16="http://schemas.microsoft.com/office/drawing/2014/main" id="{6997A8DE-91AE-418E-9E2B-A14B30598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1389"/>
              <a:ext cx="7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altLang="ru-UA" sz="1800"/>
            </a:p>
          </p:txBody>
        </p:sp>
        <p:sp>
          <p:nvSpPr>
            <p:cNvPr id="45077" name="Text Box 22">
              <a:extLst>
                <a:ext uri="{FF2B5EF4-FFF2-40B4-BE49-F238E27FC236}">
                  <a16:creationId xmlns:a16="http://schemas.microsoft.com/office/drawing/2014/main" id="{C40EB646-BFDA-4F39-A926-036507E50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434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/>
                <a:t>558</a:t>
              </a:r>
              <a:endParaRPr lang="uk-UA" altLang="ru-UA" sz="1800" b="1"/>
            </a:p>
          </p:txBody>
        </p:sp>
        <p:sp>
          <p:nvSpPr>
            <p:cNvPr id="45078" name="Text Box 23">
              <a:extLst>
                <a:ext uri="{FF2B5EF4-FFF2-40B4-BE49-F238E27FC236}">
                  <a16:creationId xmlns:a16="http://schemas.microsoft.com/office/drawing/2014/main" id="{C7B822FC-6275-4508-87D4-719893123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434"/>
              <a:ext cx="4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altLang="ru-UA" sz="1800"/>
            </a:p>
          </p:txBody>
        </p:sp>
        <p:sp>
          <p:nvSpPr>
            <p:cNvPr id="45079" name="Text Box 24">
              <a:extLst>
                <a:ext uri="{FF2B5EF4-FFF2-40B4-BE49-F238E27FC236}">
                  <a16:creationId xmlns:a16="http://schemas.microsoft.com/office/drawing/2014/main" id="{0346217A-4587-4641-8E9F-5BA8C992E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434"/>
              <a:ext cx="5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/>
                <a:t>861</a:t>
              </a:r>
              <a:endParaRPr lang="uk-UA" altLang="ru-UA" sz="1800" b="1"/>
            </a:p>
          </p:txBody>
        </p:sp>
        <p:sp>
          <p:nvSpPr>
            <p:cNvPr id="45080" name="Line 25">
              <a:extLst>
                <a:ext uri="{FF2B5EF4-FFF2-40B4-BE49-F238E27FC236}">
                  <a16:creationId xmlns:a16="http://schemas.microsoft.com/office/drawing/2014/main" id="{1D712A8C-C2B0-4628-9A00-3D78E1DA6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2024"/>
              <a:ext cx="172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5081" name="Line 26">
              <a:extLst>
                <a:ext uri="{FF2B5EF4-FFF2-40B4-BE49-F238E27FC236}">
                  <a16:creationId xmlns:a16="http://schemas.microsoft.com/office/drawing/2014/main" id="{5A15DA35-5C93-4E20-B8DE-17FC069FC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024"/>
              <a:ext cx="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5082" name="Line 27">
              <a:extLst>
                <a:ext uri="{FF2B5EF4-FFF2-40B4-BE49-F238E27FC236}">
                  <a16:creationId xmlns:a16="http://schemas.microsoft.com/office/drawing/2014/main" id="{B5D38279-D0E6-4F29-9BD5-A317A7A16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2024"/>
              <a:ext cx="5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5083" name="Text Box 28">
              <a:extLst>
                <a:ext uri="{FF2B5EF4-FFF2-40B4-BE49-F238E27FC236}">
                  <a16:creationId xmlns:a16="http://schemas.microsoft.com/office/drawing/2014/main" id="{EB5FEC50-D71D-4EF7-A0B4-D7E6B37FC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1434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 i="1"/>
                <a:t>res</a:t>
              </a:r>
              <a:endParaRPr lang="uk-UA" altLang="ru-UA" sz="1800" b="1" i="1"/>
            </a:p>
          </p:txBody>
        </p:sp>
      </p:grpSp>
      <p:sp>
        <p:nvSpPr>
          <p:cNvPr id="45084" name="Text Box 30">
            <a:extLst>
              <a:ext uri="{FF2B5EF4-FFF2-40B4-BE49-F238E27FC236}">
                <a16:creationId xmlns:a16="http://schemas.microsoft.com/office/drawing/2014/main" id="{FD0B12B2-E8F0-4232-87EE-BC05F701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479800"/>
            <a:ext cx="79200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800" b="1"/>
              <a:t> </a:t>
            </a:r>
            <a:r>
              <a:rPr lang="uk-UA" altLang="ru-UA" sz="2000" b="1"/>
              <a:t>Містить на кінцях короткі інвертовані повтори та </a:t>
            </a:r>
            <a:r>
              <a:rPr lang="uk-UA" altLang="ru-UA" sz="2000" b="1">
                <a:solidFill>
                  <a:srgbClr val="0000FF"/>
                </a:solidFill>
              </a:rPr>
              <a:t>3</a:t>
            </a:r>
            <a:r>
              <a:rPr lang="uk-UA" altLang="ru-UA" sz="2000" b="1"/>
              <a:t> гени: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uk-UA" altLang="ru-UA" sz="2000" b="1" i="1"/>
              <a:t>    </a:t>
            </a:r>
            <a:r>
              <a:rPr lang="en-US" altLang="ru-UA" sz="2000" b="1" i="1">
                <a:solidFill>
                  <a:srgbClr val="0000FF"/>
                </a:solidFill>
              </a:rPr>
              <a:t>ampR</a:t>
            </a:r>
            <a:r>
              <a:rPr lang="en-US" altLang="ru-UA" sz="2000" b="1" i="1"/>
              <a:t> </a:t>
            </a:r>
            <a:r>
              <a:rPr lang="en-US" altLang="ru-UA" sz="2000" b="1"/>
              <a:t>– </a:t>
            </a:r>
            <a:r>
              <a:rPr lang="el-GR" altLang="ru-UA" sz="2000" b="1"/>
              <a:t>β</a:t>
            </a:r>
            <a:r>
              <a:rPr lang="ru-RU" altLang="ru-UA" sz="2000" b="1"/>
              <a:t>-лактамази</a:t>
            </a:r>
            <a:r>
              <a:rPr lang="en-US" altLang="ru-UA" sz="2000" b="1"/>
              <a:t> ( </a:t>
            </a:r>
            <a:r>
              <a:rPr lang="ru-RU" altLang="ru-UA" sz="2000" b="1"/>
              <a:t>визнача</a:t>
            </a:r>
            <a:r>
              <a:rPr lang="uk-UA" altLang="ru-UA" sz="2000" b="1"/>
              <a:t>є стійкість до ампіциліну)</a:t>
            </a:r>
            <a:endParaRPr lang="ru-RU" altLang="ru-UA" sz="2000" b="1"/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uk-UA" altLang="ru-UA" sz="2000" b="1" i="1"/>
              <a:t>    </a:t>
            </a:r>
            <a:r>
              <a:rPr lang="en-US" altLang="ru-UA" sz="2000" b="1" i="1">
                <a:solidFill>
                  <a:srgbClr val="0000FF"/>
                </a:solidFill>
              </a:rPr>
              <a:t>tnpA</a:t>
            </a:r>
            <a:r>
              <a:rPr lang="ru-RU" altLang="ru-UA" sz="2000" b="1"/>
              <a:t> – </a:t>
            </a:r>
            <a:r>
              <a:rPr lang="uk-UA" altLang="ru-UA" sz="2000" b="1"/>
              <a:t>транспозази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uk-UA" altLang="ru-UA" sz="2000" b="1" i="1"/>
              <a:t>    </a:t>
            </a:r>
            <a:r>
              <a:rPr lang="en-US" altLang="ru-UA" sz="2000" b="1" i="1">
                <a:solidFill>
                  <a:srgbClr val="0000FF"/>
                </a:solidFill>
              </a:rPr>
              <a:t>tnpR</a:t>
            </a:r>
            <a:r>
              <a:rPr lang="en-US" altLang="ru-UA" sz="2000" b="1"/>
              <a:t> – </a:t>
            </a:r>
            <a:r>
              <a:rPr lang="uk-UA" altLang="ru-UA" sz="2000" b="1"/>
              <a:t>інгібітора транскрипції гена </a:t>
            </a:r>
            <a:r>
              <a:rPr lang="en-US" altLang="ru-UA" sz="2000" b="1" i="1"/>
              <a:t>tnpA</a:t>
            </a:r>
            <a:r>
              <a:rPr lang="en-US" altLang="ru-UA" sz="2000" b="1"/>
              <a:t> </a:t>
            </a:r>
            <a:r>
              <a:rPr lang="uk-UA" altLang="ru-UA" sz="2000" b="1"/>
              <a:t>та власного гена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9FC19-B1BC-41CD-8A01-36C3859B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highlight>
                  <a:srgbClr val="FFFF00"/>
                </a:highlight>
              </a:rPr>
              <a:t>Механізми переміщення мобільних елементів бактерій</a:t>
            </a:r>
            <a:endParaRPr lang="ru-UA" dirty="0">
              <a:highlight>
                <a:srgbClr val="FFFF00"/>
              </a:highligh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CE15D0-E806-4AE6-A89A-C215DD9D1ADD}"/>
              </a:ext>
            </a:extLst>
          </p:cNvPr>
          <p:cNvSpPr/>
          <p:nvPr/>
        </p:nvSpPr>
        <p:spPr>
          <a:xfrm>
            <a:off x="582549" y="1506893"/>
            <a:ext cx="7978902" cy="511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 два типи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транспозицій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одного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іншій. В ході транспозиції першого типу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коінтеграційного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донорний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геном, який несе IS-елемент або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транспозон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зливається з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реципієнтною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молекулою ДНК. Реплікація за рахунок клітинного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реплікативного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апарату призводить до подвоєння мобільного елементу. Утворюється проміжний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коінтеграт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дуплікацією мобільного елементу. Щоб стався розподіл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коінтеграту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початкові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реплікони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(один з яких придбав би нову копію мобільного елементу), потрібна дія продукту гена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tnpR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резолвази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дозвіл), яка розрізає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коінтеграт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початкові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реплікатори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Транспозиція другого типу називається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простим вбудовуванням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Мобільний елемент переміщається в новий локус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генома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 цьому ніяких інших перебудов, окрім дуплікації сайту мішені, не відбувається,  але при цьому ділянка ДНК, звідки вирізається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транспозон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втрачає свої функції. Цей вид транспозиції іноді називають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консервативним 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нереплікативним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завершення процесу буде потрібно лише обмежений репаративний синтез ДНК.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0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CFD74C4-D65B-4AB8-B4B5-B047DAFCC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47700"/>
            <a:ext cx="8229600" cy="55038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UA" sz="2800" b="1" dirty="0"/>
              <a:t>     </a:t>
            </a:r>
            <a:r>
              <a:rPr lang="uk-UA" altLang="ru-UA" sz="3200" b="1" dirty="0"/>
              <a:t>Транспозиції відбуваються</a:t>
            </a:r>
            <a:r>
              <a:rPr lang="uk-UA" altLang="ru-UA" sz="32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UA" sz="3200" dirty="0"/>
              <a:t>   1) за участю </a:t>
            </a:r>
            <a:r>
              <a:rPr lang="uk-UA" altLang="ru-UA" sz="3200" dirty="0" err="1"/>
              <a:t>транспозази</a:t>
            </a:r>
            <a:r>
              <a:rPr lang="uk-UA" altLang="ru-UA" sz="32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UA" sz="3200" dirty="0"/>
              <a:t>    2) рекомбінаційними механізмами</a:t>
            </a:r>
          </a:p>
          <a:p>
            <a:pPr>
              <a:lnSpc>
                <a:spcPct val="90000"/>
              </a:lnSpc>
              <a:buFontTx/>
              <a:buNone/>
            </a:pPr>
            <a:endParaRPr lang="uk-UA" altLang="ru-UA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UA" sz="2800" dirty="0"/>
              <a:t>      (</a:t>
            </a:r>
            <a:r>
              <a:rPr lang="uk-UA" altLang="ru-UA" sz="2400" b="1" dirty="0"/>
              <a:t>Відмінності рекомбінації при транспозиції і кросинговері еукаріотів: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UA" sz="2400" b="1" dirty="0"/>
              <a:t>  </a:t>
            </a:r>
            <a:r>
              <a:rPr lang="uk-UA" altLang="ru-UA" sz="2400" dirty="0"/>
              <a:t>- при транспозиції не потрібна гомологія послідовностей (</a:t>
            </a:r>
            <a:r>
              <a:rPr lang="en-US" altLang="ru-UA" sz="2400" dirty="0" err="1"/>
              <a:t>recA</a:t>
            </a:r>
            <a:r>
              <a:rPr lang="uk-UA" altLang="ru-UA" sz="2400" dirty="0"/>
              <a:t>-незалежна рекомбінація);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UA" sz="2400" dirty="0"/>
              <a:t>  - при кросинговері у бактерій - </a:t>
            </a:r>
            <a:r>
              <a:rPr lang="en-US" altLang="ru-UA" sz="2400" dirty="0" err="1"/>
              <a:t>recA</a:t>
            </a:r>
            <a:r>
              <a:rPr lang="uk-UA" altLang="ru-UA" sz="2400" dirty="0"/>
              <a:t>-залежна рекомбінація</a:t>
            </a:r>
            <a:r>
              <a:rPr lang="uk-UA" altLang="ru-UA" sz="2800" dirty="0"/>
              <a:t>)</a:t>
            </a:r>
            <a:endParaRPr lang="uk-UA" altLang="ru-UA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UA" sz="2800" b="1" dirty="0"/>
              <a:t>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78089-F7D4-4D8C-96E7-68AB6950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8176"/>
            <a:ext cx="7886700" cy="800416"/>
          </a:xfrm>
        </p:spPr>
        <p:txBody>
          <a:bodyPr/>
          <a:lstStyle/>
          <a:p>
            <a:pPr algn="ctr"/>
            <a:r>
              <a:rPr lang="uk-UA" b="1" i="1" dirty="0" err="1">
                <a:highlight>
                  <a:srgbClr val="FFFF00"/>
                </a:highlight>
              </a:rPr>
              <a:t>Інтегрони</a:t>
            </a:r>
            <a:r>
              <a:rPr lang="uk-UA" b="1" i="1" dirty="0">
                <a:solidFill>
                  <a:srgbClr val="FFFF00"/>
                </a:solidFill>
                <a:highlight>
                  <a:srgbClr val="FFFF00"/>
                </a:highlight>
              </a:rPr>
              <a:t> </a:t>
            </a:r>
            <a:r>
              <a:rPr lang="uk-UA" b="1" i="1" dirty="0">
                <a:highlight>
                  <a:srgbClr val="FFFF00"/>
                </a:highlight>
              </a:rPr>
              <a:t>та генні касети</a:t>
            </a:r>
            <a:endParaRPr lang="ru-UA" b="1" i="1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EF1B-F59B-4925-B3FD-EC4C0155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35234E-7CF4-4C73-8495-19D2F305ADE9}"/>
              </a:ext>
            </a:extLst>
          </p:cNvPr>
          <p:cNvPicPr/>
          <p:nvPr/>
        </p:nvPicPr>
        <p:blipFill rotWithShape="1">
          <a:blip r:embed="rId2"/>
          <a:srcRect l="35532" t="26682" r="37017" b="33638"/>
          <a:stretch/>
        </p:blipFill>
        <p:spPr bwMode="auto">
          <a:xfrm>
            <a:off x="2060448" y="659029"/>
            <a:ext cx="5129784" cy="3785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C19485-68FC-401C-B370-5A5FE9DEEBED}"/>
              </a:ext>
            </a:extLst>
          </p:cNvPr>
          <p:cNvSpPr/>
          <p:nvPr/>
        </p:nvSpPr>
        <p:spPr>
          <a:xfrm>
            <a:off x="373380" y="4474515"/>
            <a:ext cx="8397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ГК складаються з однієї або багатьох ВРЗ та асоційованих з ними рекомбінаційних ділянок, які мають центральну послідовність розміром 59 п. н., та звуться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 п. н. або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attC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елементами.</a:t>
            </a:r>
          </a:p>
          <a:p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Кільцева касета вбудовується в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attl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ділянку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інтегрона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сайт-специфічну рекомбінацію, опосередковану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інтегразою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1412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D035C9-CB8A-44DB-A7FD-B10DF2FF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/>
              <a:t>Інтегрони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18A7F5-4616-4162-8E63-E80314B50142}"/>
              </a:ext>
            </a:extLst>
          </p:cNvPr>
          <p:cNvPicPr/>
          <p:nvPr/>
        </p:nvPicPr>
        <p:blipFill rotWithShape="1">
          <a:blip r:embed="rId2"/>
          <a:srcRect l="1733" t="6577"/>
          <a:stretch/>
        </p:blipFill>
        <p:spPr>
          <a:xfrm>
            <a:off x="158496" y="451104"/>
            <a:ext cx="8985504" cy="64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7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>
            <a:extLst>
              <a:ext uri="{FF2B5EF4-FFF2-40B4-BE49-F238E27FC236}">
                <a16:creationId xmlns:a16="http://schemas.microsoft.com/office/drawing/2014/main" id="{BD9F74DE-4A17-448B-A47E-B967415E7A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  <a:solidFill>
            <a:srgbClr val="FBF7A3"/>
          </a:solidFill>
        </p:spPr>
        <p:txBody>
          <a:bodyPr/>
          <a:lstStyle/>
          <a:p>
            <a:pPr eaLnBrk="1" hangingPunct="1"/>
            <a:r>
              <a:rPr lang="uk-UA" altLang="ru-UA" sz="2800" b="1"/>
              <a:t>Генні касети та інтегрони</a:t>
            </a:r>
          </a:p>
        </p:txBody>
      </p:sp>
      <p:sp>
        <p:nvSpPr>
          <p:cNvPr id="47107" name="Text Box 55">
            <a:extLst>
              <a:ext uri="{FF2B5EF4-FFF2-40B4-BE49-F238E27FC236}">
                <a16:creationId xmlns:a16="http://schemas.microsoft.com/office/drawing/2014/main" id="{E8600917-9FE4-4842-BCAC-441FAE754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46085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ru-UA" sz="1400" b="1" i="1"/>
              <a:t>intI</a:t>
            </a:r>
            <a:r>
              <a:rPr lang="en-US" altLang="ru-UA" sz="1400"/>
              <a:t> – </a:t>
            </a:r>
            <a:r>
              <a:rPr lang="ru-RU" altLang="ru-UA" sz="1400" b="1"/>
              <a:t>ген </a:t>
            </a:r>
            <a:r>
              <a:rPr lang="uk-UA" altLang="ru-UA" sz="1400" b="1"/>
              <a:t>інтегрази інтегрона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ru-UA" sz="1400" b="1" i="1"/>
              <a:t>attI</a:t>
            </a:r>
            <a:r>
              <a:rPr lang="en-US" altLang="ru-UA" sz="1400" b="1"/>
              <a:t> – </a:t>
            </a:r>
            <a:r>
              <a:rPr lang="uk-UA" altLang="ru-UA" sz="1400" b="1"/>
              <a:t>послідовність, яка бере участь у </a:t>
            </a:r>
            <a:r>
              <a:rPr lang="ru-RU" altLang="ru-UA" sz="1400" b="1"/>
              <a:t>с</a:t>
            </a:r>
            <a:r>
              <a:rPr lang="uk-UA" altLang="ru-UA" sz="1400" b="1"/>
              <a:t>айт- специфічній рекомбінації між  інтегроном та генною касетою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ru-UA" sz="1400" b="1" i="1"/>
              <a:t>aac</a:t>
            </a:r>
            <a:r>
              <a:rPr lang="en-US" altLang="ru-UA" sz="1400" b="1"/>
              <a:t> – </a:t>
            </a:r>
            <a:r>
              <a:rPr lang="uk-UA" altLang="ru-UA" sz="1400" b="1"/>
              <a:t>ген аміноглікозидацетилтрансферази</a:t>
            </a:r>
            <a:endParaRPr lang="en-US" altLang="ru-UA" sz="1400" b="1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ru-UA" sz="1400" b="1" i="1"/>
              <a:t>aad</a:t>
            </a:r>
            <a:r>
              <a:rPr lang="uk-UA" altLang="ru-UA" sz="1400" b="1" i="1"/>
              <a:t> – </a:t>
            </a:r>
            <a:r>
              <a:rPr lang="uk-UA" altLang="ru-UA" sz="1400" b="1"/>
              <a:t>ген</a:t>
            </a:r>
            <a:r>
              <a:rPr lang="en-US" altLang="ru-UA" sz="1400" b="1"/>
              <a:t> </a:t>
            </a:r>
            <a:r>
              <a:rPr lang="uk-UA" altLang="ru-UA" sz="1400" b="1"/>
              <a:t>аміноглікозидаденілтрансферази</a:t>
            </a:r>
            <a:endParaRPr lang="en-US" altLang="ru-UA" sz="1400" b="1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ru-UA" sz="1400" b="1" i="1"/>
              <a:t>sul</a:t>
            </a:r>
            <a:r>
              <a:rPr lang="uk-UA" altLang="ru-UA" sz="1400" b="1" i="1"/>
              <a:t> – </a:t>
            </a:r>
            <a:r>
              <a:rPr lang="uk-UA" altLang="ru-UA" sz="1400" b="1"/>
              <a:t>ген стійкості до сульфамідів  </a:t>
            </a:r>
            <a:endParaRPr lang="en-US" altLang="ru-UA" sz="1400" b="1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ru-UA" sz="1400" b="1"/>
              <a:t>P</a:t>
            </a:r>
            <a:r>
              <a:rPr lang="en-US" altLang="ru-UA" sz="1400" b="1" baseline="-25000"/>
              <a:t>int </a:t>
            </a:r>
            <a:r>
              <a:rPr lang="en-US" altLang="ru-UA" sz="1400" b="1"/>
              <a:t>– </a:t>
            </a:r>
            <a:r>
              <a:rPr lang="uk-UA" altLang="ru-UA" sz="1400" b="1"/>
              <a:t>промотор гена інтегрази</a:t>
            </a:r>
          </a:p>
        </p:txBody>
      </p:sp>
      <p:grpSp>
        <p:nvGrpSpPr>
          <p:cNvPr id="47108" name="Group 82">
            <a:extLst>
              <a:ext uri="{FF2B5EF4-FFF2-40B4-BE49-F238E27FC236}">
                <a16:creationId xmlns:a16="http://schemas.microsoft.com/office/drawing/2014/main" id="{64D38773-F0EE-487E-95FA-23BD29D6453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052513"/>
            <a:ext cx="8553450" cy="5508625"/>
            <a:chOff x="158" y="663"/>
            <a:chExt cx="5388" cy="3470"/>
          </a:xfrm>
        </p:grpSpPr>
        <p:sp>
          <p:nvSpPr>
            <p:cNvPr id="47109" name="Text Box 58">
              <a:extLst>
                <a:ext uri="{FF2B5EF4-FFF2-40B4-BE49-F238E27FC236}">
                  <a16:creationId xmlns:a16="http://schemas.microsoft.com/office/drawing/2014/main" id="{F9F14405-1F36-4DC7-B75C-07E3CCD59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1842"/>
              <a:ext cx="2212" cy="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00FF"/>
                </a:buClr>
                <a:buFont typeface="Wingdings" panose="05000000000000000000" pitchFamily="2" charset="2"/>
                <a:buChar char="q"/>
              </a:pPr>
              <a:r>
                <a:rPr lang="uk-UA" altLang="ru-UA" sz="1600"/>
                <a:t> </a:t>
              </a:r>
              <a:r>
                <a:rPr lang="uk-UA" altLang="ru-UA" sz="1600" b="1"/>
                <a:t>Генні касети – найменші з МГЕ бактерій – від </a:t>
              </a:r>
              <a:r>
                <a:rPr lang="en-US" altLang="ru-UA" sz="1600" b="1">
                  <a:solidFill>
                    <a:srgbClr val="0000FF"/>
                  </a:solidFill>
                  <a:cs typeface="Arial" panose="020B0604020202020204" pitchFamily="34" charset="0"/>
                </a:rPr>
                <a:t>~</a:t>
              </a:r>
              <a:r>
                <a:rPr lang="uk-UA" altLang="ru-UA" sz="1600" b="1">
                  <a:solidFill>
                    <a:srgbClr val="0000FF"/>
                  </a:solidFill>
                </a:rPr>
                <a:t>260</a:t>
              </a:r>
              <a:r>
                <a:rPr lang="uk-UA" altLang="ru-UA" sz="1600" b="1"/>
                <a:t> до </a:t>
              </a:r>
              <a:r>
                <a:rPr lang="en-US" altLang="ru-UA" sz="1600" b="1"/>
                <a:t>~</a:t>
              </a:r>
              <a:r>
                <a:rPr lang="uk-UA" altLang="ru-UA" sz="1600" b="1">
                  <a:solidFill>
                    <a:srgbClr val="0000FF"/>
                  </a:solidFill>
                </a:rPr>
                <a:t>1500 п.н</a:t>
              </a:r>
              <a:r>
                <a:rPr lang="uk-UA" altLang="ru-UA" sz="1600" b="1"/>
                <a:t>.</a:t>
              </a:r>
            </a:p>
            <a:p>
              <a:pPr eaLnBrk="1" hangingPunct="1">
                <a:spcBef>
                  <a:spcPct val="50000"/>
                </a:spcBef>
                <a:buClr>
                  <a:srgbClr val="0000FF"/>
                </a:buClr>
                <a:buFont typeface="Wingdings" panose="05000000000000000000" pitchFamily="2" charset="2"/>
                <a:buChar char="q"/>
              </a:pPr>
              <a:r>
                <a:rPr lang="uk-UA" altLang="ru-UA" sz="1600" b="1"/>
                <a:t> Існують: </a:t>
              </a:r>
              <a:r>
                <a:rPr lang="uk-UA" altLang="ru-UA" sz="1600" b="1">
                  <a:solidFill>
                    <a:srgbClr val="0000FF"/>
                  </a:solidFill>
                </a:rPr>
                <a:t>1)</a:t>
              </a:r>
              <a:r>
                <a:rPr lang="uk-UA" altLang="ru-UA" sz="1600" b="1"/>
                <a:t> як частини інтегронів у хромосомі (часто поруч з іншими генними касетами); </a:t>
              </a:r>
              <a:r>
                <a:rPr lang="uk-UA" altLang="ru-UA" sz="1600" b="1">
                  <a:solidFill>
                    <a:srgbClr val="0000FF"/>
                  </a:solidFill>
                </a:rPr>
                <a:t>2)</a:t>
              </a:r>
              <a:r>
                <a:rPr lang="uk-UA" altLang="ru-UA" sz="1600" b="1"/>
                <a:t> як кільцеві молекули – поза хромосомою</a:t>
              </a:r>
            </a:p>
            <a:p>
              <a:pPr eaLnBrk="1" hangingPunct="1">
                <a:spcBef>
                  <a:spcPct val="50000"/>
                </a:spcBef>
                <a:buClr>
                  <a:srgbClr val="0000FF"/>
                </a:buClr>
                <a:buFont typeface="Wingdings" panose="05000000000000000000" pitchFamily="2" charset="2"/>
                <a:buChar char="q"/>
              </a:pPr>
              <a:r>
                <a:rPr lang="uk-UA" altLang="ru-UA" sz="1600" b="1"/>
                <a:t> Генні касети можуть бути інтегрованими у неспецифічні сайти хромосоми </a:t>
              </a:r>
            </a:p>
            <a:p>
              <a:pPr eaLnBrk="1" hangingPunct="1">
                <a:spcBef>
                  <a:spcPct val="50000"/>
                </a:spcBef>
                <a:buClr>
                  <a:srgbClr val="0000FF"/>
                </a:buClr>
                <a:buFont typeface="Wingdings" panose="05000000000000000000" pitchFamily="2" charset="2"/>
                <a:buChar char="q"/>
              </a:pPr>
              <a:r>
                <a:rPr lang="uk-UA" altLang="ru-UA" sz="1600" b="1"/>
                <a:t> Генні касети транскрибуються з промоторів інтегронів (</a:t>
              </a:r>
              <a:r>
                <a:rPr lang="uk-UA" altLang="ru-UA" sz="1600" b="1">
                  <a:solidFill>
                    <a:srgbClr val="0000FF"/>
                  </a:solidFill>
                </a:rPr>
                <a:t>Р</a:t>
              </a:r>
              <a:r>
                <a:rPr lang="en-US" altLang="ru-UA" sz="1600" b="1" baseline="-25000">
                  <a:solidFill>
                    <a:srgbClr val="0000FF"/>
                  </a:solidFill>
                </a:rPr>
                <a:t>ant</a:t>
              </a:r>
              <a:r>
                <a:rPr lang="uk-UA" altLang="ru-UA" sz="1600" b="1" baseline="-25000"/>
                <a:t>)</a:t>
              </a:r>
            </a:p>
          </p:txBody>
        </p:sp>
        <p:graphicFrame>
          <p:nvGraphicFramePr>
            <p:cNvPr id="47110" name="Object 11">
              <a:extLst>
                <a:ext uri="{FF2B5EF4-FFF2-40B4-BE49-F238E27FC236}">
                  <a16:creationId xmlns:a16="http://schemas.microsoft.com/office/drawing/2014/main" id="{5D7B7780-F219-4D0A-9C1C-2C088C46FB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5" y="799"/>
            <a:ext cx="1103" cy="1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CorelDRAW" r:id="rId3" imgW="1822117" imgH="1731865" progId="CorelDRAW.Graphic.11">
                    <p:embed/>
                  </p:oleObj>
                </mc:Choice>
                <mc:Fallback>
                  <p:oleObj name="CorelDRAW" r:id="rId3" imgW="1822117" imgH="1731865" progId="CorelDRAW.Graphic.11">
                    <p:embed/>
                    <p:pic>
                      <p:nvPicPr>
                        <p:cNvPr id="47110" name="Object 11">
                          <a:extLst>
                            <a:ext uri="{FF2B5EF4-FFF2-40B4-BE49-F238E27FC236}">
                              <a16:creationId xmlns:a16="http://schemas.microsoft.com/office/drawing/2014/main" id="{5D7B7780-F219-4D0A-9C1C-2C088C46FB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799"/>
                          <a:ext cx="1103" cy="1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1" name="Rectangle 4">
              <a:extLst>
                <a:ext uri="{FF2B5EF4-FFF2-40B4-BE49-F238E27FC236}">
                  <a16:creationId xmlns:a16="http://schemas.microsoft.com/office/drawing/2014/main" id="{DAFA74A9-E968-4222-BC6D-06B48C556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" y="1298"/>
              <a:ext cx="2041" cy="45"/>
            </a:xfrm>
            <a:prstGeom prst="rect">
              <a:avLst/>
            </a:prstGeom>
            <a:solidFill>
              <a:srgbClr val="23AD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12" name="Rectangle 8">
              <a:extLst>
                <a:ext uri="{FF2B5EF4-FFF2-40B4-BE49-F238E27FC236}">
                  <a16:creationId xmlns:a16="http://schemas.microsoft.com/office/drawing/2014/main" id="{50BAC23C-5836-4E96-9F12-9DE7656E6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" y="1298"/>
              <a:ext cx="18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13" name="Line 14">
              <a:extLst>
                <a:ext uri="{FF2B5EF4-FFF2-40B4-BE49-F238E27FC236}">
                  <a16:creationId xmlns:a16="http://schemas.microsoft.com/office/drawing/2014/main" id="{E982703E-A73C-496E-962C-CCDBA40B6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" y="1434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14" name="Line 15">
              <a:extLst>
                <a:ext uri="{FF2B5EF4-FFF2-40B4-BE49-F238E27FC236}">
                  <a16:creationId xmlns:a16="http://schemas.microsoft.com/office/drawing/2014/main" id="{3BB66997-A0F1-469E-8BD6-A1CB0BBC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5" y="134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15" name="Text Box 17">
              <a:extLst>
                <a:ext uri="{FF2B5EF4-FFF2-40B4-BE49-F238E27FC236}">
                  <a16:creationId xmlns:a16="http://schemas.microsoft.com/office/drawing/2014/main" id="{38EA4B0B-5EBB-4933-BEF7-C410B8CFE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071"/>
              <a:ext cx="18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1400" b="1"/>
                <a:t>Ген резистентності</a:t>
              </a:r>
            </a:p>
          </p:txBody>
        </p:sp>
        <p:sp>
          <p:nvSpPr>
            <p:cNvPr id="47116" name="Text Box 18">
              <a:extLst>
                <a:ext uri="{FF2B5EF4-FFF2-40B4-BE49-F238E27FC236}">
                  <a16:creationId xmlns:a16="http://schemas.microsoft.com/office/drawing/2014/main" id="{8AB62BAB-28E2-47F5-9B43-744527278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663"/>
              <a:ext cx="122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1400" b="1"/>
                <a:t>Рекомбінаційний сайт -“59 п.н. -елемент”</a:t>
              </a:r>
            </a:p>
          </p:txBody>
        </p:sp>
        <p:sp>
          <p:nvSpPr>
            <p:cNvPr id="47117" name="Text Box 19">
              <a:extLst>
                <a:ext uri="{FF2B5EF4-FFF2-40B4-BE49-F238E27FC236}">
                  <a16:creationId xmlns:a16="http://schemas.microsoft.com/office/drawing/2014/main" id="{8851285B-107E-40B6-9754-99A199939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2" y="1116"/>
              <a:ext cx="1315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1600" b="1">
                  <a:solidFill>
                    <a:srgbClr val="0000FF"/>
                  </a:solidFill>
                </a:rPr>
                <a:t>Автономна </a:t>
              </a:r>
              <a:r>
                <a:rPr lang="ru-RU" altLang="ru-UA" sz="1600" b="1">
                  <a:solidFill>
                    <a:srgbClr val="0000FF"/>
                  </a:solidFill>
                </a:rPr>
                <a:t>кільцева </a:t>
              </a:r>
              <a:r>
                <a:rPr lang="uk-UA" altLang="ru-UA" sz="1600" b="1">
                  <a:solidFill>
                    <a:srgbClr val="0000FF"/>
                  </a:solidFill>
                </a:rPr>
                <a:t>форма генної касети</a:t>
              </a:r>
            </a:p>
          </p:txBody>
        </p:sp>
        <p:sp>
          <p:nvSpPr>
            <p:cNvPr id="47118" name="Text Box 20">
              <a:extLst>
                <a:ext uri="{FF2B5EF4-FFF2-40B4-BE49-F238E27FC236}">
                  <a16:creationId xmlns:a16="http://schemas.microsoft.com/office/drawing/2014/main" id="{3E773094-EB28-489C-8F88-9D318259F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663"/>
              <a:ext cx="23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2000" b="1">
                  <a:solidFill>
                    <a:srgbClr val="0000FF"/>
                  </a:solidFill>
                </a:rPr>
                <a:t>Генна касета:</a:t>
              </a:r>
            </a:p>
          </p:txBody>
        </p:sp>
        <p:sp>
          <p:nvSpPr>
            <p:cNvPr id="47119" name="Rectangle 40">
              <a:extLst>
                <a:ext uri="{FF2B5EF4-FFF2-40B4-BE49-F238E27FC236}">
                  <a16:creationId xmlns:a16="http://schemas.microsoft.com/office/drawing/2014/main" id="{BE5047E2-93E4-479F-A672-4A2C445D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659"/>
              <a:ext cx="453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20" name="Rectangle 41">
              <a:extLst>
                <a:ext uri="{FF2B5EF4-FFF2-40B4-BE49-F238E27FC236}">
                  <a16:creationId xmlns:a16="http://schemas.microsoft.com/office/drawing/2014/main" id="{43F6F4E0-7797-40A3-A162-B2D8736CE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" y="2659"/>
              <a:ext cx="90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21" name="Rectangle 42">
              <a:extLst>
                <a:ext uri="{FF2B5EF4-FFF2-40B4-BE49-F238E27FC236}">
                  <a16:creationId xmlns:a16="http://schemas.microsoft.com/office/drawing/2014/main" id="{68A2F4B8-0974-43CA-84F5-C95048574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2704"/>
              <a:ext cx="771" cy="46"/>
            </a:xfrm>
            <a:prstGeom prst="rect">
              <a:avLst/>
            </a:prstGeom>
            <a:solidFill>
              <a:srgbClr val="23AD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22" name="Rectangle 43">
              <a:extLst>
                <a:ext uri="{FF2B5EF4-FFF2-40B4-BE49-F238E27FC236}">
                  <a16:creationId xmlns:a16="http://schemas.microsoft.com/office/drawing/2014/main" id="{516D6ADF-CFFB-4013-AA3D-DDB4A53F1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704"/>
              <a:ext cx="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23" name="Rectangle 44">
              <a:extLst>
                <a:ext uri="{FF2B5EF4-FFF2-40B4-BE49-F238E27FC236}">
                  <a16:creationId xmlns:a16="http://schemas.microsoft.com/office/drawing/2014/main" id="{B6B8F61C-D6C4-40DB-B3B0-2DA400E44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2659"/>
              <a:ext cx="545" cy="136"/>
            </a:xfrm>
            <a:prstGeom prst="rect">
              <a:avLst/>
            </a:prstGeom>
            <a:solidFill>
              <a:srgbClr val="B2B2B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24" name="Line 45">
              <a:extLst>
                <a:ext uri="{FF2B5EF4-FFF2-40B4-BE49-F238E27FC236}">
                  <a16:creationId xmlns:a16="http://schemas.microsoft.com/office/drawing/2014/main" id="{7D4DA2FA-0415-426D-AB20-4D9F60CCB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704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25" name="Text Box 47">
              <a:extLst>
                <a:ext uri="{FF2B5EF4-FFF2-40B4-BE49-F238E27FC236}">
                  <a16:creationId xmlns:a16="http://schemas.microsoft.com/office/drawing/2014/main" id="{EB9D38AF-BCB9-4B6C-990C-C0A817637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478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 i="1"/>
                <a:t>intI</a:t>
              </a:r>
              <a:endParaRPr lang="uk-UA" altLang="ru-UA" sz="1600" b="1" i="1"/>
            </a:p>
          </p:txBody>
        </p:sp>
        <p:sp>
          <p:nvSpPr>
            <p:cNvPr id="47126" name="Text Box 48">
              <a:extLst>
                <a:ext uri="{FF2B5EF4-FFF2-40B4-BE49-F238E27FC236}">
                  <a16:creationId xmlns:a16="http://schemas.microsoft.com/office/drawing/2014/main" id="{4759C4F4-1768-407A-9550-1D2FC2F5F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478"/>
              <a:ext cx="3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 i="1"/>
                <a:t>attI</a:t>
              </a:r>
              <a:endParaRPr lang="uk-UA" altLang="ru-UA" sz="1600" b="1" i="1"/>
            </a:p>
          </p:txBody>
        </p:sp>
        <p:sp>
          <p:nvSpPr>
            <p:cNvPr id="47127" name="Text Box 49">
              <a:extLst>
                <a:ext uri="{FF2B5EF4-FFF2-40B4-BE49-F238E27FC236}">
                  <a16:creationId xmlns:a16="http://schemas.microsoft.com/office/drawing/2014/main" id="{D1E1586C-D148-4CC2-8876-715411BC8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2432"/>
              <a:ext cx="4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 i="1"/>
                <a:t>sul</a:t>
              </a:r>
              <a:endParaRPr lang="uk-UA" altLang="ru-UA" sz="1600" b="1" i="1"/>
            </a:p>
          </p:txBody>
        </p:sp>
        <p:sp>
          <p:nvSpPr>
            <p:cNvPr id="47128" name="Text Box 50">
              <a:extLst>
                <a:ext uri="{FF2B5EF4-FFF2-40B4-BE49-F238E27FC236}">
                  <a16:creationId xmlns:a16="http://schemas.microsoft.com/office/drawing/2014/main" id="{D91C930D-92BB-4840-8CC8-E99B45025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477"/>
              <a:ext cx="3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 i="1"/>
                <a:t>aad</a:t>
              </a:r>
              <a:endParaRPr lang="uk-UA" altLang="ru-UA" sz="1600" b="1" i="1"/>
            </a:p>
          </p:txBody>
        </p:sp>
        <p:sp>
          <p:nvSpPr>
            <p:cNvPr id="47129" name="Rectangle 51">
              <a:extLst>
                <a:ext uri="{FF2B5EF4-FFF2-40B4-BE49-F238E27FC236}">
                  <a16:creationId xmlns:a16="http://schemas.microsoft.com/office/drawing/2014/main" id="{A27BAAFA-1DC1-4DE0-B059-1B38B7B28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704"/>
              <a:ext cx="771" cy="46"/>
            </a:xfrm>
            <a:prstGeom prst="rect">
              <a:avLst/>
            </a:prstGeom>
            <a:solidFill>
              <a:srgbClr val="23AD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30" name="Line 52">
              <a:extLst>
                <a:ext uri="{FF2B5EF4-FFF2-40B4-BE49-F238E27FC236}">
                  <a16:creationId xmlns:a16="http://schemas.microsoft.com/office/drawing/2014/main" id="{E221EE11-EBF2-44C7-9811-E5BEC22F8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704"/>
              <a:ext cx="3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31" name="Text Box 53">
              <a:extLst>
                <a:ext uri="{FF2B5EF4-FFF2-40B4-BE49-F238E27FC236}">
                  <a16:creationId xmlns:a16="http://schemas.microsoft.com/office/drawing/2014/main" id="{0FFB7F91-0F18-4320-B4F0-FA3B2CA1A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477"/>
              <a:ext cx="4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 i="1"/>
                <a:t>aac</a:t>
              </a:r>
              <a:endParaRPr lang="uk-UA" altLang="ru-UA" sz="1600" b="1" i="1"/>
            </a:p>
          </p:txBody>
        </p:sp>
        <p:sp>
          <p:nvSpPr>
            <p:cNvPr id="47132" name="Rectangle 54">
              <a:extLst>
                <a:ext uri="{FF2B5EF4-FFF2-40B4-BE49-F238E27FC236}">
                  <a16:creationId xmlns:a16="http://schemas.microsoft.com/office/drawing/2014/main" id="{52EB56BC-34DC-4782-84F8-77C115E5E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704"/>
              <a:ext cx="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33" name="Line 62">
              <a:extLst>
                <a:ext uri="{FF2B5EF4-FFF2-40B4-BE49-F238E27FC236}">
                  <a16:creationId xmlns:a16="http://schemas.microsoft.com/office/drawing/2014/main" id="{171FFEC9-F3DF-40C9-A2A4-9E00E4A0E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116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34" name="Line 66">
              <a:extLst>
                <a:ext uri="{FF2B5EF4-FFF2-40B4-BE49-F238E27FC236}">
                  <a16:creationId xmlns:a16="http://schemas.microsoft.com/office/drawing/2014/main" id="{5FD8D83B-ABC3-43F0-8D2E-8E2EF3A39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2432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35" name="Text Box 67">
              <a:extLst>
                <a:ext uri="{FF2B5EF4-FFF2-40B4-BE49-F238E27FC236}">
                  <a16:creationId xmlns:a16="http://schemas.microsoft.com/office/drawing/2014/main" id="{21AB1EA7-A1E7-499F-BE2B-47962605F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432"/>
              <a:ext cx="4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1600" b="1"/>
                <a:t>Р</a:t>
              </a:r>
              <a:r>
                <a:rPr lang="en-US" altLang="ru-UA" sz="1200" b="1"/>
                <a:t>ant</a:t>
              </a:r>
              <a:endParaRPr lang="uk-UA" altLang="ru-UA" sz="1800" b="1"/>
            </a:p>
          </p:txBody>
        </p:sp>
        <p:sp>
          <p:nvSpPr>
            <p:cNvPr id="47136" name="Text Box 21">
              <a:extLst>
                <a:ext uri="{FF2B5EF4-FFF2-40B4-BE49-F238E27FC236}">
                  <a16:creationId xmlns:a16="http://schemas.microsoft.com/office/drawing/2014/main" id="{FB5B237A-7CEF-4EFD-A43C-2BB475611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525"/>
              <a:ext cx="14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2000" b="1">
                  <a:solidFill>
                    <a:srgbClr val="0000FF"/>
                  </a:solidFill>
                </a:rPr>
                <a:t>Інтегрони:</a:t>
              </a:r>
            </a:p>
          </p:txBody>
        </p:sp>
        <p:sp>
          <p:nvSpPr>
            <p:cNvPr id="47137" name="Rectangle 23">
              <a:extLst>
                <a:ext uri="{FF2B5EF4-FFF2-40B4-BE49-F238E27FC236}">
                  <a16:creationId xmlns:a16="http://schemas.microsoft.com/office/drawing/2014/main" id="{02BDD797-64CD-475D-96CF-FF01D9438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2069"/>
              <a:ext cx="453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UA" sz="1800">
                <a:latin typeface="Courier" pitchFamily="49" charset="0"/>
              </a:endParaRPr>
            </a:p>
          </p:txBody>
        </p:sp>
        <p:sp>
          <p:nvSpPr>
            <p:cNvPr id="47138" name="Rectangle 24">
              <a:extLst>
                <a:ext uri="{FF2B5EF4-FFF2-40B4-BE49-F238E27FC236}">
                  <a16:creationId xmlns:a16="http://schemas.microsoft.com/office/drawing/2014/main" id="{8AA7F292-E3FB-407A-A2B3-A07CDD612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2069"/>
              <a:ext cx="90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39" name="Rectangle 25">
              <a:extLst>
                <a:ext uri="{FF2B5EF4-FFF2-40B4-BE49-F238E27FC236}">
                  <a16:creationId xmlns:a16="http://schemas.microsoft.com/office/drawing/2014/main" id="{324DDBEC-FF95-4745-BCB4-7E749DA22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114"/>
              <a:ext cx="771" cy="46"/>
            </a:xfrm>
            <a:prstGeom prst="rect">
              <a:avLst/>
            </a:prstGeom>
            <a:solidFill>
              <a:srgbClr val="23AD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40" name="Rectangle 26">
              <a:extLst>
                <a:ext uri="{FF2B5EF4-FFF2-40B4-BE49-F238E27FC236}">
                  <a16:creationId xmlns:a16="http://schemas.microsoft.com/office/drawing/2014/main" id="{BD9ACF50-8A37-4CCA-8E30-9B3725EDD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2114"/>
              <a:ext cx="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41" name="Rectangle 27">
              <a:extLst>
                <a:ext uri="{FF2B5EF4-FFF2-40B4-BE49-F238E27FC236}">
                  <a16:creationId xmlns:a16="http://schemas.microsoft.com/office/drawing/2014/main" id="{D2533BC9-E358-4BEC-9B04-6CC08D2B7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069"/>
              <a:ext cx="545" cy="136"/>
            </a:xfrm>
            <a:prstGeom prst="rect">
              <a:avLst/>
            </a:prstGeom>
            <a:solidFill>
              <a:srgbClr val="B2B2B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7142" name="Line 32">
              <a:extLst>
                <a:ext uri="{FF2B5EF4-FFF2-40B4-BE49-F238E27FC236}">
                  <a16:creationId xmlns:a16="http://schemas.microsoft.com/office/drawing/2014/main" id="{47344AEA-5D27-4FF9-BC79-B65610BB8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" y="2114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43" name="Line 33">
              <a:extLst>
                <a:ext uri="{FF2B5EF4-FFF2-40B4-BE49-F238E27FC236}">
                  <a16:creationId xmlns:a16="http://schemas.microsoft.com/office/drawing/2014/main" id="{6AF30526-3031-463A-B75F-020E4D517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1" y="2114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44" name="Text Box 34">
              <a:extLst>
                <a:ext uri="{FF2B5EF4-FFF2-40B4-BE49-F238E27FC236}">
                  <a16:creationId xmlns:a16="http://schemas.microsoft.com/office/drawing/2014/main" id="{04B5719E-4129-46B1-B2BC-D38F875E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1888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 i="1"/>
                <a:t>intI</a:t>
              </a:r>
              <a:endParaRPr lang="uk-UA" altLang="ru-UA" sz="1600" b="1" i="1"/>
            </a:p>
          </p:txBody>
        </p:sp>
        <p:sp>
          <p:nvSpPr>
            <p:cNvPr id="47145" name="Text Box 35">
              <a:extLst>
                <a:ext uri="{FF2B5EF4-FFF2-40B4-BE49-F238E27FC236}">
                  <a16:creationId xmlns:a16="http://schemas.microsoft.com/office/drawing/2014/main" id="{DC9928BC-E5C2-430C-A2E9-4C51B4F53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1888"/>
              <a:ext cx="3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 i="1"/>
                <a:t>attI</a:t>
              </a:r>
              <a:endParaRPr lang="uk-UA" altLang="ru-UA" sz="1600" b="1" i="1"/>
            </a:p>
          </p:txBody>
        </p:sp>
        <p:sp>
          <p:nvSpPr>
            <p:cNvPr id="47146" name="Text Box 36">
              <a:extLst>
                <a:ext uri="{FF2B5EF4-FFF2-40B4-BE49-F238E27FC236}">
                  <a16:creationId xmlns:a16="http://schemas.microsoft.com/office/drawing/2014/main" id="{AF14F63A-EA7B-43E2-8F2F-2644692E8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1842"/>
              <a:ext cx="4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 i="1"/>
                <a:t>sul</a:t>
              </a:r>
              <a:endParaRPr lang="uk-UA" altLang="ru-UA" sz="1600" b="1" i="1"/>
            </a:p>
          </p:txBody>
        </p:sp>
        <p:sp>
          <p:nvSpPr>
            <p:cNvPr id="47147" name="Text Box 37">
              <a:extLst>
                <a:ext uri="{FF2B5EF4-FFF2-40B4-BE49-F238E27FC236}">
                  <a16:creationId xmlns:a16="http://schemas.microsoft.com/office/drawing/2014/main" id="{738C7688-F236-411E-9A8F-BAD7CC748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" y="1887"/>
              <a:ext cx="3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 i="1"/>
                <a:t>aad</a:t>
              </a:r>
              <a:endParaRPr lang="uk-UA" altLang="ru-UA" sz="1600" b="1" i="1"/>
            </a:p>
          </p:txBody>
        </p:sp>
        <p:sp>
          <p:nvSpPr>
            <p:cNvPr id="47148" name="Line 63">
              <a:extLst>
                <a:ext uri="{FF2B5EF4-FFF2-40B4-BE49-F238E27FC236}">
                  <a16:creationId xmlns:a16="http://schemas.microsoft.com/office/drawing/2014/main" id="{0022109D-AC93-4805-8998-5F34A3C02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" y="179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49" name="Line 64">
              <a:extLst>
                <a:ext uri="{FF2B5EF4-FFF2-40B4-BE49-F238E27FC236}">
                  <a16:creationId xmlns:a16="http://schemas.microsoft.com/office/drawing/2014/main" id="{0CADC9C3-B78B-40F9-9BD0-62F044310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797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50" name="Text Box 68">
              <a:extLst>
                <a:ext uri="{FF2B5EF4-FFF2-40B4-BE49-F238E27FC236}">
                  <a16:creationId xmlns:a16="http://schemas.microsoft.com/office/drawing/2014/main" id="{ED22E06A-9DD5-45EE-BF9F-BD7A1BC79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1797"/>
              <a:ext cx="3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1600" b="1"/>
                <a:t>Р</a:t>
              </a:r>
              <a:r>
                <a:rPr lang="en-US" altLang="ru-UA" sz="1200" b="1"/>
                <a:t>ant</a:t>
              </a:r>
              <a:endParaRPr lang="uk-UA" altLang="ru-UA" sz="1200" b="1"/>
            </a:p>
          </p:txBody>
        </p:sp>
        <p:sp>
          <p:nvSpPr>
            <p:cNvPr id="47151" name="Line 73">
              <a:extLst>
                <a:ext uri="{FF2B5EF4-FFF2-40B4-BE49-F238E27FC236}">
                  <a16:creationId xmlns:a16="http://schemas.microsoft.com/office/drawing/2014/main" id="{7361A2D5-4FC0-4DA1-9296-C927BBC49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243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52" name="Line 74">
              <a:extLst>
                <a:ext uri="{FF2B5EF4-FFF2-40B4-BE49-F238E27FC236}">
                  <a16:creationId xmlns:a16="http://schemas.microsoft.com/office/drawing/2014/main" id="{78E3D623-35AB-4DB4-A53A-CE9FC226C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279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53" name="Line 75">
              <a:extLst>
                <a:ext uri="{FF2B5EF4-FFF2-40B4-BE49-F238E27FC236}">
                  <a16:creationId xmlns:a16="http://schemas.microsoft.com/office/drawing/2014/main" id="{2B112921-F007-4650-9EC6-67DB33107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2931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54" name="Text Box 76">
              <a:extLst>
                <a:ext uri="{FF2B5EF4-FFF2-40B4-BE49-F238E27FC236}">
                  <a16:creationId xmlns:a16="http://schemas.microsoft.com/office/drawing/2014/main" id="{B82DCAF6-39AE-4F7A-BE64-60F28D470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" y="2562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altLang="ru-UA" sz="1800">
                <a:latin typeface="Courier" pitchFamily="49" charset="0"/>
              </a:endParaRPr>
            </a:p>
          </p:txBody>
        </p:sp>
        <p:sp>
          <p:nvSpPr>
            <p:cNvPr id="47155" name="Text Box 77">
              <a:extLst>
                <a:ext uri="{FF2B5EF4-FFF2-40B4-BE49-F238E27FC236}">
                  <a16:creationId xmlns:a16="http://schemas.microsoft.com/office/drawing/2014/main" id="{D67367A0-26F8-4566-8882-06BCB9307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2795"/>
              <a:ext cx="4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P</a:t>
              </a:r>
              <a:r>
                <a:rPr lang="en-US" altLang="ru-UA" sz="1200" b="1"/>
                <a:t>int</a:t>
              </a:r>
              <a:endParaRPr lang="uk-UA" altLang="ru-UA" sz="1600" b="1"/>
            </a:p>
          </p:txBody>
        </p:sp>
        <p:sp>
          <p:nvSpPr>
            <p:cNvPr id="47156" name="Line 79">
              <a:extLst>
                <a:ext uri="{FF2B5EF4-FFF2-40B4-BE49-F238E27FC236}">
                  <a16:creationId xmlns:a16="http://schemas.microsoft.com/office/drawing/2014/main" id="{81FD56B9-4D93-492F-810E-D31E5E666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220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57" name="Line 80">
              <a:extLst>
                <a:ext uri="{FF2B5EF4-FFF2-40B4-BE49-F238E27FC236}">
                  <a16:creationId xmlns:a16="http://schemas.microsoft.com/office/drawing/2014/main" id="{C1264B73-7C2D-4261-BD06-2F597CBD6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" y="2341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7158" name="Text Box 81">
              <a:extLst>
                <a:ext uri="{FF2B5EF4-FFF2-40B4-BE49-F238E27FC236}">
                  <a16:creationId xmlns:a16="http://schemas.microsoft.com/office/drawing/2014/main" id="{DB2A0127-864F-4601-BA36-C2CEEECC9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205"/>
              <a:ext cx="4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P</a:t>
              </a:r>
              <a:r>
                <a:rPr lang="en-US" altLang="ru-UA" sz="1200" b="1"/>
                <a:t>int</a:t>
              </a:r>
              <a:endParaRPr lang="uk-UA" altLang="ru-UA" sz="1600" b="1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713FD2-0B80-4540-BA63-18441928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DD58C2-D1C3-4140-8C29-4EB668CC6B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7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0D7A93-68BF-4850-9913-F29E5EA3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>
                <a:solidFill>
                  <a:schemeClr val="tx1"/>
                </a:solidFill>
                <a:latin typeface="Calibri" pitchFamily="34" charset="0"/>
              </a:rPr>
              <a:t>Вставочні (інсерційні) послідовності </a:t>
            </a:r>
            <a:br>
              <a:rPr lang="ru-RU" sz="300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300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sz="3000" b="1">
                <a:solidFill>
                  <a:schemeClr val="tx1"/>
                </a:solidFill>
                <a:latin typeface="Calibri" pitchFamily="34" charset="0"/>
              </a:rPr>
              <a:t>IS-</a:t>
            </a:r>
            <a:r>
              <a:rPr lang="ru-RU" sz="3000" b="1">
                <a:solidFill>
                  <a:schemeClr val="tx1"/>
                </a:solidFill>
                <a:latin typeface="Calibri" pitchFamily="34" charset="0"/>
              </a:rPr>
              <a:t>елементи</a:t>
            </a:r>
            <a:r>
              <a:rPr lang="en-US" sz="300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ru-RU" sz="3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0E35FE-A6CB-4488-B9BE-0E446711B766}"/>
              </a:ext>
            </a:extLst>
          </p:cNvPr>
          <p:cNvPicPr/>
          <p:nvPr/>
        </p:nvPicPr>
        <p:blipFill rotWithShape="1">
          <a:blip r:embed="rId2"/>
          <a:srcRect l="2532" t="18589"/>
          <a:stretch/>
        </p:blipFill>
        <p:spPr>
          <a:xfrm>
            <a:off x="1706881" y="951955"/>
            <a:ext cx="7255982" cy="38576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85DFDB-51BC-4BA6-B5E3-45D8673E7CF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45382" r="44714" b="23147"/>
          <a:stretch/>
        </p:blipFill>
        <p:spPr bwMode="auto">
          <a:xfrm>
            <a:off x="147500" y="4859383"/>
            <a:ext cx="5299711" cy="1694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D4FFD6B-C374-49F9-8338-4D2B9024307C}"/>
              </a:ext>
            </a:extLst>
          </p:cNvPr>
          <p:cNvSpPr txBox="1">
            <a:spLocks/>
          </p:cNvSpPr>
          <p:nvPr/>
        </p:nvSpPr>
        <p:spPr>
          <a:xfrm>
            <a:off x="147500" y="6799"/>
            <a:ext cx="8996500" cy="895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err="1">
                <a:highlight>
                  <a:srgbClr val="FFFF00"/>
                </a:highlight>
              </a:rPr>
              <a:t>Вставочні</a:t>
            </a:r>
            <a:r>
              <a:rPr lang="uk-UA" b="1" dirty="0">
                <a:highlight>
                  <a:srgbClr val="FFFF00"/>
                </a:highlight>
              </a:rPr>
              <a:t> (</a:t>
            </a:r>
            <a:r>
              <a:rPr lang="uk-UA" b="1" dirty="0" err="1">
                <a:highlight>
                  <a:srgbClr val="FFFF00"/>
                </a:highlight>
              </a:rPr>
              <a:t>інсерційні</a:t>
            </a:r>
            <a:r>
              <a:rPr lang="uk-UA" b="1" dirty="0">
                <a:highlight>
                  <a:srgbClr val="FFFF00"/>
                </a:highlight>
              </a:rPr>
              <a:t>) послідовності  (</a:t>
            </a:r>
            <a:r>
              <a:rPr lang="en-US" b="1" dirty="0">
                <a:highlight>
                  <a:srgbClr val="FFFF00"/>
                </a:highlight>
              </a:rPr>
              <a:t>IS</a:t>
            </a:r>
            <a:r>
              <a:rPr lang="uk-UA" b="1" dirty="0">
                <a:highlight>
                  <a:srgbClr val="FFFF00"/>
                </a:highlight>
              </a:rPr>
              <a:t>-елементи)</a:t>
            </a:r>
            <a:endParaRPr lang="ru-U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22445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6FCEF19-4B93-4C1C-829B-97AF98287E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720725"/>
          </a:xfrm>
          <a:solidFill>
            <a:srgbClr val="F8FCA2"/>
          </a:solidFill>
        </p:spPr>
        <p:txBody>
          <a:bodyPr/>
          <a:lstStyle/>
          <a:p>
            <a:pPr eaLnBrk="1" hangingPunct="1"/>
            <a:r>
              <a:rPr lang="uk-UA" altLang="ru-UA" sz="2800" b="1"/>
              <a:t>МГЕ – важливі чинники мінливості бактерій</a:t>
            </a:r>
          </a:p>
        </p:txBody>
      </p:sp>
      <p:sp>
        <p:nvSpPr>
          <p:cNvPr id="49155" name="Text Box 4">
            <a:extLst>
              <a:ext uri="{FF2B5EF4-FFF2-40B4-BE49-F238E27FC236}">
                <a16:creationId xmlns:a16="http://schemas.microsoft.com/office/drawing/2014/main" id="{D494A96F-4D07-4847-BD44-09F4E74C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81075"/>
            <a:ext cx="7777162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altLang="ru-UA" sz="1800"/>
              <a:t> </a:t>
            </a:r>
            <a:r>
              <a:rPr lang="uk-UA" altLang="ru-UA" sz="2000" b="1"/>
              <a:t>МГЕ</a:t>
            </a:r>
            <a:r>
              <a:rPr lang="en-US" altLang="ru-UA" sz="2000" b="1"/>
              <a:t> </a:t>
            </a:r>
            <a:r>
              <a:rPr lang="uk-UA" altLang="ru-UA" sz="2000" b="1"/>
              <a:t>зумовл</a:t>
            </a:r>
            <a:r>
              <a:rPr lang="ru-RU" altLang="ru-UA" sz="2000" b="1"/>
              <a:t>юють</a:t>
            </a:r>
            <a:r>
              <a:rPr lang="en-US" altLang="ru-UA" sz="2000" b="1"/>
              <a:t> </a:t>
            </a:r>
            <a:r>
              <a:rPr lang="ru-RU" altLang="ru-UA" sz="2000" b="1"/>
              <a:t>м</a:t>
            </a:r>
            <a:r>
              <a:rPr lang="uk-UA" altLang="ru-UA" sz="2000" b="1"/>
              <a:t>утації генів, в які вони включаються. При їх вирізанні – реверсія до дикого типу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2000" b="1"/>
              <a:t> МГЕ виявляють полярні ефекти, тобто впливають на функції розташованих за вставкою генів ( на дистальні гени )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altLang="ru-UA" sz="2000" b="1"/>
              <a:t> </a:t>
            </a:r>
            <a:r>
              <a:rPr lang="uk-UA" altLang="ru-UA" sz="2000" b="1"/>
              <a:t>МГЕ можуть виконувати роль “мандрівних” промоторів/термінаторів транскрипції генів</a:t>
            </a:r>
            <a:r>
              <a:rPr lang="en-US" altLang="ru-UA" sz="2000" b="1"/>
              <a:t> – </a:t>
            </a:r>
            <a:r>
              <a:rPr lang="uk-UA" altLang="ru-UA" sz="2000" b="1"/>
              <a:t>“перемикачів” роботи генів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uk-UA" altLang="ru-UA" sz="2000" b="1"/>
              <a:t> 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uk-UA" altLang="ru-UA" sz="2000" b="1"/>
              <a:t>Частота транспозицій у прокаріот: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uk-UA" altLang="ru-UA" sz="2000" b="1"/>
              <a:t> 1 х 10</a:t>
            </a:r>
            <a:r>
              <a:rPr lang="uk-UA" altLang="ru-UA" sz="2000" b="1" baseline="30000"/>
              <a:t>-4</a:t>
            </a:r>
            <a:r>
              <a:rPr lang="uk-UA" altLang="ru-UA" sz="2000" b="1"/>
              <a:t> – 10</a:t>
            </a:r>
            <a:r>
              <a:rPr lang="uk-UA" altLang="ru-UA" sz="2000" b="1" baseline="30000"/>
              <a:t>-</a:t>
            </a:r>
            <a:r>
              <a:rPr lang="en-US" altLang="ru-UA" sz="2000" b="1" baseline="30000"/>
              <a:t>5</a:t>
            </a:r>
            <a:r>
              <a:rPr lang="uk-UA" altLang="ru-UA" sz="2000" b="1"/>
              <a:t> на елемент/за клітинну генерацію 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uk-UA" altLang="ru-UA" sz="2000" b="1"/>
              <a:t>Це важлива причина спонтанних мутацій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uk-UA" altLang="ru-UA" sz="2000" b="1"/>
              <a:t>За дії екстремальних чинників частота транспозицій може зростати на декілька порядків</a:t>
            </a:r>
          </a:p>
        </p:txBody>
      </p:sp>
      <p:sp>
        <p:nvSpPr>
          <p:cNvPr id="49156" name="Line 32">
            <a:extLst>
              <a:ext uri="{FF2B5EF4-FFF2-40B4-BE49-F238E27FC236}">
                <a16:creationId xmlns:a16="http://schemas.microsoft.com/office/drawing/2014/main" id="{538425EE-60BC-4131-A903-5AEE1867A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286375"/>
            <a:ext cx="3679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51702-0A6E-4557-868B-EBA4223F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3B35B5-65DF-404E-A4F4-4F555F6CFAB4}"/>
              </a:ext>
            </a:extLst>
          </p:cNvPr>
          <p:cNvPicPr/>
          <p:nvPr/>
        </p:nvPicPr>
        <p:blipFill rotWithShape="1">
          <a:blip r:embed="rId2"/>
          <a:srcRect l="15906" t="32611" r="54206" b="24059"/>
          <a:stretch/>
        </p:blipFill>
        <p:spPr bwMode="auto">
          <a:xfrm>
            <a:off x="140153" y="274638"/>
            <a:ext cx="6486253" cy="500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F11D64-8DAB-4B98-AD6F-322406A0E4A4}"/>
              </a:ext>
            </a:extLst>
          </p:cNvPr>
          <p:cNvPicPr/>
          <p:nvPr/>
        </p:nvPicPr>
        <p:blipFill rotWithShape="1">
          <a:blip r:embed="rId3"/>
          <a:srcRect l="5000" t="83333" r="1571" b="6286"/>
          <a:stretch/>
        </p:blipFill>
        <p:spPr>
          <a:xfrm>
            <a:off x="0" y="5649685"/>
            <a:ext cx="8543109" cy="7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1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9">
            <a:extLst>
              <a:ext uri="{FF2B5EF4-FFF2-40B4-BE49-F238E27FC236}">
                <a16:creationId xmlns:a16="http://schemas.microsoft.com/office/drawing/2014/main" id="{14604EAF-D3F9-4F8E-B141-C2E10ABB20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2919" y="0"/>
            <a:ext cx="8229600" cy="8937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ru-UA" sz="3200" b="1"/>
              <a:t>IS-</a:t>
            </a:r>
            <a:r>
              <a:rPr lang="ru-RU" altLang="ru-UA" sz="3200" b="1"/>
              <a:t>е</a:t>
            </a:r>
            <a:r>
              <a:rPr lang="uk-UA" altLang="ru-UA" sz="3200" b="1"/>
              <a:t>лементи </a:t>
            </a:r>
            <a:r>
              <a:rPr lang="en-US" altLang="ru-UA" sz="3200" b="1" i="1"/>
              <a:t>E. coli</a:t>
            </a:r>
            <a:endParaRPr lang="uk-UA" altLang="ru-UA" sz="3200" b="1" i="1"/>
          </a:p>
        </p:txBody>
      </p:sp>
      <p:graphicFrame>
        <p:nvGraphicFramePr>
          <p:cNvPr id="39939" name="Group 3">
            <a:extLst>
              <a:ext uri="{FF2B5EF4-FFF2-40B4-BE49-F238E27FC236}">
                <a16:creationId xmlns:a16="http://schemas.microsoft.com/office/drawing/2014/main" id="{B032E379-F7CC-4E03-8209-32CDF85BFCC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92919" y="893763"/>
          <a:ext cx="8435975" cy="2981834"/>
        </p:xfrm>
        <a:graphic>
          <a:graphicData uri="http://schemas.openxmlformats.org/drawingml/2006/table">
            <a:tbl>
              <a:tblPr/>
              <a:tblGrid>
                <a:gridCol w="1377950">
                  <a:extLst>
                    <a:ext uri="{9D8B030D-6E8A-4147-A177-3AD203B41FA5}">
                      <a16:colId xmlns:a16="http://schemas.microsoft.com/office/drawing/2014/main" val="516566626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3300252623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1196580249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942206960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1644090067"/>
                    </a:ext>
                  </a:extLst>
                </a:gridCol>
              </a:tblGrid>
              <a:tr h="838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IS-</a:t>
                      </a: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елемент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Розмір, </a:t>
                      </a:r>
                      <a:r>
                        <a:rPr kumimoji="0" lang="uk-UA" altLang="ru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п.н</a:t>
                      </a: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Інвертовані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термінальні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повтори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Прямі повтори ДНК-мішені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Сайти інсерцій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818454"/>
                  </a:ext>
                </a:extLst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uk-UA" altLang="ru-UA" sz="18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випадкові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572533"/>
                  </a:ext>
                </a:extLst>
              </a:tr>
              <a:tr h="423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uk-UA" altLang="ru-UA" sz="18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гарячі точки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356731"/>
                  </a:ext>
                </a:extLst>
              </a:tr>
              <a:tr h="358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uk-UA" altLang="ru-UA" sz="18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 або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AAAN</a:t>
                      </a:r>
                      <a:r>
                        <a:rPr kumimoji="0" lang="en-US" altLang="ru-UA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kumimoji="0" lang="en-US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TTT</a:t>
                      </a:r>
                      <a:endParaRPr kumimoji="0" lang="uk-UA" altLang="ru-UA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366399"/>
                  </a:ext>
                </a:extLst>
              </a:tr>
              <a:tr h="436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kumimoji="0" lang="uk-UA" altLang="ru-UA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NGCTNAGCN</a:t>
                      </a:r>
                      <a:endParaRPr kumimoji="0" lang="uk-UA" altLang="ru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677318"/>
                  </a:ext>
                </a:extLst>
              </a:tr>
              <a:tr h="301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kumimoji="0" lang="uk-UA" altLang="ru-UA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гарячі точки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011805"/>
                  </a:ext>
                </a:extLst>
              </a:tr>
            </a:tbl>
          </a:graphicData>
        </a:graphic>
      </p:graphicFrame>
      <p:sp>
        <p:nvSpPr>
          <p:cNvPr id="39983" name="Text Box 63">
            <a:extLst>
              <a:ext uri="{FF2B5EF4-FFF2-40B4-BE49-F238E27FC236}">
                <a16:creationId xmlns:a16="http://schemas.microsoft.com/office/drawing/2014/main" id="{1AD1BC99-ADF9-46DB-A04B-94DF3281A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084763"/>
            <a:ext cx="7993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UA" sz="1800">
              <a:latin typeface="Courier" pitchFamily="49" charset="0"/>
            </a:endParaRPr>
          </a:p>
        </p:txBody>
      </p:sp>
      <p:sp>
        <p:nvSpPr>
          <p:cNvPr id="39984" name="Text Box 64">
            <a:extLst>
              <a:ext uri="{FF2B5EF4-FFF2-40B4-BE49-F238E27FC236}">
                <a16:creationId xmlns:a16="http://schemas.microsoft.com/office/drawing/2014/main" id="{D6A764E2-83F7-4B61-AACE-C8FCBBF9D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0200"/>
            <a:ext cx="896461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800" dirty="0"/>
              <a:t> </a:t>
            </a:r>
            <a:r>
              <a:rPr lang="uk-UA" altLang="ru-UA" sz="1600" b="1" dirty="0"/>
              <a:t>Відкриті в середині 60-х років ХХ століття під час вивчення причин спонтанних мутацій у бактерій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 dirty="0"/>
              <a:t> Відносно короткі послідовності (зазвичай </a:t>
            </a:r>
            <a:r>
              <a:rPr lang="uk-UA" altLang="ru-UA" sz="1600" b="1" dirty="0">
                <a:solidFill>
                  <a:srgbClr val="0000FF"/>
                </a:solidFill>
              </a:rPr>
              <a:t>700-1800 </a:t>
            </a:r>
            <a:r>
              <a:rPr lang="uk-UA" altLang="ru-UA" sz="1600" b="1" dirty="0" err="1">
                <a:solidFill>
                  <a:srgbClr val="0000FF"/>
                </a:solidFill>
              </a:rPr>
              <a:t>п.н</a:t>
            </a:r>
            <a:r>
              <a:rPr lang="uk-UA" altLang="ru-UA" sz="1600" b="1" dirty="0"/>
              <a:t>.), містять на кінцях короткі інвертовані повтори </a:t>
            </a:r>
            <a:r>
              <a:rPr lang="uk-UA" altLang="ru-UA" sz="1600" b="1" dirty="0" err="1"/>
              <a:t>нуклеотидних</a:t>
            </a:r>
            <a:r>
              <a:rPr lang="uk-UA" altLang="ru-UA" sz="1600" b="1" dirty="0"/>
              <a:t> послідовностей  та ген, що контролюють їх транспозицію 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 dirty="0"/>
              <a:t> Виявляються за  здатністю викликати мутації генів, в які вони включаються 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 dirty="0"/>
              <a:t> Викликають дуплікації ДНК-мішені </a:t>
            </a:r>
            <a:endParaRPr lang="uk-UA" altLang="ru-UA" sz="1600" b="1" dirty="0">
              <a:latin typeface="Courier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30E7720-07D4-466D-8DDF-32CA599D00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804862"/>
          </a:xfrm>
          <a:solidFill>
            <a:srgbClr val="FBF7A3"/>
          </a:solidFill>
        </p:spPr>
        <p:txBody>
          <a:bodyPr/>
          <a:lstStyle/>
          <a:p>
            <a:pPr eaLnBrk="1" hangingPunct="1"/>
            <a:r>
              <a:rPr lang="en-US" altLang="ru-UA" sz="3600" b="1"/>
              <a:t>IS</a:t>
            </a:r>
            <a:r>
              <a:rPr lang="en-US" altLang="ru-UA" sz="3600" b="1" i="1"/>
              <a:t>1</a:t>
            </a:r>
            <a:r>
              <a:rPr lang="en-US" altLang="ru-UA" sz="3600" b="1"/>
              <a:t>- </a:t>
            </a:r>
            <a:r>
              <a:rPr lang="uk-UA" altLang="ru-UA" sz="3600" b="1"/>
              <a:t>елемент, 768 пн</a:t>
            </a:r>
          </a:p>
        </p:txBody>
      </p:sp>
      <p:grpSp>
        <p:nvGrpSpPr>
          <p:cNvPr id="40963" name="Group 38">
            <a:extLst>
              <a:ext uri="{FF2B5EF4-FFF2-40B4-BE49-F238E27FC236}">
                <a16:creationId xmlns:a16="http://schemas.microsoft.com/office/drawing/2014/main" id="{13E98A16-FC42-4457-806E-9521D2EF11C0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125538"/>
            <a:ext cx="6192838" cy="3505200"/>
            <a:chOff x="612" y="935"/>
            <a:chExt cx="3901" cy="2208"/>
          </a:xfrm>
        </p:grpSpPr>
        <p:sp>
          <p:nvSpPr>
            <p:cNvPr id="40964" name="Text Box 26">
              <a:extLst>
                <a:ext uri="{FF2B5EF4-FFF2-40B4-BE49-F238E27FC236}">
                  <a16:creationId xmlns:a16="http://schemas.microsoft.com/office/drawing/2014/main" id="{91AA0409-F2C4-42D8-B29B-DFE04D717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93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2400" b="1">
                  <a:solidFill>
                    <a:srgbClr val="FF3300"/>
                  </a:solidFill>
                </a:rPr>
                <a:t>_</a:t>
              </a:r>
              <a:endParaRPr lang="uk-UA" altLang="ru-UA" sz="2400" b="1">
                <a:solidFill>
                  <a:srgbClr val="FF3300"/>
                </a:solidFill>
              </a:endParaRPr>
            </a:p>
          </p:txBody>
        </p:sp>
        <p:sp>
          <p:nvSpPr>
            <p:cNvPr id="40965" name="Rectangle 28">
              <a:extLst>
                <a:ext uri="{FF2B5EF4-FFF2-40B4-BE49-F238E27FC236}">
                  <a16:creationId xmlns:a16="http://schemas.microsoft.com/office/drawing/2014/main" id="{E95D191D-32F6-460D-A643-BB1B64663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840"/>
              <a:ext cx="1044" cy="4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0966" name="Rectangle 29">
              <a:extLst>
                <a:ext uri="{FF2B5EF4-FFF2-40B4-BE49-F238E27FC236}">
                  <a16:creationId xmlns:a16="http://schemas.microsoft.com/office/drawing/2014/main" id="{510B874E-1513-4593-8D23-60ECD5062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21"/>
              <a:ext cx="2994" cy="4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0967" name="Text Box 31">
              <a:extLst>
                <a:ext uri="{FF2B5EF4-FFF2-40B4-BE49-F238E27FC236}">
                  <a16:creationId xmlns:a16="http://schemas.microsoft.com/office/drawing/2014/main" id="{84CDF320-8468-4CEA-888D-C7F75D615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931"/>
              <a:ext cx="1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1</a:t>
              </a:r>
              <a:endParaRPr lang="uk-UA" altLang="ru-UA" sz="1600" b="1"/>
            </a:p>
          </p:txBody>
        </p:sp>
        <p:sp>
          <p:nvSpPr>
            <p:cNvPr id="40968" name="Text Box 33">
              <a:extLst>
                <a:ext uri="{FF2B5EF4-FFF2-40B4-BE49-F238E27FC236}">
                  <a16:creationId xmlns:a16="http://schemas.microsoft.com/office/drawing/2014/main" id="{22959483-D799-43F9-9DB5-CDA164195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2931"/>
              <a:ext cx="4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232</a:t>
              </a:r>
              <a:endParaRPr lang="uk-UA" altLang="ru-UA" sz="1600" b="1"/>
            </a:p>
          </p:txBody>
        </p:sp>
        <p:grpSp>
          <p:nvGrpSpPr>
            <p:cNvPr id="40969" name="Group 27">
              <a:extLst>
                <a:ext uri="{FF2B5EF4-FFF2-40B4-BE49-F238E27FC236}">
                  <a16:creationId xmlns:a16="http://schemas.microsoft.com/office/drawing/2014/main" id="{E8E4B3AB-CD9D-4042-B664-46ADCB1A2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1162"/>
              <a:ext cx="3674" cy="1327"/>
              <a:chOff x="657" y="1019"/>
              <a:chExt cx="3674" cy="1327"/>
            </a:xfrm>
          </p:grpSpPr>
          <p:grpSp>
            <p:nvGrpSpPr>
              <p:cNvPr id="40970" name="Group 16">
                <a:extLst>
                  <a:ext uri="{FF2B5EF4-FFF2-40B4-BE49-F238E27FC236}">
                    <a16:creationId xmlns:a16="http://schemas.microsoft.com/office/drawing/2014/main" id="{76953BF4-1E67-4A64-80E1-9758A3D5B3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7" y="1888"/>
                <a:ext cx="3674" cy="458"/>
                <a:chOff x="612" y="1298"/>
                <a:chExt cx="3674" cy="458"/>
              </a:xfrm>
            </p:grpSpPr>
            <p:sp>
              <p:nvSpPr>
                <p:cNvPr id="40971" name="Rectangle 4">
                  <a:extLst>
                    <a:ext uri="{FF2B5EF4-FFF2-40B4-BE49-F238E27FC236}">
                      <a16:creationId xmlns:a16="http://schemas.microsoft.com/office/drawing/2014/main" id="{1B3A1983-AE55-41C2-8FE5-73992556D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1389"/>
                  <a:ext cx="3175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UA" altLang="ru-UA" sz="1800">
                    <a:latin typeface="Courier" pitchFamily="49" charset="0"/>
                  </a:endParaRPr>
                </a:p>
              </p:txBody>
            </p:sp>
            <p:sp>
              <p:nvSpPr>
                <p:cNvPr id="40972" name="Rectangle 6">
                  <a:extLst>
                    <a:ext uri="{FF2B5EF4-FFF2-40B4-BE49-F238E27FC236}">
                      <a16:creationId xmlns:a16="http://schemas.microsoft.com/office/drawing/2014/main" id="{E002887B-68C0-4BDB-97F9-D1AB2D7EE5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3" y="1389"/>
                  <a:ext cx="136" cy="1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UA" altLang="ru-UA" sz="1800">
                    <a:latin typeface="Courier" pitchFamily="49" charset="0"/>
                  </a:endParaRPr>
                </a:p>
              </p:txBody>
            </p:sp>
            <p:sp>
              <p:nvSpPr>
                <p:cNvPr id="40973" name="Line 7">
                  <a:extLst>
                    <a:ext uri="{FF2B5EF4-FFF2-40B4-BE49-F238E27FC236}">
                      <a16:creationId xmlns:a16="http://schemas.microsoft.com/office/drawing/2014/main" id="{6053EA8B-5135-44B6-A3A8-F1E7563E1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" y="129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UA"/>
                </a:p>
              </p:txBody>
            </p:sp>
            <p:sp>
              <p:nvSpPr>
                <p:cNvPr id="40974" name="Line 8">
                  <a:extLst>
                    <a:ext uri="{FF2B5EF4-FFF2-40B4-BE49-F238E27FC236}">
                      <a16:creationId xmlns:a16="http://schemas.microsoft.com/office/drawing/2014/main" id="{FCE87A4F-E448-4EC1-A512-3FA45071CA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4" y="129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UA"/>
                </a:p>
              </p:txBody>
            </p:sp>
            <p:sp>
              <p:nvSpPr>
                <p:cNvPr id="40975" name="Line 9">
                  <a:extLst>
                    <a:ext uri="{FF2B5EF4-FFF2-40B4-BE49-F238E27FC236}">
                      <a16:creationId xmlns:a16="http://schemas.microsoft.com/office/drawing/2014/main" id="{C6839229-2C20-4C75-A454-2F2AA15705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8" y="1389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UA"/>
                </a:p>
              </p:txBody>
            </p:sp>
            <p:sp>
              <p:nvSpPr>
                <p:cNvPr id="40976" name="Text Box 10">
                  <a:extLst>
                    <a:ext uri="{FF2B5EF4-FFF2-40B4-BE49-F238E27FC236}">
                      <a16:creationId xmlns:a16="http://schemas.microsoft.com/office/drawing/2014/main" id="{970D028A-A5FC-4CFA-97F7-E9B6662327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56" y="1525"/>
                  <a:ext cx="63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ru-UA" sz="1800" b="1" i="1"/>
                    <a:t>insA</a:t>
                  </a:r>
                  <a:endParaRPr lang="uk-UA" altLang="ru-UA" sz="1800" b="1" i="1"/>
                </a:p>
              </p:txBody>
            </p:sp>
            <p:sp>
              <p:nvSpPr>
                <p:cNvPr id="40977" name="Rectangle 12">
                  <a:extLst>
                    <a:ext uri="{FF2B5EF4-FFF2-40B4-BE49-F238E27FC236}">
                      <a16:creationId xmlns:a16="http://schemas.microsoft.com/office/drawing/2014/main" id="{F91F9ABC-680C-4676-89E1-7557A9B77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" y="1525"/>
                  <a:ext cx="4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ru-UA" sz="1800" b="1" i="1"/>
                    <a:t>insB’</a:t>
                  </a:r>
                  <a:endParaRPr lang="uk-UA" altLang="ru-UA" sz="1800" b="1" i="1"/>
                </a:p>
              </p:txBody>
            </p:sp>
            <p:sp>
              <p:nvSpPr>
                <p:cNvPr id="40978" name="Rectangle 13">
                  <a:extLst>
                    <a:ext uri="{FF2B5EF4-FFF2-40B4-BE49-F238E27FC236}">
                      <a16:creationId xmlns:a16="http://schemas.microsoft.com/office/drawing/2014/main" id="{A0E9ABC0-295E-4DD9-86B8-F327AD13B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389"/>
                  <a:ext cx="136" cy="1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UA" altLang="ru-UA" sz="1800">
                    <a:latin typeface="Courier" pitchFamily="49" charset="0"/>
                  </a:endParaRPr>
                </a:p>
              </p:txBody>
            </p:sp>
            <p:sp>
              <p:nvSpPr>
                <p:cNvPr id="40979" name="Text Box 14">
                  <a:extLst>
                    <a:ext uri="{FF2B5EF4-FFF2-40B4-BE49-F238E27FC236}">
                      <a16:creationId xmlns:a16="http://schemas.microsoft.com/office/drawing/2014/main" id="{38C9B392-58F3-4D12-8C86-477A96EE7F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2" y="1525"/>
                  <a:ext cx="45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ru-UA" sz="1800" b="1"/>
                    <a:t>IRL</a:t>
                  </a:r>
                  <a:endParaRPr lang="uk-UA" altLang="ru-UA" sz="1800" b="1"/>
                </a:p>
              </p:txBody>
            </p:sp>
            <p:sp>
              <p:nvSpPr>
                <p:cNvPr id="40980" name="Text Box 15">
                  <a:extLst>
                    <a:ext uri="{FF2B5EF4-FFF2-40B4-BE49-F238E27FC236}">
                      <a16:creationId xmlns:a16="http://schemas.microsoft.com/office/drawing/2014/main" id="{EC843CD1-9661-4ACA-8DF5-EA9809E602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3" y="1525"/>
                  <a:ext cx="45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ru-UA" sz="1800" b="1"/>
                    <a:t>IRR</a:t>
                  </a:r>
                  <a:endParaRPr lang="uk-UA" altLang="ru-UA" sz="1800" b="1"/>
                </a:p>
              </p:txBody>
            </p:sp>
          </p:grpSp>
          <p:sp>
            <p:nvSpPr>
              <p:cNvPr id="40981" name="Text Box 17">
                <a:extLst>
                  <a:ext uri="{FF2B5EF4-FFF2-40B4-BE49-F238E27FC236}">
                    <a16:creationId xmlns:a16="http://schemas.microsoft.com/office/drawing/2014/main" id="{29885805-F1B5-42F6-81CD-968F5344D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1019"/>
                <a:ext cx="5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UA" sz="1800" b="1"/>
                  <a:t>InsA</a:t>
                </a:r>
                <a:endParaRPr lang="uk-UA" altLang="ru-UA" sz="1800" b="1"/>
              </a:p>
            </p:txBody>
          </p:sp>
          <p:sp>
            <p:nvSpPr>
              <p:cNvPr id="40982" name="Text Box 18">
                <a:extLst>
                  <a:ext uri="{FF2B5EF4-FFF2-40B4-BE49-F238E27FC236}">
                    <a16:creationId xmlns:a16="http://schemas.microsoft.com/office/drawing/2014/main" id="{6AB17EEA-94C4-4889-8198-C06BB489A2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0" y="1298"/>
                <a:ext cx="6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UA" sz="1800" b="1"/>
                  <a:t>InsAB’</a:t>
                </a:r>
                <a:endParaRPr lang="uk-UA" altLang="ru-UA" sz="1800" b="1"/>
              </a:p>
            </p:txBody>
          </p:sp>
          <p:sp>
            <p:nvSpPr>
              <p:cNvPr id="40983" name="Freeform 19">
                <a:extLst>
                  <a:ext uri="{FF2B5EF4-FFF2-40B4-BE49-F238E27FC236}">
                    <a16:creationId xmlns:a16="http://schemas.microsoft.com/office/drawing/2014/main" id="{C6BA27A1-B601-4DAB-BD04-7E4DCEAA8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1162"/>
                <a:ext cx="1315" cy="680"/>
              </a:xfrm>
              <a:custGeom>
                <a:avLst/>
                <a:gdLst>
                  <a:gd name="T0" fmla="*/ 0 w 1315"/>
                  <a:gd name="T1" fmla="*/ 0 h 680"/>
                  <a:gd name="T2" fmla="*/ 1225 w 1315"/>
                  <a:gd name="T3" fmla="*/ 0 h 680"/>
                  <a:gd name="T4" fmla="*/ 1315 w 1315"/>
                  <a:gd name="T5" fmla="*/ 680 h 680"/>
                  <a:gd name="T6" fmla="*/ 0 60000 65536"/>
                  <a:gd name="T7" fmla="*/ 0 60000 65536"/>
                  <a:gd name="T8" fmla="*/ 0 60000 65536"/>
                  <a:gd name="T9" fmla="*/ 0 w 1315"/>
                  <a:gd name="T10" fmla="*/ 0 h 680"/>
                  <a:gd name="T11" fmla="*/ 1315 w 1315"/>
                  <a:gd name="T12" fmla="*/ 680 h 6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15" h="680">
                    <a:moveTo>
                      <a:pt x="0" y="0"/>
                    </a:moveTo>
                    <a:lnTo>
                      <a:pt x="1225" y="0"/>
                    </a:lnTo>
                    <a:lnTo>
                      <a:pt x="1315" y="680"/>
                    </a:ln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UA" altLang="ru-UA" sz="1800">
                  <a:latin typeface="Courier" pitchFamily="49" charset="0"/>
                </a:endParaRPr>
              </a:p>
            </p:txBody>
          </p:sp>
          <p:sp>
            <p:nvSpPr>
              <p:cNvPr id="40984" name="Line 20">
                <a:extLst>
                  <a:ext uri="{FF2B5EF4-FFF2-40B4-BE49-F238E27FC236}">
                    <a16:creationId xmlns:a16="http://schemas.microsoft.com/office/drawing/2014/main" id="{4DA88964-26BD-4FE4-BF48-F22E5F05A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9" y="1842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40985" name="Line 21">
                <a:extLst>
                  <a:ext uri="{FF2B5EF4-FFF2-40B4-BE49-F238E27FC236}">
                    <a16:creationId xmlns:a16="http://schemas.microsoft.com/office/drawing/2014/main" id="{AEC3C7C2-F1D5-49DA-9261-270DCD66A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0" y="1162"/>
                <a:ext cx="1361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40986" name="Line 22">
                <a:extLst>
                  <a:ext uri="{FF2B5EF4-FFF2-40B4-BE49-F238E27FC236}">
                    <a16:creationId xmlns:a16="http://schemas.microsoft.com/office/drawing/2014/main" id="{1A29DAF8-0876-461B-9B3D-B68B870C3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0" y="1162"/>
                <a:ext cx="90" cy="68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40987" name="Line 23">
                <a:extLst>
                  <a:ext uri="{FF2B5EF4-FFF2-40B4-BE49-F238E27FC236}">
                    <a16:creationId xmlns:a16="http://schemas.microsoft.com/office/drawing/2014/main" id="{50570AEB-05EE-4380-83A5-0C759F51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0" y="1434"/>
                <a:ext cx="1270" cy="40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40988" name="Line 24">
                <a:extLst>
                  <a:ext uri="{FF2B5EF4-FFF2-40B4-BE49-F238E27FC236}">
                    <a16:creationId xmlns:a16="http://schemas.microsoft.com/office/drawing/2014/main" id="{46C8A9E9-DC72-4880-8EE4-72617ACE6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5" y="1434"/>
                <a:ext cx="1134" cy="45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40989" name="Text Box 25">
                <a:extLst>
                  <a:ext uri="{FF2B5EF4-FFF2-40B4-BE49-F238E27FC236}">
                    <a16:creationId xmlns:a16="http://schemas.microsoft.com/office/drawing/2014/main" id="{A5FE90AC-C15B-4773-B59E-8DED69BB8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6" y="1434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UA" sz="2000">
                    <a:solidFill>
                      <a:schemeClr val="hlink"/>
                    </a:solidFill>
                  </a:rPr>
                  <a:t>+</a:t>
                </a:r>
                <a:endParaRPr lang="uk-UA" altLang="ru-UA" sz="2000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40990" name="Text Box 30">
              <a:extLst>
                <a:ext uri="{FF2B5EF4-FFF2-40B4-BE49-F238E27FC236}">
                  <a16:creationId xmlns:a16="http://schemas.microsoft.com/office/drawing/2014/main" id="{188423DA-5EF1-4A2C-A59A-F82A76A7B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2704"/>
              <a:ext cx="1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1</a:t>
              </a:r>
              <a:endParaRPr lang="uk-UA" altLang="ru-UA" sz="1600" b="1"/>
            </a:p>
          </p:txBody>
        </p:sp>
        <p:sp>
          <p:nvSpPr>
            <p:cNvPr id="40991" name="Text Box 32">
              <a:extLst>
                <a:ext uri="{FF2B5EF4-FFF2-40B4-BE49-F238E27FC236}">
                  <a16:creationId xmlns:a16="http://schemas.microsoft.com/office/drawing/2014/main" id="{35734B56-E47A-4BC2-AEBF-6DC50EDC1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704"/>
              <a:ext cx="4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600" b="1"/>
                <a:t>91</a:t>
              </a:r>
              <a:r>
                <a:rPr lang="uk-UA" altLang="ru-UA" sz="1600" b="1"/>
                <a:t> </a:t>
              </a:r>
            </a:p>
          </p:txBody>
        </p:sp>
        <p:sp>
          <p:nvSpPr>
            <p:cNvPr id="40992" name="Text Box 35">
              <a:extLst>
                <a:ext uri="{FF2B5EF4-FFF2-40B4-BE49-F238E27FC236}">
                  <a16:creationId xmlns:a16="http://schemas.microsoft.com/office/drawing/2014/main" id="{9A14A457-9554-420D-B772-646705B88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2614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/>
                <a:t>InsA</a:t>
              </a:r>
              <a:endParaRPr lang="uk-UA" altLang="ru-UA" sz="1800" b="1"/>
            </a:p>
          </p:txBody>
        </p:sp>
        <p:sp>
          <p:nvSpPr>
            <p:cNvPr id="40993" name="Text Box 36">
              <a:extLst>
                <a:ext uri="{FF2B5EF4-FFF2-40B4-BE49-F238E27FC236}">
                  <a16:creationId xmlns:a16="http://schemas.microsoft.com/office/drawing/2014/main" id="{57B7BB72-7928-4532-9084-42BCC5B47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2795"/>
              <a:ext cx="8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UA" sz="1800" b="1"/>
                <a:t>InsAB’</a:t>
              </a:r>
              <a:endParaRPr lang="uk-UA" altLang="ru-UA" sz="1800" b="1"/>
            </a:p>
          </p:txBody>
        </p:sp>
      </p:grpSp>
      <p:sp>
        <p:nvSpPr>
          <p:cNvPr id="40994" name="Text Box 39">
            <a:extLst>
              <a:ext uri="{FF2B5EF4-FFF2-40B4-BE49-F238E27FC236}">
                <a16:creationId xmlns:a16="http://schemas.microsoft.com/office/drawing/2014/main" id="{F7687EC4-F10F-45BB-9455-E447CEF49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0827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UA" sz="1800" b="1">
                <a:latin typeface="Courier" pitchFamily="49" charset="0"/>
              </a:rPr>
              <a:t>P</a:t>
            </a:r>
            <a:endParaRPr lang="uk-UA" altLang="ru-UA" sz="1800" b="1">
              <a:latin typeface="Courier" pitchFamily="49" charset="0"/>
            </a:endParaRPr>
          </a:p>
        </p:txBody>
      </p:sp>
      <p:sp>
        <p:nvSpPr>
          <p:cNvPr id="40995" name="Text Box 40">
            <a:extLst>
              <a:ext uri="{FF2B5EF4-FFF2-40B4-BE49-F238E27FC236}">
                <a16:creationId xmlns:a16="http://schemas.microsoft.com/office/drawing/2014/main" id="{E54FA058-4D36-4388-AE42-69F9A7D3C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557338"/>
            <a:ext cx="2843212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UA" sz="1600" b="1">
                <a:solidFill>
                  <a:srgbClr val="0000FF"/>
                </a:solidFill>
              </a:rPr>
              <a:t>IRL, IRR</a:t>
            </a:r>
            <a:r>
              <a:rPr lang="en-US" altLang="ru-UA" sz="1600" b="1"/>
              <a:t> – </a:t>
            </a:r>
            <a:r>
              <a:rPr lang="uk-UA" altLang="ru-UA" sz="1600" b="1"/>
              <a:t>лівий та правий інвертовані термінальні повтори (по 23 пн)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UA" sz="1600" b="1">
                <a:solidFill>
                  <a:srgbClr val="0000FF"/>
                </a:solidFill>
              </a:rPr>
              <a:t>pIRL</a:t>
            </a:r>
            <a:r>
              <a:rPr lang="uk-UA" altLang="ru-UA" sz="1600" b="1"/>
              <a:t>-промотор з якого починається транскрипція генів </a:t>
            </a:r>
            <a:r>
              <a:rPr lang="en-US" altLang="ru-UA" sz="1600" b="1" i="1">
                <a:solidFill>
                  <a:srgbClr val="0000FF"/>
                </a:solidFill>
              </a:rPr>
              <a:t>insA</a:t>
            </a:r>
            <a:r>
              <a:rPr lang="en-US" altLang="ru-UA" sz="1600" b="1"/>
              <a:t>  </a:t>
            </a:r>
            <a:r>
              <a:rPr lang="uk-UA" altLang="ru-UA" sz="1600" b="1"/>
              <a:t>та </a:t>
            </a:r>
            <a:r>
              <a:rPr lang="en-US" altLang="ru-UA" sz="1600" b="1" i="1">
                <a:solidFill>
                  <a:srgbClr val="0000FF"/>
                </a:solidFill>
              </a:rPr>
              <a:t>insB’</a:t>
            </a:r>
            <a:r>
              <a:rPr lang="uk-UA" altLang="ru-UA" sz="1600" b="1" i="1">
                <a:solidFill>
                  <a:srgbClr val="0000FF"/>
                </a:solidFill>
              </a:rPr>
              <a:t> </a:t>
            </a:r>
            <a:r>
              <a:rPr lang="uk-UA" altLang="ru-UA" sz="1600" b="1"/>
              <a:t>(позначена стрілкою)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UA" sz="1600" b="1"/>
              <a:t>Гени </a:t>
            </a:r>
            <a:r>
              <a:rPr lang="en-US" altLang="ru-UA" sz="1600" b="1" i="1">
                <a:solidFill>
                  <a:srgbClr val="0000FF"/>
                </a:solidFill>
              </a:rPr>
              <a:t>insA</a:t>
            </a:r>
            <a:r>
              <a:rPr lang="en-US" altLang="ru-UA" sz="1600" b="1"/>
              <a:t>  </a:t>
            </a:r>
            <a:r>
              <a:rPr lang="uk-UA" altLang="ru-UA" sz="1600" b="1"/>
              <a:t>та </a:t>
            </a:r>
            <a:r>
              <a:rPr lang="en-US" altLang="ru-UA" sz="1600" b="1" i="1">
                <a:solidFill>
                  <a:srgbClr val="0000FF"/>
                </a:solidFill>
              </a:rPr>
              <a:t>insB’</a:t>
            </a:r>
            <a:r>
              <a:rPr lang="uk-UA" altLang="ru-UA" sz="1600" b="1"/>
              <a:t> частково перекриваються</a:t>
            </a:r>
          </a:p>
          <a:p>
            <a:pPr eaLnBrk="1" hangingPunct="1">
              <a:spcBef>
                <a:spcPct val="50000"/>
              </a:spcBef>
            </a:pPr>
            <a:endParaRPr lang="uk-UA" altLang="ru-UA" sz="1600" b="1"/>
          </a:p>
        </p:txBody>
      </p:sp>
      <p:sp>
        <p:nvSpPr>
          <p:cNvPr id="40996" name="Text Box 41">
            <a:extLst>
              <a:ext uri="{FF2B5EF4-FFF2-40B4-BE49-F238E27FC236}">
                <a16:creationId xmlns:a16="http://schemas.microsoft.com/office/drawing/2014/main" id="{A4D10E75-8B25-4590-9746-04489F0D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97425"/>
            <a:ext cx="75612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/>
              <a:t> Білок </a:t>
            </a:r>
            <a:r>
              <a:rPr lang="en-US" altLang="ru-UA" sz="1600" b="1">
                <a:solidFill>
                  <a:srgbClr val="0000FF"/>
                </a:solidFill>
              </a:rPr>
              <a:t>InsA </a:t>
            </a:r>
            <a:r>
              <a:rPr lang="uk-UA" altLang="ru-UA" sz="1600" b="1"/>
              <a:t>(</a:t>
            </a:r>
            <a:r>
              <a:rPr lang="uk-UA" altLang="ru-UA" sz="1600" b="1">
                <a:solidFill>
                  <a:srgbClr val="0000FF"/>
                </a:solidFill>
              </a:rPr>
              <a:t>91</a:t>
            </a:r>
            <a:r>
              <a:rPr lang="uk-UA" altLang="ru-UA" sz="1600" b="1"/>
              <a:t> амінокислотний залишок) зв</a:t>
            </a:r>
            <a:r>
              <a:rPr lang="en-US" altLang="ru-UA" sz="1600" b="1"/>
              <a:t>’</a:t>
            </a:r>
            <a:r>
              <a:rPr lang="ru-RU" altLang="ru-UA" sz="1600" b="1"/>
              <a:t>язу</a:t>
            </a:r>
            <a:r>
              <a:rPr lang="uk-UA" altLang="ru-UA" sz="1600" b="1"/>
              <a:t>є</a:t>
            </a:r>
            <a:r>
              <a:rPr lang="ru-RU" altLang="ru-UA" sz="1600" b="1"/>
              <a:t>ться з </a:t>
            </a:r>
            <a:r>
              <a:rPr lang="en-US" altLang="ru-UA" sz="1600" b="1">
                <a:solidFill>
                  <a:srgbClr val="0000FF"/>
                </a:solidFill>
              </a:rPr>
              <a:t>IRL</a:t>
            </a:r>
            <a:r>
              <a:rPr lang="en-US" altLang="ru-UA" sz="1600" b="1"/>
              <a:t> </a:t>
            </a:r>
            <a:r>
              <a:rPr lang="uk-UA" altLang="ru-UA" sz="1600" b="1"/>
              <a:t> та </a:t>
            </a:r>
            <a:r>
              <a:rPr lang="en-US" altLang="ru-UA" sz="1600" b="1">
                <a:solidFill>
                  <a:srgbClr val="0000FF"/>
                </a:solidFill>
              </a:rPr>
              <a:t>IRR</a:t>
            </a:r>
            <a:r>
              <a:rPr lang="uk-UA" altLang="ru-UA" sz="1600" b="1"/>
              <a:t>, </a:t>
            </a:r>
            <a:r>
              <a:rPr lang="en-US" altLang="ru-UA" sz="1600" b="1"/>
              <a:t> </a:t>
            </a:r>
            <a:r>
              <a:rPr lang="uk-UA" altLang="ru-UA" sz="1600" b="1"/>
              <a:t>інгібує транскрипцію з </a:t>
            </a:r>
            <a:r>
              <a:rPr lang="en-US" altLang="ru-UA" sz="1600" b="1">
                <a:solidFill>
                  <a:srgbClr val="0000FF"/>
                </a:solidFill>
              </a:rPr>
              <a:t>pIRL</a:t>
            </a:r>
            <a:r>
              <a:rPr lang="en-US" altLang="ru-UA" sz="1600" b="1"/>
              <a:t> </a:t>
            </a:r>
            <a:r>
              <a:rPr lang="ru-RU" altLang="ru-UA" sz="1600" b="1"/>
              <a:t>та транспозиц</a:t>
            </a:r>
            <a:r>
              <a:rPr lang="uk-UA" altLang="ru-UA" sz="1600" b="1"/>
              <a:t>ію 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/>
              <a:t> Білок </a:t>
            </a:r>
            <a:r>
              <a:rPr lang="en-US" altLang="ru-UA" sz="1800">
                <a:solidFill>
                  <a:srgbClr val="0000FF"/>
                </a:solidFill>
              </a:rPr>
              <a:t>InsAB’ </a:t>
            </a:r>
            <a:r>
              <a:rPr lang="uk-UA" altLang="ru-UA" sz="1600"/>
              <a:t>(</a:t>
            </a:r>
            <a:r>
              <a:rPr lang="en-US" altLang="ru-UA" sz="1600">
                <a:solidFill>
                  <a:srgbClr val="0000FF"/>
                </a:solidFill>
              </a:rPr>
              <a:t>232</a:t>
            </a:r>
            <a:r>
              <a:rPr lang="uk-UA" altLang="ru-UA" sz="1600"/>
              <a:t> </a:t>
            </a:r>
            <a:r>
              <a:rPr lang="uk-UA" altLang="ru-UA" sz="1600" b="1"/>
              <a:t>амінокислотних залишки)</a:t>
            </a:r>
            <a:r>
              <a:rPr lang="en-US" altLang="ru-UA" sz="1600" b="1"/>
              <a:t> </a:t>
            </a:r>
            <a:r>
              <a:rPr lang="uk-UA" altLang="ru-UA" sz="1600" b="1"/>
              <a:t>є транспозазою і забезпечує транспозицію</a:t>
            </a:r>
            <a:endParaRPr lang="uk-UA" altLang="ru-UA" sz="16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1930B7C-3B3C-4DDF-942D-80C48F86F5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549275"/>
            <a:ext cx="7488237" cy="576263"/>
          </a:xfrm>
          <a:solidFill>
            <a:srgbClr val="FBF7A3"/>
          </a:solidFill>
        </p:spPr>
        <p:txBody>
          <a:bodyPr/>
          <a:lstStyle/>
          <a:p>
            <a:pPr eaLnBrk="1" hangingPunct="1"/>
            <a:r>
              <a:rPr lang="uk-UA" altLang="ru-UA" sz="2400" b="1"/>
              <a:t>Дуплікації ДНК-мішені після інсерції МГЕ</a:t>
            </a:r>
          </a:p>
        </p:txBody>
      </p:sp>
      <p:grpSp>
        <p:nvGrpSpPr>
          <p:cNvPr id="41987" name="Group 63">
            <a:extLst>
              <a:ext uri="{FF2B5EF4-FFF2-40B4-BE49-F238E27FC236}">
                <a16:creationId xmlns:a16="http://schemas.microsoft.com/office/drawing/2014/main" id="{78B1ABDA-67B5-4129-BE67-D8F64BACDC21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412875"/>
            <a:ext cx="7127875" cy="4602163"/>
            <a:chOff x="703" y="890"/>
            <a:chExt cx="4490" cy="2899"/>
          </a:xfrm>
        </p:grpSpPr>
        <p:sp>
          <p:nvSpPr>
            <p:cNvPr id="41988" name="Text Box 10">
              <a:extLst>
                <a:ext uri="{FF2B5EF4-FFF2-40B4-BE49-F238E27FC236}">
                  <a16:creationId xmlns:a16="http://schemas.microsoft.com/office/drawing/2014/main" id="{BA7E1F94-04C7-429B-80AD-3D2BEDAFA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2795"/>
              <a:ext cx="1141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ru-UA" sz="1800" b="1">
                  <a:latin typeface="Courier" pitchFamily="49" charset="0"/>
                </a:rPr>
                <a:t>ATGCA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ru-UA" sz="1800" b="1">
                  <a:solidFill>
                    <a:srgbClr val="FF3300"/>
                  </a:solidFill>
                  <a:latin typeface="Courier" pitchFamily="49" charset="0"/>
                </a:rPr>
                <a:t>TACGT</a:t>
              </a:r>
              <a:endParaRPr lang="uk-UA" altLang="ru-UA" sz="1800" b="1">
                <a:solidFill>
                  <a:srgbClr val="FF3300"/>
                </a:solidFill>
                <a:latin typeface="Courier" pitchFamily="49" charset="0"/>
              </a:endParaRPr>
            </a:p>
          </p:txBody>
        </p:sp>
        <p:sp>
          <p:nvSpPr>
            <p:cNvPr id="41989" name="Text Box 11">
              <a:extLst>
                <a:ext uri="{FF2B5EF4-FFF2-40B4-BE49-F238E27FC236}">
                  <a16:creationId xmlns:a16="http://schemas.microsoft.com/office/drawing/2014/main" id="{B9B08A9C-3FA1-486B-9EE6-EF41390BC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2795"/>
              <a:ext cx="74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ru-UA" sz="1800" b="1">
                  <a:solidFill>
                    <a:srgbClr val="FF3300"/>
                  </a:solidFill>
                  <a:latin typeface="Courier" pitchFamily="49" charset="0"/>
                </a:rPr>
                <a:t>ATGCA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ru-UA" sz="1800" b="1">
                  <a:latin typeface="Courier" pitchFamily="49" charset="0"/>
                </a:rPr>
                <a:t>TACGT</a:t>
              </a:r>
              <a:endParaRPr lang="uk-UA" altLang="ru-UA" sz="1800" b="1">
                <a:latin typeface="Courier" pitchFamily="49" charset="0"/>
              </a:endParaRPr>
            </a:p>
          </p:txBody>
        </p:sp>
        <p:sp>
          <p:nvSpPr>
            <p:cNvPr id="41990" name="Line 12">
              <a:extLst>
                <a:ext uri="{FF2B5EF4-FFF2-40B4-BE49-F238E27FC236}">
                  <a16:creationId xmlns:a16="http://schemas.microsoft.com/office/drawing/2014/main" id="{7DF34722-73E1-44E9-8F32-F70845ADC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2837"/>
              <a:ext cx="6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1991" name="Line 13">
              <a:extLst>
                <a:ext uri="{FF2B5EF4-FFF2-40B4-BE49-F238E27FC236}">
                  <a16:creationId xmlns:a16="http://schemas.microsoft.com/office/drawing/2014/main" id="{A2145B95-8F46-4F24-A4A4-173095BE4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3053"/>
              <a:ext cx="6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1992" name="Rectangle 14">
              <a:extLst>
                <a:ext uri="{FF2B5EF4-FFF2-40B4-BE49-F238E27FC236}">
                  <a16:creationId xmlns:a16="http://schemas.microsoft.com/office/drawing/2014/main" id="{F655D96F-7288-4689-8C39-CD30388E7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2798"/>
              <a:ext cx="1097" cy="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1993" name="Text Box 15">
              <a:extLst>
                <a:ext uri="{FF2B5EF4-FFF2-40B4-BE49-F238E27FC236}">
                  <a16:creationId xmlns:a16="http://schemas.microsoft.com/office/drawing/2014/main" id="{C6C63754-42D6-48E4-9F3C-E313841DA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" y="2844"/>
              <a:ext cx="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1800" b="1"/>
                <a:t>МГЕ</a:t>
              </a:r>
            </a:p>
          </p:txBody>
        </p:sp>
        <p:sp>
          <p:nvSpPr>
            <p:cNvPr id="41994" name="Line 16">
              <a:extLst>
                <a:ext uri="{FF2B5EF4-FFF2-40B4-BE49-F238E27FC236}">
                  <a16:creationId xmlns:a16="http://schemas.microsoft.com/office/drawing/2014/main" id="{EB78F022-E42C-4763-93BA-D2578CB78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2837"/>
              <a:ext cx="8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1995" name="Line 17">
              <a:extLst>
                <a:ext uri="{FF2B5EF4-FFF2-40B4-BE49-F238E27FC236}">
                  <a16:creationId xmlns:a16="http://schemas.microsoft.com/office/drawing/2014/main" id="{15F4FFCF-762A-48C0-8CFA-F6D90BCF8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053"/>
              <a:ext cx="8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1996" name="Text Box 20">
              <a:extLst>
                <a:ext uri="{FF2B5EF4-FFF2-40B4-BE49-F238E27FC236}">
                  <a16:creationId xmlns:a16="http://schemas.microsoft.com/office/drawing/2014/main" id="{8B61BEBB-AEC1-464D-A2FA-784AC5241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385"/>
              <a:ext cx="157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1800">
                  <a:solidFill>
                    <a:srgbClr val="0000FF"/>
                  </a:solidFill>
                </a:rPr>
                <a:t>Дуплікації ДНК-мішені</a:t>
              </a:r>
            </a:p>
          </p:txBody>
        </p:sp>
        <p:sp>
          <p:nvSpPr>
            <p:cNvPr id="41997" name="Line 21">
              <a:extLst>
                <a:ext uri="{FF2B5EF4-FFF2-40B4-BE49-F238E27FC236}">
                  <a16:creationId xmlns:a16="http://schemas.microsoft.com/office/drawing/2014/main" id="{189C320A-7511-4C4D-831E-0F4116B5B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8" y="3138"/>
              <a:ext cx="176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1998" name="Line 22">
              <a:extLst>
                <a:ext uri="{FF2B5EF4-FFF2-40B4-BE49-F238E27FC236}">
                  <a16:creationId xmlns:a16="http://schemas.microsoft.com/office/drawing/2014/main" id="{3EC56BF9-2341-49B9-9DAD-0C74C3BEE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3095"/>
              <a:ext cx="17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1999" name="Line 24">
              <a:extLst>
                <a:ext uri="{FF2B5EF4-FFF2-40B4-BE49-F238E27FC236}">
                  <a16:creationId xmlns:a16="http://schemas.microsoft.com/office/drawing/2014/main" id="{C038F7BF-15D8-4829-B82A-EBDCCEB82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89"/>
              <a:ext cx="0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2000" name="Text Box 25">
              <a:extLst>
                <a:ext uri="{FF2B5EF4-FFF2-40B4-BE49-F238E27FC236}">
                  <a16:creationId xmlns:a16="http://schemas.microsoft.com/office/drawing/2014/main" id="{BEDF1E92-F4D9-4ABF-86B7-5E5B94570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" y="1408"/>
              <a:ext cx="1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1800">
                  <a:solidFill>
                    <a:srgbClr val="0000FF"/>
                  </a:solidFill>
                </a:rPr>
                <a:t>Інсерція МГЕ</a:t>
              </a:r>
            </a:p>
          </p:txBody>
        </p:sp>
        <p:sp>
          <p:nvSpPr>
            <p:cNvPr id="42001" name="Text Box 44">
              <a:extLst>
                <a:ext uri="{FF2B5EF4-FFF2-40B4-BE49-F238E27FC236}">
                  <a16:creationId xmlns:a16="http://schemas.microsoft.com/office/drawing/2014/main" id="{6B94C436-ADE7-4525-9A9C-0E0574F93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" y="1752"/>
              <a:ext cx="1141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ru-UA" sz="1800" b="1">
                  <a:latin typeface="Courier" pitchFamily="49" charset="0"/>
                </a:rPr>
                <a:t>ATGCA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endParaRPr lang="uk-UA" altLang="ru-UA" sz="1800" b="1">
                <a:solidFill>
                  <a:srgbClr val="FF3300"/>
                </a:solidFill>
                <a:latin typeface="Courier" pitchFamily="49" charset="0"/>
              </a:endParaRPr>
            </a:p>
          </p:txBody>
        </p:sp>
        <p:sp>
          <p:nvSpPr>
            <p:cNvPr id="42002" name="Text Box 45">
              <a:extLst>
                <a:ext uri="{FF2B5EF4-FFF2-40B4-BE49-F238E27FC236}">
                  <a16:creationId xmlns:a16="http://schemas.microsoft.com/office/drawing/2014/main" id="{ADE2D506-079D-4899-AB77-47720A35C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" y="1752"/>
              <a:ext cx="74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endParaRPr lang="en-US" altLang="ru-UA" sz="1800" b="1">
                <a:latin typeface="Courier" pitchFamily="49" charset="0"/>
              </a:endParaRP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ru-UA" sz="1800" b="1">
                  <a:latin typeface="Courier" pitchFamily="49" charset="0"/>
                </a:rPr>
                <a:t>TACGT</a:t>
              </a:r>
              <a:endParaRPr lang="uk-UA" altLang="ru-UA" sz="1800" b="1">
                <a:latin typeface="Courier" pitchFamily="49" charset="0"/>
              </a:endParaRPr>
            </a:p>
          </p:txBody>
        </p:sp>
        <p:sp>
          <p:nvSpPr>
            <p:cNvPr id="42003" name="Line 46">
              <a:extLst>
                <a:ext uri="{FF2B5EF4-FFF2-40B4-BE49-F238E27FC236}">
                  <a16:creationId xmlns:a16="http://schemas.microsoft.com/office/drawing/2014/main" id="{FC89AA82-5F01-46A6-9D2D-036FA6E0B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1794"/>
              <a:ext cx="6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2004" name="Line 47">
              <a:extLst>
                <a:ext uri="{FF2B5EF4-FFF2-40B4-BE49-F238E27FC236}">
                  <a16:creationId xmlns:a16="http://schemas.microsoft.com/office/drawing/2014/main" id="{AEADC2C4-999D-40DE-923E-6A52F0C6D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010"/>
              <a:ext cx="6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2005" name="Rectangle 48">
              <a:extLst>
                <a:ext uri="{FF2B5EF4-FFF2-40B4-BE49-F238E27FC236}">
                  <a16:creationId xmlns:a16="http://schemas.microsoft.com/office/drawing/2014/main" id="{A5129029-1E98-4992-8413-A2C0B67FF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1755"/>
              <a:ext cx="1097" cy="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800">
                <a:latin typeface="Courier" pitchFamily="49" charset="0"/>
              </a:endParaRPr>
            </a:p>
          </p:txBody>
        </p:sp>
        <p:sp>
          <p:nvSpPr>
            <p:cNvPr id="42006" name="Text Box 49">
              <a:extLst>
                <a:ext uri="{FF2B5EF4-FFF2-40B4-BE49-F238E27FC236}">
                  <a16:creationId xmlns:a16="http://schemas.microsoft.com/office/drawing/2014/main" id="{044A66F8-9195-44DC-8D0C-B6D742676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5" y="1801"/>
              <a:ext cx="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1800" b="1"/>
                <a:t>МГЕ</a:t>
              </a:r>
            </a:p>
          </p:txBody>
        </p:sp>
        <p:sp>
          <p:nvSpPr>
            <p:cNvPr id="42007" name="Line 50">
              <a:extLst>
                <a:ext uri="{FF2B5EF4-FFF2-40B4-BE49-F238E27FC236}">
                  <a16:creationId xmlns:a16="http://schemas.microsoft.com/office/drawing/2014/main" id="{C469E7D4-B01D-43D5-BFBA-3547845F1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9" y="1794"/>
              <a:ext cx="8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2008" name="Line 51">
              <a:extLst>
                <a:ext uri="{FF2B5EF4-FFF2-40B4-BE49-F238E27FC236}">
                  <a16:creationId xmlns:a16="http://schemas.microsoft.com/office/drawing/2014/main" id="{BAE76475-7042-4739-BBA1-ACC58DEC5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9" y="2010"/>
              <a:ext cx="8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grpSp>
          <p:nvGrpSpPr>
            <p:cNvPr id="42009" name="Group 58">
              <a:extLst>
                <a:ext uri="{FF2B5EF4-FFF2-40B4-BE49-F238E27FC236}">
                  <a16:creationId xmlns:a16="http://schemas.microsoft.com/office/drawing/2014/main" id="{F499231A-BB68-4F2F-9A84-24EE7F81D6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890"/>
              <a:ext cx="3687" cy="544"/>
              <a:chOff x="930" y="890"/>
              <a:chExt cx="3687" cy="544"/>
            </a:xfrm>
          </p:grpSpPr>
          <p:grpSp>
            <p:nvGrpSpPr>
              <p:cNvPr id="42010" name="Group 18">
                <a:extLst>
                  <a:ext uri="{FF2B5EF4-FFF2-40B4-BE49-F238E27FC236}">
                    <a16:creationId xmlns:a16="http://schemas.microsoft.com/office/drawing/2014/main" id="{09EEC930-88B2-469E-8E05-F771935A01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9" y="978"/>
                <a:ext cx="3028" cy="353"/>
                <a:chOff x="612" y="1344"/>
                <a:chExt cx="3130" cy="373"/>
              </a:xfrm>
            </p:grpSpPr>
            <p:sp>
              <p:nvSpPr>
                <p:cNvPr id="42011" name="Line 4">
                  <a:extLst>
                    <a:ext uri="{FF2B5EF4-FFF2-40B4-BE49-F238E27FC236}">
                      <a16:creationId xmlns:a16="http://schemas.microsoft.com/office/drawing/2014/main" id="{82504FC2-EA93-4B5B-A89E-321D1B362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2" y="1434"/>
                  <a:ext cx="13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UA"/>
                </a:p>
              </p:txBody>
            </p:sp>
            <p:sp>
              <p:nvSpPr>
                <p:cNvPr id="42012" name="Text Box 5">
                  <a:extLst>
                    <a:ext uri="{FF2B5EF4-FFF2-40B4-BE49-F238E27FC236}">
                      <a16:creationId xmlns:a16="http://schemas.microsoft.com/office/drawing/2014/main" id="{8197FE5A-DDB0-4808-81C0-850D5CD6C3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7" y="1344"/>
                  <a:ext cx="589" cy="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en-US" altLang="ru-UA" sz="1800" b="1">
                      <a:latin typeface="Courier" pitchFamily="49" charset="0"/>
                    </a:rPr>
                    <a:t>ATGCA</a:t>
                  </a:r>
                </a:p>
                <a:p>
                  <a:pPr eaLnBrk="1" hangingPunct="1">
                    <a:lnSpc>
                      <a:spcPct val="60000"/>
                    </a:lnSpc>
                    <a:spcBef>
                      <a:spcPct val="50000"/>
                    </a:spcBef>
                  </a:pPr>
                  <a:r>
                    <a:rPr lang="en-US" altLang="ru-UA" sz="1800" b="1">
                      <a:latin typeface="Courier" pitchFamily="49" charset="0"/>
                    </a:rPr>
                    <a:t>TACGT</a:t>
                  </a:r>
                  <a:endParaRPr lang="uk-UA" altLang="ru-UA" sz="1800" b="1">
                    <a:latin typeface="Courier" pitchFamily="49" charset="0"/>
                  </a:endParaRPr>
                </a:p>
              </p:txBody>
            </p:sp>
            <p:sp>
              <p:nvSpPr>
                <p:cNvPr id="42013" name="Line 6">
                  <a:extLst>
                    <a:ext uri="{FF2B5EF4-FFF2-40B4-BE49-F238E27FC236}">
                      <a16:creationId xmlns:a16="http://schemas.microsoft.com/office/drawing/2014/main" id="{831FFFB0-A23D-4830-8DF2-1BDFACA22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2" y="1616"/>
                  <a:ext cx="13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UA"/>
                </a:p>
              </p:txBody>
            </p:sp>
            <p:sp>
              <p:nvSpPr>
                <p:cNvPr id="42014" name="Line 7">
                  <a:extLst>
                    <a:ext uri="{FF2B5EF4-FFF2-40B4-BE49-F238E27FC236}">
                      <a16:creationId xmlns:a16="http://schemas.microsoft.com/office/drawing/2014/main" id="{8D2578AD-9677-48CA-AD55-B99222CD3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2" y="1434"/>
                  <a:ext cx="127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UA"/>
                </a:p>
              </p:txBody>
            </p:sp>
            <p:sp>
              <p:nvSpPr>
                <p:cNvPr id="42015" name="Line 9">
                  <a:extLst>
                    <a:ext uri="{FF2B5EF4-FFF2-40B4-BE49-F238E27FC236}">
                      <a16:creationId xmlns:a16="http://schemas.microsoft.com/office/drawing/2014/main" id="{DE8E2720-AB14-4989-A1C0-00FB329FE8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6" y="1616"/>
                  <a:ext cx="13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UA"/>
                </a:p>
              </p:txBody>
            </p:sp>
          </p:grpSp>
          <p:sp>
            <p:nvSpPr>
              <p:cNvPr id="42016" name="Text Box 23">
                <a:extLst>
                  <a:ext uri="{FF2B5EF4-FFF2-40B4-BE49-F238E27FC236}">
                    <a16:creationId xmlns:a16="http://schemas.microsoft.com/office/drawing/2014/main" id="{66A5C045-FF51-4270-9E34-487102307E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" y="935"/>
                <a:ext cx="65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uk-UA" altLang="ru-UA" sz="1800">
                    <a:solidFill>
                      <a:srgbClr val="0000FF"/>
                    </a:solidFill>
                  </a:rPr>
                  <a:t>ДНК-мішень</a:t>
                </a:r>
              </a:p>
            </p:txBody>
          </p:sp>
          <p:sp>
            <p:nvSpPr>
              <p:cNvPr id="42017" name="Line 55">
                <a:extLst>
                  <a:ext uri="{FF2B5EF4-FFF2-40B4-BE49-F238E27FC236}">
                    <a16:creationId xmlns:a16="http://schemas.microsoft.com/office/drawing/2014/main" id="{8A1B80B6-37D7-4134-90DA-3B601E643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9" y="89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42018" name="Line 56">
                <a:extLst>
                  <a:ext uri="{FF2B5EF4-FFF2-40B4-BE49-F238E27FC236}">
                    <a16:creationId xmlns:a16="http://schemas.microsoft.com/office/drawing/2014/main" id="{1C79190C-EA25-4E8C-85BC-01E68D5F7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5" y="12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</p:grpSp>
        <p:sp>
          <p:nvSpPr>
            <p:cNvPr id="42019" name="Line 59">
              <a:extLst>
                <a:ext uri="{FF2B5EF4-FFF2-40B4-BE49-F238E27FC236}">
                  <a16:creationId xmlns:a16="http://schemas.microsoft.com/office/drawing/2014/main" id="{FFBE3C00-C6DE-4395-9F3A-75D9B6F88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0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2020" name="Text Box 60">
              <a:extLst>
                <a:ext uri="{FF2B5EF4-FFF2-40B4-BE49-F238E27FC236}">
                  <a16:creationId xmlns:a16="http://schemas.microsoft.com/office/drawing/2014/main" id="{39C2F7EC-D66D-40EF-8526-F07920793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387"/>
              <a:ext cx="18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altLang="ru-UA" sz="1800">
                  <a:solidFill>
                    <a:srgbClr val="0000FF"/>
                  </a:solidFill>
                </a:rPr>
                <a:t>Репарація ДНК-мішені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0F1547-B1D5-40D9-85F6-7AC4F840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/>
              <a:t>Значення IS елементів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7BCD9-4247-4055-9CB2-2A2518E01809}"/>
              </a:ext>
            </a:extLst>
          </p:cNvPr>
          <p:cNvPicPr/>
          <p:nvPr/>
        </p:nvPicPr>
        <p:blipFill rotWithShape="1">
          <a:blip r:embed="rId2"/>
          <a:srcRect l="2857" t="6666" r="3857" b="20381"/>
          <a:stretch/>
        </p:blipFill>
        <p:spPr>
          <a:xfrm>
            <a:off x="306976" y="535577"/>
            <a:ext cx="8530047" cy="50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9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393F50-B33E-4FB6-AE7D-A13658C7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>
                <a:latin typeface="Calibri" pitchFamily="34" charset="0"/>
              </a:rPr>
              <a:t>Транспозони</a:t>
            </a:r>
            <a:r>
              <a:rPr lang="ru-RU" sz="3600">
                <a:latin typeface="Calibri" pitchFamily="34" charset="0"/>
              </a:rPr>
              <a:t> (Tn-елементи)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C4FECA-5381-4ECD-A0B8-C47AA9C1DD47}"/>
              </a:ext>
            </a:extLst>
          </p:cNvPr>
          <p:cNvPicPr/>
          <p:nvPr/>
        </p:nvPicPr>
        <p:blipFill rotWithShape="1">
          <a:blip r:embed="rId2"/>
          <a:srcRect l="4714" t="19886" r="1109"/>
          <a:stretch/>
        </p:blipFill>
        <p:spPr>
          <a:xfrm>
            <a:off x="408051" y="860239"/>
            <a:ext cx="8611471" cy="549423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6C381EE-2274-4A15-8D99-2E1489B457C1}"/>
              </a:ext>
            </a:extLst>
          </p:cNvPr>
          <p:cNvSpPr txBox="1">
            <a:spLocks/>
          </p:cNvSpPr>
          <p:nvPr/>
        </p:nvSpPr>
        <p:spPr>
          <a:xfrm>
            <a:off x="1849265" y="55819"/>
            <a:ext cx="8996500" cy="895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err="1">
                <a:highlight>
                  <a:srgbClr val="FFFF00"/>
                </a:highlight>
              </a:rPr>
              <a:t>Транспозони</a:t>
            </a:r>
            <a:r>
              <a:rPr lang="uk-UA" b="1" dirty="0">
                <a:highlight>
                  <a:srgbClr val="FFFF00"/>
                </a:highlight>
              </a:rPr>
              <a:t> (</a:t>
            </a:r>
            <a:r>
              <a:rPr lang="en-US" b="1" dirty="0">
                <a:highlight>
                  <a:srgbClr val="FFFF00"/>
                </a:highlight>
              </a:rPr>
              <a:t>Tn</a:t>
            </a:r>
            <a:r>
              <a:rPr lang="uk-UA" b="1" dirty="0">
                <a:highlight>
                  <a:srgbClr val="FFFF00"/>
                </a:highlight>
              </a:rPr>
              <a:t>-елементи)</a:t>
            </a:r>
            <a:endParaRPr lang="ru-U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6201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2AFC53C-8D79-4BD0-AC4D-15D085C898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530225"/>
          </a:xfrm>
          <a:solidFill>
            <a:srgbClr val="FBF7A3"/>
          </a:solidFill>
        </p:spPr>
        <p:txBody>
          <a:bodyPr/>
          <a:lstStyle/>
          <a:p>
            <a:pPr eaLnBrk="1" hangingPunct="1"/>
            <a:r>
              <a:rPr lang="uk-UA" altLang="ru-UA" sz="2400" b="1"/>
              <a:t> </a:t>
            </a:r>
            <a:r>
              <a:rPr lang="en-US" altLang="ru-UA" sz="2400" b="1"/>
              <a:t>Tn-</a:t>
            </a:r>
            <a:r>
              <a:rPr lang="uk-UA" altLang="ru-UA" sz="2400" b="1"/>
              <a:t>елементи</a:t>
            </a:r>
            <a:r>
              <a:rPr lang="en-US" altLang="ru-UA" sz="2400" b="1"/>
              <a:t> </a:t>
            </a:r>
            <a:r>
              <a:rPr lang="en-US" altLang="ru-UA" sz="2400" b="1" i="1"/>
              <a:t>E. coli </a:t>
            </a:r>
            <a:r>
              <a:rPr lang="en-US" altLang="ru-UA" sz="2400" b="1"/>
              <a:t>(</a:t>
            </a:r>
            <a:r>
              <a:rPr lang="uk-UA" altLang="ru-UA" sz="2400" b="1"/>
              <a:t>транспозони)</a:t>
            </a:r>
          </a:p>
        </p:txBody>
      </p:sp>
      <p:graphicFrame>
        <p:nvGraphicFramePr>
          <p:cNvPr id="43011" name="Group 3">
            <a:extLst>
              <a:ext uri="{FF2B5EF4-FFF2-40B4-BE49-F238E27FC236}">
                <a16:creationId xmlns:a16="http://schemas.microsoft.com/office/drawing/2014/main" id="{18C48CB1-EEBB-4980-A8E0-34772C7691A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11188" y="908050"/>
          <a:ext cx="7224712" cy="3311527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965757594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69478228"/>
                    </a:ext>
                  </a:extLst>
                </a:gridCol>
                <a:gridCol w="1274762">
                  <a:extLst>
                    <a:ext uri="{9D8B030D-6E8A-4147-A177-3AD203B41FA5}">
                      <a16:colId xmlns:a16="http://schemas.microsoft.com/office/drawing/2014/main" val="1045978914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897484557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243327524"/>
                    </a:ext>
                  </a:extLst>
                </a:gridCol>
              </a:tblGrid>
              <a:tr h="925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Tn-</a:t>
                      </a: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елемент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Розмір,п.н.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Ген стійкості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Термі-нальні елементи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Оріентація термін. елементів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138864"/>
                  </a:ext>
                </a:extLst>
              </a:tr>
              <a:tr h="811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Tn</a:t>
                      </a: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uk-UA" altLang="ru-UA" sz="18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5818</a:t>
                      </a:r>
                      <a:endParaRPr kumimoji="0" lang="uk-UA" altLang="ru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kan</a:t>
                      </a:r>
                      <a:r>
                        <a:rPr kumimoji="0" lang="en-US" altLang="ru-UA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str</a:t>
                      </a:r>
                      <a:r>
                        <a:rPr kumimoji="0" lang="en-US" altLang="ru-UA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bleo</a:t>
                      </a:r>
                      <a:r>
                        <a:rPr kumimoji="0" lang="en-US" altLang="ru-UA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kumimoji="0" lang="uk-UA" altLang="ru-UA" sz="1800" b="1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kumimoji="0" lang="en-US" altLang="ru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інвертовані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420047"/>
                  </a:ext>
                </a:extLst>
              </a:tr>
              <a:tr h="487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Tn</a:t>
                      </a: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kumimoji="0" lang="uk-UA" altLang="ru-UA" sz="18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2638</a:t>
                      </a:r>
                      <a:endParaRPr kumimoji="0" lang="uk-UA" altLang="ru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en-US" altLang="ru-UA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kumimoji="0" lang="uk-UA" altLang="ru-UA" sz="1800" b="1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uk-UA" altLang="ru-UA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прямі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48240"/>
                  </a:ext>
                </a:extLst>
              </a:tr>
              <a:tr h="1087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Т</a:t>
                      </a: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kumimoji="0" lang="uk-UA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9300</a:t>
                      </a:r>
                      <a:endParaRPr kumimoji="0" lang="uk-UA" altLang="ru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tet</a:t>
                      </a:r>
                      <a:r>
                        <a:rPr kumimoji="0" lang="en-US" altLang="ru-UA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kumimoji="0" lang="uk-UA" altLang="ru-UA" sz="1800" b="1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  <a:r>
                        <a:rPr kumimoji="0" lang="en-US" altLang="ru-U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kumimoji="0" lang="en-US" altLang="ru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інвертовані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285359"/>
                  </a:ext>
                </a:extLst>
              </a:tr>
            </a:tbl>
          </a:graphicData>
        </a:graphic>
      </p:graphicFrame>
      <p:sp>
        <p:nvSpPr>
          <p:cNvPr id="43043" name="Text Box 92">
            <a:extLst>
              <a:ext uri="{FF2B5EF4-FFF2-40B4-BE49-F238E27FC236}">
                <a16:creationId xmlns:a16="http://schemas.microsoft.com/office/drawing/2014/main" id="{EAEDBC34-E242-44CC-91E3-804299BC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406900"/>
            <a:ext cx="83518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/>
              <a:t> Містять на кінцях прямі або інвертовані повторення  </a:t>
            </a:r>
            <a:r>
              <a:rPr lang="en-US" altLang="ru-UA" sz="1600" b="1">
                <a:solidFill>
                  <a:srgbClr val="0000FF"/>
                </a:solidFill>
              </a:rPr>
              <a:t>IS-</a:t>
            </a:r>
            <a:r>
              <a:rPr lang="uk-UA" altLang="ru-UA" sz="1600" b="1">
                <a:solidFill>
                  <a:srgbClr val="0000FF"/>
                </a:solidFill>
              </a:rPr>
              <a:t>елементів</a:t>
            </a:r>
            <a:r>
              <a:rPr lang="uk-UA" altLang="ru-UA" sz="1600" b="1"/>
              <a:t> та один або декілька генів, що зазвичай визначають стійкість до антибактерійних агентів 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/>
              <a:t> Здатність </a:t>
            </a:r>
            <a:r>
              <a:rPr lang="en-US" altLang="ru-UA" sz="1600" b="1">
                <a:solidFill>
                  <a:srgbClr val="0000FF"/>
                </a:solidFill>
              </a:rPr>
              <a:t>Tn</a:t>
            </a:r>
            <a:r>
              <a:rPr lang="en-US" altLang="ru-UA" sz="1600" b="1"/>
              <a:t>-</a:t>
            </a:r>
            <a:r>
              <a:rPr lang="ru-RU" altLang="ru-UA" sz="1600" b="1"/>
              <a:t>елемент</a:t>
            </a:r>
            <a:r>
              <a:rPr lang="uk-UA" altLang="ru-UA" sz="1600" b="1"/>
              <a:t>ів до транспозиції визначається </a:t>
            </a:r>
            <a:r>
              <a:rPr lang="en-US" altLang="ru-UA" sz="1600" b="1">
                <a:solidFill>
                  <a:srgbClr val="0000FF"/>
                </a:solidFill>
              </a:rPr>
              <a:t>IS-</a:t>
            </a:r>
            <a:r>
              <a:rPr lang="uk-UA" altLang="ru-UA" sz="1600" b="1">
                <a:solidFill>
                  <a:srgbClr val="0000FF"/>
                </a:solidFill>
              </a:rPr>
              <a:t>елементами</a:t>
            </a:r>
            <a:r>
              <a:rPr lang="uk-UA" altLang="ru-UA" sz="1600" b="1"/>
              <a:t>. </a:t>
            </a:r>
            <a:r>
              <a:rPr lang="en-US" altLang="ru-UA" sz="1600" b="1">
                <a:solidFill>
                  <a:srgbClr val="0000FF"/>
                </a:solidFill>
              </a:rPr>
              <a:t>IS</a:t>
            </a:r>
            <a:r>
              <a:rPr lang="uk-UA" altLang="ru-UA" sz="1600" b="1">
                <a:solidFill>
                  <a:srgbClr val="0000FF"/>
                </a:solidFill>
              </a:rPr>
              <a:t>–елемент</a:t>
            </a:r>
            <a:r>
              <a:rPr lang="uk-UA" altLang="ru-UA" sz="1600" b="1"/>
              <a:t> може переміщатися незалежно від транспозона, в який він входить</a:t>
            </a:r>
          </a:p>
          <a:p>
            <a:pPr eaLnBrk="1" hangingPunct="1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uk-UA" altLang="ru-UA" sz="1600" b="1"/>
              <a:t> Функціональними можуть бути обидва </a:t>
            </a:r>
            <a:r>
              <a:rPr lang="en-US" altLang="ru-UA" sz="1600" b="1">
                <a:solidFill>
                  <a:srgbClr val="0000FF"/>
                </a:solidFill>
              </a:rPr>
              <a:t>IS</a:t>
            </a:r>
            <a:r>
              <a:rPr lang="uk-UA" altLang="ru-UA" sz="1600" b="1">
                <a:solidFill>
                  <a:srgbClr val="0000FF"/>
                </a:solidFill>
              </a:rPr>
              <a:t>–елементи</a:t>
            </a:r>
            <a:r>
              <a:rPr lang="uk-UA" altLang="ru-UA" sz="1600" b="1"/>
              <a:t>, або лише один з них</a:t>
            </a:r>
            <a:r>
              <a:rPr lang="uk-UA" altLang="ru-UA" sz="160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944</Words>
  <Application>Microsoft Office PowerPoint</Application>
  <PresentationFormat>Экран (4:3)</PresentationFormat>
  <Paragraphs>202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</vt:lpstr>
      <vt:lpstr>Times New Roman</vt:lpstr>
      <vt:lpstr>Wingdings</vt:lpstr>
      <vt:lpstr>Тема Office</vt:lpstr>
      <vt:lpstr>CorelDRAW 11.0 Graphic</vt:lpstr>
      <vt:lpstr>  </vt:lpstr>
      <vt:lpstr>Вставочні (інсерційні) послідовності  (IS-елементи)</vt:lpstr>
      <vt:lpstr>Презентация PowerPoint</vt:lpstr>
      <vt:lpstr>IS-елементи E. coli</vt:lpstr>
      <vt:lpstr>IS1- елемент, 768 пн</vt:lpstr>
      <vt:lpstr>Дуплікації ДНК-мішені після інсерції МГЕ</vt:lpstr>
      <vt:lpstr>Значення IS елементів </vt:lpstr>
      <vt:lpstr>Транспозони (Tn-елементи)</vt:lpstr>
      <vt:lpstr> Tn-елементи E. coli (транспозони)</vt:lpstr>
      <vt:lpstr>Функції транспозонів</vt:lpstr>
      <vt:lpstr>Презентация PowerPoint</vt:lpstr>
      <vt:lpstr>Транспозон Tn5</vt:lpstr>
      <vt:lpstr>Транспозон Tn3</vt:lpstr>
      <vt:lpstr>Механізми переміщення мобільних елементів бактерій</vt:lpstr>
      <vt:lpstr>Презентация PowerPoint</vt:lpstr>
      <vt:lpstr>Інтегрони та генні касети</vt:lpstr>
      <vt:lpstr>Інтегрони</vt:lpstr>
      <vt:lpstr>Генні касети та інтегрони</vt:lpstr>
      <vt:lpstr>Презентация PowerPoint</vt:lpstr>
      <vt:lpstr>МГЕ – важливі чинники мінливості бактерій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  прокаріотів</dc:title>
  <dc:creator>Елена</dc:creator>
  <cp:lastModifiedBy>helenVoit@gmail.com</cp:lastModifiedBy>
  <cp:revision>7</cp:revision>
  <dcterms:created xsi:type="dcterms:W3CDTF">2019-02-04T04:41:28Z</dcterms:created>
  <dcterms:modified xsi:type="dcterms:W3CDTF">2022-10-28T08:17:05Z</dcterms:modified>
</cp:coreProperties>
</file>