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79" r:id="rId6"/>
    <p:sldId id="261" r:id="rId7"/>
    <p:sldId id="262" r:id="rId8"/>
    <p:sldId id="263" r:id="rId9"/>
    <p:sldId id="264" r:id="rId10"/>
    <p:sldId id="280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72" d="100"/>
          <a:sy n="72" d="100"/>
        </p:scale>
        <p:origin x="-1242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690614"/>
            <a:ext cx="9143999" cy="1167382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76037" y="527913"/>
            <a:ext cx="4066751" cy="697382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33983" y="5373623"/>
            <a:ext cx="1274064" cy="1194816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176435" y="891218"/>
            <a:ext cx="1543682" cy="225409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467472" y="810894"/>
            <a:ext cx="1176934" cy="31076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52424" y="1563115"/>
            <a:ext cx="7439151" cy="1346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1" i="0">
                <a:solidFill>
                  <a:srgbClr val="C00000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55366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CC0066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57575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55366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CC0066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55366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CC0066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55366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1459" y="1415796"/>
            <a:ext cx="8642350" cy="0"/>
          </a:xfrm>
          <a:custGeom>
            <a:avLst/>
            <a:gdLst/>
            <a:ahLst/>
            <a:cxnLst/>
            <a:rect l="l" t="t" r="r" b="b"/>
            <a:pathLst>
              <a:path w="8642350">
                <a:moveTo>
                  <a:pt x="0" y="0"/>
                </a:moveTo>
                <a:lnTo>
                  <a:pt x="8642350" y="0"/>
                </a:lnTo>
              </a:path>
            </a:pathLst>
          </a:custGeom>
          <a:ln w="15240">
            <a:solidFill>
              <a:srgbClr val="860038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83108" y="6710172"/>
            <a:ext cx="8193405" cy="0"/>
          </a:xfrm>
          <a:custGeom>
            <a:avLst/>
            <a:gdLst/>
            <a:ahLst/>
            <a:cxnLst/>
            <a:rect l="l" t="t" r="r" b="b"/>
            <a:pathLst>
              <a:path w="8193405">
                <a:moveTo>
                  <a:pt x="0" y="0"/>
                </a:moveTo>
                <a:lnTo>
                  <a:pt x="8193024" y="0"/>
                </a:lnTo>
              </a:path>
            </a:pathLst>
          </a:custGeom>
          <a:ln w="27432">
            <a:solidFill>
              <a:srgbClr val="8600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83108" y="6774180"/>
            <a:ext cx="8193405" cy="0"/>
          </a:xfrm>
          <a:custGeom>
            <a:avLst/>
            <a:gdLst/>
            <a:ahLst/>
            <a:cxnLst/>
            <a:rect l="l" t="t" r="r" b="b"/>
            <a:pathLst>
              <a:path w="8193405">
                <a:moveTo>
                  <a:pt x="0" y="0"/>
                </a:moveTo>
                <a:lnTo>
                  <a:pt x="8193024" y="0"/>
                </a:lnTo>
              </a:path>
            </a:pathLst>
          </a:custGeom>
          <a:ln w="27432">
            <a:solidFill>
              <a:srgbClr val="6FCA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1583" y="6193766"/>
            <a:ext cx="2397246" cy="399057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97736" y="1548383"/>
            <a:ext cx="6010656" cy="513588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55366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1459" y="1415796"/>
            <a:ext cx="8642350" cy="0"/>
          </a:xfrm>
          <a:custGeom>
            <a:avLst/>
            <a:gdLst/>
            <a:ahLst/>
            <a:cxnLst/>
            <a:rect l="l" t="t" r="r" b="b"/>
            <a:pathLst>
              <a:path w="8642350">
                <a:moveTo>
                  <a:pt x="0" y="0"/>
                </a:moveTo>
                <a:lnTo>
                  <a:pt x="8642350" y="0"/>
                </a:lnTo>
              </a:path>
            </a:pathLst>
          </a:custGeom>
          <a:ln w="15240">
            <a:solidFill>
              <a:srgbClr val="860038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83108" y="6710171"/>
            <a:ext cx="8193405" cy="0"/>
          </a:xfrm>
          <a:custGeom>
            <a:avLst/>
            <a:gdLst/>
            <a:ahLst/>
            <a:cxnLst/>
            <a:rect l="l" t="t" r="r" b="b"/>
            <a:pathLst>
              <a:path w="8193405">
                <a:moveTo>
                  <a:pt x="0" y="0"/>
                </a:moveTo>
                <a:lnTo>
                  <a:pt x="8193024" y="0"/>
                </a:lnTo>
              </a:path>
            </a:pathLst>
          </a:custGeom>
          <a:ln w="27432">
            <a:solidFill>
              <a:srgbClr val="8600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12901" y="345770"/>
            <a:ext cx="7118197" cy="1000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CC0066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24586" y="1628013"/>
            <a:ext cx="8494826" cy="44380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57575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70408" y="6566389"/>
            <a:ext cx="8623935" cy="223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355366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hdr.undp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A2%D1%80%D1%83%D0%B4%D0%BE%D0%B2%D1%96_%D1%80%D0%B5%D1%81%D1%83%D1%80%D1%81%D0%B8" TargetMode="Externa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ukrstat.gov.ua/operativ/menu/menu_u/rp.htm" TargetMode="External"/><Relationship Id="rId5" Type="http://schemas.openxmlformats.org/officeDocument/2006/relationships/hyperlink" Target="https://uk.wikipedia.org/wiki/%D0%95%D0%BA%D0%BE%D0%BD%D0%BE%D0%BC%D1%96%D1%87%D0%BD%D0%BE_%D0%B0%D0%BA%D1%82%D0%B8%D0%B2%D0%BD%D0%B5_%D0%BD%D0%B0%D1%81%D0%B5%D0%BB%D0%B5%D0%BD%D0%BD%D1%8F" TargetMode="External"/><Relationship Id="rId4" Type="http://schemas.openxmlformats.org/officeDocument/2006/relationships/hyperlink" Target="https://uk.wikipedia.org/wiki/%D0%9D%D0%B0%D1%81%D0%B5%D0%BB%D0%B5%D0%BD%D0%BD%D1%8F_%D0%A3%D0%BA%D1%80%D0%B0%D1%97%D0%BD%D0%B8#cite_note-WF-1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>
            <a:spLocks noGrp="1"/>
          </p:cNvSpPr>
          <p:nvPr>
            <p:ph type="ctrTitle"/>
          </p:nvPr>
        </p:nvSpPr>
        <p:spPr>
          <a:xfrm>
            <a:off x="685800" y="1905000"/>
            <a:ext cx="7439151" cy="3108543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036319" marR="5080">
              <a:lnSpc>
                <a:spcPct val="99300"/>
              </a:lnSpc>
              <a:spcBef>
                <a:spcPts val="125"/>
              </a:spcBef>
            </a:pPr>
            <a:r>
              <a:rPr spc="-5" dirty="0"/>
              <a:t>ТЕМА </a:t>
            </a:r>
            <a:r>
              <a:rPr lang="ru-RU" dirty="0"/>
              <a:t>6</a:t>
            </a:r>
            <a:r>
              <a:rPr dirty="0" smtClean="0"/>
              <a:t>. </a:t>
            </a:r>
            <a:r>
              <a:rPr spc="-5" dirty="0"/>
              <a:t>РОЗВИТОК </a:t>
            </a:r>
            <a:r>
              <a:rPr dirty="0"/>
              <a:t>ТРУДОВИХ </a:t>
            </a:r>
            <a:r>
              <a:rPr spc="5" dirty="0"/>
              <a:t> </a:t>
            </a:r>
            <a:r>
              <a:rPr dirty="0"/>
              <a:t>РЕСУРСІВ</a:t>
            </a:r>
            <a:r>
              <a:rPr dirty="0">
                <a:latin typeface="Arial"/>
                <a:cs typeface="Arial"/>
              </a:rPr>
              <a:t>:</a:t>
            </a:r>
            <a:r>
              <a:rPr spc="-60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ВЛАДА</a:t>
            </a:r>
            <a:r>
              <a:rPr spc="60" dirty="0">
                <a:latin typeface="Arial"/>
                <a:cs typeface="Arial"/>
              </a:rPr>
              <a:t> </a:t>
            </a:r>
            <a:r>
              <a:rPr spc="-95" dirty="0">
                <a:latin typeface="Arial"/>
                <a:cs typeface="Arial"/>
              </a:rPr>
              <a:t>ТА</a:t>
            </a:r>
            <a:r>
              <a:rPr spc="-5" dirty="0">
                <a:latin typeface="Arial"/>
                <a:cs typeface="Arial"/>
              </a:rPr>
              <a:t> </a:t>
            </a:r>
            <a:r>
              <a:rPr spc="-40" dirty="0">
                <a:latin typeface="Arial"/>
                <a:cs typeface="Arial"/>
              </a:rPr>
              <a:t>ПРИВАТНИЙ </a:t>
            </a:r>
            <a:r>
              <a:rPr spc="-790" dirty="0">
                <a:latin typeface="Arial"/>
                <a:cs typeface="Arial"/>
              </a:rPr>
              <a:t> </a:t>
            </a:r>
            <a:r>
              <a:rPr dirty="0" smtClean="0">
                <a:latin typeface="Arial"/>
                <a:cs typeface="Arial"/>
              </a:rPr>
              <a:t>СЕКТОР</a:t>
            </a:r>
            <a:r>
              <a:rPr lang="ru-RU" dirty="0" smtClean="0">
                <a:latin typeface="Arial"/>
                <a:cs typeface="Arial"/>
              </a:rPr>
              <a:t/>
            </a:r>
            <a:br>
              <a:rPr lang="ru-RU" dirty="0" smtClean="0">
                <a:latin typeface="Arial"/>
                <a:cs typeface="Arial"/>
              </a:rPr>
            </a:br>
            <a:r>
              <a:rPr lang="ru-RU" dirty="0" smtClean="0">
                <a:latin typeface="Arial"/>
                <a:cs typeface="Arial"/>
              </a:rPr>
              <a:t/>
            </a:r>
            <a:br>
              <a:rPr lang="ru-RU" dirty="0" smtClean="0">
                <a:latin typeface="Arial"/>
                <a:cs typeface="Arial"/>
              </a:rPr>
            </a:br>
            <a:r>
              <a:rPr lang="uk-UA" dirty="0" smtClean="0"/>
              <a:t>6.1</a:t>
            </a:r>
            <a:r>
              <a:rPr lang="uk-UA" dirty="0"/>
              <a:t>. Роль кваліфікованих трудових ресурсів для місцевого економічного розвитку</a:t>
            </a:r>
            <a:endParaRPr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844" y="740156"/>
            <a:ext cx="5433695" cy="6648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solidFill>
                  <a:srgbClr val="3A3A3A"/>
                </a:solidFill>
                <a:latin typeface="Tahoma"/>
                <a:cs typeface="Tahoma"/>
              </a:rPr>
              <a:t>“Політична</a:t>
            </a:r>
            <a:r>
              <a:rPr sz="1400" spc="30" dirty="0">
                <a:solidFill>
                  <a:srgbClr val="3A3A3A"/>
                </a:solidFill>
                <a:latin typeface="Tahoma"/>
                <a:cs typeface="Tahoma"/>
              </a:rPr>
              <a:t> </a:t>
            </a:r>
            <a:r>
              <a:rPr sz="1400" spc="-5" dirty="0">
                <a:solidFill>
                  <a:srgbClr val="3A3A3A"/>
                </a:solidFill>
                <a:latin typeface="Tahoma"/>
                <a:cs typeface="Tahoma"/>
              </a:rPr>
              <a:t>проблема</a:t>
            </a:r>
            <a:r>
              <a:rPr sz="1400" spc="25" dirty="0">
                <a:solidFill>
                  <a:srgbClr val="3A3A3A"/>
                </a:solidFill>
                <a:latin typeface="Tahoma"/>
                <a:cs typeface="Tahoma"/>
              </a:rPr>
              <a:t> </a:t>
            </a:r>
            <a:r>
              <a:rPr sz="1400" spc="-10" dirty="0">
                <a:solidFill>
                  <a:srgbClr val="3A3A3A"/>
                </a:solidFill>
                <a:latin typeface="Tahoma"/>
                <a:cs typeface="Tahoma"/>
              </a:rPr>
              <a:t>людства</a:t>
            </a:r>
            <a:r>
              <a:rPr sz="1400" spc="50" dirty="0">
                <a:solidFill>
                  <a:srgbClr val="3A3A3A"/>
                </a:solidFill>
                <a:latin typeface="Tahoma"/>
                <a:cs typeface="Tahoma"/>
              </a:rPr>
              <a:t> </a:t>
            </a:r>
            <a:r>
              <a:rPr sz="1400" spc="-5" dirty="0">
                <a:solidFill>
                  <a:srgbClr val="3A3A3A"/>
                </a:solidFill>
                <a:latin typeface="Tahoma"/>
                <a:cs typeface="Tahoma"/>
              </a:rPr>
              <a:t>полягає</a:t>
            </a:r>
            <a:r>
              <a:rPr sz="1400" spc="15" dirty="0">
                <a:solidFill>
                  <a:srgbClr val="3A3A3A"/>
                </a:solidFill>
                <a:latin typeface="Tahoma"/>
                <a:cs typeface="Tahoma"/>
              </a:rPr>
              <a:t> </a:t>
            </a:r>
            <a:r>
              <a:rPr sz="1400" spc="-5" dirty="0">
                <a:solidFill>
                  <a:srgbClr val="3A3A3A"/>
                </a:solidFill>
                <a:latin typeface="Tahoma"/>
                <a:cs typeface="Tahoma"/>
              </a:rPr>
              <a:t>в</a:t>
            </a:r>
            <a:r>
              <a:rPr sz="1400" dirty="0">
                <a:solidFill>
                  <a:srgbClr val="3A3A3A"/>
                </a:solidFill>
                <a:latin typeface="Tahoma"/>
                <a:cs typeface="Tahoma"/>
              </a:rPr>
              <a:t> </a:t>
            </a:r>
            <a:r>
              <a:rPr sz="1400" spc="-10" dirty="0">
                <a:solidFill>
                  <a:srgbClr val="3A3A3A"/>
                </a:solidFill>
                <a:latin typeface="Tahoma"/>
                <a:cs typeface="Tahoma"/>
              </a:rPr>
              <a:t>об'єднанні</a:t>
            </a:r>
            <a:r>
              <a:rPr sz="1400" spc="55" dirty="0">
                <a:solidFill>
                  <a:srgbClr val="3A3A3A"/>
                </a:solidFill>
                <a:latin typeface="Tahoma"/>
                <a:cs typeface="Tahoma"/>
              </a:rPr>
              <a:t> </a:t>
            </a:r>
            <a:r>
              <a:rPr sz="1400" spc="-5" dirty="0">
                <a:solidFill>
                  <a:srgbClr val="3A3A3A"/>
                </a:solidFill>
                <a:latin typeface="Tahoma"/>
                <a:cs typeface="Tahoma"/>
              </a:rPr>
              <a:t>трьох</a:t>
            </a:r>
            <a:r>
              <a:rPr sz="1400" spc="5" dirty="0">
                <a:solidFill>
                  <a:srgbClr val="3A3A3A"/>
                </a:solidFill>
                <a:latin typeface="Tahoma"/>
                <a:cs typeface="Tahoma"/>
              </a:rPr>
              <a:t> </a:t>
            </a:r>
            <a:r>
              <a:rPr sz="1400" spc="-5" dirty="0">
                <a:solidFill>
                  <a:srgbClr val="3A3A3A"/>
                </a:solidFill>
                <a:latin typeface="Tahoma"/>
                <a:cs typeface="Tahoma"/>
              </a:rPr>
              <a:t>речей: </a:t>
            </a:r>
            <a:r>
              <a:rPr sz="1400" spc="-425" dirty="0">
                <a:solidFill>
                  <a:srgbClr val="3A3A3A"/>
                </a:solidFill>
                <a:latin typeface="Tahoma"/>
                <a:cs typeface="Tahoma"/>
              </a:rPr>
              <a:t> </a:t>
            </a:r>
            <a:r>
              <a:rPr sz="1400" spc="-5" dirty="0">
                <a:solidFill>
                  <a:srgbClr val="3A3A3A"/>
                </a:solidFill>
                <a:latin typeface="Tahoma"/>
                <a:cs typeface="Tahoma"/>
              </a:rPr>
              <a:t>економічної</a:t>
            </a:r>
            <a:r>
              <a:rPr sz="1400" spc="-10" dirty="0">
                <a:solidFill>
                  <a:srgbClr val="3A3A3A"/>
                </a:solidFill>
                <a:latin typeface="Tahoma"/>
                <a:cs typeface="Tahoma"/>
              </a:rPr>
              <a:t> </a:t>
            </a:r>
            <a:r>
              <a:rPr sz="1400" spc="-5" dirty="0">
                <a:solidFill>
                  <a:srgbClr val="3A3A3A"/>
                </a:solidFill>
                <a:latin typeface="Tahoma"/>
                <a:cs typeface="Tahoma"/>
              </a:rPr>
              <a:t>ефективності,</a:t>
            </a:r>
            <a:r>
              <a:rPr sz="1400" spc="25" dirty="0">
                <a:solidFill>
                  <a:srgbClr val="3A3A3A"/>
                </a:solidFill>
                <a:latin typeface="Tahoma"/>
                <a:cs typeface="Tahoma"/>
              </a:rPr>
              <a:t> </a:t>
            </a:r>
            <a:r>
              <a:rPr sz="1400" spc="-5" dirty="0">
                <a:solidFill>
                  <a:srgbClr val="3A3A3A"/>
                </a:solidFill>
                <a:latin typeface="Tahoma"/>
                <a:cs typeface="Tahoma"/>
              </a:rPr>
              <a:t>соціальної</a:t>
            </a:r>
            <a:r>
              <a:rPr sz="1400" spc="35" dirty="0">
                <a:solidFill>
                  <a:srgbClr val="3A3A3A"/>
                </a:solidFill>
                <a:latin typeface="Tahoma"/>
                <a:cs typeface="Tahoma"/>
              </a:rPr>
              <a:t> </a:t>
            </a:r>
            <a:r>
              <a:rPr sz="1400" spc="-10" dirty="0">
                <a:solidFill>
                  <a:srgbClr val="3A3A3A"/>
                </a:solidFill>
                <a:latin typeface="Tahoma"/>
                <a:cs typeface="Tahoma"/>
              </a:rPr>
              <a:t>справедливості</a:t>
            </a:r>
            <a:endParaRPr sz="1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1400" spc="-5" dirty="0">
                <a:solidFill>
                  <a:srgbClr val="3A3A3A"/>
                </a:solidFill>
                <a:latin typeface="Tahoma"/>
                <a:cs typeface="Tahoma"/>
              </a:rPr>
              <a:t>та</a:t>
            </a:r>
            <a:r>
              <a:rPr sz="1400" dirty="0">
                <a:solidFill>
                  <a:srgbClr val="3A3A3A"/>
                </a:solidFill>
                <a:latin typeface="Tahoma"/>
                <a:cs typeface="Tahoma"/>
              </a:rPr>
              <a:t> особистої</a:t>
            </a:r>
            <a:r>
              <a:rPr sz="1400" spc="-15" dirty="0">
                <a:solidFill>
                  <a:srgbClr val="3A3A3A"/>
                </a:solidFill>
                <a:latin typeface="Tahoma"/>
                <a:cs typeface="Tahoma"/>
              </a:rPr>
              <a:t> </a:t>
            </a:r>
            <a:r>
              <a:rPr sz="1400" spc="-25" dirty="0">
                <a:solidFill>
                  <a:srgbClr val="3A3A3A"/>
                </a:solidFill>
                <a:latin typeface="Tahoma"/>
                <a:cs typeface="Tahoma"/>
              </a:rPr>
              <a:t>свободи”.</a:t>
            </a:r>
            <a:r>
              <a:rPr sz="1400" spc="50" dirty="0">
                <a:solidFill>
                  <a:srgbClr val="3A3A3A"/>
                </a:solidFill>
                <a:latin typeface="Tahoma"/>
                <a:cs typeface="Tahoma"/>
              </a:rPr>
              <a:t> </a:t>
            </a:r>
            <a:r>
              <a:rPr sz="1400" spc="-5" dirty="0">
                <a:solidFill>
                  <a:srgbClr val="3A3A3A"/>
                </a:solidFill>
                <a:latin typeface="Tahoma"/>
                <a:cs typeface="Tahoma"/>
              </a:rPr>
              <a:t>Джон</a:t>
            </a:r>
            <a:r>
              <a:rPr sz="1400" spc="15" dirty="0">
                <a:solidFill>
                  <a:srgbClr val="3A3A3A"/>
                </a:solidFill>
                <a:latin typeface="Tahoma"/>
                <a:cs typeface="Tahoma"/>
              </a:rPr>
              <a:t> </a:t>
            </a:r>
            <a:r>
              <a:rPr sz="1400" spc="-5" dirty="0">
                <a:solidFill>
                  <a:srgbClr val="3A3A3A"/>
                </a:solidFill>
                <a:latin typeface="Tahoma"/>
                <a:cs typeface="Tahoma"/>
              </a:rPr>
              <a:t>Мейнард</a:t>
            </a:r>
            <a:r>
              <a:rPr sz="1400" spc="5" dirty="0">
                <a:solidFill>
                  <a:srgbClr val="3A3A3A"/>
                </a:solidFill>
                <a:latin typeface="Tahoma"/>
                <a:cs typeface="Tahoma"/>
              </a:rPr>
              <a:t> </a:t>
            </a:r>
            <a:r>
              <a:rPr sz="1400" spc="-5" dirty="0">
                <a:solidFill>
                  <a:srgbClr val="3A3A3A"/>
                </a:solidFill>
                <a:latin typeface="Tahoma"/>
                <a:cs typeface="Tahoma"/>
              </a:rPr>
              <a:t>Кейнс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19971" y="6566389"/>
            <a:ext cx="174625" cy="223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9"/>
              </a:lnSpc>
            </a:pPr>
            <a:fld id="{81D60167-4931-47E6-BA6A-407CBD079E47}" type="slidenum">
              <a:rPr sz="1400" spc="-5" dirty="0">
                <a:solidFill>
                  <a:srgbClr val="355366"/>
                </a:solidFill>
                <a:latin typeface="Microsoft Sans Serif"/>
                <a:cs typeface="Microsoft Sans Serif"/>
              </a:rPr>
              <a:t>10</a:t>
            </a:fld>
            <a:endParaRPr sz="1400">
              <a:latin typeface="Microsoft Sans Serif"/>
              <a:cs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3605240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381000" y="29413"/>
            <a:ext cx="8494826" cy="63068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" marR="6350" algn="ctr">
              <a:lnSpc>
                <a:spcPct val="100000"/>
              </a:lnSpc>
              <a:spcBef>
                <a:spcPts val="100"/>
              </a:spcBef>
              <a:tabLst>
                <a:tab pos="1313815" algn="l"/>
                <a:tab pos="3197860" algn="l"/>
                <a:tab pos="4048760" algn="l"/>
                <a:tab pos="4843780" algn="l"/>
                <a:tab pos="5304790" algn="l"/>
                <a:tab pos="6368415" algn="l"/>
                <a:tab pos="7743825" algn="l"/>
              </a:tabLst>
            </a:pPr>
            <a:r>
              <a:rPr sz="2400" spc="-10" dirty="0" err="1" smtClean="0">
                <a:solidFill>
                  <a:srgbClr val="FF0000"/>
                </a:solidFill>
                <a:latin typeface="Calibri"/>
                <a:cs typeface="Calibri"/>
              </a:rPr>
              <a:t>Пр</a:t>
            </a:r>
            <a:r>
              <a:rPr sz="2400" dirty="0" err="1" smtClean="0">
                <a:solidFill>
                  <a:srgbClr val="FF0000"/>
                </a:solidFill>
                <a:latin typeface="Calibri"/>
                <a:cs typeface="Calibri"/>
              </a:rPr>
              <a:t>и</a:t>
            </a:r>
            <a:r>
              <a:rPr sz="2400" spc="-5" dirty="0" err="1" smtClean="0">
                <a:solidFill>
                  <a:srgbClr val="FF0000"/>
                </a:solidFill>
                <a:latin typeface="Calibri"/>
                <a:cs typeface="Calibri"/>
              </a:rPr>
              <a:t>нцип</a:t>
            </a:r>
            <a:r>
              <a:rPr sz="2400" dirty="0" err="1" smtClean="0">
                <a:solidFill>
                  <a:srgbClr val="FF0000"/>
                </a:solidFill>
                <a:latin typeface="Calibri"/>
                <a:cs typeface="Calibri"/>
              </a:rPr>
              <a:t>и</a:t>
            </a:r>
            <a:r>
              <a:rPr lang="ru-RU" sz="240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spc="-15" dirty="0" err="1" smtClean="0">
                <a:solidFill>
                  <a:srgbClr val="FF0000"/>
                </a:solidFill>
                <a:latin typeface="Calibri"/>
                <a:cs typeface="Calibri"/>
              </a:rPr>
              <a:t>ф</a:t>
            </a:r>
            <a:r>
              <a:rPr sz="2400" spc="5" dirty="0" err="1" smtClean="0">
                <a:solidFill>
                  <a:srgbClr val="FF0000"/>
                </a:solidFill>
                <a:latin typeface="Calibri"/>
                <a:cs typeface="Calibri"/>
              </a:rPr>
              <a:t>у</a:t>
            </a:r>
            <a:r>
              <a:rPr sz="2400" spc="-5" dirty="0" err="1" smtClean="0">
                <a:solidFill>
                  <a:srgbClr val="FF0000"/>
                </a:solidFill>
                <a:latin typeface="Calibri"/>
                <a:cs typeface="Calibri"/>
              </a:rPr>
              <a:t>нкц</a:t>
            </a:r>
            <a:r>
              <a:rPr sz="2400" spc="-20" dirty="0" err="1" smtClean="0">
                <a:solidFill>
                  <a:srgbClr val="FF0000"/>
                </a:solidFill>
                <a:latin typeface="Calibri"/>
                <a:cs typeface="Calibri"/>
              </a:rPr>
              <a:t>і</a:t>
            </a:r>
            <a:r>
              <a:rPr sz="2400" spc="-10" dirty="0" err="1" smtClean="0">
                <a:solidFill>
                  <a:srgbClr val="FF0000"/>
                </a:solidFill>
                <a:latin typeface="Calibri"/>
                <a:cs typeface="Calibri"/>
              </a:rPr>
              <a:t>о</a:t>
            </a:r>
            <a:r>
              <a:rPr sz="2400" spc="-5" dirty="0" err="1" smtClean="0">
                <a:solidFill>
                  <a:srgbClr val="FF0000"/>
                </a:solidFill>
                <a:latin typeface="Calibri"/>
                <a:cs typeface="Calibri"/>
              </a:rPr>
              <a:t>н</a:t>
            </a:r>
            <a:r>
              <a:rPr sz="2400" spc="10" dirty="0" err="1" smtClean="0">
                <a:solidFill>
                  <a:srgbClr val="FF0000"/>
                </a:solidFill>
                <a:latin typeface="Calibri"/>
                <a:cs typeface="Calibri"/>
              </a:rPr>
              <a:t>у</a:t>
            </a:r>
            <a:r>
              <a:rPr sz="2400" dirty="0" err="1" smtClean="0">
                <a:solidFill>
                  <a:srgbClr val="FF0000"/>
                </a:solidFill>
                <a:latin typeface="Calibri"/>
                <a:cs typeface="Calibri"/>
              </a:rPr>
              <a:t>вання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	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р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и</a:t>
            </a: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нк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у	</a:t>
            </a:r>
            <a:r>
              <a:rPr sz="2400" spc="-5" dirty="0" err="1" smtClean="0">
                <a:solidFill>
                  <a:srgbClr val="FF0000"/>
                </a:solidFill>
                <a:latin typeface="Calibri"/>
                <a:cs typeface="Calibri"/>
              </a:rPr>
              <a:t>п</a:t>
            </a:r>
            <a:r>
              <a:rPr sz="2400" spc="-10" dirty="0" err="1" smtClean="0">
                <a:solidFill>
                  <a:srgbClr val="FF0000"/>
                </a:solidFill>
                <a:latin typeface="Calibri"/>
                <a:cs typeface="Calibri"/>
              </a:rPr>
              <a:t>р</a:t>
            </a:r>
            <a:r>
              <a:rPr sz="2400" dirty="0" err="1" smtClean="0">
                <a:solidFill>
                  <a:srgbClr val="FF0000"/>
                </a:solidFill>
                <a:latin typeface="Calibri"/>
                <a:cs typeface="Calibri"/>
              </a:rPr>
              <a:t>аці</a:t>
            </a:r>
            <a:r>
              <a:rPr lang="ru-RU" sz="240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0" dirty="0" smtClean="0">
                <a:solidFill>
                  <a:srgbClr val="FF0000"/>
                </a:solidFill>
                <a:latin typeface="Calibri"/>
                <a:cs typeface="Calibri"/>
              </a:rPr>
              <a:t>—</a:t>
            </a:r>
            <a:r>
              <a:rPr lang="ru-RU" sz="2400" b="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0" spc="20" dirty="0" err="1" smtClean="0">
                <a:solidFill>
                  <a:srgbClr val="FF0000"/>
                </a:solidFill>
                <a:latin typeface="Calibri"/>
                <a:cs typeface="Calibri"/>
              </a:rPr>
              <a:t>п</a:t>
            </a:r>
            <a:r>
              <a:rPr sz="2400" b="0" spc="-10" dirty="0" err="1" smtClean="0">
                <a:solidFill>
                  <a:srgbClr val="FF0000"/>
                </a:solidFill>
                <a:latin typeface="Calibri"/>
                <a:cs typeface="Calibri"/>
              </a:rPr>
              <a:t>р</a:t>
            </a:r>
            <a:r>
              <a:rPr sz="2400" b="0" dirty="0" err="1" smtClean="0">
                <a:solidFill>
                  <a:srgbClr val="FF0000"/>
                </a:solidFill>
                <a:latin typeface="Calibri"/>
                <a:cs typeface="Calibri"/>
              </a:rPr>
              <a:t>ав</a:t>
            </a:r>
            <a:r>
              <a:rPr sz="2400" b="0" spc="10" dirty="0" err="1" smtClean="0">
                <a:solidFill>
                  <a:srgbClr val="FF0000"/>
                </a:solidFill>
                <a:latin typeface="Calibri"/>
                <a:cs typeface="Calibri"/>
              </a:rPr>
              <a:t>и</a:t>
            </a:r>
            <a:r>
              <a:rPr sz="2400" b="0" spc="-10" dirty="0" err="1" smtClean="0">
                <a:solidFill>
                  <a:srgbClr val="FF0000"/>
                </a:solidFill>
                <a:latin typeface="Calibri"/>
                <a:cs typeface="Calibri"/>
              </a:rPr>
              <a:t>л</a:t>
            </a:r>
            <a:r>
              <a:rPr sz="2400" b="0" dirty="0" err="1" smtClean="0">
                <a:solidFill>
                  <a:srgbClr val="FF0000"/>
                </a:solidFill>
                <a:latin typeface="Calibri"/>
                <a:cs typeface="Calibri"/>
              </a:rPr>
              <a:t>а</a:t>
            </a:r>
            <a:r>
              <a:rPr lang="ru-RU" sz="2400" b="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0" spc="5" dirty="0" smtClean="0">
                <a:solidFill>
                  <a:srgbClr val="FF0000"/>
                </a:solidFill>
                <a:latin typeface="Calibri"/>
                <a:cs typeface="Calibri"/>
              </a:rPr>
              <a:t>(</a:t>
            </a:r>
            <a:r>
              <a:rPr sz="2400" b="0" spc="-30" dirty="0" err="1" smtClean="0">
                <a:solidFill>
                  <a:srgbClr val="FF0000"/>
                </a:solidFill>
                <a:latin typeface="Calibri"/>
                <a:cs typeface="Calibri"/>
              </a:rPr>
              <a:t>т</a:t>
            </a:r>
            <a:r>
              <a:rPr sz="2400" b="0" spc="-10" dirty="0" err="1" smtClean="0">
                <a:solidFill>
                  <a:srgbClr val="FF0000"/>
                </a:solidFill>
                <a:latin typeface="Calibri"/>
                <a:cs typeface="Calibri"/>
              </a:rPr>
              <a:t>е</a:t>
            </a:r>
            <a:r>
              <a:rPr sz="2400" b="0" spc="30" dirty="0" err="1" smtClean="0">
                <a:solidFill>
                  <a:srgbClr val="FF0000"/>
                </a:solidFill>
                <a:latin typeface="Calibri"/>
                <a:cs typeface="Calibri"/>
              </a:rPr>
              <a:t>о</a:t>
            </a:r>
            <a:r>
              <a:rPr sz="2400" b="0" spc="-10" dirty="0" err="1" smtClean="0">
                <a:solidFill>
                  <a:srgbClr val="FF0000"/>
                </a:solidFill>
                <a:latin typeface="Calibri"/>
                <a:cs typeface="Calibri"/>
              </a:rPr>
              <a:t>ре</a:t>
            </a:r>
            <a:r>
              <a:rPr sz="2400" b="0" spc="-5" dirty="0" err="1" smtClean="0">
                <a:solidFill>
                  <a:srgbClr val="FF0000"/>
                </a:solidFill>
                <a:latin typeface="Calibri"/>
                <a:cs typeface="Calibri"/>
              </a:rPr>
              <a:t>т</a:t>
            </a:r>
            <a:r>
              <a:rPr sz="2400" b="0" spc="5" dirty="0" err="1" smtClean="0">
                <a:solidFill>
                  <a:srgbClr val="FF0000"/>
                </a:solidFill>
                <a:latin typeface="Calibri"/>
                <a:cs typeface="Calibri"/>
              </a:rPr>
              <a:t>и</a:t>
            </a:r>
            <a:r>
              <a:rPr sz="2400" b="0" dirty="0" err="1" smtClean="0">
                <a:solidFill>
                  <a:srgbClr val="FF0000"/>
                </a:solidFill>
                <a:latin typeface="Calibri"/>
                <a:cs typeface="Calibri"/>
              </a:rPr>
              <a:t>ч</a:t>
            </a:r>
            <a:r>
              <a:rPr sz="2400" b="0" spc="-10" dirty="0" err="1" smtClean="0">
                <a:solidFill>
                  <a:srgbClr val="FF0000"/>
                </a:solidFill>
                <a:latin typeface="Calibri"/>
                <a:cs typeface="Calibri"/>
              </a:rPr>
              <a:t>н</a:t>
            </a:r>
            <a:r>
              <a:rPr sz="2400" b="0" dirty="0" err="1" smtClean="0">
                <a:solidFill>
                  <a:srgbClr val="FF0000"/>
                </a:solidFill>
                <a:latin typeface="Calibri"/>
                <a:cs typeface="Calibri"/>
              </a:rPr>
              <a:t>і</a:t>
            </a:r>
            <a:r>
              <a:rPr lang="ru-RU" sz="2400" b="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0" spc="5" dirty="0" err="1" smtClean="0">
                <a:solidFill>
                  <a:srgbClr val="FF0000"/>
                </a:solidFill>
                <a:latin typeface="Calibri"/>
                <a:cs typeface="Calibri"/>
              </a:rPr>
              <a:t>з</a:t>
            </a:r>
            <a:r>
              <a:rPr sz="2400" b="0" dirty="0" err="1" smtClean="0">
                <a:solidFill>
                  <a:srgbClr val="FF0000"/>
                </a:solidFill>
                <a:latin typeface="Calibri"/>
                <a:cs typeface="Calibri"/>
              </a:rPr>
              <a:t>а</a:t>
            </a:r>
            <a:r>
              <a:rPr sz="2400" b="0" spc="5" dirty="0" err="1" smtClean="0">
                <a:solidFill>
                  <a:srgbClr val="FF0000"/>
                </a:solidFill>
                <a:latin typeface="Calibri"/>
                <a:cs typeface="Calibri"/>
              </a:rPr>
              <a:t>с</a:t>
            </a:r>
            <a:r>
              <a:rPr sz="2400" b="0" dirty="0" err="1" smtClean="0">
                <a:solidFill>
                  <a:srgbClr val="FF0000"/>
                </a:solidFill>
                <a:latin typeface="Calibri"/>
                <a:cs typeface="Calibri"/>
              </a:rPr>
              <a:t>ад</a:t>
            </a:r>
            <a:r>
              <a:rPr sz="2400" b="0" spc="10" dirty="0" err="1" smtClean="0">
                <a:solidFill>
                  <a:srgbClr val="FF0000"/>
                </a:solidFill>
                <a:latin typeface="Calibri"/>
                <a:cs typeface="Calibri"/>
              </a:rPr>
              <a:t>и</a:t>
            </a:r>
            <a:r>
              <a:rPr sz="2400" b="0" dirty="0">
                <a:solidFill>
                  <a:srgbClr val="FF0000"/>
                </a:solidFill>
                <a:latin typeface="Calibri"/>
                <a:cs typeface="Calibri"/>
              </a:rPr>
              <a:t>)  функціонування</a:t>
            </a:r>
            <a:r>
              <a:rPr sz="2400" b="0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0" spc="-5" dirty="0">
                <a:solidFill>
                  <a:srgbClr val="FF0000"/>
                </a:solidFill>
                <a:latin typeface="Calibri"/>
                <a:cs typeface="Calibri"/>
              </a:rPr>
              <a:t>ринку</a:t>
            </a:r>
            <a:r>
              <a:rPr sz="2400" b="0" spc="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0" spc="-5" dirty="0">
                <a:solidFill>
                  <a:srgbClr val="FF0000"/>
                </a:solidFill>
                <a:latin typeface="Calibri"/>
                <a:cs typeface="Calibri"/>
              </a:rPr>
              <a:t>праці:</a:t>
            </a:r>
          </a:p>
          <a:p>
            <a:pPr marL="325120" indent="-238760">
              <a:lnSpc>
                <a:spcPct val="100000"/>
              </a:lnSpc>
              <a:spcBef>
                <a:spcPts val="505"/>
              </a:spcBef>
              <a:buAutoNum type="arabicParenR"/>
              <a:tabLst>
                <a:tab pos="326390" algn="l"/>
              </a:tabLst>
            </a:pPr>
            <a:r>
              <a:rPr sz="2400" b="0" spc="-5" dirty="0">
                <a:solidFill>
                  <a:srgbClr val="3A3A3A"/>
                </a:solidFill>
                <a:latin typeface="Calibri"/>
                <a:cs typeface="Calibri"/>
              </a:rPr>
              <a:t>праця</a:t>
            </a:r>
            <a:r>
              <a:rPr sz="2400" b="0" spc="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0" spc="-5" dirty="0">
                <a:solidFill>
                  <a:srgbClr val="3A3A3A"/>
                </a:solidFill>
                <a:latin typeface="Calibri"/>
                <a:cs typeface="Calibri"/>
              </a:rPr>
              <a:t>оплачується</a:t>
            </a:r>
            <a:r>
              <a:rPr sz="2400" b="0" spc="4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0" spc="-5" dirty="0">
                <a:solidFill>
                  <a:srgbClr val="3A3A3A"/>
                </a:solidFill>
                <a:latin typeface="Calibri"/>
                <a:cs typeface="Calibri"/>
              </a:rPr>
              <a:t>еквівалентно</a:t>
            </a:r>
            <a:r>
              <a:rPr sz="2400" b="0" spc="4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0" spc="-5" dirty="0">
                <a:solidFill>
                  <a:srgbClr val="3A3A3A"/>
                </a:solidFill>
                <a:latin typeface="Calibri"/>
                <a:cs typeface="Calibri"/>
              </a:rPr>
              <a:t>освіті, кваліфікації,</a:t>
            </a:r>
            <a:r>
              <a:rPr sz="2400" b="0" spc="1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0" spc="-5" dirty="0">
                <a:solidFill>
                  <a:srgbClr val="3A3A3A"/>
                </a:solidFill>
                <a:latin typeface="Calibri"/>
                <a:cs typeface="Calibri"/>
              </a:rPr>
              <a:t>якості;</a:t>
            </a:r>
          </a:p>
          <a:p>
            <a:pPr marL="282575" indent="-247650">
              <a:lnSpc>
                <a:spcPct val="100000"/>
              </a:lnSpc>
              <a:spcBef>
                <a:spcPts val="505"/>
              </a:spcBef>
              <a:buAutoNum type="arabicParenR"/>
              <a:tabLst>
                <a:tab pos="283845" algn="l"/>
              </a:tabLst>
            </a:pPr>
            <a:r>
              <a:rPr sz="2400" b="0" spc="-5" dirty="0">
                <a:solidFill>
                  <a:srgbClr val="3A3A3A"/>
                </a:solidFill>
                <a:latin typeface="Calibri"/>
                <a:cs typeface="Calibri"/>
              </a:rPr>
              <a:t>мінімальна</a:t>
            </a:r>
            <a:r>
              <a:rPr sz="2400" b="0" spc="8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0" spc="-5" dirty="0">
                <a:solidFill>
                  <a:srgbClr val="3A3A3A"/>
                </a:solidFill>
                <a:latin typeface="Calibri"/>
                <a:cs typeface="Calibri"/>
              </a:rPr>
              <a:t>заробітна</a:t>
            </a:r>
            <a:r>
              <a:rPr sz="2400" b="0" spc="8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0" spc="-5" dirty="0">
                <a:solidFill>
                  <a:srgbClr val="3A3A3A"/>
                </a:solidFill>
                <a:latin typeface="Calibri"/>
                <a:cs typeface="Calibri"/>
              </a:rPr>
              <a:t>плата</a:t>
            </a:r>
            <a:r>
              <a:rPr sz="2400" b="0" spc="8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0" spc="-5" dirty="0">
                <a:solidFill>
                  <a:srgbClr val="3A3A3A"/>
                </a:solidFill>
                <a:latin typeface="Calibri"/>
                <a:cs typeface="Calibri"/>
              </a:rPr>
              <a:t>забезпечує</a:t>
            </a:r>
            <a:r>
              <a:rPr sz="2400" b="0" spc="7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0" spc="-5" dirty="0">
                <a:solidFill>
                  <a:srgbClr val="3A3A3A"/>
                </a:solidFill>
                <a:latin typeface="Calibri"/>
                <a:cs typeface="Calibri"/>
              </a:rPr>
              <a:t>рівень</a:t>
            </a:r>
            <a:r>
              <a:rPr sz="2400" b="0" spc="7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0" dirty="0">
                <a:solidFill>
                  <a:srgbClr val="3A3A3A"/>
                </a:solidFill>
                <a:latin typeface="Calibri"/>
                <a:cs typeface="Calibri"/>
              </a:rPr>
              <a:t>життя</a:t>
            </a:r>
            <a:r>
              <a:rPr sz="2400" b="0" spc="8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0" spc="-5" dirty="0">
                <a:solidFill>
                  <a:srgbClr val="3A3A3A"/>
                </a:solidFill>
                <a:latin typeface="Calibri"/>
                <a:cs typeface="Calibri"/>
              </a:rPr>
              <a:t>вище</a:t>
            </a:r>
            <a:r>
              <a:rPr sz="2400" b="0" spc="7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0" spc="-5" dirty="0">
                <a:solidFill>
                  <a:srgbClr val="3A3A3A"/>
                </a:solidFill>
                <a:latin typeface="Calibri"/>
                <a:cs typeface="Calibri"/>
              </a:rPr>
              <a:t>прожиткового</a:t>
            </a:r>
            <a:r>
              <a:rPr sz="2400" b="0" spc="7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0" spc="-10" dirty="0">
                <a:solidFill>
                  <a:srgbClr val="3A3A3A"/>
                </a:solidFill>
                <a:latin typeface="Calibri"/>
                <a:cs typeface="Calibri"/>
              </a:rPr>
              <a:t>мінімуму;</a:t>
            </a:r>
          </a:p>
          <a:p>
            <a:pPr marL="276225" indent="-241300">
              <a:lnSpc>
                <a:spcPct val="100000"/>
              </a:lnSpc>
              <a:buAutoNum type="arabicParenR"/>
              <a:tabLst>
                <a:tab pos="277495" algn="l"/>
              </a:tabLst>
            </a:pPr>
            <a:r>
              <a:rPr sz="2400" b="0" dirty="0">
                <a:solidFill>
                  <a:srgbClr val="3A3A3A"/>
                </a:solidFill>
                <a:latin typeface="Calibri"/>
                <a:cs typeface="Calibri"/>
              </a:rPr>
              <a:t>робочі</a:t>
            </a:r>
            <a:r>
              <a:rPr sz="2400" b="0" spc="2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0" dirty="0">
                <a:solidFill>
                  <a:srgbClr val="3A3A3A"/>
                </a:solidFill>
                <a:latin typeface="Calibri"/>
                <a:cs typeface="Calibri"/>
              </a:rPr>
              <a:t>місця</a:t>
            </a:r>
            <a:r>
              <a:rPr sz="2400" b="0" spc="4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0" spc="-10" dirty="0">
                <a:solidFill>
                  <a:srgbClr val="3A3A3A"/>
                </a:solidFill>
                <a:latin typeface="Calibri"/>
                <a:cs typeface="Calibri"/>
              </a:rPr>
              <a:t>відповідають</a:t>
            </a:r>
            <a:r>
              <a:rPr sz="2400" b="0" spc="2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0" spc="-5" dirty="0">
                <a:solidFill>
                  <a:srgbClr val="3A3A3A"/>
                </a:solidFill>
                <a:latin typeface="Calibri"/>
                <a:cs typeface="Calibri"/>
              </a:rPr>
              <a:t>елементарним</a:t>
            </a:r>
            <a:r>
              <a:rPr sz="2400" b="0" spc="2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0" spc="-5" dirty="0">
                <a:solidFill>
                  <a:srgbClr val="3A3A3A"/>
                </a:solidFill>
                <a:latin typeface="Calibri"/>
                <a:cs typeface="Calibri"/>
              </a:rPr>
              <a:t>вимогам</a:t>
            </a:r>
            <a:r>
              <a:rPr sz="2400" b="0" spc="4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0" spc="-10" dirty="0">
                <a:solidFill>
                  <a:srgbClr val="3A3A3A"/>
                </a:solidFill>
                <a:latin typeface="Calibri"/>
                <a:cs typeface="Calibri"/>
              </a:rPr>
              <a:t>техніки</a:t>
            </a:r>
            <a:r>
              <a:rPr sz="2400" b="0" spc="5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0" spc="-5" dirty="0">
                <a:solidFill>
                  <a:srgbClr val="3A3A3A"/>
                </a:solidFill>
                <a:latin typeface="Calibri"/>
                <a:cs typeface="Calibri"/>
              </a:rPr>
              <a:t>безпеки</a:t>
            </a:r>
            <a:r>
              <a:rPr sz="2400" b="0" spc="4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0" spc="-5" dirty="0">
                <a:solidFill>
                  <a:srgbClr val="3A3A3A"/>
                </a:solidFill>
                <a:latin typeface="Calibri"/>
                <a:cs typeface="Calibri"/>
              </a:rPr>
              <a:t>та</a:t>
            </a:r>
            <a:r>
              <a:rPr sz="2400" b="0" spc="3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0" spc="-5" dirty="0">
                <a:solidFill>
                  <a:srgbClr val="3A3A3A"/>
                </a:solidFill>
                <a:latin typeface="Calibri"/>
                <a:cs typeface="Calibri"/>
              </a:rPr>
              <a:t>економічним</a:t>
            </a:r>
          </a:p>
          <a:p>
            <a:pPr marL="35560">
              <a:lnSpc>
                <a:spcPct val="100000"/>
              </a:lnSpc>
            </a:pPr>
            <a:r>
              <a:rPr sz="2400" b="0" dirty="0">
                <a:solidFill>
                  <a:srgbClr val="3A3A3A"/>
                </a:solidFill>
                <a:latin typeface="Calibri"/>
                <a:cs typeface="Calibri"/>
              </a:rPr>
              <a:t>нормативам;</a:t>
            </a:r>
          </a:p>
          <a:p>
            <a:pPr marL="328295" indent="-293370">
              <a:lnSpc>
                <a:spcPct val="100000"/>
              </a:lnSpc>
              <a:spcBef>
                <a:spcPts val="505"/>
              </a:spcBef>
              <a:buAutoNum type="arabicParenR" startAt="4"/>
              <a:tabLst>
                <a:tab pos="329565" algn="l"/>
              </a:tabLst>
            </a:pPr>
            <a:r>
              <a:rPr sz="2400" b="0" spc="-10" dirty="0">
                <a:solidFill>
                  <a:srgbClr val="3A3A3A"/>
                </a:solidFill>
                <a:latin typeface="Calibri"/>
                <a:cs typeface="Calibri"/>
              </a:rPr>
              <a:t>існує</a:t>
            </a:r>
            <a:r>
              <a:rPr sz="2400" b="0" spc="43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0" spc="-5" dirty="0">
                <a:solidFill>
                  <a:srgbClr val="3A3A3A"/>
                </a:solidFill>
                <a:latin typeface="Calibri"/>
                <a:cs typeface="Calibri"/>
              </a:rPr>
              <a:t>доступний</a:t>
            </a:r>
            <a:r>
              <a:rPr sz="2400" b="0" spc="45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0" dirty="0">
                <a:solidFill>
                  <a:srgbClr val="3A3A3A"/>
                </a:solidFill>
                <a:latin typeface="Calibri"/>
                <a:cs typeface="Calibri"/>
              </a:rPr>
              <a:t>за</a:t>
            </a:r>
            <a:r>
              <a:rPr sz="2400" b="0" spc="44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0" dirty="0">
                <a:solidFill>
                  <a:srgbClr val="3A3A3A"/>
                </a:solidFill>
                <a:latin typeface="Calibri"/>
                <a:cs typeface="Calibri"/>
              </a:rPr>
              <a:t>цінами</a:t>
            </a:r>
            <a:r>
              <a:rPr sz="2400" b="0" spc="45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0" spc="-5" dirty="0">
                <a:solidFill>
                  <a:srgbClr val="3A3A3A"/>
                </a:solidFill>
                <a:latin typeface="Calibri"/>
                <a:cs typeface="Calibri"/>
              </a:rPr>
              <a:t>ринок</a:t>
            </a:r>
            <a:r>
              <a:rPr sz="2400" b="0" spc="44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0" spc="-15" dirty="0">
                <a:solidFill>
                  <a:srgbClr val="3A3A3A"/>
                </a:solidFill>
                <a:latin typeface="Calibri"/>
                <a:cs typeface="Calibri"/>
              </a:rPr>
              <a:t>житла,</a:t>
            </a:r>
            <a:r>
              <a:rPr sz="2400" b="0" spc="44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0" spc="-5" dirty="0">
                <a:solidFill>
                  <a:srgbClr val="3A3A3A"/>
                </a:solidFill>
                <a:latin typeface="Calibri"/>
                <a:cs typeface="Calibri"/>
              </a:rPr>
              <a:t>який</a:t>
            </a:r>
            <a:r>
              <a:rPr sz="2400" b="0" spc="45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0" spc="-5" dirty="0">
                <a:solidFill>
                  <a:srgbClr val="3A3A3A"/>
                </a:solidFill>
                <a:latin typeface="Calibri"/>
                <a:cs typeface="Calibri"/>
              </a:rPr>
              <a:t>складається</a:t>
            </a:r>
            <a:r>
              <a:rPr sz="2400" b="0" spc="45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0" dirty="0">
                <a:solidFill>
                  <a:srgbClr val="3A3A3A"/>
                </a:solidFill>
                <a:latin typeface="Calibri"/>
                <a:cs typeface="Calibri"/>
              </a:rPr>
              <a:t>з</a:t>
            </a:r>
            <a:r>
              <a:rPr sz="2400" b="0" spc="44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0" dirty="0">
                <a:solidFill>
                  <a:srgbClr val="3A3A3A"/>
                </a:solidFill>
                <a:latin typeface="Calibri"/>
                <a:cs typeface="Calibri"/>
              </a:rPr>
              <a:t>квартир</a:t>
            </a:r>
            <a:r>
              <a:rPr sz="2400" b="0" spc="43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0" dirty="0">
                <a:solidFill>
                  <a:srgbClr val="3A3A3A"/>
                </a:solidFill>
                <a:latin typeface="Calibri"/>
                <a:cs typeface="Calibri"/>
              </a:rPr>
              <a:t>і</a:t>
            </a:r>
            <a:r>
              <a:rPr sz="2400" b="0" spc="45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0" spc="-5" dirty="0">
                <a:solidFill>
                  <a:srgbClr val="3A3A3A"/>
                </a:solidFill>
                <a:latin typeface="Calibri"/>
                <a:cs typeface="Calibri"/>
              </a:rPr>
              <a:t>власних</a:t>
            </a:r>
          </a:p>
          <a:p>
            <a:pPr marL="35560">
              <a:lnSpc>
                <a:spcPct val="100000"/>
              </a:lnSpc>
            </a:pPr>
            <a:r>
              <a:rPr sz="2400" b="0" spc="-15" dirty="0">
                <a:solidFill>
                  <a:srgbClr val="3A3A3A"/>
                </a:solidFill>
                <a:latin typeface="Calibri"/>
                <a:cs typeface="Calibri"/>
              </a:rPr>
              <a:t>будинків</a:t>
            </a:r>
            <a:r>
              <a:rPr sz="2400" b="0" spc="-5" dirty="0">
                <a:solidFill>
                  <a:srgbClr val="3A3A3A"/>
                </a:solidFill>
                <a:latin typeface="Calibri"/>
                <a:cs typeface="Calibri"/>
              </a:rPr>
              <a:t> (3-10</a:t>
            </a:r>
            <a:r>
              <a:rPr sz="2400" b="0" dirty="0">
                <a:solidFill>
                  <a:srgbClr val="3A3A3A"/>
                </a:solidFill>
                <a:latin typeface="Calibri"/>
                <a:cs typeface="Calibri"/>
              </a:rPr>
              <a:t> %</a:t>
            </a:r>
            <a:r>
              <a:rPr sz="2400" b="0" spc="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0" spc="-5" dirty="0">
                <a:solidFill>
                  <a:srgbClr val="3A3A3A"/>
                </a:solidFill>
                <a:latin typeface="Calibri"/>
                <a:cs typeface="Calibri"/>
              </a:rPr>
              <a:t>постійного вільного</a:t>
            </a:r>
            <a:r>
              <a:rPr sz="2400" b="0" spc="1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0" spc="-5" dirty="0">
                <a:solidFill>
                  <a:srgbClr val="3A3A3A"/>
                </a:solidFill>
                <a:latin typeface="Calibri"/>
                <a:cs typeface="Calibri"/>
              </a:rPr>
              <a:t>резерву);</a:t>
            </a:r>
          </a:p>
          <a:p>
            <a:pPr marL="410209" indent="-323850">
              <a:lnSpc>
                <a:spcPct val="100000"/>
              </a:lnSpc>
              <a:spcBef>
                <a:spcPts val="505"/>
              </a:spcBef>
              <a:buAutoNum type="arabicParenR" startAt="5"/>
              <a:tabLst>
                <a:tab pos="410845" algn="l"/>
                <a:tab pos="411480" algn="l"/>
                <a:tab pos="1020444" algn="l"/>
                <a:tab pos="1941195" algn="l"/>
                <a:tab pos="3414395" algn="l"/>
                <a:tab pos="3837940" algn="l"/>
                <a:tab pos="4865370" algn="l"/>
                <a:tab pos="7103745" algn="l"/>
                <a:tab pos="8283575" algn="l"/>
              </a:tabLst>
            </a:pPr>
            <a:r>
              <a:rPr lang="ru-RU" sz="2400" b="0" spc="-10" dirty="0" smtClean="0">
                <a:solidFill>
                  <a:srgbClr val="3A3A3A"/>
                </a:solidFill>
                <a:latin typeface="Calibri"/>
                <a:cs typeface="Calibri"/>
              </a:rPr>
              <a:t>І</a:t>
            </a:r>
            <a:r>
              <a:rPr sz="2400" b="0" dirty="0" err="1" smtClean="0">
                <a:solidFill>
                  <a:srgbClr val="3A3A3A"/>
                </a:solidFill>
                <a:latin typeface="Calibri"/>
                <a:cs typeface="Calibri"/>
              </a:rPr>
              <a:t>сн</a:t>
            </a:r>
            <a:r>
              <a:rPr sz="2400" b="0" spc="-30" dirty="0" err="1" smtClean="0">
                <a:solidFill>
                  <a:srgbClr val="3A3A3A"/>
                </a:solidFill>
                <a:latin typeface="Calibri"/>
                <a:cs typeface="Calibri"/>
              </a:rPr>
              <a:t>у</a:t>
            </a:r>
            <a:r>
              <a:rPr sz="2400" b="0" dirty="0" err="1" smtClean="0">
                <a:solidFill>
                  <a:srgbClr val="3A3A3A"/>
                </a:solidFill>
                <a:latin typeface="Calibri"/>
                <a:cs typeface="Calibri"/>
              </a:rPr>
              <a:t>є</a:t>
            </a:r>
            <a:r>
              <a:rPr lang="ru-RU" sz="2400" b="0" dirty="0" smtClean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0" dirty="0" err="1" smtClean="0">
                <a:solidFill>
                  <a:srgbClr val="3A3A3A"/>
                </a:solidFill>
                <a:latin typeface="Calibri"/>
                <a:cs typeface="Calibri"/>
              </a:rPr>
              <a:t>с</a:t>
            </a:r>
            <a:r>
              <a:rPr sz="2400" b="0" spc="5" dirty="0" err="1" smtClean="0">
                <a:solidFill>
                  <a:srgbClr val="3A3A3A"/>
                </a:solidFill>
                <a:latin typeface="Calibri"/>
                <a:cs typeface="Calibri"/>
              </a:rPr>
              <a:t>и</a:t>
            </a:r>
            <a:r>
              <a:rPr sz="2400" b="0" dirty="0" err="1" smtClean="0">
                <a:solidFill>
                  <a:srgbClr val="3A3A3A"/>
                </a:solidFill>
                <a:latin typeface="Calibri"/>
                <a:cs typeface="Calibri"/>
              </a:rPr>
              <a:t>с</a:t>
            </a:r>
            <a:r>
              <a:rPr sz="2400" b="0" spc="-30" dirty="0" err="1" smtClean="0">
                <a:solidFill>
                  <a:srgbClr val="3A3A3A"/>
                </a:solidFill>
                <a:latin typeface="Calibri"/>
                <a:cs typeface="Calibri"/>
              </a:rPr>
              <a:t>т</a:t>
            </a:r>
            <a:r>
              <a:rPr sz="2400" b="0" spc="-10" dirty="0" err="1" smtClean="0">
                <a:solidFill>
                  <a:srgbClr val="3A3A3A"/>
                </a:solidFill>
                <a:latin typeface="Calibri"/>
                <a:cs typeface="Calibri"/>
              </a:rPr>
              <a:t>е</a:t>
            </a:r>
            <a:r>
              <a:rPr sz="2400" b="0" dirty="0" err="1" smtClean="0">
                <a:solidFill>
                  <a:srgbClr val="3A3A3A"/>
                </a:solidFill>
                <a:latin typeface="Calibri"/>
                <a:cs typeface="Calibri"/>
              </a:rPr>
              <a:t>ма</a:t>
            </a:r>
            <a:r>
              <a:rPr lang="ru-RU" sz="2400" b="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0" dirty="0" err="1" smtClean="0">
                <a:solidFill>
                  <a:srgbClr val="3A3A3A"/>
                </a:solidFill>
                <a:latin typeface="Calibri"/>
                <a:cs typeface="Calibri"/>
              </a:rPr>
              <a:t>б</a:t>
            </a:r>
            <a:r>
              <a:rPr sz="2400" b="0" spc="-15" dirty="0" err="1" smtClean="0">
                <a:solidFill>
                  <a:srgbClr val="3A3A3A"/>
                </a:solidFill>
                <a:latin typeface="Calibri"/>
                <a:cs typeface="Calibri"/>
              </a:rPr>
              <a:t>е</a:t>
            </a:r>
            <a:r>
              <a:rPr sz="2400" b="0" dirty="0" err="1" smtClean="0">
                <a:solidFill>
                  <a:srgbClr val="3A3A3A"/>
                </a:solidFill>
                <a:latin typeface="Calibri"/>
                <a:cs typeface="Calibri"/>
              </a:rPr>
              <a:t>з</a:t>
            </a:r>
            <a:r>
              <a:rPr sz="2400" b="0" spc="-20" dirty="0" err="1" smtClean="0">
                <a:solidFill>
                  <a:srgbClr val="3A3A3A"/>
                </a:solidFill>
                <a:latin typeface="Calibri"/>
                <a:cs typeface="Calibri"/>
              </a:rPr>
              <a:t>к</a:t>
            </a:r>
            <a:r>
              <a:rPr sz="2400" b="0" spc="5" dirty="0" err="1" smtClean="0">
                <a:solidFill>
                  <a:srgbClr val="3A3A3A"/>
                </a:solidFill>
                <a:latin typeface="Calibri"/>
                <a:cs typeface="Calibri"/>
              </a:rPr>
              <a:t>о</a:t>
            </a:r>
            <a:r>
              <a:rPr sz="2400" b="0" dirty="0" err="1" smtClean="0">
                <a:solidFill>
                  <a:srgbClr val="3A3A3A"/>
                </a:solidFill>
                <a:latin typeface="Calibri"/>
                <a:cs typeface="Calibri"/>
              </a:rPr>
              <a:t>ш</a:t>
            </a:r>
            <a:r>
              <a:rPr sz="2400" b="0" spc="-30" dirty="0" err="1" smtClean="0">
                <a:solidFill>
                  <a:srgbClr val="3A3A3A"/>
                </a:solidFill>
                <a:latin typeface="Calibri"/>
                <a:cs typeface="Calibri"/>
              </a:rPr>
              <a:t>т</a:t>
            </a:r>
            <a:r>
              <a:rPr sz="2400" b="0" spc="5" dirty="0" err="1" smtClean="0">
                <a:solidFill>
                  <a:srgbClr val="3A3A3A"/>
                </a:solidFill>
                <a:latin typeface="Calibri"/>
                <a:cs typeface="Calibri"/>
              </a:rPr>
              <a:t>о</a:t>
            </a:r>
            <a:r>
              <a:rPr sz="2400" b="0" dirty="0" err="1" smtClean="0">
                <a:solidFill>
                  <a:srgbClr val="3A3A3A"/>
                </a:solidFill>
                <a:latin typeface="Calibri"/>
                <a:cs typeface="Calibri"/>
              </a:rPr>
              <a:t>в</a:t>
            </a:r>
            <a:r>
              <a:rPr sz="2400" b="0" spc="-30" dirty="0" err="1" smtClean="0">
                <a:solidFill>
                  <a:srgbClr val="3A3A3A"/>
                </a:solidFill>
                <a:latin typeface="Calibri"/>
                <a:cs typeface="Calibri"/>
              </a:rPr>
              <a:t>н</a:t>
            </a:r>
            <a:r>
              <a:rPr sz="2400" b="0" spc="5" dirty="0" err="1" smtClean="0">
                <a:solidFill>
                  <a:srgbClr val="3A3A3A"/>
                </a:solidFill>
                <a:latin typeface="Calibri"/>
                <a:cs typeface="Calibri"/>
              </a:rPr>
              <a:t>о</a:t>
            </a:r>
            <a:r>
              <a:rPr sz="2400" b="0" dirty="0" err="1" smtClean="0">
                <a:solidFill>
                  <a:srgbClr val="3A3A3A"/>
                </a:solidFill>
                <a:latin typeface="Calibri"/>
                <a:cs typeface="Calibri"/>
              </a:rPr>
              <a:t>ї</a:t>
            </a:r>
            <a:r>
              <a:rPr lang="ru-RU" sz="2400" b="0" dirty="0" smtClean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0" dirty="0" smtClean="0">
                <a:solidFill>
                  <a:srgbClr val="3A3A3A"/>
                </a:solidFill>
                <a:latin typeface="Calibri"/>
                <a:cs typeface="Calibri"/>
              </a:rPr>
              <a:t>(</a:t>
            </a:r>
            <a:r>
              <a:rPr sz="2400" b="0" spc="5" dirty="0" err="1" smtClean="0">
                <a:solidFill>
                  <a:srgbClr val="3A3A3A"/>
                </a:solidFill>
                <a:latin typeface="Calibri"/>
                <a:cs typeface="Calibri"/>
              </a:rPr>
              <a:t>я</a:t>
            </a:r>
            <a:r>
              <a:rPr sz="2400" b="0" dirty="0" err="1" smtClean="0">
                <a:solidFill>
                  <a:srgbClr val="3A3A3A"/>
                </a:solidFill>
                <a:latin typeface="Calibri"/>
                <a:cs typeface="Calibri"/>
              </a:rPr>
              <a:t>к</a:t>
            </a:r>
            <a:r>
              <a:rPr lang="ru-RU" sz="2400" b="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0" dirty="0" err="1" smtClean="0">
                <a:solidFill>
                  <a:srgbClr val="3A3A3A"/>
                </a:solidFill>
                <a:latin typeface="Calibri"/>
                <a:cs typeface="Calibri"/>
              </a:rPr>
              <a:t>п</a:t>
            </a:r>
            <a:r>
              <a:rPr sz="2400" b="0" spc="-15" dirty="0" err="1" smtClean="0">
                <a:solidFill>
                  <a:srgbClr val="3A3A3A"/>
                </a:solidFill>
                <a:latin typeface="Calibri"/>
                <a:cs typeface="Calibri"/>
              </a:rPr>
              <a:t>р</a:t>
            </a:r>
            <a:r>
              <a:rPr sz="2400" b="0" dirty="0" err="1" smtClean="0">
                <a:solidFill>
                  <a:srgbClr val="3A3A3A"/>
                </a:solidFill>
                <a:latin typeface="Calibri"/>
                <a:cs typeface="Calibri"/>
              </a:rPr>
              <a:t>ав</a:t>
            </a:r>
            <a:r>
              <a:rPr sz="2400" b="0" spc="5" dirty="0" err="1" smtClean="0">
                <a:solidFill>
                  <a:srgbClr val="3A3A3A"/>
                </a:solidFill>
                <a:latin typeface="Calibri"/>
                <a:cs typeface="Calibri"/>
              </a:rPr>
              <a:t>и</a:t>
            </a:r>
            <a:r>
              <a:rPr sz="2400" b="0" spc="-10" dirty="0" err="1" smtClean="0">
                <a:solidFill>
                  <a:srgbClr val="3A3A3A"/>
                </a:solidFill>
                <a:latin typeface="Calibri"/>
                <a:cs typeface="Calibri"/>
              </a:rPr>
              <a:t>л</a:t>
            </a:r>
            <a:r>
              <a:rPr sz="2400" b="0" spc="5" dirty="0" err="1" smtClean="0">
                <a:solidFill>
                  <a:srgbClr val="3A3A3A"/>
                </a:solidFill>
                <a:latin typeface="Calibri"/>
                <a:cs typeface="Calibri"/>
              </a:rPr>
              <a:t>о</a:t>
            </a:r>
            <a:r>
              <a:rPr sz="2400" b="0" dirty="0" smtClean="0">
                <a:solidFill>
                  <a:srgbClr val="3A3A3A"/>
                </a:solidFill>
                <a:latin typeface="Calibri"/>
                <a:cs typeface="Calibri"/>
              </a:rPr>
              <a:t>)</a:t>
            </a:r>
            <a:r>
              <a:rPr sz="2400" b="0" dirty="0">
                <a:solidFill>
                  <a:srgbClr val="3A3A3A"/>
                </a:solidFill>
                <a:latin typeface="Calibri"/>
                <a:cs typeface="Calibri"/>
              </a:rPr>
              <a:t>	</a:t>
            </a:r>
            <a:r>
              <a:rPr sz="2400" b="0" spc="-25" dirty="0">
                <a:solidFill>
                  <a:srgbClr val="3A3A3A"/>
                </a:solidFill>
                <a:latin typeface="Calibri"/>
                <a:cs typeface="Calibri"/>
              </a:rPr>
              <a:t>в</a:t>
            </a:r>
            <a:r>
              <a:rPr sz="2400" b="0" spc="5" dirty="0">
                <a:solidFill>
                  <a:srgbClr val="3A3A3A"/>
                </a:solidFill>
                <a:latin typeface="Calibri"/>
                <a:cs typeface="Calibri"/>
              </a:rPr>
              <a:t>ис</a:t>
            </a:r>
            <a:r>
              <a:rPr sz="2400" b="0" spc="-15" dirty="0">
                <a:solidFill>
                  <a:srgbClr val="3A3A3A"/>
                </a:solidFill>
                <a:latin typeface="Calibri"/>
                <a:cs typeface="Calibri"/>
              </a:rPr>
              <a:t>о</a:t>
            </a:r>
            <a:r>
              <a:rPr sz="2400" b="0" spc="-20" dirty="0">
                <a:solidFill>
                  <a:srgbClr val="3A3A3A"/>
                </a:solidFill>
                <a:latin typeface="Calibri"/>
                <a:cs typeface="Calibri"/>
              </a:rPr>
              <a:t>к</a:t>
            </a:r>
            <a:r>
              <a:rPr sz="2400" b="0" spc="10" dirty="0">
                <a:solidFill>
                  <a:srgbClr val="3A3A3A"/>
                </a:solidFill>
                <a:latin typeface="Calibri"/>
                <a:cs typeface="Calibri"/>
              </a:rPr>
              <a:t>о</a:t>
            </a:r>
            <a:r>
              <a:rPr sz="2400" b="0" dirty="0">
                <a:solidFill>
                  <a:srgbClr val="3A3A3A"/>
                </a:solidFill>
                <a:latin typeface="Calibri"/>
                <a:cs typeface="Calibri"/>
              </a:rPr>
              <a:t>ква</a:t>
            </a:r>
            <a:r>
              <a:rPr sz="2400" b="0" spc="-5" dirty="0">
                <a:solidFill>
                  <a:srgbClr val="3A3A3A"/>
                </a:solidFill>
                <a:latin typeface="Calibri"/>
                <a:cs typeface="Calibri"/>
              </a:rPr>
              <a:t>л</a:t>
            </a:r>
            <a:r>
              <a:rPr sz="2400" b="0" spc="-15" dirty="0">
                <a:solidFill>
                  <a:srgbClr val="3A3A3A"/>
                </a:solidFill>
                <a:latin typeface="Calibri"/>
                <a:cs typeface="Calibri"/>
              </a:rPr>
              <a:t>і</a:t>
            </a:r>
            <a:r>
              <a:rPr sz="2400" b="0" spc="-20" dirty="0">
                <a:solidFill>
                  <a:srgbClr val="3A3A3A"/>
                </a:solidFill>
                <a:latin typeface="Calibri"/>
                <a:cs typeface="Calibri"/>
              </a:rPr>
              <a:t>ф</a:t>
            </a:r>
            <a:r>
              <a:rPr sz="2400" b="0" spc="-10" dirty="0">
                <a:solidFill>
                  <a:srgbClr val="3A3A3A"/>
                </a:solidFill>
                <a:latin typeface="Calibri"/>
                <a:cs typeface="Calibri"/>
              </a:rPr>
              <a:t>і</a:t>
            </a:r>
            <a:r>
              <a:rPr sz="2400" b="0" spc="-20" dirty="0">
                <a:solidFill>
                  <a:srgbClr val="3A3A3A"/>
                </a:solidFill>
                <a:latin typeface="Calibri"/>
                <a:cs typeface="Calibri"/>
              </a:rPr>
              <a:t>к</a:t>
            </a:r>
            <a:r>
              <a:rPr sz="2400" b="0" spc="10" dirty="0">
                <a:solidFill>
                  <a:srgbClr val="3A3A3A"/>
                </a:solidFill>
                <a:latin typeface="Calibri"/>
                <a:cs typeface="Calibri"/>
              </a:rPr>
              <a:t>о</a:t>
            </a:r>
            <a:r>
              <a:rPr sz="2400" b="0" dirty="0">
                <a:solidFill>
                  <a:srgbClr val="3A3A3A"/>
                </a:solidFill>
                <a:latin typeface="Calibri"/>
                <a:cs typeface="Calibri"/>
              </a:rPr>
              <a:t>ван</a:t>
            </a:r>
            <a:r>
              <a:rPr sz="2400" b="0" spc="5" dirty="0">
                <a:solidFill>
                  <a:srgbClr val="3A3A3A"/>
                </a:solidFill>
                <a:latin typeface="Calibri"/>
                <a:cs typeface="Calibri"/>
              </a:rPr>
              <a:t>о</a:t>
            </a:r>
            <a:r>
              <a:rPr sz="2400" b="0" dirty="0">
                <a:solidFill>
                  <a:srgbClr val="3A3A3A"/>
                </a:solidFill>
                <a:latin typeface="Calibri"/>
                <a:cs typeface="Calibri"/>
              </a:rPr>
              <a:t>ї	п</a:t>
            </a:r>
            <a:r>
              <a:rPr sz="2400" b="0" spc="-10" dirty="0">
                <a:solidFill>
                  <a:srgbClr val="3A3A3A"/>
                </a:solidFill>
                <a:latin typeface="Calibri"/>
                <a:cs typeface="Calibri"/>
              </a:rPr>
              <a:t>і</a:t>
            </a:r>
            <a:r>
              <a:rPr sz="2400" b="0" spc="-5" dirty="0">
                <a:solidFill>
                  <a:srgbClr val="3A3A3A"/>
                </a:solidFill>
                <a:latin typeface="Calibri"/>
                <a:cs typeface="Calibri"/>
              </a:rPr>
              <a:t>д</a:t>
            </a:r>
            <a:r>
              <a:rPr sz="2400" b="0" spc="-25" dirty="0">
                <a:solidFill>
                  <a:srgbClr val="3A3A3A"/>
                </a:solidFill>
                <a:latin typeface="Calibri"/>
                <a:cs typeface="Calibri"/>
              </a:rPr>
              <a:t>г</a:t>
            </a:r>
            <a:r>
              <a:rPr sz="2400" b="0" spc="-15" dirty="0">
                <a:solidFill>
                  <a:srgbClr val="3A3A3A"/>
                </a:solidFill>
                <a:latin typeface="Calibri"/>
                <a:cs typeface="Calibri"/>
              </a:rPr>
              <a:t>о</a:t>
            </a:r>
            <a:r>
              <a:rPr sz="2400" b="0" spc="-30" dirty="0">
                <a:solidFill>
                  <a:srgbClr val="3A3A3A"/>
                </a:solidFill>
                <a:latin typeface="Calibri"/>
                <a:cs typeface="Calibri"/>
              </a:rPr>
              <a:t>т</a:t>
            </a:r>
            <a:r>
              <a:rPr sz="2400" b="0" spc="5" dirty="0">
                <a:solidFill>
                  <a:srgbClr val="3A3A3A"/>
                </a:solidFill>
                <a:latin typeface="Calibri"/>
                <a:cs typeface="Calibri"/>
              </a:rPr>
              <a:t>о</a:t>
            </a:r>
            <a:r>
              <a:rPr sz="2400" b="0" dirty="0">
                <a:solidFill>
                  <a:srgbClr val="3A3A3A"/>
                </a:solidFill>
                <a:latin typeface="Calibri"/>
                <a:cs typeface="Calibri"/>
              </a:rPr>
              <a:t>вки	</a:t>
            </a:r>
            <a:r>
              <a:rPr sz="2400" b="0" spc="-5" dirty="0">
                <a:solidFill>
                  <a:srgbClr val="3A3A3A"/>
                </a:solidFill>
                <a:latin typeface="Calibri"/>
                <a:cs typeface="Calibri"/>
              </a:rPr>
              <a:t>та</a:t>
            </a:r>
          </a:p>
          <a:p>
            <a:pPr marL="35560">
              <a:lnSpc>
                <a:spcPct val="100000"/>
              </a:lnSpc>
              <a:spcBef>
                <a:spcPts val="5"/>
              </a:spcBef>
            </a:pPr>
            <a:r>
              <a:rPr sz="2400" b="0" spc="-10" dirty="0">
                <a:solidFill>
                  <a:srgbClr val="3A3A3A"/>
                </a:solidFill>
                <a:latin typeface="Calibri"/>
                <a:cs typeface="Calibri"/>
              </a:rPr>
              <a:t>перепідготовки</a:t>
            </a:r>
            <a:r>
              <a:rPr sz="2400" b="0" spc="3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0" spc="-5" dirty="0">
                <a:solidFill>
                  <a:srgbClr val="3A3A3A"/>
                </a:solidFill>
                <a:latin typeface="Calibri"/>
                <a:cs typeface="Calibri"/>
              </a:rPr>
              <a:t>кадрів</a:t>
            </a:r>
            <a:r>
              <a:rPr sz="2400" b="0" spc="1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0" dirty="0">
                <a:solidFill>
                  <a:srgbClr val="3A3A3A"/>
                </a:solidFill>
                <a:latin typeface="Calibri"/>
                <a:cs typeface="Calibri"/>
              </a:rPr>
              <a:t>з найважливіших</a:t>
            </a:r>
            <a:r>
              <a:rPr sz="2400" b="0" spc="-5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0" dirty="0">
                <a:solidFill>
                  <a:srgbClr val="3A3A3A"/>
                </a:solidFill>
                <a:latin typeface="Calibri"/>
                <a:cs typeface="Calibri"/>
              </a:rPr>
              <a:t>професій;</a:t>
            </a:r>
          </a:p>
          <a:p>
            <a:pPr marL="325120" indent="-238760">
              <a:lnSpc>
                <a:spcPct val="100000"/>
              </a:lnSpc>
              <a:spcBef>
                <a:spcPts val="480"/>
              </a:spcBef>
              <a:buAutoNum type="arabicParenR" startAt="6"/>
              <a:tabLst>
                <a:tab pos="326390" algn="l"/>
              </a:tabLst>
            </a:pPr>
            <a:r>
              <a:rPr sz="2400" b="0" spc="-10" dirty="0">
                <a:solidFill>
                  <a:srgbClr val="3A3A3A"/>
                </a:solidFill>
                <a:latin typeface="Calibri"/>
                <a:cs typeface="Calibri"/>
              </a:rPr>
              <a:t>роботодавець</a:t>
            </a:r>
            <a:r>
              <a:rPr sz="2400" b="0" spc="1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0" dirty="0">
                <a:solidFill>
                  <a:srgbClr val="3A3A3A"/>
                </a:solidFill>
                <a:latin typeface="Calibri"/>
                <a:cs typeface="Calibri"/>
              </a:rPr>
              <a:t>і</a:t>
            </a:r>
            <a:r>
              <a:rPr sz="2400" b="0" spc="-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0" spc="-5" dirty="0">
                <a:solidFill>
                  <a:srgbClr val="3A3A3A"/>
                </a:solidFill>
                <a:latin typeface="Calibri"/>
                <a:cs typeface="Calibri"/>
              </a:rPr>
              <a:t>роботоотримувач</a:t>
            </a:r>
            <a:r>
              <a:rPr sz="2400" b="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0" spc="-5" dirty="0">
                <a:solidFill>
                  <a:srgbClr val="3A3A3A"/>
                </a:solidFill>
                <a:latin typeface="Calibri"/>
                <a:cs typeface="Calibri"/>
              </a:rPr>
              <a:t>рівні</a:t>
            </a:r>
            <a:r>
              <a:rPr sz="2400" b="0" spc="1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0" spc="-15" dirty="0">
                <a:solidFill>
                  <a:srgbClr val="3A3A3A"/>
                </a:solidFill>
                <a:latin typeface="Calibri"/>
                <a:cs typeface="Calibri"/>
              </a:rPr>
              <a:t>перед</a:t>
            </a:r>
            <a:r>
              <a:rPr sz="2400" b="0" spc="4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0" dirty="0">
                <a:solidFill>
                  <a:srgbClr val="3A3A3A"/>
                </a:solidFill>
                <a:latin typeface="Calibri"/>
                <a:cs typeface="Calibri"/>
              </a:rPr>
              <a:t>законом;</a:t>
            </a:r>
          </a:p>
          <a:p>
            <a:pPr marL="325120" indent="-238760">
              <a:lnSpc>
                <a:spcPct val="100000"/>
              </a:lnSpc>
              <a:spcBef>
                <a:spcPts val="505"/>
              </a:spcBef>
              <a:buAutoNum type="arabicParenR" startAt="6"/>
              <a:tabLst>
                <a:tab pos="326390" algn="l"/>
              </a:tabLst>
            </a:pPr>
            <a:r>
              <a:rPr sz="2400" b="0" spc="-5" dirty="0">
                <a:solidFill>
                  <a:srgbClr val="3A3A3A"/>
                </a:solidFill>
                <a:latin typeface="Calibri"/>
                <a:cs typeface="Calibri"/>
              </a:rPr>
              <a:t>національний</a:t>
            </a:r>
            <a:r>
              <a:rPr sz="2400" b="0" spc="2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0" dirty="0">
                <a:solidFill>
                  <a:srgbClr val="3A3A3A"/>
                </a:solidFill>
                <a:latin typeface="Calibri"/>
                <a:cs typeface="Calibri"/>
              </a:rPr>
              <a:t>ринок</a:t>
            </a:r>
            <a:r>
              <a:rPr sz="2400" b="0" spc="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0" dirty="0">
                <a:solidFill>
                  <a:srgbClr val="3A3A3A"/>
                </a:solidFill>
                <a:latin typeface="Calibri"/>
                <a:cs typeface="Calibri"/>
              </a:rPr>
              <a:t>є</a:t>
            </a:r>
            <a:r>
              <a:rPr sz="2400" b="0" spc="-5" dirty="0">
                <a:solidFill>
                  <a:srgbClr val="3A3A3A"/>
                </a:solidFill>
                <a:latin typeface="Calibri"/>
                <a:cs typeface="Calibri"/>
              </a:rPr>
              <a:t> ланкою</a:t>
            </a:r>
            <a:r>
              <a:rPr sz="2400" b="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0" spc="-10" dirty="0">
                <a:solidFill>
                  <a:srgbClr val="3A3A3A"/>
                </a:solidFill>
                <a:latin typeface="Calibri"/>
                <a:cs typeface="Calibri"/>
              </a:rPr>
              <a:t>міжнародного</a:t>
            </a:r>
            <a:r>
              <a:rPr sz="2400" b="0" spc="-5" dirty="0">
                <a:solidFill>
                  <a:srgbClr val="3A3A3A"/>
                </a:solidFill>
                <a:latin typeface="Calibri"/>
                <a:cs typeface="Calibri"/>
              </a:rPr>
              <a:t> ринку</a:t>
            </a:r>
            <a:r>
              <a:rPr sz="2400" b="0" spc="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0" spc="-5" dirty="0">
                <a:solidFill>
                  <a:srgbClr val="3A3A3A"/>
                </a:solidFill>
                <a:latin typeface="Calibri"/>
                <a:cs typeface="Calibri"/>
              </a:rPr>
              <a:t>праці.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11</a:t>
            </a:fld>
            <a:endParaRPr spc="-5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381000" y="381000"/>
            <a:ext cx="8494826" cy="4438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">
              <a:lnSpc>
                <a:spcPct val="100000"/>
              </a:lnSpc>
              <a:spcBef>
                <a:spcPts val="100"/>
              </a:spcBef>
              <a:tabLst>
                <a:tab pos="7860030" algn="l"/>
              </a:tabLst>
            </a:pPr>
            <a:r>
              <a:rPr spc="-15" dirty="0"/>
              <a:t>Управління</a:t>
            </a:r>
            <a:r>
              <a:rPr spc="515" dirty="0"/>
              <a:t> </a:t>
            </a:r>
            <a:r>
              <a:rPr spc="-15" dirty="0"/>
              <a:t>трудовими</a:t>
            </a:r>
            <a:r>
              <a:rPr spc="490" dirty="0"/>
              <a:t> </a:t>
            </a:r>
            <a:r>
              <a:rPr spc="-5" dirty="0"/>
              <a:t>ресурсами  повинно</a:t>
            </a:r>
            <a:r>
              <a:rPr spc="515" dirty="0"/>
              <a:t> </a:t>
            </a:r>
            <a:r>
              <a:rPr spc="-10" dirty="0"/>
              <a:t>забезпечити</a:t>
            </a:r>
            <a:r>
              <a:rPr spc="515" dirty="0"/>
              <a:t> </a:t>
            </a:r>
            <a:r>
              <a:rPr spc="-5" dirty="0"/>
              <a:t>рішення	</a:t>
            </a:r>
            <a:r>
              <a:rPr spc="-10" dirty="0"/>
              <a:t>таких</a:t>
            </a:r>
          </a:p>
          <a:p>
            <a:pPr marL="35560">
              <a:lnSpc>
                <a:spcPct val="100000"/>
              </a:lnSpc>
            </a:pPr>
            <a:r>
              <a:rPr i="1" spc="-10" dirty="0">
                <a:latin typeface="Arial"/>
                <a:cs typeface="Arial"/>
              </a:rPr>
              <a:t>завдань</a:t>
            </a:r>
            <a:r>
              <a:rPr b="0" spc="-10" dirty="0">
                <a:latin typeface="Microsoft Sans Serif"/>
                <a:cs typeface="Microsoft Sans Serif"/>
              </a:rPr>
              <a:t>:</a:t>
            </a:r>
          </a:p>
          <a:p>
            <a:pPr marL="35560" marR="10160" indent="63500">
              <a:lnSpc>
                <a:spcPct val="100000"/>
              </a:lnSpc>
              <a:spcBef>
                <a:spcPts val="505"/>
              </a:spcBef>
              <a:tabLst>
                <a:tab pos="1664335" algn="l"/>
                <a:tab pos="3368675" algn="l"/>
                <a:tab pos="3716020" algn="l"/>
                <a:tab pos="4856480" algn="l"/>
                <a:tab pos="5130800" algn="l"/>
                <a:tab pos="6548755" algn="l"/>
                <a:tab pos="7432675" algn="l"/>
              </a:tabLst>
            </a:pPr>
            <a:r>
              <a:rPr b="0" dirty="0">
                <a:latin typeface="Microsoft Sans Serif"/>
                <a:cs typeface="Microsoft Sans Serif"/>
              </a:rPr>
              <a:t>ф</a:t>
            </a:r>
            <a:r>
              <a:rPr b="0" spc="5" dirty="0">
                <a:latin typeface="Microsoft Sans Serif"/>
                <a:cs typeface="Microsoft Sans Serif"/>
              </a:rPr>
              <a:t>о</a:t>
            </a:r>
            <a:r>
              <a:rPr b="0" spc="-15" dirty="0">
                <a:latin typeface="Microsoft Sans Serif"/>
                <a:cs typeface="Microsoft Sans Serif"/>
              </a:rPr>
              <a:t>рму</a:t>
            </a:r>
            <a:r>
              <a:rPr b="0" spc="-20" dirty="0">
                <a:latin typeface="Microsoft Sans Serif"/>
                <a:cs typeface="Microsoft Sans Serif"/>
              </a:rPr>
              <a:t>в</a:t>
            </a:r>
            <a:r>
              <a:rPr b="0" spc="5" dirty="0">
                <a:latin typeface="Microsoft Sans Serif"/>
                <a:cs typeface="Microsoft Sans Serif"/>
              </a:rPr>
              <a:t>а</a:t>
            </a:r>
            <a:r>
              <a:rPr b="0" spc="-20" dirty="0">
                <a:latin typeface="Microsoft Sans Serif"/>
                <a:cs typeface="Microsoft Sans Serif"/>
              </a:rPr>
              <a:t>нн</a:t>
            </a:r>
            <a:r>
              <a:rPr b="0" spc="-5" dirty="0">
                <a:latin typeface="Microsoft Sans Serif"/>
                <a:cs typeface="Microsoft Sans Serif"/>
              </a:rPr>
              <a:t>я</a:t>
            </a:r>
            <a:r>
              <a:rPr b="0" dirty="0">
                <a:latin typeface="Microsoft Sans Serif"/>
                <a:cs typeface="Microsoft Sans Serif"/>
              </a:rPr>
              <a:t>	</a:t>
            </a:r>
            <a:r>
              <a:rPr b="0" spc="5" dirty="0">
                <a:latin typeface="Microsoft Sans Serif"/>
                <a:cs typeface="Microsoft Sans Serif"/>
              </a:rPr>
              <a:t>о</a:t>
            </a:r>
            <a:r>
              <a:rPr b="0" spc="-25" dirty="0">
                <a:latin typeface="Microsoft Sans Serif"/>
                <a:cs typeface="Microsoft Sans Serif"/>
              </a:rPr>
              <a:t>п</a:t>
            </a:r>
            <a:r>
              <a:rPr b="0" spc="-10" dirty="0">
                <a:latin typeface="Microsoft Sans Serif"/>
                <a:cs typeface="Microsoft Sans Serif"/>
              </a:rPr>
              <a:t>т</a:t>
            </a:r>
            <a:r>
              <a:rPr b="0" spc="-25" dirty="0">
                <a:latin typeface="Microsoft Sans Serif"/>
                <a:cs typeface="Microsoft Sans Serif"/>
              </a:rPr>
              <a:t>и</a:t>
            </a:r>
            <a:r>
              <a:rPr b="0" spc="-45" dirty="0">
                <a:latin typeface="Microsoft Sans Serif"/>
                <a:cs typeface="Microsoft Sans Serif"/>
              </a:rPr>
              <a:t>м</a:t>
            </a:r>
            <a:r>
              <a:rPr b="0" spc="5" dirty="0">
                <a:latin typeface="Microsoft Sans Serif"/>
                <a:cs typeface="Microsoft Sans Serif"/>
              </a:rPr>
              <a:t>а</a:t>
            </a:r>
            <a:r>
              <a:rPr b="0" spc="20" dirty="0">
                <a:latin typeface="Microsoft Sans Serif"/>
                <a:cs typeface="Microsoft Sans Serif"/>
              </a:rPr>
              <a:t>л</a:t>
            </a:r>
            <a:r>
              <a:rPr b="0" spc="-10" dirty="0">
                <a:latin typeface="Microsoft Sans Serif"/>
                <a:cs typeface="Microsoft Sans Serif"/>
              </a:rPr>
              <a:t>ь</a:t>
            </a:r>
            <a:r>
              <a:rPr b="0" spc="-25" dirty="0">
                <a:latin typeface="Microsoft Sans Serif"/>
                <a:cs typeface="Microsoft Sans Serif"/>
              </a:rPr>
              <a:t>н</a:t>
            </a:r>
            <a:r>
              <a:rPr b="0" spc="5" dirty="0">
                <a:latin typeface="Microsoft Sans Serif"/>
                <a:cs typeface="Microsoft Sans Serif"/>
              </a:rPr>
              <a:t>о</a:t>
            </a:r>
            <a:r>
              <a:rPr b="0" spc="-95" dirty="0">
                <a:latin typeface="Microsoft Sans Serif"/>
                <a:cs typeface="Microsoft Sans Serif"/>
              </a:rPr>
              <a:t>г</a:t>
            </a:r>
            <a:r>
              <a:rPr b="0" dirty="0">
                <a:latin typeface="Microsoft Sans Serif"/>
                <a:cs typeface="Microsoft Sans Serif"/>
              </a:rPr>
              <a:t>о	в	</a:t>
            </a:r>
            <a:r>
              <a:rPr b="0" spc="-25" dirty="0">
                <a:latin typeface="Microsoft Sans Serif"/>
                <a:cs typeface="Microsoft Sans Serif"/>
              </a:rPr>
              <a:t>я</a:t>
            </a:r>
            <a:r>
              <a:rPr b="0" spc="-85" dirty="0">
                <a:latin typeface="Microsoft Sans Serif"/>
                <a:cs typeface="Microsoft Sans Serif"/>
              </a:rPr>
              <a:t>к</a:t>
            </a:r>
            <a:r>
              <a:rPr b="0" spc="-30" dirty="0">
                <a:latin typeface="Microsoft Sans Serif"/>
                <a:cs typeface="Microsoft Sans Serif"/>
              </a:rPr>
              <a:t>і</a:t>
            </a:r>
            <a:r>
              <a:rPr b="0" spc="10" dirty="0">
                <a:latin typeface="Microsoft Sans Serif"/>
                <a:cs typeface="Microsoft Sans Serif"/>
              </a:rPr>
              <a:t>с</a:t>
            </a:r>
            <a:r>
              <a:rPr b="0" spc="-20" dirty="0">
                <a:latin typeface="Microsoft Sans Serif"/>
                <a:cs typeface="Microsoft Sans Serif"/>
              </a:rPr>
              <a:t>ном</a:t>
            </a:r>
            <a:r>
              <a:rPr b="0" dirty="0">
                <a:latin typeface="Microsoft Sans Serif"/>
                <a:cs typeface="Microsoft Sans Serif"/>
              </a:rPr>
              <a:t>у	</a:t>
            </a:r>
            <a:r>
              <a:rPr b="0" spc="-15" dirty="0">
                <a:latin typeface="Microsoft Sans Serif"/>
                <a:cs typeface="Microsoft Sans Serif"/>
              </a:rPr>
              <a:t>і</a:t>
            </a:r>
            <a:r>
              <a:rPr b="0" dirty="0">
                <a:latin typeface="Microsoft Sans Serif"/>
                <a:cs typeface="Microsoft Sans Serif"/>
              </a:rPr>
              <a:t>	</a:t>
            </a:r>
            <a:r>
              <a:rPr b="0" spc="-85" dirty="0">
                <a:latin typeface="Microsoft Sans Serif"/>
                <a:cs typeface="Microsoft Sans Serif"/>
              </a:rPr>
              <a:t>к</a:t>
            </a:r>
            <a:r>
              <a:rPr b="0" spc="-55" dirty="0">
                <a:latin typeface="Microsoft Sans Serif"/>
                <a:cs typeface="Microsoft Sans Serif"/>
              </a:rPr>
              <a:t>і</a:t>
            </a:r>
            <a:r>
              <a:rPr b="0" spc="20" dirty="0">
                <a:latin typeface="Microsoft Sans Serif"/>
                <a:cs typeface="Microsoft Sans Serif"/>
              </a:rPr>
              <a:t>л</a:t>
            </a:r>
            <a:r>
              <a:rPr b="0" spc="-55" dirty="0">
                <a:latin typeface="Microsoft Sans Serif"/>
                <a:cs typeface="Microsoft Sans Serif"/>
              </a:rPr>
              <a:t>ьк</a:t>
            </a:r>
            <a:r>
              <a:rPr b="0" spc="-40" dirty="0">
                <a:latin typeface="Microsoft Sans Serif"/>
                <a:cs typeface="Microsoft Sans Serif"/>
              </a:rPr>
              <a:t>і</a:t>
            </a:r>
            <a:r>
              <a:rPr b="0" spc="10" dirty="0">
                <a:latin typeface="Microsoft Sans Serif"/>
                <a:cs typeface="Microsoft Sans Serif"/>
              </a:rPr>
              <a:t>с</a:t>
            </a:r>
            <a:r>
              <a:rPr b="0" spc="-20" dirty="0">
                <a:latin typeface="Microsoft Sans Serif"/>
                <a:cs typeface="Microsoft Sans Serif"/>
              </a:rPr>
              <a:t>н</a:t>
            </a:r>
            <a:r>
              <a:rPr b="0" spc="5" dirty="0">
                <a:latin typeface="Microsoft Sans Serif"/>
                <a:cs typeface="Microsoft Sans Serif"/>
              </a:rPr>
              <a:t>о</a:t>
            </a:r>
            <a:r>
              <a:rPr b="0" spc="-45" dirty="0">
                <a:latin typeface="Microsoft Sans Serif"/>
                <a:cs typeface="Microsoft Sans Serif"/>
              </a:rPr>
              <a:t>м</a:t>
            </a:r>
            <a:r>
              <a:rPr b="0" dirty="0">
                <a:latin typeface="Microsoft Sans Serif"/>
                <a:cs typeface="Microsoft Sans Serif"/>
              </a:rPr>
              <a:t>у	</a:t>
            </a:r>
            <a:r>
              <a:rPr b="0" spc="-5" dirty="0">
                <a:latin typeface="Microsoft Sans Serif"/>
                <a:cs typeface="Microsoft Sans Serif"/>
              </a:rPr>
              <a:t>в</a:t>
            </a:r>
            <a:r>
              <a:rPr b="0" dirty="0">
                <a:latin typeface="Microsoft Sans Serif"/>
                <a:cs typeface="Microsoft Sans Serif"/>
              </a:rPr>
              <a:t>и</a:t>
            </a:r>
            <a:r>
              <a:rPr b="0" spc="5" dirty="0">
                <a:latin typeface="Microsoft Sans Serif"/>
                <a:cs typeface="Microsoft Sans Serif"/>
              </a:rPr>
              <a:t>р</a:t>
            </a:r>
            <a:r>
              <a:rPr b="0" spc="-20" dirty="0">
                <a:latin typeface="Microsoft Sans Serif"/>
                <a:cs typeface="Microsoft Sans Serif"/>
              </a:rPr>
              <a:t>а</a:t>
            </a:r>
            <a:r>
              <a:rPr b="0" spc="-85" dirty="0">
                <a:latin typeface="Microsoft Sans Serif"/>
                <a:cs typeface="Microsoft Sans Serif"/>
              </a:rPr>
              <a:t>з</a:t>
            </a:r>
            <a:r>
              <a:rPr b="0" spc="-15" dirty="0">
                <a:latin typeface="Microsoft Sans Serif"/>
                <a:cs typeface="Microsoft Sans Serif"/>
              </a:rPr>
              <a:t>і</a:t>
            </a:r>
            <a:r>
              <a:rPr b="0" dirty="0">
                <a:latin typeface="Microsoft Sans Serif"/>
                <a:cs typeface="Microsoft Sans Serif"/>
              </a:rPr>
              <a:t>	</a:t>
            </a:r>
            <a:r>
              <a:rPr b="0" spc="-10" dirty="0">
                <a:latin typeface="Microsoft Sans Serif"/>
                <a:cs typeface="Microsoft Sans Serif"/>
              </a:rPr>
              <a:t>т</a:t>
            </a:r>
            <a:r>
              <a:rPr b="0" spc="-20" dirty="0">
                <a:latin typeface="Microsoft Sans Serif"/>
                <a:cs typeface="Microsoft Sans Serif"/>
              </a:rPr>
              <a:t>р</a:t>
            </a:r>
            <a:r>
              <a:rPr b="0" spc="-85" dirty="0">
                <a:latin typeface="Microsoft Sans Serif"/>
                <a:cs typeface="Microsoft Sans Serif"/>
              </a:rPr>
              <a:t>у</a:t>
            </a:r>
            <a:r>
              <a:rPr b="0" dirty="0">
                <a:latin typeface="Microsoft Sans Serif"/>
                <a:cs typeface="Microsoft Sans Serif"/>
              </a:rPr>
              <a:t>д</a:t>
            </a:r>
            <a:r>
              <a:rPr b="0" spc="5" dirty="0">
                <a:latin typeface="Microsoft Sans Serif"/>
                <a:cs typeface="Microsoft Sans Serif"/>
              </a:rPr>
              <a:t>о</a:t>
            </a:r>
            <a:r>
              <a:rPr b="0" spc="-25" dirty="0">
                <a:latin typeface="Microsoft Sans Serif"/>
                <a:cs typeface="Microsoft Sans Serif"/>
              </a:rPr>
              <a:t>в</a:t>
            </a:r>
            <a:r>
              <a:rPr b="0" spc="5" dirty="0">
                <a:latin typeface="Microsoft Sans Serif"/>
                <a:cs typeface="Microsoft Sans Serif"/>
              </a:rPr>
              <a:t>о</a:t>
            </a:r>
            <a:r>
              <a:rPr b="0" spc="-95" dirty="0">
                <a:latin typeface="Microsoft Sans Serif"/>
                <a:cs typeface="Microsoft Sans Serif"/>
              </a:rPr>
              <a:t>г</a:t>
            </a:r>
            <a:r>
              <a:rPr b="0" dirty="0">
                <a:latin typeface="Microsoft Sans Serif"/>
                <a:cs typeface="Microsoft Sans Serif"/>
              </a:rPr>
              <a:t>о  </a:t>
            </a:r>
            <a:r>
              <a:rPr b="0" spc="-10" dirty="0">
                <a:latin typeface="Microsoft Sans Serif"/>
                <a:cs typeface="Microsoft Sans Serif"/>
              </a:rPr>
              <a:t>потенціалу;</a:t>
            </a:r>
          </a:p>
          <a:p>
            <a:pPr marL="22860">
              <a:lnSpc>
                <a:spcPct val="100000"/>
              </a:lnSpc>
              <a:spcBef>
                <a:spcPts val="35"/>
              </a:spcBef>
            </a:pPr>
            <a:endParaRPr sz="2750">
              <a:latin typeface="Microsoft Sans Serif"/>
              <a:cs typeface="Microsoft Sans Serif"/>
            </a:endParaRPr>
          </a:p>
          <a:p>
            <a:pPr marL="116205" indent="-81280">
              <a:lnSpc>
                <a:spcPct val="100000"/>
              </a:lnSpc>
              <a:buClr>
                <a:srgbClr val="648B91"/>
              </a:buClr>
              <a:buSzPct val="94444"/>
              <a:buChar char="•"/>
              <a:tabLst>
                <a:tab pos="117475" algn="l"/>
                <a:tab pos="1636395" algn="l"/>
                <a:tab pos="2517775" algn="l"/>
                <a:tab pos="3712845" algn="l"/>
                <a:tab pos="3981450" algn="l"/>
                <a:tab pos="4932680" algn="l"/>
                <a:tab pos="5508625" algn="l"/>
                <a:tab pos="5908675" algn="l"/>
                <a:tab pos="6725284" algn="l"/>
              </a:tabLst>
            </a:pPr>
            <a:r>
              <a:rPr b="0" spc="-15" dirty="0">
                <a:latin typeface="Microsoft Sans Serif"/>
                <a:cs typeface="Microsoft Sans Serif"/>
              </a:rPr>
              <a:t>задоволення	</a:t>
            </a:r>
            <a:r>
              <a:rPr b="0" spc="-20" dirty="0">
                <a:latin typeface="Microsoft Sans Serif"/>
                <a:cs typeface="Microsoft Sans Serif"/>
              </a:rPr>
              <a:t>потреб	</a:t>
            </a:r>
            <a:r>
              <a:rPr b="0" spc="-35" dirty="0">
                <a:latin typeface="Microsoft Sans Serif"/>
                <a:cs typeface="Microsoft Sans Serif"/>
              </a:rPr>
              <a:t>економіки	</a:t>
            </a:r>
            <a:r>
              <a:rPr b="0" dirty="0">
                <a:latin typeface="Microsoft Sans Serif"/>
                <a:cs typeface="Microsoft Sans Serif"/>
              </a:rPr>
              <a:t>в	</a:t>
            </a:r>
            <a:r>
              <a:rPr b="0" spc="-15" dirty="0">
                <a:latin typeface="Microsoft Sans Serif"/>
                <a:cs typeface="Microsoft Sans Serif"/>
              </a:rPr>
              <a:t>робочій	</a:t>
            </a:r>
            <a:r>
              <a:rPr b="0" dirty="0">
                <a:latin typeface="Microsoft Sans Serif"/>
                <a:cs typeface="Microsoft Sans Serif"/>
              </a:rPr>
              <a:t>силі	</a:t>
            </a:r>
            <a:r>
              <a:rPr b="0" spc="-10" dirty="0">
                <a:latin typeface="Microsoft Sans Serif"/>
                <a:cs typeface="Microsoft Sans Serif"/>
              </a:rPr>
              <a:t>на	основі	</a:t>
            </a:r>
            <a:r>
              <a:rPr b="0" spc="-15" dirty="0">
                <a:latin typeface="Microsoft Sans Serif"/>
                <a:cs typeface="Microsoft Sans Serif"/>
              </a:rPr>
              <a:t>збалансованості</a:t>
            </a:r>
          </a:p>
          <a:p>
            <a:pPr marL="35560">
              <a:lnSpc>
                <a:spcPct val="100000"/>
              </a:lnSpc>
            </a:pPr>
            <a:r>
              <a:rPr b="0" spc="-15" dirty="0">
                <a:latin typeface="Microsoft Sans Serif"/>
                <a:cs typeface="Microsoft Sans Serif"/>
              </a:rPr>
              <a:t>трудових</a:t>
            </a:r>
            <a:r>
              <a:rPr b="0" spc="20" dirty="0">
                <a:latin typeface="Microsoft Sans Serif"/>
                <a:cs typeface="Microsoft Sans Serif"/>
              </a:rPr>
              <a:t> </a:t>
            </a:r>
            <a:r>
              <a:rPr b="0" spc="-5" dirty="0">
                <a:latin typeface="Microsoft Sans Serif"/>
                <a:cs typeface="Microsoft Sans Serif"/>
              </a:rPr>
              <a:t>ресурсів;</a:t>
            </a:r>
          </a:p>
          <a:p>
            <a:pPr marL="22860">
              <a:lnSpc>
                <a:spcPct val="100000"/>
              </a:lnSpc>
            </a:pPr>
            <a:endParaRPr sz="2800">
              <a:latin typeface="Microsoft Sans Serif"/>
              <a:cs typeface="Microsoft Sans Serif"/>
            </a:endParaRPr>
          </a:p>
          <a:p>
            <a:pPr marL="116205" indent="-81280">
              <a:lnSpc>
                <a:spcPct val="100000"/>
              </a:lnSpc>
              <a:buClr>
                <a:srgbClr val="648B91"/>
              </a:buClr>
              <a:buSzPct val="94444"/>
              <a:buChar char="•"/>
              <a:tabLst>
                <a:tab pos="117475" algn="l"/>
                <a:tab pos="1548130" algn="l"/>
                <a:tab pos="2810510" algn="l"/>
                <a:tab pos="4091304" algn="l"/>
                <a:tab pos="4481195" algn="l"/>
                <a:tab pos="5475605" algn="l"/>
                <a:tab pos="7234555" algn="l"/>
                <a:tab pos="8429625" algn="l"/>
              </a:tabLst>
            </a:pPr>
            <a:r>
              <a:rPr b="0" spc="5" dirty="0">
                <a:latin typeface="Microsoft Sans Serif"/>
                <a:cs typeface="Microsoft Sans Serif"/>
              </a:rPr>
              <a:t>о</a:t>
            </a:r>
            <a:r>
              <a:rPr b="0" spc="-25" dirty="0">
                <a:latin typeface="Microsoft Sans Serif"/>
                <a:cs typeface="Microsoft Sans Serif"/>
              </a:rPr>
              <a:t>п</a:t>
            </a:r>
            <a:r>
              <a:rPr b="0" spc="-10" dirty="0">
                <a:latin typeface="Microsoft Sans Serif"/>
                <a:cs typeface="Microsoft Sans Serif"/>
              </a:rPr>
              <a:t>т</a:t>
            </a:r>
            <a:r>
              <a:rPr b="0" spc="-20" dirty="0">
                <a:latin typeface="Microsoft Sans Serif"/>
                <a:cs typeface="Microsoft Sans Serif"/>
              </a:rPr>
              <a:t>има</a:t>
            </a:r>
            <a:r>
              <a:rPr b="0" spc="20" dirty="0">
                <a:latin typeface="Microsoft Sans Serif"/>
                <a:cs typeface="Microsoft Sans Serif"/>
              </a:rPr>
              <a:t>л</a:t>
            </a:r>
            <a:r>
              <a:rPr b="0" spc="-5" dirty="0">
                <a:latin typeface="Microsoft Sans Serif"/>
                <a:cs typeface="Microsoft Sans Serif"/>
              </a:rPr>
              <a:t>ь</a:t>
            </a:r>
            <a:r>
              <a:rPr b="0" spc="-15" dirty="0">
                <a:latin typeface="Microsoft Sans Serif"/>
                <a:cs typeface="Microsoft Sans Serif"/>
              </a:rPr>
              <a:t>н</a:t>
            </a:r>
            <a:r>
              <a:rPr b="0" dirty="0">
                <a:latin typeface="Microsoft Sans Serif"/>
                <a:cs typeface="Microsoft Sans Serif"/>
              </a:rPr>
              <a:t>а	</a:t>
            </a:r>
            <a:r>
              <a:rPr b="0" spc="-85" dirty="0">
                <a:latin typeface="Microsoft Sans Serif"/>
                <a:cs typeface="Microsoft Sans Serif"/>
              </a:rPr>
              <a:t>з</a:t>
            </a:r>
            <a:r>
              <a:rPr b="0" dirty="0">
                <a:latin typeface="Microsoft Sans Serif"/>
                <a:cs typeface="Microsoft Sans Serif"/>
              </a:rPr>
              <a:t>а</a:t>
            </a:r>
            <a:r>
              <a:rPr b="0" spc="-5" dirty="0">
                <a:latin typeface="Microsoft Sans Serif"/>
                <a:cs typeface="Microsoft Sans Serif"/>
              </a:rPr>
              <a:t>й</a:t>
            </a:r>
            <a:r>
              <a:rPr b="0" spc="-20" dirty="0">
                <a:latin typeface="Microsoft Sans Serif"/>
                <a:cs typeface="Microsoft Sans Serif"/>
              </a:rPr>
              <a:t>н</a:t>
            </a:r>
            <a:r>
              <a:rPr b="0" spc="5" dirty="0">
                <a:latin typeface="Microsoft Sans Serif"/>
                <a:cs typeface="Microsoft Sans Serif"/>
              </a:rPr>
              <a:t>я</a:t>
            </a:r>
            <a:r>
              <a:rPr b="0" spc="-10" dirty="0">
                <a:latin typeface="Microsoft Sans Serif"/>
                <a:cs typeface="Microsoft Sans Serif"/>
              </a:rPr>
              <a:t>т</a:t>
            </a:r>
            <a:r>
              <a:rPr b="0" spc="-5" dirty="0">
                <a:latin typeface="Microsoft Sans Serif"/>
                <a:cs typeface="Microsoft Sans Serif"/>
              </a:rPr>
              <a:t>і</a:t>
            </a:r>
            <a:r>
              <a:rPr b="0" spc="5" dirty="0">
                <a:latin typeface="Microsoft Sans Serif"/>
                <a:cs typeface="Microsoft Sans Serif"/>
              </a:rPr>
              <a:t>с</a:t>
            </a:r>
            <a:r>
              <a:rPr b="0" spc="-10" dirty="0">
                <a:latin typeface="Microsoft Sans Serif"/>
                <a:cs typeface="Microsoft Sans Serif"/>
              </a:rPr>
              <a:t>т</a:t>
            </a:r>
            <a:r>
              <a:rPr b="0" spc="-5" dirty="0">
                <a:latin typeface="Microsoft Sans Serif"/>
                <a:cs typeface="Microsoft Sans Serif"/>
              </a:rPr>
              <a:t>ь</a:t>
            </a:r>
            <a:r>
              <a:rPr b="0" dirty="0">
                <a:latin typeface="Microsoft Sans Serif"/>
                <a:cs typeface="Microsoft Sans Serif"/>
              </a:rPr>
              <a:t>	</a:t>
            </a:r>
            <a:r>
              <a:rPr b="0" spc="-25" dirty="0">
                <a:latin typeface="Microsoft Sans Serif"/>
                <a:cs typeface="Microsoft Sans Serif"/>
              </a:rPr>
              <a:t>н</a:t>
            </a:r>
            <a:r>
              <a:rPr b="0" dirty="0">
                <a:latin typeface="Microsoft Sans Serif"/>
                <a:cs typeface="Microsoft Sans Serif"/>
              </a:rPr>
              <a:t>а</a:t>
            </a:r>
            <a:r>
              <a:rPr b="0" spc="-15" dirty="0">
                <a:latin typeface="Microsoft Sans Serif"/>
                <a:cs typeface="Microsoft Sans Serif"/>
              </a:rPr>
              <a:t>с</a:t>
            </a:r>
            <a:r>
              <a:rPr b="0" spc="-70" dirty="0">
                <a:latin typeface="Microsoft Sans Serif"/>
                <a:cs typeface="Microsoft Sans Serif"/>
              </a:rPr>
              <a:t>е</a:t>
            </a:r>
            <a:r>
              <a:rPr b="0" spc="5" dirty="0">
                <a:latin typeface="Microsoft Sans Serif"/>
                <a:cs typeface="Microsoft Sans Serif"/>
              </a:rPr>
              <a:t>л</a:t>
            </a:r>
            <a:r>
              <a:rPr b="0" spc="15" dirty="0">
                <a:latin typeface="Microsoft Sans Serif"/>
                <a:cs typeface="Microsoft Sans Serif"/>
              </a:rPr>
              <a:t>е</a:t>
            </a:r>
            <a:r>
              <a:rPr b="0" spc="-25" dirty="0">
                <a:latin typeface="Microsoft Sans Serif"/>
                <a:cs typeface="Microsoft Sans Serif"/>
              </a:rPr>
              <a:t>нн</a:t>
            </a:r>
            <a:r>
              <a:rPr b="0" dirty="0">
                <a:latin typeface="Microsoft Sans Serif"/>
                <a:cs typeface="Microsoft Sans Serif"/>
              </a:rPr>
              <a:t>я	</a:t>
            </a:r>
            <a:r>
              <a:rPr b="0" spc="-50" dirty="0">
                <a:latin typeface="Microsoft Sans Serif"/>
                <a:cs typeface="Microsoft Sans Serif"/>
              </a:rPr>
              <a:t>з</a:t>
            </a:r>
            <a:r>
              <a:rPr b="0" spc="-40" dirty="0">
                <a:latin typeface="Microsoft Sans Serif"/>
                <a:cs typeface="Microsoft Sans Serif"/>
              </a:rPr>
              <a:t>а</a:t>
            </a:r>
            <a:r>
              <a:rPr b="0" dirty="0">
                <a:latin typeface="Microsoft Sans Serif"/>
                <a:cs typeface="Microsoft Sans Serif"/>
              </a:rPr>
              <a:t>	ра</a:t>
            </a:r>
            <a:r>
              <a:rPr b="0" spc="-40" dirty="0">
                <a:latin typeface="Microsoft Sans Serif"/>
                <a:cs typeface="Microsoft Sans Serif"/>
              </a:rPr>
              <a:t>х</a:t>
            </a:r>
            <a:r>
              <a:rPr b="0" spc="5" dirty="0">
                <a:latin typeface="Microsoft Sans Serif"/>
                <a:cs typeface="Microsoft Sans Serif"/>
              </a:rPr>
              <a:t>у</a:t>
            </a:r>
            <a:r>
              <a:rPr b="0" spc="-25" dirty="0">
                <a:latin typeface="Microsoft Sans Serif"/>
                <a:cs typeface="Microsoft Sans Serif"/>
              </a:rPr>
              <a:t>н</a:t>
            </a:r>
            <a:r>
              <a:rPr b="0" dirty="0">
                <a:latin typeface="Microsoft Sans Serif"/>
                <a:cs typeface="Microsoft Sans Serif"/>
              </a:rPr>
              <a:t>о</a:t>
            </a:r>
            <a:r>
              <a:rPr b="0" spc="-114" dirty="0">
                <a:latin typeface="Microsoft Sans Serif"/>
                <a:cs typeface="Microsoft Sans Serif"/>
              </a:rPr>
              <a:t>к</a:t>
            </a:r>
            <a:r>
              <a:rPr b="0" dirty="0">
                <a:latin typeface="Microsoft Sans Serif"/>
                <a:cs typeface="Microsoft Sans Serif"/>
              </a:rPr>
              <a:t>	</a:t>
            </a:r>
            <a:r>
              <a:rPr b="0" spc="-85" dirty="0">
                <a:latin typeface="Microsoft Sans Serif"/>
                <a:cs typeface="Microsoft Sans Serif"/>
              </a:rPr>
              <a:t>у</a:t>
            </a:r>
            <a:r>
              <a:rPr b="0" spc="-5" dirty="0">
                <a:latin typeface="Microsoft Sans Serif"/>
                <a:cs typeface="Microsoft Sans Serif"/>
              </a:rPr>
              <a:t>д</a:t>
            </a:r>
            <a:r>
              <a:rPr b="0" spc="5" dirty="0">
                <a:latin typeface="Microsoft Sans Serif"/>
                <a:cs typeface="Microsoft Sans Serif"/>
              </a:rPr>
              <a:t>ос</a:t>
            </a:r>
            <a:r>
              <a:rPr b="0" spc="-90" dirty="0">
                <a:latin typeface="Microsoft Sans Serif"/>
                <a:cs typeface="Microsoft Sans Serif"/>
              </a:rPr>
              <a:t>к</a:t>
            </a:r>
            <a:r>
              <a:rPr b="0" spc="-20" dirty="0">
                <a:latin typeface="Microsoft Sans Serif"/>
                <a:cs typeface="Microsoft Sans Serif"/>
              </a:rPr>
              <a:t>о</a:t>
            </a:r>
            <a:r>
              <a:rPr b="0" spc="-25" dirty="0">
                <a:latin typeface="Microsoft Sans Serif"/>
                <a:cs typeface="Microsoft Sans Serif"/>
              </a:rPr>
              <a:t>н</a:t>
            </a:r>
            <a:r>
              <a:rPr b="0" dirty="0">
                <a:latin typeface="Microsoft Sans Serif"/>
                <a:cs typeface="Microsoft Sans Serif"/>
              </a:rPr>
              <a:t>а</a:t>
            </a:r>
            <a:r>
              <a:rPr b="0" spc="5" dirty="0">
                <a:latin typeface="Microsoft Sans Serif"/>
                <a:cs typeface="Microsoft Sans Serif"/>
              </a:rPr>
              <a:t>л</a:t>
            </a:r>
            <a:r>
              <a:rPr b="0" spc="15" dirty="0">
                <a:latin typeface="Microsoft Sans Serif"/>
                <a:cs typeface="Microsoft Sans Serif"/>
              </a:rPr>
              <a:t>е</a:t>
            </a:r>
            <a:r>
              <a:rPr b="0" spc="-25" dirty="0">
                <a:latin typeface="Microsoft Sans Serif"/>
                <a:cs typeface="Microsoft Sans Serif"/>
              </a:rPr>
              <a:t>нн</a:t>
            </a:r>
            <a:r>
              <a:rPr b="0" dirty="0">
                <a:latin typeface="Microsoft Sans Serif"/>
                <a:cs typeface="Microsoft Sans Serif"/>
              </a:rPr>
              <a:t>я	р</a:t>
            </a:r>
            <a:r>
              <a:rPr b="0" spc="-20" dirty="0">
                <a:latin typeface="Microsoft Sans Serif"/>
                <a:cs typeface="Microsoft Sans Serif"/>
              </a:rPr>
              <a:t>о</a:t>
            </a:r>
            <a:r>
              <a:rPr b="0" spc="-85" dirty="0">
                <a:latin typeface="Microsoft Sans Serif"/>
                <a:cs typeface="Microsoft Sans Serif"/>
              </a:rPr>
              <a:t>з</a:t>
            </a:r>
            <a:r>
              <a:rPr b="0" spc="-25" dirty="0">
                <a:latin typeface="Microsoft Sans Serif"/>
                <a:cs typeface="Microsoft Sans Serif"/>
              </a:rPr>
              <a:t>п</a:t>
            </a:r>
            <a:r>
              <a:rPr b="0" spc="-45" dirty="0">
                <a:latin typeface="Microsoft Sans Serif"/>
                <a:cs typeface="Microsoft Sans Serif"/>
              </a:rPr>
              <a:t>о</a:t>
            </a:r>
            <a:r>
              <a:rPr b="0" spc="-15" dirty="0">
                <a:latin typeface="Microsoft Sans Serif"/>
                <a:cs typeface="Microsoft Sans Serif"/>
              </a:rPr>
              <a:t>д</a:t>
            </a:r>
            <a:r>
              <a:rPr b="0" dirty="0">
                <a:latin typeface="Microsoft Sans Serif"/>
                <a:cs typeface="Microsoft Sans Serif"/>
              </a:rPr>
              <a:t>і</a:t>
            </a:r>
            <a:r>
              <a:rPr b="0" spc="5" dirty="0">
                <a:latin typeface="Microsoft Sans Serif"/>
                <a:cs typeface="Microsoft Sans Serif"/>
              </a:rPr>
              <a:t>л</a:t>
            </a:r>
            <a:r>
              <a:rPr b="0" spc="10" dirty="0">
                <a:latin typeface="Microsoft Sans Serif"/>
                <a:cs typeface="Microsoft Sans Serif"/>
              </a:rPr>
              <a:t>у</a:t>
            </a:r>
            <a:r>
              <a:rPr b="0" dirty="0">
                <a:latin typeface="Microsoft Sans Serif"/>
                <a:cs typeface="Microsoft Sans Serif"/>
              </a:rPr>
              <a:t>	</a:t>
            </a:r>
            <a:r>
              <a:rPr b="0" spc="-10" dirty="0">
                <a:latin typeface="Microsoft Sans Serif"/>
                <a:cs typeface="Microsoft Sans Serif"/>
              </a:rPr>
              <a:t>і</a:t>
            </a:r>
          </a:p>
          <a:p>
            <a:pPr marL="35560">
              <a:lnSpc>
                <a:spcPct val="100000"/>
              </a:lnSpc>
              <a:spcBef>
                <a:spcPts val="5"/>
              </a:spcBef>
            </a:pPr>
            <a:r>
              <a:rPr b="0" spc="-15" dirty="0">
                <a:latin typeface="Microsoft Sans Serif"/>
                <a:cs typeface="Microsoft Sans Serif"/>
              </a:rPr>
              <a:t>перерозподіли</a:t>
            </a:r>
            <a:r>
              <a:rPr b="0" spc="-40" dirty="0">
                <a:latin typeface="Microsoft Sans Serif"/>
                <a:cs typeface="Microsoft Sans Serif"/>
              </a:rPr>
              <a:t> </a:t>
            </a:r>
            <a:r>
              <a:rPr b="0" spc="-15" dirty="0">
                <a:latin typeface="Microsoft Sans Serif"/>
                <a:cs typeface="Microsoft Sans Serif"/>
              </a:rPr>
              <a:t>трудових</a:t>
            </a:r>
            <a:r>
              <a:rPr b="0" spc="25" dirty="0">
                <a:latin typeface="Microsoft Sans Serif"/>
                <a:cs typeface="Microsoft Sans Serif"/>
              </a:rPr>
              <a:t> </a:t>
            </a:r>
            <a:r>
              <a:rPr b="0" dirty="0">
                <a:latin typeface="Microsoft Sans Serif"/>
                <a:cs typeface="Microsoft Sans Serif"/>
              </a:rPr>
              <a:t>ресурсів;</a:t>
            </a:r>
          </a:p>
          <a:p>
            <a:pPr marL="22860">
              <a:lnSpc>
                <a:spcPct val="100000"/>
              </a:lnSpc>
            </a:pPr>
            <a:endParaRPr sz="2800">
              <a:latin typeface="Microsoft Sans Serif"/>
              <a:cs typeface="Microsoft Sans Serif"/>
            </a:endParaRPr>
          </a:p>
          <a:p>
            <a:pPr marL="116205" indent="-81280">
              <a:lnSpc>
                <a:spcPct val="100000"/>
              </a:lnSpc>
              <a:buClr>
                <a:srgbClr val="648B91"/>
              </a:buClr>
              <a:buSzPct val="94444"/>
              <a:buChar char="•"/>
              <a:tabLst>
                <a:tab pos="117475" algn="l"/>
              </a:tabLst>
            </a:pPr>
            <a:r>
              <a:rPr b="0" spc="-15" dirty="0">
                <a:latin typeface="Microsoft Sans Serif"/>
                <a:cs typeface="Microsoft Sans Serif"/>
              </a:rPr>
              <a:t>удосконалення</a:t>
            </a:r>
            <a:r>
              <a:rPr b="0" spc="25" dirty="0">
                <a:latin typeface="Microsoft Sans Serif"/>
                <a:cs typeface="Microsoft Sans Serif"/>
              </a:rPr>
              <a:t> </a:t>
            </a:r>
            <a:r>
              <a:rPr b="0" spc="-10" dirty="0">
                <a:latin typeface="Microsoft Sans Serif"/>
                <a:cs typeface="Microsoft Sans Serif"/>
              </a:rPr>
              <a:t>системи</a:t>
            </a:r>
            <a:r>
              <a:rPr b="0" spc="-20" dirty="0">
                <a:latin typeface="Microsoft Sans Serif"/>
                <a:cs typeface="Microsoft Sans Serif"/>
              </a:rPr>
              <a:t> </a:t>
            </a:r>
            <a:r>
              <a:rPr b="0" spc="-10" dirty="0">
                <a:latin typeface="Microsoft Sans Serif"/>
                <a:cs typeface="Microsoft Sans Serif"/>
              </a:rPr>
              <a:t>оплати</a:t>
            </a:r>
            <a:r>
              <a:rPr b="0" spc="5" dirty="0">
                <a:latin typeface="Microsoft Sans Serif"/>
                <a:cs typeface="Microsoft Sans Serif"/>
              </a:rPr>
              <a:t> </a:t>
            </a:r>
            <a:r>
              <a:rPr b="0" spc="-5" dirty="0">
                <a:latin typeface="Microsoft Sans Serif"/>
                <a:cs typeface="Microsoft Sans Serif"/>
              </a:rPr>
              <a:t>праці;</a:t>
            </a:r>
          </a:p>
          <a:p>
            <a:pPr marL="22860">
              <a:lnSpc>
                <a:spcPct val="100000"/>
              </a:lnSpc>
              <a:spcBef>
                <a:spcPts val="30"/>
              </a:spcBef>
              <a:buClr>
                <a:srgbClr val="648B91"/>
              </a:buClr>
              <a:buFont typeface="Microsoft Sans Serif"/>
              <a:buChar char="•"/>
            </a:pPr>
            <a:endParaRPr sz="2750">
              <a:latin typeface="Microsoft Sans Serif"/>
              <a:cs typeface="Microsoft Sans Serif"/>
            </a:endParaRPr>
          </a:p>
          <a:p>
            <a:pPr marL="116205" indent="-81280">
              <a:lnSpc>
                <a:spcPct val="100000"/>
              </a:lnSpc>
              <a:spcBef>
                <a:spcPts val="5"/>
              </a:spcBef>
              <a:buClr>
                <a:srgbClr val="648B91"/>
              </a:buClr>
              <a:buSzPct val="94444"/>
              <a:buChar char="•"/>
              <a:tabLst>
                <a:tab pos="117475" algn="l"/>
              </a:tabLst>
            </a:pPr>
            <a:r>
              <a:rPr b="0" spc="-10" dirty="0">
                <a:latin typeface="Microsoft Sans Serif"/>
                <a:cs typeface="Microsoft Sans Serif"/>
              </a:rPr>
              <a:t>мобілізація</a:t>
            </a:r>
            <a:r>
              <a:rPr b="0" spc="-50" dirty="0">
                <a:latin typeface="Microsoft Sans Serif"/>
                <a:cs typeface="Microsoft Sans Serif"/>
              </a:rPr>
              <a:t> </a:t>
            </a:r>
            <a:r>
              <a:rPr b="0" spc="-10" dirty="0">
                <a:latin typeface="Microsoft Sans Serif"/>
                <a:cs typeface="Microsoft Sans Serif"/>
              </a:rPr>
              <a:t>внутрішніх</a:t>
            </a:r>
            <a:r>
              <a:rPr b="0" spc="55" dirty="0">
                <a:latin typeface="Microsoft Sans Serif"/>
                <a:cs typeface="Microsoft Sans Serif"/>
              </a:rPr>
              <a:t> </a:t>
            </a:r>
            <a:r>
              <a:rPr b="0" spc="-20" dirty="0">
                <a:latin typeface="Microsoft Sans Serif"/>
                <a:cs typeface="Microsoft Sans Serif"/>
              </a:rPr>
              <a:t>резервів</a:t>
            </a:r>
            <a:r>
              <a:rPr b="0" dirty="0">
                <a:latin typeface="Microsoft Sans Serif"/>
                <a:cs typeface="Microsoft Sans Serif"/>
              </a:rPr>
              <a:t> </a:t>
            </a:r>
            <a:r>
              <a:rPr b="0" spc="-5" dirty="0">
                <a:latin typeface="Microsoft Sans Serif"/>
                <a:cs typeface="Microsoft Sans Serif"/>
              </a:rPr>
              <a:t>праці.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12</a:t>
            </a:fld>
            <a:endParaRPr spc="-5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764844" y="1575942"/>
            <a:ext cx="7620634" cy="1946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0520" marR="5080" indent="-338455" algn="just">
              <a:lnSpc>
                <a:spcPct val="100000"/>
              </a:lnSpc>
              <a:spcBef>
                <a:spcPts val="100"/>
              </a:spcBef>
              <a:buFont typeface="Microsoft Sans Serif"/>
              <a:buChar char="•"/>
              <a:tabLst>
                <a:tab pos="351155" algn="l"/>
              </a:tabLst>
            </a:pPr>
            <a:r>
              <a:rPr sz="1800" b="1" spc="-30" dirty="0">
                <a:solidFill>
                  <a:srgbClr val="3A3A3A"/>
                </a:solidFill>
                <a:latin typeface="Calibri"/>
                <a:cs typeface="Calibri"/>
              </a:rPr>
              <a:t>Трудовий</a:t>
            </a:r>
            <a:r>
              <a:rPr sz="1800" b="1" spc="-2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3A3A3A"/>
                </a:solidFill>
                <a:latin typeface="Calibri"/>
                <a:cs typeface="Calibri"/>
              </a:rPr>
              <a:t>потенціал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,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5" dirty="0">
                <a:solidFill>
                  <a:srgbClr val="3A3A3A"/>
                </a:solidFill>
                <a:latin typeface="Calibri"/>
                <a:cs typeface="Calibri"/>
              </a:rPr>
              <a:t>як</a:t>
            </a:r>
            <a:r>
              <a:rPr sz="1800" spc="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економічна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категорія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–</a:t>
            </a:r>
            <a:r>
              <a:rPr sz="180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характеризує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3A3A3A"/>
                </a:solidFill>
                <a:latin typeface="Calibri"/>
                <a:cs typeface="Calibri"/>
              </a:rPr>
              <a:t>трудові </a:t>
            </a:r>
            <a:r>
              <a:rPr sz="1800" spc="-1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ресурси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певного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місця</a:t>
            </a:r>
            <a:r>
              <a:rPr sz="180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і</a:t>
            </a:r>
            <a:r>
              <a:rPr sz="180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в</a:t>
            </a:r>
            <a:r>
              <a:rPr sz="180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певний</a:t>
            </a:r>
            <a:r>
              <a:rPr sz="180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час,</a:t>
            </a:r>
            <a:r>
              <a:rPr sz="180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це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 сукупність</a:t>
            </a:r>
            <a:r>
              <a:rPr sz="1800" spc="39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різноманітних </a:t>
            </a:r>
            <a:r>
              <a:rPr sz="180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якостей,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3A3A3A"/>
                </a:solidFill>
                <a:latin typeface="Calibri"/>
                <a:cs typeface="Calibri"/>
              </a:rPr>
              <a:t>що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визначають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працездатність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індивіда.</a:t>
            </a:r>
            <a:r>
              <a:rPr sz="180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3A3A3A"/>
                </a:solidFill>
                <a:latin typeface="Calibri"/>
                <a:cs typeface="Calibri"/>
              </a:rPr>
              <a:t>Такими</a:t>
            </a:r>
            <a:r>
              <a:rPr sz="1800" spc="37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якостями,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зокрема є: 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здатність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і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схильність працівника </a:t>
            </a:r>
            <a:r>
              <a:rPr sz="1800" spc="-15" dirty="0">
                <a:solidFill>
                  <a:srgbClr val="3A3A3A"/>
                </a:solidFill>
                <a:latin typeface="Calibri"/>
                <a:cs typeface="Calibri"/>
              </a:rPr>
              <a:t>до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праці, стан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його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здоров’я,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витривалість,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тип нервової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системи, обсяг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загальних і спеціальних знань, </a:t>
            </a:r>
            <a:r>
              <a:rPr sz="180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3A3A3A"/>
                </a:solidFill>
                <a:latin typeface="Calibri"/>
                <a:cs typeface="Calibri"/>
              </a:rPr>
              <a:t>трудових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навичок,</a:t>
            </a:r>
            <a:r>
              <a:rPr sz="180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рівень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відповідальності,</a:t>
            </a:r>
            <a:r>
              <a:rPr sz="1800" spc="4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соціальної</a:t>
            </a:r>
            <a:r>
              <a:rPr sz="1800" spc="4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зрілості,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моральних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цінностей,</a:t>
            </a:r>
            <a:r>
              <a:rPr sz="180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інтересів</a:t>
            </a:r>
            <a:r>
              <a:rPr sz="1800" spc="7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і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потреб.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4844" y="4237990"/>
            <a:ext cx="732917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0520" indent="-338455">
              <a:lnSpc>
                <a:spcPct val="100000"/>
              </a:lnSpc>
              <a:spcBef>
                <a:spcPts val="100"/>
              </a:spcBef>
              <a:buFont typeface="Microsoft Sans Serif"/>
              <a:buChar char="•"/>
              <a:tabLst>
                <a:tab pos="350520" algn="l"/>
                <a:tab pos="351155" algn="l"/>
              </a:tabLst>
            </a:pP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Процес управління</a:t>
            </a:r>
            <a:r>
              <a:rPr sz="1800" spc="2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3A3A3A"/>
                </a:solidFill>
                <a:latin typeface="Calibri"/>
                <a:cs typeface="Calibri"/>
              </a:rPr>
              <a:t>трудовим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потенціалом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 регулюється</a:t>
            </a:r>
            <a:r>
              <a:rPr sz="1800" spc="2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на</a:t>
            </a:r>
            <a:r>
              <a:rPr sz="1800" spc="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трьох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рівнях:</a:t>
            </a:r>
            <a:endParaRPr sz="1800">
              <a:latin typeface="Calibri"/>
              <a:cs typeface="Calibri"/>
            </a:endParaRPr>
          </a:p>
          <a:p>
            <a:pPr marL="350520">
              <a:lnSpc>
                <a:spcPct val="100000"/>
              </a:lnSpc>
            </a:pP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державному,</a:t>
            </a:r>
            <a:r>
              <a:rPr sz="1800" spc="-2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регіональному та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на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 рівні</a:t>
            </a:r>
            <a:r>
              <a:rPr sz="1800" spc="3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підприємства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1016062" y="381000"/>
            <a:ext cx="7118197" cy="10001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14680" marR="5080" indent="-598170">
              <a:lnSpc>
                <a:spcPct val="100000"/>
              </a:lnSpc>
              <a:spcBef>
                <a:spcPts val="95"/>
              </a:spcBef>
              <a:tabLst>
                <a:tab pos="4726940" algn="l"/>
              </a:tabLst>
            </a:pPr>
            <a:r>
              <a:rPr spc="-10" dirty="0" err="1" smtClean="0"/>
              <a:t>Важливість</a:t>
            </a:r>
            <a:r>
              <a:rPr spc="35" dirty="0" smtClean="0"/>
              <a:t> </a:t>
            </a:r>
            <a:r>
              <a:rPr spc="-10" dirty="0"/>
              <a:t>кваліфікованих </a:t>
            </a:r>
            <a:r>
              <a:rPr spc="-925" dirty="0"/>
              <a:t> </a:t>
            </a:r>
            <a:r>
              <a:rPr spc="-5" dirty="0"/>
              <a:t>трудових</a:t>
            </a:r>
            <a:r>
              <a:rPr spc="30" dirty="0"/>
              <a:t> </a:t>
            </a:r>
            <a:r>
              <a:rPr spc="-10" dirty="0"/>
              <a:t>ресурсів	для</a:t>
            </a:r>
            <a:r>
              <a:rPr spc="5" dirty="0"/>
              <a:t> </a:t>
            </a:r>
            <a:r>
              <a:rPr spc="-10" dirty="0"/>
              <a:t>МЕР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13</a:t>
            </a:fld>
            <a:endParaRPr spc="-5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41528" y="457200"/>
            <a:ext cx="8472805" cy="17360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Методи</a:t>
            </a:r>
            <a:r>
              <a:rPr sz="1800" spc="15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управління</a:t>
            </a:r>
            <a:r>
              <a:rPr sz="1800" spc="16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трудовими</a:t>
            </a:r>
            <a:r>
              <a:rPr sz="1800" spc="16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ресурсами</a:t>
            </a:r>
            <a:r>
              <a:rPr sz="1800" spc="13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можна</a:t>
            </a:r>
            <a:r>
              <a:rPr sz="1800" spc="16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розділити</a:t>
            </a:r>
            <a:r>
              <a:rPr sz="1800" spc="15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на</a:t>
            </a:r>
            <a:r>
              <a:rPr sz="1800" spc="15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дві</a:t>
            </a:r>
            <a:r>
              <a:rPr sz="1800" spc="15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великі</a:t>
            </a:r>
            <a:r>
              <a:rPr sz="1800" spc="14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групи</a:t>
            </a:r>
            <a:endParaRPr sz="1800" dirty="0">
              <a:latin typeface="Microsoft Sans Serif"/>
              <a:cs typeface="Microsoft Sans Serif"/>
            </a:endParaRPr>
          </a:p>
          <a:p>
            <a:pPr marL="12700" algn="just">
              <a:lnSpc>
                <a:spcPct val="100000"/>
              </a:lnSpc>
            </a:pPr>
            <a:r>
              <a:rPr sz="1800" spc="470" dirty="0">
                <a:solidFill>
                  <a:srgbClr val="575757"/>
                </a:solidFill>
                <a:latin typeface="Microsoft Sans Serif"/>
                <a:cs typeface="Microsoft Sans Serif"/>
              </a:rPr>
              <a:t>–</a:t>
            </a:r>
            <a:r>
              <a:rPr sz="1800" spc="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економічні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та</a:t>
            </a:r>
            <a:r>
              <a:rPr sz="1800" spc="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адміністративні.</a:t>
            </a:r>
            <a:endParaRPr sz="1800" dirty="0">
              <a:latin typeface="Microsoft Sans Serif"/>
              <a:cs typeface="Microsoft Sans Serif"/>
            </a:endParaRPr>
          </a:p>
          <a:p>
            <a:pPr marL="12700" marR="5080" algn="just">
              <a:lnSpc>
                <a:spcPct val="100000"/>
              </a:lnSpc>
              <a:spcBef>
                <a:spcPts val="505"/>
              </a:spcBef>
              <a:buClr>
                <a:srgbClr val="648B91"/>
              </a:buClr>
              <a:buFont typeface="Microsoft Sans Serif"/>
              <a:buChar char="•"/>
              <a:tabLst>
                <a:tab pos="156210" algn="l"/>
              </a:tabLst>
            </a:pPr>
            <a:r>
              <a:rPr sz="1800" i="1" spc="-5" dirty="0">
                <a:solidFill>
                  <a:srgbClr val="575757"/>
                </a:solidFill>
                <a:latin typeface="Arial"/>
                <a:cs typeface="Arial"/>
              </a:rPr>
              <a:t>Економічні </a:t>
            </a:r>
            <a:r>
              <a:rPr sz="1800" i="1" spc="-15" dirty="0">
                <a:solidFill>
                  <a:srgbClr val="575757"/>
                </a:solidFill>
                <a:latin typeface="Arial"/>
                <a:cs typeface="Arial"/>
              </a:rPr>
              <a:t>методи 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спрямовані 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на стимулювання економічної </a:t>
            </a:r>
            <a:r>
              <a:rPr sz="18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зацікавленості 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об’єкта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управління</a:t>
            </a:r>
            <a:r>
              <a:rPr sz="18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575757"/>
                </a:solidFill>
                <a:latin typeface="Microsoft Sans Serif"/>
                <a:cs typeface="Microsoft Sans Serif"/>
              </a:rPr>
              <a:t>для 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рішення</a:t>
            </a:r>
            <a:r>
              <a:rPr sz="18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тихий</a:t>
            </a:r>
            <a:r>
              <a:rPr sz="18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чи </a:t>
            </a:r>
            <a:r>
              <a:rPr sz="18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інших </a:t>
            </a:r>
            <a:r>
              <a:rPr sz="18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задач.</a:t>
            </a:r>
            <a:r>
              <a:rPr sz="18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Інструментарієм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цих </a:t>
            </a:r>
            <a:r>
              <a:rPr sz="18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методів </a:t>
            </a:r>
            <a:r>
              <a:rPr sz="18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можуть 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бути </a:t>
            </a:r>
            <a:r>
              <a:rPr sz="1800" spc="-40" dirty="0">
                <a:solidFill>
                  <a:srgbClr val="575757"/>
                </a:solidFill>
                <a:latin typeface="Microsoft Sans Serif"/>
                <a:cs typeface="Microsoft Sans Serif"/>
              </a:rPr>
              <a:t>такі 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фактори, </a:t>
            </a:r>
            <a:r>
              <a:rPr sz="1800" spc="-55" dirty="0">
                <a:solidFill>
                  <a:srgbClr val="575757"/>
                </a:solidFill>
                <a:latin typeface="Microsoft Sans Serif"/>
                <a:cs typeface="Microsoft Sans Serif"/>
              </a:rPr>
              <a:t>як 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собівартість, </a:t>
            </a:r>
            <a:r>
              <a:rPr sz="18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ціна, </a:t>
            </a:r>
            <a:r>
              <a:rPr sz="1800" spc="-55" dirty="0">
                <a:solidFill>
                  <a:srgbClr val="575757"/>
                </a:solidFill>
                <a:latin typeface="Microsoft Sans Serif"/>
                <a:cs typeface="Microsoft Sans Serif"/>
              </a:rPr>
              <a:t>кредит, </a:t>
            </a:r>
            <a:r>
              <a:rPr sz="18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оплата 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праці </a:t>
            </a:r>
            <a:r>
              <a:rPr sz="18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тощо.</a:t>
            </a:r>
            <a:endParaRPr sz="1800" dirty="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5800" y="2590800"/>
            <a:ext cx="7491095" cy="16876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  <a:buClr>
                <a:srgbClr val="648B91"/>
              </a:buClr>
              <a:buFont typeface="Microsoft Sans Serif"/>
              <a:buChar char="•"/>
              <a:tabLst>
                <a:tab pos="460375" algn="l"/>
                <a:tab pos="461645" algn="l"/>
                <a:tab pos="1143635" algn="l"/>
                <a:tab pos="2061210" algn="l"/>
                <a:tab pos="2518410" algn="l"/>
                <a:tab pos="2963545" algn="l"/>
                <a:tab pos="3594735" algn="l"/>
                <a:tab pos="4286885" algn="l"/>
                <a:tab pos="4652645" algn="l"/>
                <a:tab pos="4991735" algn="l"/>
                <a:tab pos="5756910" algn="l"/>
                <a:tab pos="6344920" algn="l"/>
              </a:tabLst>
            </a:pPr>
            <a:r>
              <a:rPr sz="1800" i="1" dirty="0">
                <a:solidFill>
                  <a:srgbClr val="575757"/>
                </a:solidFill>
                <a:latin typeface="Arial"/>
                <a:cs typeface="Arial"/>
              </a:rPr>
              <a:t>А</a:t>
            </a:r>
            <a:r>
              <a:rPr sz="1800" i="1" spc="-15" dirty="0">
                <a:solidFill>
                  <a:srgbClr val="575757"/>
                </a:solidFill>
                <a:latin typeface="Arial"/>
                <a:cs typeface="Arial"/>
              </a:rPr>
              <a:t>д</a:t>
            </a:r>
            <a:r>
              <a:rPr sz="1800" i="1" spc="-10" dirty="0">
                <a:solidFill>
                  <a:srgbClr val="575757"/>
                </a:solidFill>
                <a:latin typeface="Arial"/>
                <a:cs typeface="Arial"/>
              </a:rPr>
              <a:t>м</a:t>
            </a:r>
            <a:r>
              <a:rPr sz="1800" i="1" spc="5" dirty="0">
                <a:solidFill>
                  <a:srgbClr val="575757"/>
                </a:solidFill>
                <a:latin typeface="Arial"/>
                <a:cs typeface="Arial"/>
              </a:rPr>
              <a:t>і</a:t>
            </a:r>
            <a:r>
              <a:rPr sz="1800" i="1" spc="-10" dirty="0">
                <a:solidFill>
                  <a:srgbClr val="575757"/>
                </a:solidFill>
                <a:latin typeface="Arial"/>
                <a:cs typeface="Arial"/>
              </a:rPr>
              <a:t>н</a:t>
            </a:r>
            <a:r>
              <a:rPr sz="1800" i="1" spc="5" dirty="0">
                <a:solidFill>
                  <a:srgbClr val="575757"/>
                </a:solidFill>
                <a:latin typeface="Arial"/>
                <a:cs typeface="Arial"/>
              </a:rPr>
              <a:t>і</a:t>
            </a:r>
            <a:r>
              <a:rPr sz="1800" i="1" spc="10" dirty="0">
                <a:solidFill>
                  <a:srgbClr val="575757"/>
                </a:solidFill>
                <a:latin typeface="Arial"/>
                <a:cs typeface="Arial"/>
              </a:rPr>
              <a:t>с</a:t>
            </a:r>
            <a:r>
              <a:rPr sz="1800" i="1" spc="-40" dirty="0">
                <a:solidFill>
                  <a:srgbClr val="575757"/>
                </a:solidFill>
                <a:latin typeface="Arial"/>
                <a:cs typeface="Arial"/>
              </a:rPr>
              <a:t>т</a:t>
            </a:r>
            <a:r>
              <a:rPr sz="1800" i="1" spc="5" dirty="0">
                <a:solidFill>
                  <a:srgbClr val="575757"/>
                </a:solidFill>
                <a:latin typeface="Arial"/>
                <a:cs typeface="Arial"/>
              </a:rPr>
              <a:t>ра</a:t>
            </a:r>
            <a:r>
              <a:rPr sz="1800" i="1" spc="-15" dirty="0">
                <a:solidFill>
                  <a:srgbClr val="575757"/>
                </a:solidFill>
                <a:latin typeface="Arial"/>
                <a:cs typeface="Arial"/>
              </a:rPr>
              <a:t>т</a:t>
            </a:r>
            <a:r>
              <a:rPr sz="1800" i="1" spc="5" dirty="0">
                <a:solidFill>
                  <a:srgbClr val="575757"/>
                </a:solidFill>
                <a:latin typeface="Arial"/>
                <a:cs typeface="Arial"/>
              </a:rPr>
              <a:t>и</a:t>
            </a:r>
            <a:r>
              <a:rPr sz="1800" i="1" dirty="0">
                <a:solidFill>
                  <a:srgbClr val="575757"/>
                </a:solidFill>
                <a:latin typeface="Arial"/>
                <a:cs typeface="Arial"/>
              </a:rPr>
              <a:t>в</a:t>
            </a:r>
            <a:r>
              <a:rPr sz="1800" i="1" spc="-10" dirty="0">
                <a:solidFill>
                  <a:srgbClr val="575757"/>
                </a:solidFill>
                <a:latin typeface="Arial"/>
                <a:cs typeface="Arial"/>
              </a:rPr>
              <a:t>н</a:t>
            </a:r>
            <a:r>
              <a:rPr sz="1800" i="1" dirty="0">
                <a:solidFill>
                  <a:srgbClr val="575757"/>
                </a:solidFill>
                <a:latin typeface="Arial"/>
                <a:cs typeface="Arial"/>
              </a:rPr>
              <a:t>і	</a:t>
            </a:r>
            <a:r>
              <a:rPr sz="1800" i="1" spc="-10" dirty="0">
                <a:solidFill>
                  <a:srgbClr val="575757"/>
                </a:solidFill>
                <a:latin typeface="Arial"/>
                <a:cs typeface="Arial"/>
              </a:rPr>
              <a:t>м</a:t>
            </a:r>
            <a:r>
              <a:rPr sz="1800" i="1" spc="-20" dirty="0">
                <a:solidFill>
                  <a:srgbClr val="575757"/>
                </a:solidFill>
                <a:latin typeface="Arial"/>
                <a:cs typeface="Arial"/>
              </a:rPr>
              <a:t>е</a:t>
            </a:r>
            <a:r>
              <a:rPr sz="1800" i="1" spc="-40" dirty="0">
                <a:solidFill>
                  <a:srgbClr val="575757"/>
                </a:solidFill>
                <a:latin typeface="Arial"/>
                <a:cs typeface="Arial"/>
              </a:rPr>
              <a:t>т</a:t>
            </a:r>
            <a:r>
              <a:rPr sz="1800" i="1" spc="5" dirty="0">
                <a:solidFill>
                  <a:srgbClr val="575757"/>
                </a:solidFill>
                <a:latin typeface="Arial"/>
                <a:cs typeface="Arial"/>
              </a:rPr>
              <a:t>о</a:t>
            </a:r>
            <a:r>
              <a:rPr sz="1800" i="1" spc="-15" dirty="0">
                <a:solidFill>
                  <a:srgbClr val="575757"/>
                </a:solidFill>
                <a:latin typeface="Arial"/>
                <a:cs typeface="Arial"/>
              </a:rPr>
              <a:t>д</a:t>
            </a:r>
            <a:r>
              <a:rPr sz="1800" i="1" dirty="0">
                <a:solidFill>
                  <a:srgbClr val="575757"/>
                </a:solidFill>
                <a:latin typeface="Arial"/>
                <a:cs typeface="Arial"/>
              </a:rPr>
              <a:t>и	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у</a:t>
            </a:r>
            <a:r>
              <a:rPr sz="18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п</a:t>
            </a:r>
            <a:r>
              <a:rPr sz="18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ра</a:t>
            </a:r>
            <a:r>
              <a:rPr sz="1800" spc="-45" dirty="0">
                <a:solidFill>
                  <a:srgbClr val="575757"/>
                </a:solidFill>
                <a:latin typeface="Microsoft Sans Serif"/>
                <a:cs typeface="Microsoft Sans Serif"/>
              </a:rPr>
              <a:t>в</a:t>
            </a:r>
            <a:r>
              <a:rPr sz="1800" spc="20" dirty="0">
                <a:solidFill>
                  <a:srgbClr val="575757"/>
                </a:solidFill>
                <a:latin typeface="Microsoft Sans Serif"/>
                <a:cs typeface="Microsoft Sans Serif"/>
              </a:rPr>
              <a:t>л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і</a:t>
            </a:r>
            <a:r>
              <a:rPr sz="18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нн</a:t>
            </a:r>
            <a:r>
              <a:rPr sz="18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я</a:t>
            </a:r>
            <a:r>
              <a:rPr sz="1800" dirty="0">
                <a:solidFill>
                  <a:srgbClr val="575757"/>
                </a:solidFill>
                <a:latin typeface="Microsoft Sans Serif"/>
                <a:cs typeface="Microsoft Sans Serif"/>
              </a:rPr>
              <a:t>	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т</a:t>
            </a:r>
            <a:r>
              <a:rPr sz="18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р</a:t>
            </a:r>
            <a:r>
              <a:rPr sz="1800" spc="-85" dirty="0">
                <a:solidFill>
                  <a:srgbClr val="575757"/>
                </a:solidFill>
                <a:latin typeface="Microsoft Sans Serif"/>
                <a:cs typeface="Microsoft Sans Serif"/>
              </a:rPr>
              <a:t>у</a:t>
            </a:r>
            <a:r>
              <a:rPr sz="1800" dirty="0">
                <a:solidFill>
                  <a:srgbClr val="575757"/>
                </a:solidFill>
                <a:latin typeface="Microsoft Sans Serif"/>
                <a:cs typeface="Microsoft Sans Serif"/>
              </a:rPr>
              <a:t>д</a:t>
            </a:r>
            <a:r>
              <a:rPr sz="18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о</a:t>
            </a:r>
            <a:r>
              <a:rPr sz="18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в</a:t>
            </a:r>
            <a:r>
              <a:rPr sz="1800" dirty="0">
                <a:solidFill>
                  <a:srgbClr val="575757"/>
                </a:solidFill>
                <a:latin typeface="Microsoft Sans Serif"/>
                <a:cs typeface="Microsoft Sans Serif"/>
              </a:rPr>
              <a:t>и</a:t>
            </a:r>
            <a:r>
              <a:rPr sz="1800" spc="-45" dirty="0">
                <a:solidFill>
                  <a:srgbClr val="575757"/>
                </a:solidFill>
                <a:latin typeface="Microsoft Sans Serif"/>
                <a:cs typeface="Microsoft Sans Serif"/>
              </a:rPr>
              <a:t>м</a:t>
            </a:r>
            <a:r>
              <a:rPr sz="18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и</a:t>
            </a:r>
            <a:r>
              <a:rPr sz="1800" dirty="0">
                <a:solidFill>
                  <a:srgbClr val="575757"/>
                </a:solidFill>
                <a:latin typeface="Microsoft Sans Serif"/>
                <a:cs typeface="Microsoft Sans Serif"/>
              </a:rPr>
              <a:t>	</a:t>
            </a:r>
            <a:r>
              <a:rPr sz="1800" spc="-20" dirty="0" err="1">
                <a:solidFill>
                  <a:srgbClr val="575757"/>
                </a:solidFill>
                <a:latin typeface="Microsoft Sans Serif"/>
                <a:cs typeface="Microsoft Sans Serif"/>
              </a:rPr>
              <a:t>р</a:t>
            </a:r>
            <a:r>
              <a:rPr sz="1800" spc="5" dirty="0" err="1">
                <a:solidFill>
                  <a:srgbClr val="575757"/>
                </a:solidFill>
                <a:latin typeface="Microsoft Sans Serif"/>
                <a:cs typeface="Microsoft Sans Serif"/>
              </a:rPr>
              <a:t>е</a:t>
            </a:r>
            <a:r>
              <a:rPr sz="1800" spc="10" dirty="0" err="1">
                <a:solidFill>
                  <a:srgbClr val="575757"/>
                </a:solidFill>
                <a:latin typeface="Microsoft Sans Serif"/>
                <a:cs typeface="Microsoft Sans Serif"/>
              </a:rPr>
              <a:t>с</a:t>
            </a:r>
            <a:r>
              <a:rPr sz="1800" spc="-40" dirty="0" err="1">
                <a:solidFill>
                  <a:srgbClr val="575757"/>
                </a:solidFill>
                <a:latin typeface="Microsoft Sans Serif"/>
                <a:cs typeface="Microsoft Sans Serif"/>
              </a:rPr>
              <a:t>у</a:t>
            </a:r>
            <a:r>
              <a:rPr sz="1800" spc="5" dirty="0" err="1">
                <a:solidFill>
                  <a:srgbClr val="575757"/>
                </a:solidFill>
                <a:latin typeface="Microsoft Sans Serif"/>
                <a:cs typeface="Microsoft Sans Serif"/>
              </a:rPr>
              <a:t>р</a:t>
            </a:r>
            <a:r>
              <a:rPr sz="1800" spc="10" dirty="0" err="1">
                <a:solidFill>
                  <a:srgbClr val="575757"/>
                </a:solidFill>
                <a:latin typeface="Microsoft Sans Serif"/>
                <a:cs typeface="Microsoft Sans Serif"/>
              </a:rPr>
              <a:t>с</a:t>
            </a:r>
            <a:r>
              <a:rPr sz="1800" spc="-20" dirty="0" err="1">
                <a:solidFill>
                  <a:srgbClr val="575757"/>
                </a:solidFill>
                <a:latin typeface="Microsoft Sans Serif"/>
                <a:cs typeface="Microsoft Sans Serif"/>
              </a:rPr>
              <a:t>а</a:t>
            </a:r>
            <a:r>
              <a:rPr sz="1800" spc="-45" dirty="0" err="1">
                <a:solidFill>
                  <a:srgbClr val="575757"/>
                </a:solidFill>
                <a:latin typeface="Microsoft Sans Serif"/>
                <a:cs typeface="Microsoft Sans Serif"/>
              </a:rPr>
              <a:t>м</a:t>
            </a:r>
            <a:r>
              <a:rPr sz="1800" spc="-5" dirty="0" err="1">
                <a:solidFill>
                  <a:srgbClr val="575757"/>
                </a:solidFill>
                <a:latin typeface="Microsoft Sans Serif"/>
                <a:cs typeface="Microsoft Sans Serif"/>
              </a:rPr>
              <a:t>и</a:t>
            </a:r>
            <a:r>
              <a:rPr sz="18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lang="ru-RU" spc="5" dirty="0" err="1">
                <a:solidFill>
                  <a:srgbClr val="575757"/>
                </a:solidFill>
                <a:latin typeface="Microsoft Sans Serif"/>
                <a:cs typeface="Microsoft Sans Serif"/>
              </a:rPr>
              <a:t>ре</a:t>
            </a:r>
            <a:r>
              <a:rPr lang="ru-RU" spc="-45" dirty="0" err="1">
                <a:solidFill>
                  <a:srgbClr val="575757"/>
                </a:solidFill>
                <a:latin typeface="Microsoft Sans Serif"/>
                <a:cs typeface="Microsoft Sans Serif"/>
              </a:rPr>
              <a:t>г</a:t>
            </a:r>
            <a:r>
              <a:rPr lang="ru-RU" spc="-10" dirty="0" err="1">
                <a:solidFill>
                  <a:srgbClr val="575757"/>
                </a:solidFill>
                <a:latin typeface="Microsoft Sans Serif"/>
                <a:cs typeface="Microsoft Sans Serif"/>
              </a:rPr>
              <a:t>і</a:t>
            </a:r>
            <a:r>
              <a:rPr lang="ru-RU" spc="5" dirty="0" err="1">
                <a:solidFill>
                  <a:srgbClr val="575757"/>
                </a:solidFill>
                <a:latin typeface="Microsoft Sans Serif"/>
                <a:cs typeface="Microsoft Sans Serif"/>
              </a:rPr>
              <a:t>о</a:t>
            </a:r>
            <a:r>
              <a:rPr lang="ru-RU" spc="-20" dirty="0" err="1">
                <a:solidFill>
                  <a:srgbClr val="575757"/>
                </a:solidFill>
                <a:latin typeface="Microsoft Sans Serif"/>
                <a:cs typeface="Microsoft Sans Serif"/>
              </a:rPr>
              <a:t>н</a:t>
            </a:r>
            <a:r>
              <a:rPr lang="ru-RU" dirty="0" err="1">
                <a:solidFill>
                  <a:srgbClr val="575757"/>
                </a:solidFill>
                <a:latin typeface="Microsoft Sans Serif"/>
                <a:cs typeface="Microsoft Sans Serif"/>
              </a:rPr>
              <a:t>у</a:t>
            </a:r>
            <a:r>
              <a:rPr lang="ru-RU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lang="ru-RU" dirty="0" smtClean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 err="1" smtClean="0">
                <a:solidFill>
                  <a:srgbClr val="575757"/>
                </a:solidFill>
                <a:latin typeface="Microsoft Sans Serif"/>
                <a:cs typeface="Microsoft Sans Serif"/>
              </a:rPr>
              <a:t>являють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	</a:t>
            </a:r>
            <a:r>
              <a:rPr sz="18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собою	</a:t>
            </a:r>
            <a:r>
              <a:rPr sz="18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пряме	</a:t>
            </a:r>
            <a:r>
              <a:rPr sz="18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втручання	</a:t>
            </a:r>
            <a:r>
              <a:rPr sz="1800" dirty="0">
                <a:solidFill>
                  <a:srgbClr val="575757"/>
                </a:solidFill>
                <a:latin typeface="Microsoft Sans Serif"/>
                <a:cs typeface="Microsoft Sans Serif"/>
              </a:rPr>
              <a:t>в	</a:t>
            </a:r>
            <a:r>
              <a:rPr sz="1800" spc="-10" dirty="0" err="1" smtClean="0">
                <a:solidFill>
                  <a:srgbClr val="575757"/>
                </a:solidFill>
                <a:latin typeface="Microsoft Sans Serif"/>
                <a:cs typeface="Microsoft Sans Serif"/>
              </a:rPr>
              <a:t>систему</a:t>
            </a:r>
            <a:r>
              <a:rPr lang="ru-RU" sz="1800" spc="-10" dirty="0" smtClean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lang="ru-RU" spc="5" dirty="0" err="1">
                <a:solidFill>
                  <a:srgbClr val="575757"/>
                </a:solidFill>
                <a:latin typeface="Microsoft Sans Serif"/>
                <a:cs typeface="Microsoft Sans Serif"/>
              </a:rPr>
              <a:t>о</a:t>
            </a:r>
            <a:r>
              <a:rPr lang="ru-RU" spc="-5" dirty="0" err="1">
                <a:solidFill>
                  <a:srgbClr val="575757"/>
                </a:solidFill>
                <a:latin typeface="Microsoft Sans Serif"/>
                <a:cs typeface="Microsoft Sans Serif"/>
              </a:rPr>
              <a:t>б</a:t>
            </a:r>
            <a:r>
              <a:rPr lang="ru-RU" dirty="0" err="1">
                <a:solidFill>
                  <a:srgbClr val="575757"/>
                </a:solidFill>
                <a:latin typeface="Microsoft Sans Serif"/>
                <a:cs typeface="Microsoft Sans Serif"/>
              </a:rPr>
              <a:t>’</a:t>
            </a:r>
            <a:r>
              <a:rPr lang="ru-RU" spc="-55" dirty="0" err="1">
                <a:solidFill>
                  <a:srgbClr val="575757"/>
                </a:solidFill>
                <a:latin typeface="Microsoft Sans Serif"/>
                <a:cs typeface="Microsoft Sans Serif"/>
              </a:rPr>
              <a:t>є</a:t>
            </a:r>
            <a:r>
              <a:rPr lang="ru-RU" spc="-30" dirty="0" err="1">
                <a:solidFill>
                  <a:srgbClr val="575757"/>
                </a:solidFill>
                <a:latin typeface="Microsoft Sans Serif"/>
                <a:cs typeface="Microsoft Sans Serif"/>
              </a:rPr>
              <a:t>к</a:t>
            </a:r>
            <a:r>
              <a:rPr lang="ru-RU" spc="-35" dirty="0" err="1">
                <a:solidFill>
                  <a:srgbClr val="575757"/>
                </a:solidFill>
                <a:latin typeface="Microsoft Sans Serif"/>
                <a:cs typeface="Microsoft Sans Serif"/>
              </a:rPr>
              <a:t>т</a:t>
            </a:r>
            <a:r>
              <a:rPr lang="ru-RU" dirty="0" err="1">
                <a:solidFill>
                  <a:srgbClr val="575757"/>
                </a:solidFill>
                <a:latin typeface="Microsoft Sans Serif"/>
                <a:cs typeface="Microsoft Sans Serif"/>
              </a:rPr>
              <a:t>а</a:t>
            </a:r>
            <a:r>
              <a:rPr lang="ru-RU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lang="ru-RU" dirty="0" smtClean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	</a:t>
            </a:r>
            <a:r>
              <a:rPr sz="1800" spc="-20" dirty="0" err="1" smtClean="0">
                <a:solidFill>
                  <a:srgbClr val="575757"/>
                </a:solidFill>
                <a:latin typeface="Microsoft Sans Serif"/>
                <a:cs typeface="Microsoft Sans Serif"/>
              </a:rPr>
              <a:t>функціонування</a:t>
            </a:r>
            <a:r>
              <a:rPr lang="ru-RU" sz="1800" spc="-20" dirty="0" smtClean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lang="ru-RU" spc="-10" dirty="0" err="1">
                <a:solidFill>
                  <a:srgbClr val="575757"/>
                </a:solidFill>
                <a:latin typeface="Microsoft Sans Serif"/>
                <a:cs typeface="Microsoft Sans Serif"/>
              </a:rPr>
              <a:t>управління</a:t>
            </a:r>
            <a:r>
              <a:rPr lang="ru-RU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.</a:t>
            </a:r>
            <a:r>
              <a:rPr lang="ru-RU" spc="26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lang="ru-RU" spc="-80" dirty="0">
                <a:solidFill>
                  <a:srgbClr val="575757"/>
                </a:solidFill>
                <a:latin typeface="Microsoft Sans Serif"/>
                <a:cs typeface="Microsoft Sans Serif"/>
              </a:rPr>
              <a:t>До</a:t>
            </a:r>
            <a:r>
              <a:rPr lang="ru-RU" spc="27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lang="ru-RU" spc="-15" dirty="0" err="1">
                <a:solidFill>
                  <a:srgbClr val="575757"/>
                </a:solidFill>
                <a:latin typeface="Microsoft Sans Serif"/>
                <a:cs typeface="Microsoft Sans Serif"/>
              </a:rPr>
              <a:t>адміністративних</a:t>
            </a:r>
            <a:r>
              <a:rPr lang="ru-RU" spc="25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lang="ru-RU" spc="-30" dirty="0" err="1">
                <a:solidFill>
                  <a:srgbClr val="575757"/>
                </a:solidFill>
                <a:latin typeface="Microsoft Sans Serif"/>
                <a:cs typeface="Microsoft Sans Serif"/>
              </a:rPr>
              <a:t>методів</a:t>
            </a:r>
            <a:r>
              <a:rPr lang="ru-RU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,</a:t>
            </a:r>
            <a:r>
              <a:rPr lang="ru-RU" spc="28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lang="ru-RU" spc="-35" dirty="0" err="1">
                <a:solidFill>
                  <a:srgbClr val="575757"/>
                </a:solidFill>
                <a:latin typeface="Microsoft Sans Serif"/>
                <a:cs typeface="Microsoft Sans Serif"/>
              </a:rPr>
              <a:t>зокрема</a:t>
            </a:r>
            <a:r>
              <a:rPr lang="ru-RU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,</a:t>
            </a:r>
            <a:r>
              <a:rPr lang="ru-RU" spc="28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lang="ru-RU" spc="-10" dirty="0" err="1">
                <a:solidFill>
                  <a:srgbClr val="575757"/>
                </a:solidFill>
                <a:latin typeface="Microsoft Sans Serif"/>
                <a:cs typeface="Microsoft Sans Serif"/>
              </a:rPr>
              <a:t>відноситься</a:t>
            </a:r>
            <a:r>
              <a:rPr lang="ru-RU" spc="28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lang="ru-RU" spc="-10" dirty="0" err="1">
                <a:solidFill>
                  <a:srgbClr val="575757"/>
                </a:solidFill>
                <a:latin typeface="Microsoft Sans Serif"/>
                <a:cs typeface="Microsoft Sans Serif"/>
              </a:rPr>
              <a:t>встановлення</a:t>
            </a:r>
            <a:r>
              <a:rPr lang="ru-RU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lang="ru-RU" spc="-459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lang="ru-RU" spc="-45" dirty="0">
                <a:solidFill>
                  <a:srgbClr val="575757"/>
                </a:solidFill>
                <a:latin typeface="Microsoft Sans Serif"/>
                <a:cs typeface="Microsoft Sans Serif"/>
              </a:rPr>
              <a:t>меж</a:t>
            </a:r>
            <a:r>
              <a:rPr lang="ru-RU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lang="ru-RU" spc="-30" dirty="0" err="1">
                <a:solidFill>
                  <a:srgbClr val="575757"/>
                </a:solidFill>
                <a:latin typeface="Microsoft Sans Serif"/>
                <a:cs typeface="Microsoft Sans Serif"/>
              </a:rPr>
              <a:t>працездатного</a:t>
            </a:r>
            <a:r>
              <a:rPr lang="ru-RU" spc="7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lang="ru-RU" spc="-60" dirty="0" err="1">
                <a:solidFill>
                  <a:srgbClr val="575757"/>
                </a:solidFill>
                <a:latin typeface="Microsoft Sans Serif"/>
                <a:cs typeface="Microsoft Sans Serif"/>
              </a:rPr>
              <a:t>віку</a:t>
            </a:r>
            <a:r>
              <a:rPr lang="ru-RU" spc="-60" dirty="0">
                <a:solidFill>
                  <a:srgbClr val="575757"/>
                </a:solidFill>
                <a:latin typeface="Microsoft Sans Serif"/>
                <a:cs typeface="Microsoft Sans Serif"/>
              </a:rPr>
              <a:t>,</a:t>
            </a:r>
            <a:r>
              <a:rPr lang="ru-RU" spc="3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lang="ru-RU" dirty="0" err="1">
                <a:solidFill>
                  <a:srgbClr val="575757"/>
                </a:solidFill>
                <a:latin typeface="Microsoft Sans Serif"/>
                <a:cs typeface="Microsoft Sans Serif"/>
              </a:rPr>
              <a:t>тривалості</a:t>
            </a:r>
            <a:r>
              <a:rPr lang="ru-RU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lang="ru-RU" spc="-20" dirty="0" err="1">
                <a:solidFill>
                  <a:srgbClr val="575757"/>
                </a:solidFill>
                <a:latin typeface="Microsoft Sans Serif"/>
                <a:cs typeface="Microsoft Sans Serif"/>
              </a:rPr>
              <a:t>робочого</a:t>
            </a:r>
            <a:r>
              <a:rPr lang="ru-RU" spc="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lang="ru-RU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часу</a:t>
            </a:r>
            <a:r>
              <a:rPr lang="ru-RU" spc="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lang="ru-RU" spc="-10" dirty="0" err="1">
                <a:solidFill>
                  <a:srgbClr val="575757"/>
                </a:solidFill>
                <a:latin typeface="Microsoft Sans Serif"/>
                <a:cs typeface="Microsoft Sans Serif"/>
              </a:rPr>
              <a:t>тощо</a:t>
            </a:r>
            <a:r>
              <a:rPr lang="ru-RU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.</a:t>
            </a:r>
            <a:endParaRPr lang="ru-RU" dirty="0">
              <a:latin typeface="Microsoft Sans Serif"/>
              <a:cs typeface="Microsoft Sans Serif"/>
            </a:endParaRPr>
          </a:p>
          <a:p>
            <a:pPr marL="12700" marR="5080">
              <a:lnSpc>
                <a:spcPct val="100000"/>
              </a:lnSpc>
              <a:spcBef>
                <a:spcPts val="100"/>
              </a:spcBef>
              <a:buClr>
                <a:srgbClr val="648B91"/>
              </a:buClr>
              <a:buFont typeface="Microsoft Sans Serif"/>
              <a:buChar char="•"/>
              <a:tabLst>
                <a:tab pos="460375" algn="l"/>
                <a:tab pos="461645" algn="l"/>
                <a:tab pos="1143635" algn="l"/>
                <a:tab pos="2061210" algn="l"/>
                <a:tab pos="2518410" algn="l"/>
                <a:tab pos="2963545" algn="l"/>
                <a:tab pos="3594735" algn="l"/>
                <a:tab pos="4286885" algn="l"/>
                <a:tab pos="4652645" algn="l"/>
                <a:tab pos="4991735" algn="l"/>
                <a:tab pos="5756910" algn="l"/>
                <a:tab pos="6344920" algn="l"/>
              </a:tabLst>
            </a:pPr>
            <a:endParaRPr sz="1800" dirty="0">
              <a:latin typeface="Microsoft Sans Serif"/>
              <a:cs typeface="Microsoft Sans Serif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14</a:t>
            </a:fld>
            <a:endParaRPr spc="-5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71334" y="685800"/>
            <a:ext cx="8474075" cy="4520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5240" algn="just">
              <a:lnSpc>
                <a:spcPct val="100000"/>
              </a:lnSpc>
              <a:spcBef>
                <a:spcPts val="90"/>
              </a:spcBef>
            </a:pPr>
            <a:r>
              <a:rPr sz="20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В</a:t>
            </a:r>
            <a:r>
              <a:rPr sz="2000" spc="104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управлінні</a:t>
            </a:r>
            <a:r>
              <a:rPr sz="2000" spc="10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(плануванні)</a:t>
            </a:r>
            <a:r>
              <a:rPr sz="2000" spc="104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трудовими</a:t>
            </a:r>
            <a:r>
              <a:rPr sz="2000" spc="103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ресурсами</a:t>
            </a:r>
            <a:r>
              <a:rPr sz="2000" spc="105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використовується</a:t>
            </a:r>
            <a:endParaRPr sz="2000" dirty="0">
              <a:latin typeface="Microsoft Sans Serif"/>
              <a:cs typeface="Microsoft Sans Serif"/>
            </a:endParaRPr>
          </a:p>
          <a:p>
            <a:pPr marL="15240" algn="just">
              <a:lnSpc>
                <a:spcPct val="100000"/>
              </a:lnSpc>
            </a:pPr>
            <a:r>
              <a:rPr sz="2000" b="1" spc="-10" dirty="0">
                <a:solidFill>
                  <a:srgbClr val="575757"/>
                </a:solidFill>
                <a:latin typeface="Arial"/>
                <a:cs typeface="Arial"/>
              </a:rPr>
              <a:t>балансовий</a:t>
            </a:r>
            <a:r>
              <a:rPr sz="2000" b="1" spc="5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2000" b="1" spc="-20" dirty="0">
                <a:solidFill>
                  <a:srgbClr val="575757"/>
                </a:solidFill>
                <a:latin typeface="Arial"/>
                <a:cs typeface="Arial"/>
              </a:rPr>
              <a:t>метод.</a:t>
            </a:r>
            <a:endParaRPr sz="2000" dirty="0">
              <a:latin typeface="Arial"/>
              <a:cs typeface="Arial"/>
            </a:endParaRPr>
          </a:p>
          <a:p>
            <a:pPr marL="12700" marR="6350" algn="just">
              <a:lnSpc>
                <a:spcPct val="100000"/>
              </a:lnSpc>
              <a:spcBef>
                <a:spcPts val="509"/>
              </a:spcBef>
              <a:buClr>
                <a:srgbClr val="648B91"/>
              </a:buClr>
              <a:buSzPct val="95000"/>
              <a:buFont typeface="Microsoft Sans Serif"/>
              <a:buChar char="•"/>
              <a:tabLst>
                <a:tab pos="102235" algn="l"/>
              </a:tabLst>
            </a:pPr>
            <a:r>
              <a:rPr sz="2000" i="1" spc="-10" dirty="0">
                <a:solidFill>
                  <a:srgbClr val="575757"/>
                </a:solidFill>
                <a:latin typeface="Arial"/>
                <a:cs typeface="Arial"/>
              </a:rPr>
              <a:t>Баланс </a:t>
            </a:r>
            <a:r>
              <a:rPr sz="2000" i="1" spc="-15" dirty="0">
                <a:solidFill>
                  <a:srgbClr val="575757"/>
                </a:solidFill>
                <a:latin typeface="Arial"/>
                <a:cs typeface="Arial"/>
              </a:rPr>
              <a:t>трудових </a:t>
            </a:r>
            <a:r>
              <a:rPr sz="2000" i="1" spc="-10" dirty="0">
                <a:solidFill>
                  <a:srgbClr val="575757"/>
                </a:solidFill>
                <a:latin typeface="Arial"/>
                <a:cs typeface="Arial"/>
              </a:rPr>
              <a:t>ресурсів </a:t>
            </a:r>
            <a:r>
              <a:rPr sz="20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відбиває </a:t>
            </a:r>
            <a:r>
              <a:rPr sz="20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чисельність </a:t>
            </a:r>
            <a:r>
              <a:rPr sz="20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трудових </a:t>
            </a:r>
            <a:r>
              <a:rPr sz="20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ресурсів і </a:t>
            </a:r>
            <a:r>
              <a:rPr sz="20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10" dirty="0">
                <a:solidFill>
                  <a:srgbClr val="575757"/>
                </a:solidFill>
                <a:latin typeface="Microsoft Sans Serif"/>
                <a:cs typeface="Microsoft Sans Serif"/>
              </a:rPr>
              <a:t>їхній </a:t>
            </a:r>
            <a:r>
              <a:rPr sz="20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якісний </a:t>
            </a:r>
            <a:r>
              <a:rPr sz="20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склад: по </a:t>
            </a:r>
            <a:r>
              <a:rPr sz="20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статі, </a:t>
            </a:r>
            <a:r>
              <a:rPr sz="2000" spc="-70" dirty="0">
                <a:solidFill>
                  <a:srgbClr val="575757"/>
                </a:solidFill>
                <a:latin typeface="Microsoft Sans Serif"/>
                <a:cs typeface="Microsoft Sans Serif"/>
              </a:rPr>
              <a:t>віку, </a:t>
            </a:r>
            <a:r>
              <a:rPr sz="20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соціальним </a:t>
            </a:r>
            <a:r>
              <a:rPr sz="20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групам, </a:t>
            </a:r>
            <a:r>
              <a:rPr sz="20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видам зайнятості, </a:t>
            </a:r>
            <a:r>
              <a:rPr sz="20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професіям,</a:t>
            </a:r>
            <a:r>
              <a:rPr sz="2000" spc="8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50" dirty="0">
                <a:solidFill>
                  <a:srgbClr val="575757"/>
                </a:solidFill>
                <a:latin typeface="Microsoft Sans Serif"/>
                <a:cs typeface="Microsoft Sans Serif"/>
              </a:rPr>
              <a:t>галузям</a:t>
            </a:r>
            <a:r>
              <a:rPr sz="2000" spc="114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45" dirty="0">
                <a:solidFill>
                  <a:srgbClr val="575757"/>
                </a:solidFill>
                <a:latin typeface="Microsoft Sans Serif"/>
                <a:cs typeface="Microsoft Sans Serif"/>
              </a:rPr>
              <a:t>економіки.</a:t>
            </a:r>
            <a:endParaRPr sz="2000" dirty="0">
              <a:latin typeface="Microsoft Sans Serif"/>
              <a:cs typeface="Microsoft Sans Serif"/>
            </a:endParaRPr>
          </a:p>
          <a:p>
            <a:pPr marL="15240" marR="5715" algn="just">
              <a:lnSpc>
                <a:spcPct val="100000"/>
              </a:lnSpc>
              <a:spcBef>
                <a:spcPts val="505"/>
              </a:spcBef>
            </a:pPr>
            <a:r>
              <a:rPr sz="20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Головні </a:t>
            </a:r>
            <a:r>
              <a:rPr sz="2000" i="1" spc="-15" dirty="0">
                <a:solidFill>
                  <a:srgbClr val="575757"/>
                </a:solidFill>
                <a:latin typeface="Arial"/>
                <a:cs typeface="Arial"/>
              </a:rPr>
              <a:t>завдання </a:t>
            </a:r>
            <a:r>
              <a:rPr sz="20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при </a:t>
            </a:r>
            <a:r>
              <a:rPr sz="20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розробці </a:t>
            </a:r>
            <a:r>
              <a:rPr sz="20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балансу </a:t>
            </a:r>
            <a:r>
              <a:rPr sz="20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трудових </a:t>
            </a:r>
            <a:r>
              <a:rPr sz="20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ресурсів </a:t>
            </a:r>
            <a:r>
              <a:rPr sz="20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полягають </a:t>
            </a:r>
            <a:r>
              <a:rPr sz="20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у </a:t>
            </a:r>
            <a:r>
              <a:rPr sz="20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наступному:</a:t>
            </a:r>
            <a:endParaRPr sz="2000" dirty="0">
              <a:latin typeface="Microsoft Sans Serif"/>
              <a:cs typeface="Microsoft Sans Serif"/>
            </a:endParaRPr>
          </a:p>
          <a:p>
            <a:pPr marL="12700" marR="10160" algn="just">
              <a:lnSpc>
                <a:spcPct val="100000"/>
              </a:lnSpc>
              <a:spcBef>
                <a:spcPts val="505"/>
              </a:spcBef>
              <a:buClr>
                <a:srgbClr val="648B91"/>
              </a:buClr>
              <a:buSzPct val="95000"/>
              <a:buChar char="•"/>
              <a:tabLst>
                <a:tab pos="102235" algn="l"/>
              </a:tabLst>
            </a:pPr>
            <a:r>
              <a:rPr sz="20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визначенні </a:t>
            </a:r>
            <a:r>
              <a:rPr sz="20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ступеня відповідності </a:t>
            </a:r>
            <a:r>
              <a:rPr sz="2000" spc="-55" dirty="0">
                <a:solidFill>
                  <a:srgbClr val="575757"/>
                </a:solidFill>
                <a:latin typeface="Microsoft Sans Serif"/>
                <a:cs typeface="Microsoft Sans Serif"/>
              </a:rPr>
              <a:t>між </a:t>
            </a:r>
            <a:r>
              <a:rPr sz="20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потребою </a:t>
            </a:r>
            <a:r>
              <a:rPr sz="2000" spc="-40" dirty="0">
                <a:solidFill>
                  <a:srgbClr val="575757"/>
                </a:solidFill>
                <a:latin typeface="Microsoft Sans Serif"/>
                <a:cs typeface="Microsoft Sans Serif"/>
              </a:rPr>
              <a:t>економіки </a:t>
            </a:r>
            <a:r>
              <a:rPr sz="20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в </a:t>
            </a:r>
            <a:r>
              <a:rPr sz="20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трудових </a:t>
            </a:r>
            <a:r>
              <a:rPr sz="20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ресурсах</a:t>
            </a:r>
            <a:r>
              <a:rPr sz="2000" spc="1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і</a:t>
            </a:r>
            <a:r>
              <a:rPr sz="2000" spc="3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40" dirty="0">
                <a:solidFill>
                  <a:srgbClr val="575757"/>
                </a:solidFill>
                <a:latin typeface="Microsoft Sans Serif"/>
                <a:cs typeface="Microsoft Sans Serif"/>
              </a:rPr>
              <a:t>очікуваній</a:t>
            </a:r>
            <a:r>
              <a:rPr sz="2000" spc="13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10" dirty="0">
                <a:solidFill>
                  <a:srgbClr val="575757"/>
                </a:solidFill>
                <a:latin typeface="Microsoft Sans Serif"/>
                <a:cs typeface="Microsoft Sans Serif"/>
              </a:rPr>
              <a:t>їхній </a:t>
            </a:r>
            <a:r>
              <a:rPr sz="20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наявності</a:t>
            </a:r>
            <a:r>
              <a:rPr sz="2000" spc="6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на</a:t>
            </a:r>
            <a:r>
              <a:rPr sz="2000" spc="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даній</a:t>
            </a:r>
            <a:r>
              <a:rPr sz="2000" spc="4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території;</a:t>
            </a:r>
            <a:endParaRPr sz="2000" dirty="0">
              <a:latin typeface="Microsoft Sans Serif"/>
              <a:cs typeface="Microsoft Sans Serif"/>
            </a:endParaRPr>
          </a:p>
          <a:p>
            <a:pPr marL="101600" indent="-89535" algn="just">
              <a:lnSpc>
                <a:spcPct val="100000"/>
              </a:lnSpc>
              <a:spcBef>
                <a:spcPts val="484"/>
              </a:spcBef>
              <a:buClr>
                <a:srgbClr val="648B91"/>
              </a:buClr>
              <a:buSzPct val="95000"/>
              <a:buChar char="•"/>
              <a:tabLst>
                <a:tab pos="102235" algn="l"/>
              </a:tabLst>
            </a:pPr>
            <a:r>
              <a:rPr sz="20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пошуку</a:t>
            </a:r>
            <a:r>
              <a:rPr sz="2000" spc="4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внутрішніх</a:t>
            </a:r>
            <a:r>
              <a:rPr sz="2000" spc="45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джерел</a:t>
            </a:r>
            <a:r>
              <a:rPr sz="2000" spc="44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трудових</a:t>
            </a:r>
            <a:r>
              <a:rPr sz="2000" spc="46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ресурсів,</a:t>
            </a:r>
            <a:r>
              <a:rPr sz="2000" spc="45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а</a:t>
            </a:r>
            <a:r>
              <a:rPr sz="2000" spc="44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50" dirty="0">
                <a:solidFill>
                  <a:srgbClr val="575757"/>
                </a:solidFill>
                <a:latin typeface="Microsoft Sans Serif"/>
                <a:cs typeface="Microsoft Sans Serif"/>
              </a:rPr>
              <a:t>також</a:t>
            </a:r>
            <a:r>
              <a:rPr sz="2000" spc="46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можливостей</a:t>
            </a:r>
            <a:endParaRPr sz="2000" dirty="0">
              <a:latin typeface="Microsoft Sans Serif"/>
              <a:cs typeface="Microsoft Sans Serif"/>
            </a:endParaRPr>
          </a:p>
          <a:p>
            <a:pPr marL="12700" algn="just">
              <a:lnSpc>
                <a:spcPct val="100000"/>
              </a:lnSpc>
            </a:pPr>
            <a:r>
              <a:rPr sz="20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їхнього</a:t>
            </a:r>
            <a:r>
              <a:rPr sz="2000" spc="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40" dirty="0">
                <a:solidFill>
                  <a:srgbClr val="575757"/>
                </a:solidFill>
                <a:latin typeface="Microsoft Sans Serif"/>
                <a:cs typeface="Microsoft Sans Serif"/>
              </a:rPr>
              <a:t>перерозподілу.</a:t>
            </a:r>
            <a:endParaRPr sz="2000" dirty="0">
              <a:latin typeface="Microsoft Sans Serif"/>
              <a:cs typeface="Microsoft Sans Serif"/>
            </a:endParaRPr>
          </a:p>
          <a:p>
            <a:pPr marL="15240" marR="5080" algn="just">
              <a:lnSpc>
                <a:spcPct val="100000"/>
              </a:lnSpc>
              <a:spcBef>
                <a:spcPts val="509"/>
              </a:spcBef>
            </a:pPr>
            <a:r>
              <a:rPr sz="1800" dirty="0">
                <a:solidFill>
                  <a:srgbClr val="575757"/>
                </a:solidFill>
                <a:latin typeface="Microsoft Sans Serif"/>
                <a:cs typeface="Microsoft Sans Serif"/>
              </a:rPr>
              <a:t>Баланс</a:t>
            </a:r>
            <a:r>
              <a:rPr sz="18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трудових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ресурсів</a:t>
            </a:r>
            <a:r>
              <a:rPr sz="18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складається</a:t>
            </a:r>
            <a:r>
              <a:rPr sz="18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75" dirty="0">
                <a:solidFill>
                  <a:srgbClr val="575757"/>
                </a:solidFill>
                <a:latin typeface="Microsoft Sans Serif"/>
                <a:cs typeface="Microsoft Sans Serif"/>
              </a:rPr>
              <a:t>з</a:t>
            </a:r>
            <a:r>
              <a:rPr sz="1800" spc="-7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двох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частин</a:t>
            </a:r>
            <a:r>
              <a:rPr sz="1800" i="1" spc="-5" dirty="0">
                <a:solidFill>
                  <a:srgbClr val="575757"/>
                </a:solidFill>
                <a:latin typeface="Arial"/>
                <a:cs typeface="Arial"/>
              </a:rPr>
              <a:t>:</a:t>
            </a:r>
            <a:r>
              <a:rPr sz="1800" i="1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800" i="1" spc="-10" dirty="0">
                <a:solidFill>
                  <a:srgbClr val="575757"/>
                </a:solidFill>
                <a:latin typeface="Arial"/>
                <a:cs typeface="Arial"/>
              </a:rPr>
              <a:t>прибуткової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,</a:t>
            </a:r>
            <a:r>
              <a:rPr sz="18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575757"/>
                </a:solidFill>
                <a:latin typeface="Microsoft Sans Serif"/>
                <a:cs typeface="Microsoft Sans Serif"/>
              </a:rPr>
              <a:t>у</a:t>
            </a:r>
            <a:r>
              <a:rPr sz="18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якій </a:t>
            </a:r>
            <a:r>
              <a:rPr sz="18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 показуються</a:t>
            </a:r>
            <a:r>
              <a:rPr sz="18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чисельність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і</a:t>
            </a:r>
            <a:r>
              <a:rPr sz="18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склад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трудових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ресурсів,</a:t>
            </a:r>
            <a:r>
              <a:rPr sz="18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і</a:t>
            </a:r>
            <a:r>
              <a:rPr sz="1800" spc="45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i="1" spc="-10" dirty="0">
                <a:solidFill>
                  <a:srgbClr val="575757"/>
                </a:solidFill>
                <a:latin typeface="Arial"/>
                <a:cs typeface="Arial"/>
              </a:rPr>
              <a:t>видаткової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,</a:t>
            </a:r>
            <a:r>
              <a:rPr sz="1800" spc="459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575757"/>
                </a:solidFill>
                <a:latin typeface="Microsoft Sans Serif"/>
                <a:cs typeface="Microsoft Sans Serif"/>
              </a:rPr>
              <a:t>у</a:t>
            </a:r>
            <a:r>
              <a:rPr sz="1800" spc="47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45" dirty="0">
                <a:solidFill>
                  <a:srgbClr val="575757"/>
                </a:solidFill>
                <a:latin typeface="Microsoft Sans Serif"/>
                <a:cs typeface="Microsoft Sans Serif"/>
              </a:rPr>
              <a:t>якій </a:t>
            </a:r>
            <a:r>
              <a:rPr sz="1800" spc="-4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575757"/>
                </a:solidFill>
                <a:latin typeface="Microsoft Sans Serif"/>
                <a:cs typeface="Microsoft Sans Serif"/>
              </a:rPr>
              <a:t>дається</a:t>
            </a:r>
            <a:r>
              <a:rPr sz="1800" spc="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їхній</a:t>
            </a:r>
            <a:r>
              <a:rPr sz="1800" spc="5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розподіл</a:t>
            </a:r>
            <a:r>
              <a:rPr sz="1800" spc="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по</a:t>
            </a:r>
            <a:r>
              <a:rPr sz="18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575757"/>
                </a:solidFill>
                <a:latin typeface="Microsoft Sans Serif"/>
                <a:cs typeface="Microsoft Sans Serif"/>
              </a:rPr>
              <a:t>видах</a:t>
            </a:r>
            <a:r>
              <a:rPr sz="18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діяльності,</a:t>
            </a:r>
            <a:r>
              <a:rPr sz="1800" spc="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сферам</a:t>
            </a:r>
            <a:r>
              <a:rPr sz="1800" spc="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праці,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галузям</a:t>
            </a:r>
            <a:r>
              <a:rPr sz="1800" spc="4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економіки.</a:t>
            </a:r>
            <a:endParaRPr sz="1800" dirty="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15</a:t>
            </a:fld>
            <a:endParaRPr spc="-5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47878" y="1618869"/>
            <a:ext cx="8395335" cy="30873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15645" algn="just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Основним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завданням </a:t>
            </a:r>
            <a:r>
              <a:rPr sz="1800" b="1" spc="-5" dirty="0">
                <a:solidFill>
                  <a:srgbClr val="3A3A3A"/>
                </a:solidFill>
                <a:latin typeface="Calibri"/>
                <a:cs typeface="Calibri"/>
              </a:rPr>
              <a:t>планування </a:t>
            </a:r>
            <a:r>
              <a:rPr sz="1800" b="1" spc="-20" dirty="0">
                <a:solidFill>
                  <a:srgbClr val="3A3A3A"/>
                </a:solidFill>
                <a:latin typeface="Calibri"/>
                <a:cs typeface="Calibri"/>
              </a:rPr>
              <a:t>трудових </a:t>
            </a:r>
            <a:r>
              <a:rPr sz="1800" b="1" spc="-10" dirty="0">
                <a:solidFill>
                  <a:srgbClr val="3A3A3A"/>
                </a:solidFill>
                <a:latin typeface="Calibri"/>
                <a:cs typeface="Calibri"/>
              </a:rPr>
              <a:t>ресурсів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є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раціональний 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розподіл </a:t>
            </a:r>
            <a:r>
              <a:rPr sz="1800" spc="-39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робочої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сили</a:t>
            </a:r>
            <a:r>
              <a:rPr sz="1800" spc="-1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за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галузями</a:t>
            </a:r>
            <a:r>
              <a:rPr sz="1800" spc="-4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національної економіки.</a:t>
            </a:r>
            <a:endParaRPr sz="1800">
              <a:latin typeface="Calibri"/>
              <a:cs typeface="Calibri"/>
            </a:endParaRPr>
          </a:p>
          <a:p>
            <a:pPr marL="12700" marR="226060" algn="just">
              <a:lnSpc>
                <a:spcPct val="100000"/>
              </a:lnSpc>
              <a:spcBef>
                <a:spcPts val="505"/>
              </a:spcBef>
            </a:pP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При плануванні </a:t>
            </a:r>
            <a:r>
              <a:rPr sz="1800" spc="-15" dirty="0">
                <a:solidFill>
                  <a:srgbClr val="3A3A3A"/>
                </a:solidFill>
                <a:latin typeface="Calibri"/>
                <a:cs typeface="Calibri"/>
              </a:rPr>
              <a:t>трудових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ресурсів 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здійснюють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кількісну та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якісну оцінку 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потенціалу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робочої сили,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обчислюють її </a:t>
            </a:r>
            <a:r>
              <a:rPr sz="1800" spc="-15" dirty="0">
                <a:solidFill>
                  <a:srgbClr val="3A3A3A"/>
                </a:solidFill>
                <a:latin typeface="Calibri"/>
                <a:cs typeface="Calibri"/>
              </a:rPr>
              <a:t>рух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та 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розподіл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за галузями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національної економіки та </a:t>
            </a:r>
            <a:r>
              <a:rPr sz="1800" spc="-39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регіонами</a:t>
            </a:r>
            <a:r>
              <a:rPr sz="1800" spc="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країни.</a:t>
            </a:r>
            <a:r>
              <a:rPr sz="1800" spc="3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Розподіл</a:t>
            </a:r>
            <a:r>
              <a:rPr sz="1800" spc="-6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та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перерозподіл</a:t>
            </a:r>
            <a:r>
              <a:rPr sz="1800" spc="1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робочої</a:t>
            </a:r>
            <a:r>
              <a:rPr sz="1800" spc="2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сили</a:t>
            </a:r>
            <a:r>
              <a:rPr sz="1800" spc="-1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залежить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від</a:t>
            </a:r>
            <a:r>
              <a:rPr sz="180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наступних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чинників:</a:t>
            </a:r>
            <a:endParaRPr sz="1800">
              <a:latin typeface="Calibri"/>
              <a:cs typeface="Calibri"/>
            </a:endParaRPr>
          </a:p>
          <a:p>
            <a:pPr marL="93345" indent="-81280">
              <a:lnSpc>
                <a:spcPct val="100000"/>
              </a:lnSpc>
              <a:spcBef>
                <a:spcPts val="505"/>
              </a:spcBef>
              <a:buSzPct val="94444"/>
              <a:buFont typeface="Microsoft Sans Serif"/>
              <a:buChar char="•"/>
              <a:tabLst>
                <a:tab pos="93980" algn="l"/>
              </a:tabLst>
            </a:pP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1.</a:t>
            </a:r>
            <a:r>
              <a:rPr sz="1800" spc="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Розвиток</a:t>
            </a:r>
            <a:r>
              <a:rPr sz="1800" spc="-4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та</a:t>
            </a:r>
            <a:r>
              <a:rPr sz="1800" spc="3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розташування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виробництва,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а</a:t>
            </a:r>
            <a:r>
              <a:rPr sz="1800" spc="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відповідно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 суспільного</a:t>
            </a:r>
            <a:r>
              <a:rPr sz="1800" spc="2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розподілу</a:t>
            </a:r>
            <a:r>
              <a:rPr sz="1800" spc="-1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праці;</a:t>
            </a:r>
            <a:endParaRPr sz="1800">
              <a:latin typeface="Calibri"/>
              <a:cs typeface="Calibri"/>
            </a:endParaRPr>
          </a:p>
          <a:p>
            <a:pPr marL="93345" indent="-81280">
              <a:lnSpc>
                <a:spcPct val="100000"/>
              </a:lnSpc>
              <a:spcBef>
                <a:spcPts val="505"/>
              </a:spcBef>
              <a:buSzPct val="94444"/>
              <a:buFont typeface="Microsoft Sans Serif"/>
              <a:buChar char="•"/>
              <a:tabLst>
                <a:tab pos="93980" algn="l"/>
              </a:tabLst>
            </a:pP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2.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Природне</a:t>
            </a:r>
            <a:r>
              <a:rPr sz="180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зростання</a:t>
            </a:r>
            <a:r>
              <a:rPr sz="1800" spc="-2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чисельності</a:t>
            </a:r>
            <a:r>
              <a:rPr sz="180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населення;</a:t>
            </a:r>
            <a:endParaRPr sz="1800">
              <a:latin typeface="Calibri"/>
              <a:cs typeface="Calibri"/>
            </a:endParaRPr>
          </a:p>
          <a:p>
            <a:pPr marL="93345" indent="-81280">
              <a:lnSpc>
                <a:spcPct val="100000"/>
              </a:lnSpc>
              <a:spcBef>
                <a:spcPts val="505"/>
              </a:spcBef>
              <a:buSzPct val="94444"/>
              <a:buFont typeface="Microsoft Sans Serif"/>
              <a:buChar char="•"/>
              <a:tabLst>
                <a:tab pos="93980" algn="l"/>
              </a:tabLst>
            </a:pP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3. Розбіжності</a:t>
            </a:r>
            <a:r>
              <a:rPr sz="1800" spc="-3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за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рівнем</a:t>
            </a:r>
            <a:r>
              <a:rPr sz="180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життя</a:t>
            </a:r>
            <a:r>
              <a:rPr sz="1800" spc="-2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у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різних</a:t>
            </a:r>
            <a:r>
              <a:rPr sz="1800" spc="1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регіонах</a:t>
            </a:r>
            <a:r>
              <a:rPr sz="1800" spc="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країни.</a:t>
            </a:r>
            <a:endParaRPr sz="1800">
              <a:latin typeface="Calibri"/>
              <a:cs typeface="Calibri"/>
            </a:endParaRPr>
          </a:p>
          <a:p>
            <a:pPr marL="93345" indent="-81280">
              <a:lnSpc>
                <a:spcPct val="100000"/>
              </a:lnSpc>
              <a:spcBef>
                <a:spcPts val="484"/>
              </a:spcBef>
              <a:buSzPct val="94444"/>
              <a:buFont typeface="Microsoft Sans Serif"/>
              <a:buChar char="•"/>
              <a:tabLst>
                <a:tab pos="93980" algn="l"/>
              </a:tabLst>
            </a:pP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4. Національні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особливості,</a:t>
            </a:r>
            <a:r>
              <a:rPr sz="1800" spc="-4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історичних</a:t>
            </a:r>
            <a:r>
              <a:rPr sz="1800" spc="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умов</a:t>
            </a:r>
            <a:r>
              <a:rPr sz="1800" spc="-5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та</a:t>
            </a:r>
            <a:r>
              <a:rPr sz="1800" spc="2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особливостей.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16</a:t>
            </a:fld>
            <a:endParaRPr spc="-5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89559" y="1618869"/>
            <a:ext cx="8129270" cy="41421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 spc="-10" dirty="0">
                <a:latin typeface="Calibri"/>
                <a:cs typeface="Calibri"/>
              </a:rPr>
              <a:t>Аналіз</a:t>
            </a:r>
            <a:r>
              <a:rPr sz="1800" b="1" i="1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трудових</a:t>
            </a:r>
            <a:r>
              <a:rPr sz="1800" b="1" i="1" spc="15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ресурсів</a:t>
            </a:r>
            <a:r>
              <a:rPr sz="1800" b="1" i="1" spc="-20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як</a:t>
            </a:r>
            <a:r>
              <a:rPr sz="1800" b="1" i="1" spc="25" dirty="0">
                <a:latin typeface="Calibri"/>
                <a:cs typeface="Calibri"/>
              </a:rPr>
              <a:t> </a:t>
            </a:r>
            <a:r>
              <a:rPr sz="1800" b="1" i="1" dirty="0">
                <a:latin typeface="Calibri"/>
                <a:cs typeface="Calibri"/>
              </a:rPr>
              <a:t>частина</a:t>
            </a:r>
            <a:r>
              <a:rPr sz="1800" b="1" i="1" spc="-35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профілю</a:t>
            </a:r>
            <a:r>
              <a:rPr sz="1800" b="1" i="1" spc="10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міста</a:t>
            </a:r>
            <a:r>
              <a:rPr sz="1800" b="1" i="1" spc="5" dirty="0">
                <a:latin typeface="Calibri"/>
                <a:cs typeface="Calibri"/>
              </a:rPr>
              <a:t> </a:t>
            </a:r>
            <a:r>
              <a:rPr sz="1800" b="1" i="1" dirty="0">
                <a:latin typeface="Calibri"/>
                <a:cs typeface="Calibri"/>
              </a:rPr>
              <a:t>(громади)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7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При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розробці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профілю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міста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потрібно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описати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та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проаналізувати: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-демографічні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показники;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-рівень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занятості;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--рівень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безробіття;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-міграційні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процеси;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spc="-10" dirty="0">
                <a:latin typeface="Calibri"/>
                <a:cs typeface="Calibri"/>
              </a:rPr>
              <a:t>-гендерний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показник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занятості.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-Оцінка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трудового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потенціалу</a:t>
            </a:r>
            <a:r>
              <a:rPr sz="1800" spc="-5" dirty="0">
                <a:latin typeface="Calibri"/>
                <a:cs typeface="Calibri"/>
              </a:rPr>
              <a:t> включає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визначення</a:t>
            </a:r>
            <a:r>
              <a:rPr sz="1800" dirty="0">
                <a:latin typeface="Calibri"/>
                <a:cs typeface="Calibri"/>
              </a:rPr>
              <a:t> існуючої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та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прогнозованої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кількості та вікової структури </a:t>
            </a:r>
            <a:r>
              <a:rPr sz="1800" spc="-10" dirty="0">
                <a:latin typeface="Calibri"/>
                <a:cs typeface="Calibri"/>
              </a:rPr>
              <a:t>трудових </a:t>
            </a:r>
            <a:r>
              <a:rPr sz="1800" spc="-5" dirty="0">
                <a:latin typeface="Calibri"/>
                <a:cs typeface="Calibri"/>
              </a:rPr>
              <a:t>ресурсів, </a:t>
            </a:r>
            <a:r>
              <a:rPr sz="1800" spc="5" dirty="0">
                <a:latin typeface="Calibri"/>
                <a:cs typeface="Calibri"/>
              </a:rPr>
              <a:t>їх </a:t>
            </a:r>
            <a:r>
              <a:rPr sz="1800" spc="-5" dirty="0">
                <a:latin typeface="Calibri"/>
                <a:cs typeface="Calibri"/>
              </a:rPr>
              <a:t>кваліфікації, зайнятості </a:t>
            </a:r>
            <a:r>
              <a:rPr sz="1800" dirty="0">
                <a:latin typeface="Calibri"/>
                <a:cs typeface="Calibri"/>
              </a:rPr>
              <a:t>та </a:t>
            </a:r>
            <a:r>
              <a:rPr sz="1800" spc="-5" dirty="0">
                <a:latin typeface="Calibri"/>
                <a:cs typeface="Calibri"/>
              </a:rPr>
              <a:t>стану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на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ринку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праці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(кількість</a:t>
            </a:r>
            <a:r>
              <a:rPr sz="1800" dirty="0">
                <a:latin typeface="Calibri"/>
                <a:cs typeface="Calibri"/>
              </a:rPr>
              <a:t> та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рівень</a:t>
            </a:r>
            <a:r>
              <a:rPr sz="1800" dirty="0">
                <a:latin typeface="Calibri"/>
                <a:cs typeface="Calibri"/>
              </a:rPr>
              <a:t> безробіття).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До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ареалу</a:t>
            </a:r>
            <a:r>
              <a:rPr sz="1800" dirty="0">
                <a:latin typeface="Calibri"/>
                <a:cs typeface="Calibri"/>
              </a:rPr>
              <a:t> оцінки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включаються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населені </a:t>
            </a:r>
            <a:r>
              <a:rPr sz="1800" dirty="0">
                <a:latin typeface="Calibri"/>
                <a:cs typeface="Calibri"/>
              </a:rPr>
              <a:t>пункти на </a:t>
            </a:r>
            <a:r>
              <a:rPr sz="1800" spc="-5" dirty="0">
                <a:latin typeface="Calibri"/>
                <a:cs typeface="Calibri"/>
              </a:rPr>
              <a:t>відстані </a:t>
            </a:r>
            <a:r>
              <a:rPr sz="1800" spc="-15" dirty="0">
                <a:latin typeface="Calibri"/>
                <a:cs typeface="Calibri"/>
              </a:rPr>
              <a:t>до </a:t>
            </a:r>
            <a:r>
              <a:rPr sz="1800" spc="-5" dirty="0">
                <a:latin typeface="Calibri"/>
                <a:cs typeface="Calibri"/>
              </a:rPr>
              <a:t>20 </a:t>
            </a:r>
            <a:r>
              <a:rPr sz="1800" dirty="0">
                <a:latin typeface="Calibri"/>
                <a:cs typeface="Calibri"/>
              </a:rPr>
              <a:t>км від об’єкту </a:t>
            </a:r>
            <a:r>
              <a:rPr sz="1800" spc="-5" dirty="0">
                <a:latin typeface="Calibri"/>
                <a:cs typeface="Calibri"/>
              </a:rPr>
              <a:t>планування, враховуючи </a:t>
            </a:r>
            <a:r>
              <a:rPr sz="1800" dirty="0">
                <a:latin typeface="Calibri"/>
                <a:cs typeface="Calibri"/>
              </a:rPr>
              <a:t>якість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транспортної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інфраструктури.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17</a:t>
            </a:fld>
            <a:endParaRPr spc="-5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483108" y="6710171"/>
            <a:ext cx="8193405" cy="0"/>
          </a:xfrm>
          <a:custGeom>
            <a:avLst/>
            <a:gdLst/>
            <a:ahLst/>
            <a:cxnLst/>
            <a:rect l="l" t="t" r="r" b="b"/>
            <a:pathLst>
              <a:path w="8193405">
                <a:moveTo>
                  <a:pt x="0" y="0"/>
                </a:moveTo>
                <a:lnTo>
                  <a:pt x="8193024" y="0"/>
                </a:lnTo>
              </a:path>
            </a:pathLst>
          </a:custGeom>
          <a:ln w="27432">
            <a:solidFill>
              <a:srgbClr val="8600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51459" y="1415796"/>
            <a:ext cx="8642350" cy="0"/>
          </a:xfrm>
          <a:custGeom>
            <a:avLst/>
            <a:gdLst/>
            <a:ahLst/>
            <a:cxnLst/>
            <a:rect l="l" t="t" r="r" b="b"/>
            <a:pathLst>
              <a:path w="8642350">
                <a:moveTo>
                  <a:pt x="0" y="0"/>
                </a:moveTo>
                <a:lnTo>
                  <a:pt x="8642350" y="0"/>
                </a:lnTo>
              </a:path>
            </a:pathLst>
          </a:custGeom>
          <a:ln w="15240">
            <a:solidFill>
              <a:srgbClr val="860038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46659" y="1426357"/>
            <a:ext cx="8474710" cy="4398010"/>
          </a:xfrm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sz="1600" b="1" spc="-5" dirty="0">
                <a:latin typeface="Arial"/>
                <a:cs typeface="Arial"/>
              </a:rPr>
              <a:t>Розвиток</a:t>
            </a:r>
            <a:r>
              <a:rPr sz="1600" b="1" spc="1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інтелектуального</a:t>
            </a:r>
            <a:r>
              <a:rPr sz="1600" b="1" spc="90" dirty="0">
                <a:latin typeface="Arial"/>
                <a:cs typeface="Arial"/>
              </a:rPr>
              <a:t> </a:t>
            </a:r>
            <a:r>
              <a:rPr sz="1600" b="1" spc="-15" dirty="0">
                <a:latin typeface="Arial"/>
                <a:cs typeface="Arial"/>
              </a:rPr>
              <a:t>капіталу:</a:t>
            </a:r>
            <a:endParaRPr sz="1600">
              <a:latin typeface="Arial"/>
              <a:cs typeface="Arial"/>
            </a:endParaRPr>
          </a:p>
          <a:p>
            <a:pPr marL="353695" marR="6350" indent="-341630" algn="just">
              <a:lnSpc>
                <a:spcPct val="115100"/>
              </a:lnSpc>
              <a:spcBef>
                <a:spcPts val="500"/>
              </a:spcBef>
              <a:buClr>
                <a:srgbClr val="648B91"/>
              </a:buClr>
              <a:buChar char="•"/>
              <a:tabLst>
                <a:tab pos="354330" algn="l"/>
              </a:tabLst>
            </a:pPr>
            <a:r>
              <a:rPr sz="1600" spc="-10" dirty="0">
                <a:latin typeface="Microsoft Sans Serif"/>
                <a:cs typeface="Microsoft Sans Serif"/>
              </a:rPr>
              <a:t>упровадження</a:t>
            </a:r>
            <a:r>
              <a:rPr sz="1600" spc="-5" dirty="0">
                <a:latin typeface="Microsoft Sans Serif"/>
                <a:cs typeface="Microsoft Sans Serif"/>
              </a:rPr>
              <a:t> системи</a:t>
            </a:r>
            <a:r>
              <a:rPr sz="1600" dirty="0">
                <a:latin typeface="Microsoft Sans Serif"/>
                <a:cs typeface="Microsoft Sans Serif"/>
              </a:rPr>
              <a:t> </a:t>
            </a:r>
            <a:r>
              <a:rPr sz="1600" spc="-15" dirty="0">
                <a:latin typeface="Microsoft Sans Serif"/>
                <a:cs typeface="Microsoft Sans Serif"/>
              </a:rPr>
              <a:t>стратегічного</a:t>
            </a:r>
            <a:r>
              <a:rPr sz="1600" spc="-10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планування</a:t>
            </a:r>
            <a:r>
              <a:rPr sz="1600" dirty="0">
                <a:latin typeface="Microsoft Sans Serif"/>
                <a:cs typeface="Microsoft Sans Serif"/>
              </a:rPr>
              <a:t> </a:t>
            </a:r>
            <a:r>
              <a:rPr sz="1600" spc="-15" dirty="0">
                <a:latin typeface="Microsoft Sans Serif"/>
                <a:cs typeface="Microsoft Sans Serif"/>
              </a:rPr>
              <a:t>потреб</a:t>
            </a:r>
            <a:r>
              <a:rPr sz="1600" spc="-10" dirty="0">
                <a:latin typeface="Microsoft Sans Serif"/>
                <a:cs typeface="Microsoft Sans Serif"/>
              </a:rPr>
              <a:t> </a:t>
            </a:r>
            <a:r>
              <a:rPr sz="1600" spc="-35" dirty="0">
                <a:latin typeface="Microsoft Sans Serif"/>
                <a:cs typeface="Microsoft Sans Serif"/>
              </a:rPr>
              <a:t>економіки</a:t>
            </a:r>
            <a:r>
              <a:rPr sz="1600" spc="-30" dirty="0">
                <a:latin typeface="Microsoft Sans Serif"/>
                <a:cs typeface="Microsoft Sans Serif"/>
              </a:rPr>
              <a:t> </a:t>
            </a:r>
            <a:r>
              <a:rPr sz="1600" spc="5" dirty="0">
                <a:latin typeface="Microsoft Sans Serif"/>
                <a:cs typeface="Microsoft Sans Serif"/>
              </a:rPr>
              <a:t>в </a:t>
            </a:r>
            <a:r>
              <a:rPr sz="1600" spc="10" dirty="0">
                <a:latin typeface="Microsoft Sans Serif"/>
                <a:cs typeface="Microsoft Sans Serif"/>
              </a:rPr>
              <a:t> </a:t>
            </a:r>
            <a:r>
              <a:rPr sz="1600" spc="-20" dirty="0">
                <a:latin typeface="Microsoft Sans Serif"/>
                <a:cs typeface="Microsoft Sans Serif"/>
              </a:rPr>
              <a:t>висококваліфікованих</a:t>
            </a:r>
            <a:r>
              <a:rPr sz="1600" spc="-15" dirty="0">
                <a:latin typeface="Microsoft Sans Serif"/>
                <a:cs typeface="Microsoft Sans Serif"/>
              </a:rPr>
              <a:t> </a:t>
            </a:r>
            <a:r>
              <a:rPr sz="1600" spc="-20" dirty="0">
                <a:latin typeface="Microsoft Sans Serif"/>
                <a:cs typeface="Microsoft Sans Serif"/>
              </a:rPr>
              <a:t>кадрах</a:t>
            </a:r>
            <a:r>
              <a:rPr sz="1600" spc="-15" dirty="0">
                <a:latin typeface="Microsoft Sans Serif"/>
                <a:cs typeface="Microsoft Sans Serif"/>
              </a:rPr>
              <a:t> </a:t>
            </a:r>
            <a:r>
              <a:rPr sz="1600" dirty="0">
                <a:latin typeface="Microsoft Sans Serif"/>
                <a:cs typeface="Microsoft Sans Serif"/>
              </a:rPr>
              <a:t>у</a:t>
            </a:r>
            <a:r>
              <a:rPr sz="1600" spc="5" dirty="0">
                <a:latin typeface="Microsoft Sans Serif"/>
                <a:cs typeface="Microsoft Sans Serif"/>
              </a:rPr>
              <a:t> </a:t>
            </a:r>
            <a:r>
              <a:rPr sz="1600" spc="-10" dirty="0">
                <a:latin typeface="Microsoft Sans Serif"/>
                <a:cs typeface="Microsoft Sans Serif"/>
              </a:rPr>
              <a:t>регіонах</a:t>
            </a:r>
            <a:r>
              <a:rPr sz="1600" spc="-5" dirty="0">
                <a:latin typeface="Microsoft Sans Serif"/>
                <a:cs typeface="Microsoft Sans Serif"/>
              </a:rPr>
              <a:t> </a:t>
            </a:r>
            <a:r>
              <a:rPr sz="1600" spc="-30" dirty="0">
                <a:latin typeface="Microsoft Sans Serif"/>
                <a:cs typeface="Microsoft Sans Serif"/>
              </a:rPr>
              <a:t>за</a:t>
            </a:r>
            <a:r>
              <a:rPr sz="1600" spc="-25" dirty="0">
                <a:latin typeface="Microsoft Sans Serif"/>
                <a:cs typeface="Microsoft Sans Serif"/>
              </a:rPr>
              <a:t> </a:t>
            </a:r>
            <a:r>
              <a:rPr sz="1600" spc="-10" dirty="0">
                <a:latin typeface="Microsoft Sans Serif"/>
                <a:cs typeface="Microsoft Sans Serif"/>
              </a:rPr>
              <a:t>видами</a:t>
            </a:r>
            <a:r>
              <a:rPr sz="1600" spc="-5" dirty="0">
                <a:latin typeface="Microsoft Sans Serif"/>
                <a:cs typeface="Microsoft Sans Serif"/>
              </a:rPr>
              <a:t> </a:t>
            </a:r>
            <a:r>
              <a:rPr sz="1600" spc="-15" dirty="0">
                <a:latin typeface="Microsoft Sans Serif"/>
                <a:cs typeface="Microsoft Sans Serif"/>
              </a:rPr>
              <a:t>економічної</a:t>
            </a:r>
            <a:r>
              <a:rPr sz="1600" spc="-10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діяльності</a:t>
            </a:r>
            <a:r>
              <a:rPr sz="1600" dirty="0">
                <a:latin typeface="Microsoft Sans Serif"/>
                <a:cs typeface="Microsoft Sans Serif"/>
              </a:rPr>
              <a:t> </a:t>
            </a:r>
            <a:r>
              <a:rPr sz="1600" spc="5" dirty="0">
                <a:latin typeface="Microsoft Sans Serif"/>
                <a:cs typeface="Microsoft Sans Serif"/>
              </a:rPr>
              <a:t>та</a:t>
            </a:r>
            <a:r>
              <a:rPr sz="1600" spc="10" dirty="0">
                <a:latin typeface="Microsoft Sans Serif"/>
                <a:cs typeface="Microsoft Sans Serif"/>
              </a:rPr>
              <a:t> </a:t>
            </a:r>
            <a:r>
              <a:rPr sz="1600" dirty="0">
                <a:latin typeface="Microsoft Sans Serif"/>
                <a:cs typeface="Microsoft Sans Serif"/>
              </a:rPr>
              <a:t>у </a:t>
            </a:r>
            <a:r>
              <a:rPr sz="1600" spc="5" dirty="0">
                <a:latin typeface="Microsoft Sans Serif"/>
                <a:cs typeface="Microsoft Sans Serif"/>
              </a:rPr>
              <a:t> </a:t>
            </a:r>
            <a:r>
              <a:rPr sz="1600" spc="-15" dirty="0">
                <a:latin typeface="Microsoft Sans Serif"/>
                <a:cs typeface="Microsoft Sans Serif"/>
              </a:rPr>
              <a:t>професійно-кваліфікаційному</a:t>
            </a:r>
            <a:r>
              <a:rPr sz="1600" spc="-25" dirty="0">
                <a:latin typeface="Microsoft Sans Serif"/>
                <a:cs typeface="Microsoft Sans Serif"/>
              </a:rPr>
              <a:t> </a:t>
            </a:r>
            <a:r>
              <a:rPr sz="1600" spc="-20" dirty="0">
                <a:latin typeface="Microsoft Sans Serif"/>
                <a:cs typeface="Microsoft Sans Serif"/>
              </a:rPr>
              <a:t>розрізі;</a:t>
            </a:r>
            <a:endParaRPr sz="1600">
              <a:latin typeface="Microsoft Sans Serif"/>
              <a:cs typeface="Microsoft Sans Serif"/>
            </a:endParaRPr>
          </a:p>
          <a:p>
            <a:pPr marL="353695" marR="8255" indent="-341630" algn="just">
              <a:lnSpc>
                <a:spcPct val="114999"/>
              </a:lnSpc>
              <a:spcBef>
                <a:spcPts val="509"/>
              </a:spcBef>
              <a:buClr>
                <a:srgbClr val="648B91"/>
              </a:buClr>
              <a:buChar char="•"/>
              <a:tabLst>
                <a:tab pos="354330" algn="l"/>
              </a:tabLst>
            </a:pPr>
            <a:r>
              <a:rPr sz="1600" spc="-15" dirty="0">
                <a:latin typeface="Microsoft Sans Serif"/>
                <a:cs typeface="Microsoft Sans Serif"/>
              </a:rPr>
              <a:t>забезпечення</a:t>
            </a:r>
            <a:r>
              <a:rPr sz="1600" spc="-10" dirty="0">
                <a:latin typeface="Microsoft Sans Serif"/>
                <a:cs typeface="Microsoft Sans Serif"/>
              </a:rPr>
              <a:t> </a:t>
            </a:r>
            <a:r>
              <a:rPr sz="1600" spc="-20" dirty="0">
                <a:latin typeface="Microsoft Sans Serif"/>
                <a:cs typeface="Microsoft Sans Serif"/>
              </a:rPr>
              <a:t>підготовки</a:t>
            </a:r>
            <a:r>
              <a:rPr sz="1600" spc="-15" dirty="0">
                <a:latin typeface="Microsoft Sans Serif"/>
                <a:cs typeface="Microsoft Sans Serif"/>
              </a:rPr>
              <a:t> </a:t>
            </a:r>
            <a:r>
              <a:rPr sz="1600" spc="-20" dirty="0">
                <a:latin typeface="Microsoft Sans Serif"/>
                <a:cs typeface="Microsoft Sans Serif"/>
              </a:rPr>
              <a:t>висококваліфікованих</a:t>
            </a:r>
            <a:r>
              <a:rPr sz="1600" spc="-15" dirty="0">
                <a:latin typeface="Microsoft Sans Serif"/>
                <a:cs typeface="Microsoft Sans Serif"/>
              </a:rPr>
              <a:t> </a:t>
            </a:r>
            <a:r>
              <a:rPr sz="1600" spc="-10" dirty="0">
                <a:latin typeface="Microsoft Sans Serif"/>
                <a:cs typeface="Microsoft Sans Serif"/>
              </a:rPr>
              <a:t>фахівців</a:t>
            </a:r>
            <a:r>
              <a:rPr sz="1600" spc="-5" dirty="0">
                <a:latin typeface="Microsoft Sans Serif"/>
                <a:cs typeface="Microsoft Sans Serif"/>
              </a:rPr>
              <a:t> </a:t>
            </a:r>
            <a:r>
              <a:rPr sz="1600" spc="5" dirty="0">
                <a:latin typeface="Microsoft Sans Serif"/>
                <a:cs typeface="Microsoft Sans Serif"/>
              </a:rPr>
              <a:t>та</a:t>
            </a:r>
            <a:r>
              <a:rPr sz="1600" spc="10" dirty="0">
                <a:latin typeface="Microsoft Sans Serif"/>
                <a:cs typeface="Microsoft Sans Serif"/>
              </a:rPr>
              <a:t> </a:t>
            </a:r>
            <a:r>
              <a:rPr sz="1600" spc="-10" dirty="0">
                <a:latin typeface="Microsoft Sans Serif"/>
                <a:cs typeface="Microsoft Sans Serif"/>
              </a:rPr>
              <a:t>робітничих</a:t>
            </a:r>
            <a:r>
              <a:rPr sz="1600" spc="-5" dirty="0">
                <a:latin typeface="Microsoft Sans Serif"/>
                <a:cs typeface="Microsoft Sans Serif"/>
              </a:rPr>
              <a:t> </a:t>
            </a:r>
            <a:r>
              <a:rPr sz="1600" spc="-20" dirty="0">
                <a:latin typeface="Microsoft Sans Serif"/>
                <a:cs typeface="Microsoft Sans Serif"/>
              </a:rPr>
              <a:t>кадрів</a:t>
            </a:r>
            <a:r>
              <a:rPr sz="1600" spc="-15" dirty="0">
                <a:latin typeface="Microsoft Sans Serif"/>
                <a:cs typeface="Microsoft Sans Serif"/>
              </a:rPr>
              <a:t> </a:t>
            </a:r>
            <a:r>
              <a:rPr sz="1600" spc="5" dirty="0">
                <a:latin typeface="Microsoft Sans Serif"/>
                <a:cs typeface="Microsoft Sans Serif"/>
              </a:rPr>
              <a:t>для </a:t>
            </a:r>
            <a:r>
              <a:rPr sz="1600" spc="10" dirty="0">
                <a:latin typeface="Microsoft Sans Serif"/>
                <a:cs typeface="Microsoft Sans Serif"/>
              </a:rPr>
              <a:t> </a:t>
            </a:r>
            <a:r>
              <a:rPr sz="1600" spc="-10" dirty="0">
                <a:latin typeface="Microsoft Sans Serif"/>
                <a:cs typeface="Microsoft Sans Serif"/>
              </a:rPr>
              <a:t>потреб</a:t>
            </a:r>
            <a:r>
              <a:rPr sz="1600" dirty="0">
                <a:latin typeface="Microsoft Sans Serif"/>
                <a:cs typeface="Microsoft Sans Serif"/>
              </a:rPr>
              <a:t> </a:t>
            </a:r>
            <a:r>
              <a:rPr sz="1600" spc="-10" dirty="0">
                <a:latin typeface="Microsoft Sans Serif"/>
                <a:cs typeface="Microsoft Sans Serif"/>
              </a:rPr>
              <a:t>регіонів</a:t>
            </a:r>
            <a:r>
              <a:rPr sz="1600" spc="20" dirty="0">
                <a:latin typeface="Microsoft Sans Serif"/>
                <a:cs typeface="Microsoft Sans Serif"/>
              </a:rPr>
              <a:t> </a:t>
            </a:r>
            <a:r>
              <a:rPr sz="1600" spc="-65" dirty="0">
                <a:latin typeface="Microsoft Sans Serif"/>
                <a:cs typeface="Microsoft Sans Serif"/>
              </a:rPr>
              <a:t>з</a:t>
            </a:r>
            <a:r>
              <a:rPr sz="1600" spc="40" dirty="0">
                <a:latin typeface="Microsoft Sans Serif"/>
                <a:cs typeface="Microsoft Sans Serif"/>
              </a:rPr>
              <a:t> </a:t>
            </a:r>
            <a:r>
              <a:rPr sz="1600" spc="-15" dirty="0">
                <a:latin typeface="Microsoft Sans Serif"/>
                <a:cs typeface="Microsoft Sans Serif"/>
              </a:rPr>
              <a:t>урахуванням</a:t>
            </a:r>
            <a:r>
              <a:rPr sz="1600" spc="30" dirty="0">
                <a:latin typeface="Microsoft Sans Serif"/>
                <a:cs typeface="Microsoft Sans Serif"/>
              </a:rPr>
              <a:t> </a:t>
            </a:r>
            <a:r>
              <a:rPr sz="1600" spc="-10" dirty="0">
                <a:latin typeface="Microsoft Sans Serif"/>
                <a:cs typeface="Microsoft Sans Serif"/>
              </a:rPr>
              <a:t>пріоритетних</a:t>
            </a:r>
            <a:r>
              <a:rPr sz="1600" spc="25" dirty="0">
                <a:latin typeface="Microsoft Sans Serif"/>
                <a:cs typeface="Microsoft Sans Serif"/>
              </a:rPr>
              <a:t> </a:t>
            </a:r>
            <a:r>
              <a:rPr sz="1600" spc="-15" dirty="0">
                <a:latin typeface="Microsoft Sans Serif"/>
                <a:cs typeface="Microsoft Sans Serif"/>
              </a:rPr>
              <a:t>напрямів</a:t>
            </a:r>
            <a:r>
              <a:rPr sz="1600" spc="10" dirty="0">
                <a:latin typeface="Microsoft Sans Serif"/>
                <a:cs typeface="Microsoft Sans Serif"/>
              </a:rPr>
              <a:t> </a:t>
            </a:r>
            <a:r>
              <a:rPr sz="1600" spc="35" dirty="0">
                <a:latin typeface="Microsoft Sans Serif"/>
                <a:cs typeface="Microsoft Sans Serif"/>
              </a:rPr>
              <a:t>їх</a:t>
            </a:r>
            <a:r>
              <a:rPr sz="1600" spc="45" dirty="0">
                <a:latin typeface="Microsoft Sans Serif"/>
                <a:cs typeface="Microsoft Sans Serif"/>
              </a:rPr>
              <a:t> </a:t>
            </a:r>
            <a:r>
              <a:rPr sz="1600" spc="-20" dirty="0">
                <a:latin typeface="Microsoft Sans Serif"/>
                <a:cs typeface="Microsoft Sans Serif"/>
              </a:rPr>
              <a:t>розвитку;</a:t>
            </a:r>
            <a:endParaRPr sz="1600">
              <a:latin typeface="Microsoft Sans Serif"/>
              <a:cs typeface="Microsoft Sans Serif"/>
            </a:endParaRPr>
          </a:p>
          <a:p>
            <a:pPr marL="353695" marR="6985" indent="-341630" algn="just">
              <a:lnSpc>
                <a:spcPct val="114999"/>
              </a:lnSpc>
              <a:spcBef>
                <a:spcPts val="505"/>
              </a:spcBef>
              <a:buClr>
                <a:srgbClr val="648B91"/>
              </a:buClr>
              <a:buChar char="•"/>
              <a:tabLst>
                <a:tab pos="354330" algn="l"/>
              </a:tabLst>
            </a:pPr>
            <a:r>
              <a:rPr sz="1600" spc="-5" dirty="0">
                <a:latin typeface="Microsoft Sans Serif"/>
                <a:cs typeface="Microsoft Sans Serif"/>
              </a:rPr>
              <a:t>стимулювання</a:t>
            </a:r>
            <a:r>
              <a:rPr sz="1600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інтеграції</a:t>
            </a:r>
            <a:r>
              <a:rPr sz="1600" dirty="0">
                <a:latin typeface="Microsoft Sans Serif"/>
                <a:cs typeface="Microsoft Sans Serif"/>
              </a:rPr>
              <a:t> </a:t>
            </a:r>
            <a:r>
              <a:rPr sz="1600" spc="-35" dirty="0">
                <a:latin typeface="Microsoft Sans Serif"/>
                <a:cs typeface="Microsoft Sans Serif"/>
              </a:rPr>
              <a:t>між</a:t>
            </a:r>
            <a:r>
              <a:rPr sz="1600" spc="-30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навчальними</a:t>
            </a:r>
            <a:r>
              <a:rPr sz="1600" dirty="0">
                <a:latin typeface="Microsoft Sans Serif"/>
                <a:cs typeface="Microsoft Sans Serif"/>
              </a:rPr>
              <a:t> </a:t>
            </a:r>
            <a:r>
              <a:rPr sz="1600" spc="-25" dirty="0">
                <a:latin typeface="Microsoft Sans Serif"/>
                <a:cs typeface="Microsoft Sans Serif"/>
              </a:rPr>
              <a:t>закладами,</a:t>
            </a:r>
            <a:r>
              <a:rPr sz="1600" spc="-20" dirty="0">
                <a:latin typeface="Microsoft Sans Serif"/>
                <a:cs typeface="Microsoft Sans Serif"/>
              </a:rPr>
              <a:t> </a:t>
            </a:r>
            <a:r>
              <a:rPr sz="1600" spc="-10" dirty="0">
                <a:latin typeface="Microsoft Sans Serif"/>
                <a:cs typeface="Microsoft Sans Serif"/>
              </a:rPr>
              <a:t>науково-дослідними </a:t>
            </a:r>
            <a:r>
              <a:rPr sz="1600" spc="-5" dirty="0">
                <a:latin typeface="Microsoft Sans Serif"/>
                <a:cs typeface="Microsoft Sans Serif"/>
              </a:rPr>
              <a:t> установами </a:t>
            </a:r>
            <a:r>
              <a:rPr sz="1600" spc="-10" dirty="0">
                <a:latin typeface="Microsoft Sans Serif"/>
                <a:cs typeface="Microsoft Sans Serif"/>
              </a:rPr>
              <a:t>і</a:t>
            </a:r>
            <a:r>
              <a:rPr sz="1600" spc="5" dirty="0">
                <a:latin typeface="Microsoft Sans Serif"/>
                <a:cs typeface="Microsoft Sans Serif"/>
              </a:rPr>
              <a:t> </a:t>
            </a:r>
            <a:r>
              <a:rPr sz="1600" spc="-10" dirty="0">
                <a:latin typeface="Microsoft Sans Serif"/>
                <a:cs typeface="Microsoft Sans Serif"/>
              </a:rPr>
              <a:t>підприємствами</a:t>
            </a:r>
            <a:r>
              <a:rPr sz="1600" spc="-15" dirty="0">
                <a:latin typeface="Microsoft Sans Serif"/>
                <a:cs typeface="Microsoft Sans Serif"/>
              </a:rPr>
              <a:t> </a:t>
            </a:r>
            <a:r>
              <a:rPr sz="1600" spc="-10" dirty="0">
                <a:latin typeface="Microsoft Sans Serif"/>
                <a:cs typeface="Microsoft Sans Serif"/>
              </a:rPr>
              <a:t>регіонів;</a:t>
            </a:r>
            <a:endParaRPr sz="1600">
              <a:latin typeface="Microsoft Sans Serif"/>
              <a:cs typeface="Microsoft Sans Serif"/>
            </a:endParaRPr>
          </a:p>
          <a:p>
            <a:pPr marL="353695" indent="-341630" algn="just">
              <a:lnSpc>
                <a:spcPct val="100000"/>
              </a:lnSpc>
              <a:spcBef>
                <a:spcPts val="770"/>
              </a:spcBef>
              <a:buClr>
                <a:srgbClr val="648B91"/>
              </a:buClr>
              <a:buChar char="•"/>
              <a:tabLst>
                <a:tab pos="354330" algn="l"/>
              </a:tabLst>
            </a:pPr>
            <a:r>
              <a:rPr sz="1600" spc="-5" dirty="0">
                <a:latin typeface="Microsoft Sans Serif"/>
                <a:cs typeface="Microsoft Sans Serif"/>
              </a:rPr>
              <a:t>стимулювання</a:t>
            </a:r>
            <a:r>
              <a:rPr sz="1600" spc="15" dirty="0">
                <a:latin typeface="Microsoft Sans Serif"/>
                <a:cs typeface="Microsoft Sans Serif"/>
              </a:rPr>
              <a:t> </a:t>
            </a:r>
            <a:r>
              <a:rPr sz="1600" spc="-20" dirty="0">
                <a:latin typeface="Microsoft Sans Serif"/>
                <a:cs typeface="Microsoft Sans Serif"/>
              </a:rPr>
              <a:t>розвитку</a:t>
            </a:r>
            <a:r>
              <a:rPr sz="1600" spc="-5" dirty="0">
                <a:latin typeface="Microsoft Sans Serif"/>
                <a:cs typeface="Microsoft Sans Serif"/>
              </a:rPr>
              <a:t> новаторської</a:t>
            </a:r>
            <a:r>
              <a:rPr sz="1600" spc="15" dirty="0">
                <a:latin typeface="Microsoft Sans Serif"/>
                <a:cs typeface="Microsoft Sans Serif"/>
              </a:rPr>
              <a:t> </a:t>
            </a:r>
            <a:r>
              <a:rPr sz="1600" spc="-10" dirty="0">
                <a:latin typeface="Microsoft Sans Serif"/>
                <a:cs typeface="Microsoft Sans Serif"/>
              </a:rPr>
              <a:t>і</a:t>
            </a:r>
            <a:r>
              <a:rPr sz="1600" spc="45" dirty="0">
                <a:latin typeface="Microsoft Sans Serif"/>
                <a:cs typeface="Microsoft Sans Serif"/>
              </a:rPr>
              <a:t> </a:t>
            </a:r>
            <a:r>
              <a:rPr sz="1600" spc="-10" dirty="0">
                <a:latin typeface="Microsoft Sans Serif"/>
                <a:cs typeface="Microsoft Sans Serif"/>
              </a:rPr>
              <a:t>раціоналізаторської </a:t>
            </a:r>
            <a:r>
              <a:rPr sz="1600" spc="-5" dirty="0">
                <a:latin typeface="Microsoft Sans Serif"/>
                <a:cs typeface="Microsoft Sans Serif"/>
              </a:rPr>
              <a:t>роботи</a:t>
            </a:r>
            <a:r>
              <a:rPr sz="1600" spc="40" dirty="0">
                <a:latin typeface="Microsoft Sans Serif"/>
                <a:cs typeface="Microsoft Sans Serif"/>
              </a:rPr>
              <a:t> </a:t>
            </a:r>
            <a:r>
              <a:rPr sz="1600" dirty="0">
                <a:latin typeface="Microsoft Sans Serif"/>
                <a:cs typeface="Microsoft Sans Serif"/>
              </a:rPr>
              <a:t>на</a:t>
            </a:r>
            <a:r>
              <a:rPr sz="1600" spc="35" dirty="0">
                <a:latin typeface="Microsoft Sans Serif"/>
                <a:cs typeface="Microsoft Sans Serif"/>
              </a:rPr>
              <a:t> </a:t>
            </a:r>
            <a:r>
              <a:rPr sz="1600" spc="-10" dirty="0">
                <a:latin typeface="Microsoft Sans Serif"/>
                <a:cs typeface="Microsoft Sans Serif"/>
              </a:rPr>
              <a:t>підприємствах;</a:t>
            </a:r>
            <a:endParaRPr sz="1600">
              <a:latin typeface="Microsoft Sans Serif"/>
              <a:cs typeface="Microsoft Sans Serif"/>
            </a:endParaRPr>
          </a:p>
          <a:p>
            <a:pPr marL="353695" marR="5080" indent="-341630" algn="just">
              <a:lnSpc>
                <a:spcPct val="115100"/>
              </a:lnSpc>
              <a:spcBef>
                <a:spcPts val="500"/>
              </a:spcBef>
              <a:buClr>
                <a:srgbClr val="648B91"/>
              </a:buClr>
              <a:buChar char="•"/>
              <a:tabLst>
                <a:tab pos="354330" algn="l"/>
              </a:tabLst>
            </a:pPr>
            <a:r>
              <a:rPr sz="1600" spc="-25" dirty="0">
                <a:latin typeface="Microsoft Sans Serif"/>
                <a:cs typeface="Microsoft Sans Serif"/>
              </a:rPr>
              <a:t>розвиток</a:t>
            </a:r>
            <a:r>
              <a:rPr sz="1600" spc="-20" dirty="0">
                <a:latin typeface="Microsoft Sans Serif"/>
                <a:cs typeface="Microsoft Sans Serif"/>
              </a:rPr>
              <a:t> </a:t>
            </a:r>
            <a:r>
              <a:rPr sz="1600" spc="-10" dirty="0">
                <a:latin typeface="Microsoft Sans Serif"/>
                <a:cs typeface="Microsoft Sans Serif"/>
              </a:rPr>
              <a:t>соціального</a:t>
            </a:r>
            <a:r>
              <a:rPr sz="1600" spc="-5" dirty="0">
                <a:latin typeface="Microsoft Sans Serif"/>
                <a:cs typeface="Microsoft Sans Serif"/>
              </a:rPr>
              <a:t> партнерства</a:t>
            </a:r>
            <a:r>
              <a:rPr sz="1600" dirty="0">
                <a:latin typeface="Microsoft Sans Serif"/>
                <a:cs typeface="Microsoft Sans Serif"/>
              </a:rPr>
              <a:t> </a:t>
            </a:r>
            <a:r>
              <a:rPr sz="1600" spc="5" dirty="0">
                <a:latin typeface="Microsoft Sans Serif"/>
                <a:cs typeface="Microsoft Sans Serif"/>
              </a:rPr>
              <a:t>та</a:t>
            </a:r>
            <a:r>
              <a:rPr sz="1600" spc="10" dirty="0">
                <a:latin typeface="Microsoft Sans Serif"/>
                <a:cs typeface="Microsoft Sans Serif"/>
              </a:rPr>
              <a:t> </a:t>
            </a:r>
            <a:r>
              <a:rPr sz="1600" spc="5" dirty="0">
                <a:latin typeface="Microsoft Sans Serif"/>
                <a:cs typeface="Microsoft Sans Serif"/>
              </a:rPr>
              <a:t>соціальної</a:t>
            </a:r>
            <a:r>
              <a:rPr sz="1600" spc="10" dirty="0">
                <a:latin typeface="Microsoft Sans Serif"/>
                <a:cs typeface="Microsoft Sans Serif"/>
              </a:rPr>
              <a:t> </a:t>
            </a:r>
            <a:r>
              <a:rPr sz="1600" spc="-10" dirty="0">
                <a:latin typeface="Microsoft Sans Serif"/>
                <a:cs typeface="Microsoft Sans Serif"/>
              </a:rPr>
              <a:t>відповідальності</a:t>
            </a:r>
            <a:r>
              <a:rPr sz="1600" spc="-5" dirty="0">
                <a:latin typeface="Microsoft Sans Serif"/>
                <a:cs typeface="Microsoft Sans Serif"/>
              </a:rPr>
              <a:t> всіх</a:t>
            </a:r>
            <a:r>
              <a:rPr sz="1600" dirty="0">
                <a:latin typeface="Microsoft Sans Serif"/>
                <a:cs typeface="Microsoft Sans Serif"/>
              </a:rPr>
              <a:t> </a:t>
            </a:r>
            <a:r>
              <a:rPr sz="1600" spc="-15" dirty="0">
                <a:latin typeface="Microsoft Sans Serif"/>
                <a:cs typeface="Microsoft Sans Serif"/>
              </a:rPr>
              <a:t>суб`єктів</a:t>
            </a:r>
            <a:r>
              <a:rPr sz="1600" spc="-10" dirty="0">
                <a:latin typeface="Microsoft Sans Serif"/>
                <a:cs typeface="Microsoft Sans Serif"/>
              </a:rPr>
              <a:t> </a:t>
            </a:r>
            <a:r>
              <a:rPr sz="1600" dirty="0">
                <a:latin typeface="Microsoft Sans Serif"/>
                <a:cs typeface="Microsoft Sans Serif"/>
              </a:rPr>
              <a:t>у </a:t>
            </a:r>
            <a:r>
              <a:rPr sz="1600" spc="5" dirty="0">
                <a:latin typeface="Microsoft Sans Serif"/>
                <a:cs typeface="Microsoft Sans Serif"/>
              </a:rPr>
              <a:t> </a:t>
            </a:r>
            <a:r>
              <a:rPr sz="1600" spc="-10" dirty="0">
                <a:latin typeface="Microsoft Sans Serif"/>
                <a:cs typeface="Microsoft Sans Serif"/>
              </a:rPr>
              <a:t>регіонах </a:t>
            </a:r>
            <a:r>
              <a:rPr sz="1600" spc="5" dirty="0">
                <a:latin typeface="Microsoft Sans Serif"/>
                <a:cs typeface="Microsoft Sans Serif"/>
              </a:rPr>
              <a:t>у </a:t>
            </a:r>
            <a:r>
              <a:rPr sz="1600" spc="-25" dirty="0">
                <a:latin typeface="Microsoft Sans Serif"/>
                <a:cs typeface="Microsoft Sans Serif"/>
              </a:rPr>
              <a:t>контексті</a:t>
            </a:r>
            <a:r>
              <a:rPr sz="1600" spc="375" dirty="0">
                <a:latin typeface="Microsoft Sans Serif"/>
                <a:cs typeface="Microsoft Sans Serif"/>
              </a:rPr>
              <a:t> </a:t>
            </a:r>
            <a:r>
              <a:rPr sz="1600" spc="-20" dirty="0">
                <a:latin typeface="Microsoft Sans Serif"/>
                <a:cs typeface="Microsoft Sans Serif"/>
              </a:rPr>
              <a:t>забезпечення </a:t>
            </a:r>
            <a:r>
              <a:rPr sz="1600" spc="-25" dirty="0">
                <a:latin typeface="Microsoft Sans Serif"/>
                <a:cs typeface="Microsoft Sans Serif"/>
              </a:rPr>
              <a:t>розвитку </a:t>
            </a:r>
            <a:r>
              <a:rPr sz="1600" spc="-15" dirty="0">
                <a:latin typeface="Microsoft Sans Serif"/>
                <a:cs typeface="Microsoft Sans Serif"/>
              </a:rPr>
              <a:t>людського, інтелектуального </a:t>
            </a:r>
            <a:r>
              <a:rPr sz="1600" spc="-5" dirty="0">
                <a:latin typeface="Microsoft Sans Serif"/>
                <a:cs typeface="Microsoft Sans Serif"/>
              </a:rPr>
              <a:t>потенціалу </a:t>
            </a:r>
            <a:r>
              <a:rPr sz="1600" dirty="0">
                <a:latin typeface="Microsoft Sans Serif"/>
                <a:cs typeface="Microsoft Sans Serif"/>
              </a:rPr>
              <a:t> </a:t>
            </a:r>
            <a:r>
              <a:rPr sz="1600" spc="5" dirty="0">
                <a:latin typeface="Microsoft Sans Serif"/>
                <a:cs typeface="Microsoft Sans Serif"/>
              </a:rPr>
              <a:t>та</a:t>
            </a:r>
            <a:r>
              <a:rPr sz="1600" spc="-5" dirty="0">
                <a:latin typeface="Microsoft Sans Serif"/>
                <a:cs typeface="Microsoft Sans Serif"/>
              </a:rPr>
              <a:t> </a:t>
            </a:r>
            <a:r>
              <a:rPr sz="1600" spc="-15" dirty="0">
                <a:latin typeface="Microsoft Sans Serif"/>
                <a:cs typeface="Microsoft Sans Serif"/>
              </a:rPr>
              <a:t>нагромадження</a:t>
            </a:r>
            <a:r>
              <a:rPr sz="1600" spc="25" dirty="0">
                <a:latin typeface="Microsoft Sans Serif"/>
                <a:cs typeface="Microsoft Sans Serif"/>
              </a:rPr>
              <a:t> </a:t>
            </a:r>
            <a:r>
              <a:rPr sz="1600" spc="-15" dirty="0">
                <a:latin typeface="Microsoft Sans Serif"/>
                <a:cs typeface="Microsoft Sans Serif"/>
              </a:rPr>
              <a:t>людського</a:t>
            </a:r>
            <a:r>
              <a:rPr sz="1600" spc="30" dirty="0">
                <a:latin typeface="Microsoft Sans Serif"/>
                <a:cs typeface="Microsoft Sans Serif"/>
              </a:rPr>
              <a:t> </a:t>
            </a:r>
            <a:r>
              <a:rPr sz="1600" spc="-15" dirty="0">
                <a:latin typeface="Microsoft Sans Serif"/>
                <a:cs typeface="Microsoft Sans Serif"/>
              </a:rPr>
              <a:t>капіталу;</a:t>
            </a:r>
            <a:endParaRPr sz="1600">
              <a:latin typeface="Microsoft Sans Serif"/>
              <a:cs typeface="Microsoft Sans Serif"/>
            </a:endParaRPr>
          </a:p>
          <a:p>
            <a:pPr marL="353695" marR="6350" indent="-341630" algn="just">
              <a:lnSpc>
                <a:spcPct val="115100"/>
              </a:lnSpc>
              <a:spcBef>
                <a:spcPts val="505"/>
              </a:spcBef>
              <a:buClr>
                <a:srgbClr val="648B91"/>
              </a:buClr>
              <a:buChar char="•"/>
              <a:tabLst>
                <a:tab pos="354330" algn="l"/>
              </a:tabLst>
            </a:pPr>
            <a:r>
              <a:rPr sz="1600" spc="-15" dirty="0">
                <a:latin typeface="Microsoft Sans Serif"/>
                <a:cs typeface="Microsoft Sans Serif"/>
              </a:rPr>
              <a:t>забезпечення </a:t>
            </a:r>
            <a:r>
              <a:rPr sz="1600" spc="-25" dirty="0">
                <a:latin typeface="Microsoft Sans Serif"/>
                <a:cs typeface="Microsoft Sans Serif"/>
              </a:rPr>
              <a:t>підтримки </a:t>
            </a:r>
            <a:r>
              <a:rPr sz="1600" spc="5" dirty="0">
                <a:latin typeface="Microsoft Sans Serif"/>
                <a:cs typeface="Microsoft Sans Serif"/>
              </a:rPr>
              <a:t>та </a:t>
            </a:r>
            <a:r>
              <a:rPr sz="1600" spc="-25" dirty="0">
                <a:latin typeface="Microsoft Sans Serif"/>
                <a:cs typeface="Microsoft Sans Serif"/>
              </a:rPr>
              <a:t>розвитку </a:t>
            </a:r>
            <a:r>
              <a:rPr sz="1600" spc="-10" dirty="0">
                <a:latin typeface="Microsoft Sans Serif"/>
                <a:cs typeface="Microsoft Sans Serif"/>
              </a:rPr>
              <a:t>інтелектуального і </a:t>
            </a:r>
            <a:r>
              <a:rPr sz="1600" spc="-15" dirty="0">
                <a:latin typeface="Microsoft Sans Serif"/>
                <a:cs typeface="Microsoft Sans Serif"/>
              </a:rPr>
              <a:t>творчого </a:t>
            </a:r>
            <a:r>
              <a:rPr sz="1600" spc="-5" dirty="0">
                <a:latin typeface="Microsoft Sans Serif"/>
                <a:cs typeface="Microsoft Sans Serif"/>
              </a:rPr>
              <a:t>потенціалу </a:t>
            </a:r>
            <a:r>
              <a:rPr sz="1600" spc="-20" dirty="0">
                <a:latin typeface="Microsoft Sans Serif"/>
                <a:cs typeface="Microsoft Sans Serif"/>
              </a:rPr>
              <a:t>через </a:t>
            </a:r>
            <a:r>
              <a:rPr sz="1600" spc="-15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систему</a:t>
            </a:r>
            <a:r>
              <a:rPr sz="1600" dirty="0">
                <a:latin typeface="Microsoft Sans Serif"/>
                <a:cs typeface="Microsoft Sans Serif"/>
              </a:rPr>
              <a:t> освіти</a:t>
            </a:r>
            <a:r>
              <a:rPr sz="1600" spc="-20" dirty="0">
                <a:latin typeface="Microsoft Sans Serif"/>
                <a:cs typeface="Microsoft Sans Serif"/>
              </a:rPr>
              <a:t> </a:t>
            </a:r>
            <a:r>
              <a:rPr sz="1600" spc="5" dirty="0">
                <a:latin typeface="Microsoft Sans Serif"/>
                <a:cs typeface="Microsoft Sans Serif"/>
              </a:rPr>
              <a:t>та</a:t>
            </a:r>
            <a:r>
              <a:rPr sz="1600" spc="20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навчання</a:t>
            </a:r>
            <a:r>
              <a:rPr sz="1600" spc="-25" dirty="0">
                <a:latin typeface="Microsoft Sans Serif"/>
                <a:cs typeface="Microsoft Sans Serif"/>
              </a:rPr>
              <a:t> </a:t>
            </a:r>
            <a:r>
              <a:rPr sz="1600" spc="-20" dirty="0">
                <a:latin typeface="Microsoft Sans Serif"/>
                <a:cs typeface="Microsoft Sans Serif"/>
              </a:rPr>
              <a:t>протягом</a:t>
            </a:r>
            <a:r>
              <a:rPr sz="1600" spc="35" dirty="0">
                <a:latin typeface="Microsoft Sans Serif"/>
                <a:cs typeface="Microsoft Sans Serif"/>
              </a:rPr>
              <a:t> </a:t>
            </a:r>
            <a:r>
              <a:rPr sz="1600" spc="-10" dirty="0">
                <a:latin typeface="Microsoft Sans Serif"/>
                <a:cs typeface="Microsoft Sans Serif"/>
              </a:rPr>
              <a:t>життя.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18</a:t>
            </a:fld>
            <a:endParaRPr spc="-5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44830" y="1570519"/>
            <a:ext cx="8468995" cy="3176905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15240">
              <a:lnSpc>
                <a:spcPct val="100000"/>
              </a:lnSpc>
              <a:spcBef>
                <a:spcPts val="550"/>
              </a:spcBef>
              <a:tabLst>
                <a:tab pos="2622550" algn="l"/>
              </a:tabLst>
            </a:pPr>
            <a:r>
              <a:rPr sz="1800" b="1" spc="-20" dirty="0">
                <a:solidFill>
                  <a:srgbClr val="575757"/>
                </a:solidFill>
                <a:latin typeface="Arial"/>
                <a:cs typeface="Arial"/>
              </a:rPr>
              <a:t>Гнучкість</a:t>
            </a:r>
            <a:r>
              <a:rPr sz="1800" b="1" spc="135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575757"/>
                </a:solidFill>
                <a:latin typeface="Arial"/>
                <a:cs typeface="Arial"/>
              </a:rPr>
              <a:t>ринку</a:t>
            </a:r>
            <a:r>
              <a:rPr sz="1800" b="1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575757"/>
                </a:solidFill>
                <a:latin typeface="Arial"/>
                <a:cs typeface="Arial"/>
              </a:rPr>
              <a:t>праці	передбачає:</a:t>
            </a:r>
            <a:endParaRPr sz="18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495"/>
              </a:spcBef>
              <a:buClr>
                <a:srgbClr val="648B91"/>
              </a:buClr>
              <a:buSzPct val="95000"/>
              <a:buChar char="•"/>
              <a:tabLst>
                <a:tab pos="102235" algn="l"/>
              </a:tabLst>
            </a:pPr>
            <a:r>
              <a:rPr sz="20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оперативне реагування </a:t>
            </a:r>
            <a:r>
              <a:rPr sz="20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на </a:t>
            </a:r>
            <a:r>
              <a:rPr sz="2000" spc="-40" dirty="0">
                <a:solidFill>
                  <a:srgbClr val="575757"/>
                </a:solidFill>
                <a:latin typeface="Microsoft Sans Serif"/>
                <a:cs typeface="Microsoft Sans Serif"/>
              </a:rPr>
              <a:t>зміни </a:t>
            </a:r>
            <a:r>
              <a:rPr sz="20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кон'юнктури </a:t>
            </a:r>
            <a:r>
              <a:rPr sz="20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ринку </a:t>
            </a:r>
            <a:r>
              <a:rPr sz="20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праці, </a:t>
            </a:r>
            <a:r>
              <a:rPr sz="20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тобто </a:t>
            </a:r>
            <a:r>
              <a:rPr sz="2000" spc="-40" dirty="0">
                <a:solidFill>
                  <a:srgbClr val="575757"/>
                </a:solidFill>
                <a:latin typeface="Microsoft Sans Serif"/>
                <a:cs typeface="Microsoft Sans Serif"/>
              </a:rPr>
              <a:t>зміни </a:t>
            </a:r>
            <a:r>
              <a:rPr sz="20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40" dirty="0">
                <a:solidFill>
                  <a:srgbClr val="575757"/>
                </a:solidFill>
                <a:latin typeface="Microsoft Sans Serif"/>
                <a:cs typeface="Microsoft Sans Serif"/>
              </a:rPr>
              <a:t>попиту,</a:t>
            </a:r>
            <a:r>
              <a:rPr sz="20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пропозиції</a:t>
            </a:r>
            <a:r>
              <a:rPr sz="20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і</a:t>
            </a:r>
            <a:r>
              <a:rPr sz="20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цін,</a:t>
            </a:r>
            <a:r>
              <a:rPr sz="20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що</a:t>
            </a:r>
            <a:r>
              <a:rPr sz="20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виявляється</a:t>
            </a:r>
            <a:r>
              <a:rPr sz="20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відповідно</a:t>
            </a:r>
            <a:r>
              <a:rPr sz="20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у</a:t>
            </a:r>
            <a:r>
              <a:rPr sz="20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зміні</a:t>
            </a:r>
            <a:r>
              <a:rPr sz="20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40" dirty="0">
                <a:solidFill>
                  <a:srgbClr val="575757"/>
                </a:solidFill>
                <a:latin typeface="Microsoft Sans Serif"/>
                <a:cs typeface="Microsoft Sans Serif"/>
              </a:rPr>
              <a:t>обсягу, </a:t>
            </a:r>
            <a:r>
              <a:rPr sz="20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структури,</a:t>
            </a:r>
            <a:r>
              <a:rPr sz="2000" spc="1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якості</a:t>
            </a:r>
            <a:r>
              <a:rPr sz="2000" spc="6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та</a:t>
            </a:r>
            <a:r>
              <a:rPr sz="2000" spc="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ціни</a:t>
            </a:r>
            <a:r>
              <a:rPr sz="2000" spc="4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робочої</a:t>
            </a:r>
            <a:r>
              <a:rPr sz="2000" spc="5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сили;</a:t>
            </a:r>
            <a:endParaRPr sz="2000">
              <a:latin typeface="Microsoft Sans Serif"/>
              <a:cs typeface="Microsoft Sans Serif"/>
            </a:endParaRPr>
          </a:p>
          <a:p>
            <a:pPr marL="170815" indent="-158750" algn="just">
              <a:lnSpc>
                <a:spcPct val="100000"/>
              </a:lnSpc>
              <a:spcBef>
                <a:spcPts val="509"/>
              </a:spcBef>
              <a:buClr>
                <a:srgbClr val="648B91"/>
              </a:buClr>
              <a:buSzPct val="95000"/>
              <a:buChar char="•"/>
              <a:tabLst>
                <a:tab pos="171450" algn="l"/>
              </a:tabLst>
            </a:pPr>
            <a:r>
              <a:rPr sz="20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територіальну</a:t>
            </a:r>
            <a:r>
              <a:rPr sz="2000" spc="6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та</a:t>
            </a:r>
            <a:r>
              <a:rPr sz="2000" spc="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професійну</a:t>
            </a:r>
            <a:r>
              <a:rPr sz="2000" spc="9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мобільність</a:t>
            </a:r>
            <a:r>
              <a:rPr sz="2000" spc="7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працівників;</a:t>
            </a:r>
            <a:endParaRPr sz="2000">
              <a:latin typeface="Microsoft Sans Serif"/>
              <a:cs typeface="Microsoft Sans Serif"/>
            </a:endParaRPr>
          </a:p>
          <a:p>
            <a:pPr marL="170815" indent="-158750" algn="just">
              <a:lnSpc>
                <a:spcPct val="100000"/>
              </a:lnSpc>
              <a:spcBef>
                <a:spcPts val="505"/>
              </a:spcBef>
              <a:buClr>
                <a:srgbClr val="648B91"/>
              </a:buClr>
              <a:buSzPct val="95000"/>
              <a:buChar char="•"/>
              <a:tabLst>
                <a:tab pos="171450" algn="l"/>
              </a:tabLst>
            </a:pPr>
            <a:r>
              <a:rPr sz="20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різноманітність</a:t>
            </a:r>
            <a:r>
              <a:rPr sz="2000" spc="8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форм</a:t>
            </a:r>
            <a:r>
              <a:rPr sz="2000" spc="6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наймання</a:t>
            </a:r>
            <a:r>
              <a:rPr sz="2000" spc="5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і</a:t>
            </a:r>
            <a:r>
              <a:rPr sz="2000" spc="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звільнення;</a:t>
            </a:r>
            <a:endParaRPr sz="2000">
              <a:latin typeface="Microsoft Sans Serif"/>
              <a:cs typeface="Microsoft Sans Serif"/>
            </a:endParaRPr>
          </a:p>
          <a:p>
            <a:pPr marL="170815" indent="-158750" algn="just">
              <a:lnSpc>
                <a:spcPct val="100000"/>
              </a:lnSpc>
              <a:spcBef>
                <a:spcPts val="480"/>
              </a:spcBef>
              <a:buClr>
                <a:srgbClr val="648B91"/>
              </a:buClr>
              <a:buSzPct val="95000"/>
              <a:buChar char="•"/>
              <a:tabLst>
                <a:tab pos="171450" algn="l"/>
              </a:tabLst>
            </a:pPr>
            <a:r>
              <a:rPr sz="20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різноманітність</a:t>
            </a:r>
            <a:r>
              <a:rPr sz="2000" spc="1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форм</a:t>
            </a:r>
            <a:r>
              <a:rPr sz="2000" spc="8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професійно-кваліфікаційної</a:t>
            </a:r>
            <a:r>
              <a:rPr sz="2000" spc="18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перепідготовки;</a:t>
            </a:r>
            <a:endParaRPr sz="2000">
              <a:latin typeface="Microsoft Sans Serif"/>
              <a:cs typeface="Microsoft Sans Serif"/>
            </a:endParaRPr>
          </a:p>
          <a:p>
            <a:pPr marL="170815" indent="-158750" algn="just">
              <a:lnSpc>
                <a:spcPct val="100000"/>
              </a:lnSpc>
              <a:spcBef>
                <a:spcPts val="505"/>
              </a:spcBef>
              <a:buClr>
                <a:srgbClr val="648B91"/>
              </a:buClr>
              <a:buSzPct val="95000"/>
              <a:buChar char="•"/>
              <a:tabLst>
                <a:tab pos="171450" algn="l"/>
              </a:tabLst>
            </a:pPr>
            <a:r>
              <a:rPr sz="20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гнучкість</a:t>
            </a:r>
            <a:r>
              <a:rPr sz="2000" spc="9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диференціації</a:t>
            </a:r>
            <a:r>
              <a:rPr sz="2000" spc="1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заробітної</a:t>
            </a:r>
            <a:r>
              <a:rPr sz="2000" spc="6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плати;</a:t>
            </a:r>
            <a:endParaRPr sz="2000">
              <a:latin typeface="Microsoft Sans Serif"/>
              <a:cs typeface="Microsoft Sans Serif"/>
            </a:endParaRPr>
          </a:p>
          <a:p>
            <a:pPr marL="170815" indent="-158750" algn="just">
              <a:lnSpc>
                <a:spcPct val="100000"/>
              </a:lnSpc>
              <a:spcBef>
                <a:spcPts val="509"/>
              </a:spcBef>
              <a:buClr>
                <a:srgbClr val="648B91"/>
              </a:buClr>
              <a:buSzPct val="95000"/>
              <a:buChar char="•"/>
              <a:tabLst>
                <a:tab pos="171450" algn="l"/>
              </a:tabLst>
            </a:pPr>
            <a:r>
              <a:rPr sz="2000" spc="-40" dirty="0">
                <a:solidFill>
                  <a:srgbClr val="575757"/>
                </a:solidFill>
                <a:latin typeface="Microsoft Sans Serif"/>
                <a:cs typeface="Microsoft Sans Serif"/>
              </a:rPr>
              <a:t>гнучкість</a:t>
            </a:r>
            <a:r>
              <a:rPr sz="2000" spc="9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у</a:t>
            </a:r>
            <a:r>
              <a:rPr sz="20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регулюванні</a:t>
            </a:r>
            <a:r>
              <a:rPr sz="2000" spc="14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витрат</a:t>
            </a:r>
            <a:r>
              <a:rPr sz="2000" spc="5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на</a:t>
            </a:r>
            <a:r>
              <a:rPr sz="2000" spc="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робочу</a:t>
            </a:r>
            <a:r>
              <a:rPr sz="2000" spc="5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55" dirty="0">
                <a:solidFill>
                  <a:srgbClr val="575757"/>
                </a:solidFill>
                <a:latin typeface="Microsoft Sans Serif"/>
                <a:cs typeface="Microsoft Sans Serif"/>
              </a:rPr>
              <a:t>силу.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19</a:t>
            </a:fld>
            <a:endParaRPr spc="-5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372854" y="711029"/>
            <a:ext cx="8489950" cy="4184015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00"/>
              </a:spcBef>
            </a:pPr>
            <a:r>
              <a:rPr sz="2200" b="1" spc="5" dirty="0">
                <a:solidFill>
                  <a:srgbClr val="3A3A3A"/>
                </a:solidFill>
                <a:latin typeface="Arial"/>
                <a:cs typeface="Arial"/>
              </a:rPr>
              <a:t>Зміст</a:t>
            </a:r>
            <a:endParaRPr sz="2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endParaRPr sz="2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25"/>
              </a:spcBef>
              <a:tabLst>
                <a:tab pos="6217920" algn="l"/>
              </a:tabLst>
            </a:pPr>
            <a:r>
              <a:rPr sz="2400" b="1" spc="-5" dirty="0">
                <a:solidFill>
                  <a:srgbClr val="670E55"/>
                </a:solidFill>
                <a:latin typeface="Calibri"/>
                <a:cs typeface="Calibri"/>
              </a:rPr>
              <a:t>Важливість</a:t>
            </a:r>
            <a:r>
              <a:rPr sz="2400" b="1" spc="-10" dirty="0">
                <a:solidFill>
                  <a:srgbClr val="670E55"/>
                </a:solidFill>
                <a:latin typeface="Calibri"/>
                <a:cs typeface="Calibri"/>
              </a:rPr>
              <a:t> кваліфікованих</a:t>
            </a:r>
            <a:r>
              <a:rPr sz="2400" b="1" spc="10" dirty="0">
                <a:solidFill>
                  <a:srgbClr val="670E55"/>
                </a:solidFill>
                <a:latin typeface="Calibri"/>
                <a:cs typeface="Calibri"/>
              </a:rPr>
              <a:t> </a:t>
            </a:r>
            <a:r>
              <a:rPr sz="2400" b="1" spc="-20" dirty="0">
                <a:solidFill>
                  <a:srgbClr val="670E55"/>
                </a:solidFill>
                <a:latin typeface="Calibri"/>
                <a:cs typeface="Calibri"/>
              </a:rPr>
              <a:t>трудових</a:t>
            </a:r>
            <a:r>
              <a:rPr sz="2400" b="1" spc="25" dirty="0">
                <a:solidFill>
                  <a:srgbClr val="670E55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670E55"/>
                </a:solidFill>
                <a:latin typeface="Calibri"/>
                <a:cs typeface="Calibri"/>
              </a:rPr>
              <a:t>ресурсів	для</a:t>
            </a:r>
            <a:r>
              <a:rPr sz="2400" b="1" spc="-45" dirty="0">
                <a:solidFill>
                  <a:srgbClr val="670E55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670E55"/>
                </a:solidFill>
                <a:latin typeface="Calibri"/>
                <a:cs typeface="Calibri"/>
              </a:rPr>
              <a:t>МЕР</a:t>
            </a:r>
            <a:endParaRPr sz="2400" dirty="0">
              <a:latin typeface="Calibri"/>
              <a:cs typeface="Calibri"/>
            </a:endParaRPr>
          </a:p>
          <a:p>
            <a:pPr marL="372110" marR="5080" algn="just">
              <a:lnSpc>
                <a:spcPct val="100000"/>
              </a:lnSpc>
              <a:spcBef>
                <a:spcPts val="1225"/>
              </a:spcBef>
            </a:pPr>
            <a:r>
              <a:rPr sz="1800" spc="-5" dirty="0">
                <a:latin typeface="Arial Black"/>
                <a:cs typeface="Arial Black"/>
              </a:rPr>
              <a:t>Політика</a:t>
            </a:r>
            <a:r>
              <a:rPr sz="1800" dirty="0">
                <a:latin typeface="Arial Black"/>
                <a:cs typeface="Arial Black"/>
              </a:rPr>
              <a:t> </a:t>
            </a:r>
            <a:r>
              <a:rPr sz="1800" spc="-5" dirty="0">
                <a:latin typeface="Arial Black"/>
                <a:cs typeface="Arial Black"/>
              </a:rPr>
              <a:t>розвитку</a:t>
            </a:r>
            <a:r>
              <a:rPr sz="1800" dirty="0">
                <a:latin typeface="Arial Black"/>
                <a:cs typeface="Arial Black"/>
              </a:rPr>
              <a:t> </a:t>
            </a:r>
            <a:r>
              <a:rPr sz="1800" spc="-5" dirty="0">
                <a:latin typeface="Arial Black"/>
                <a:cs typeface="Arial Black"/>
              </a:rPr>
              <a:t>людських</a:t>
            </a:r>
            <a:r>
              <a:rPr sz="1800" dirty="0">
                <a:latin typeface="Arial Black"/>
                <a:cs typeface="Arial Black"/>
              </a:rPr>
              <a:t> ресурсів.</a:t>
            </a:r>
            <a:r>
              <a:rPr sz="1800" spc="5" dirty="0">
                <a:latin typeface="Arial Black"/>
                <a:cs typeface="Arial Black"/>
              </a:rPr>
              <a:t> </a:t>
            </a:r>
            <a:r>
              <a:rPr sz="1800" spc="-5" dirty="0">
                <a:latin typeface="Arial Black"/>
                <a:cs typeface="Arial Black"/>
              </a:rPr>
              <a:t>Трудові</a:t>
            </a:r>
            <a:r>
              <a:rPr sz="1800" dirty="0">
                <a:latin typeface="Arial Black"/>
                <a:cs typeface="Arial Black"/>
              </a:rPr>
              <a:t> ресурси. </a:t>
            </a:r>
            <a:r>
              <a:rPr sz="1800" spc="-590" dirty="0">
                <a:latin typeface="Arial Black"/>
                <a:cs typeface="Arial Black"/>
              </a:rPr>
              <a:t> </a:t>
            </a:r>
            <a:r>
              <a:rPr sz="1800" spc="-5" dirty="0">
                <a:latin typeface="Arial Black"/>
                <a:cs typeface="Arial Black"/>
              </a:rPr>
              <a:t>Взаємозв’язок</a:t>
            </a:r>
            <a:r>
              <a:rPr sz="1800" spc="595" dirty="0">
                <a:latin typeface="Arial Black"/>
                <a:cs typeface="Arial Black"/>
              </a:rPr>
              <a:t> </a:t>
            </a:r>
            <a:r>
              <a:rPr sz="1800" spc="-5" dirty="0">
                <a:latin typeface="Arial Black"/>
                <a:cs typeface="Arial Black"/>
              </a:rPr>
              <a:t>кваліфікації</a:t>
            </a:r>
            <a:r>
              <a:rPr sz="1800" dirty="0">
                <a:latin typeface="Arial Black"/>
                <a:cs typeface="Arial Black"/>
              </a:rPr>
              <a:t> робочої</a:t>
            </a:r>
            <a:r>
              <a:rPr sz="1800" spc="5" dirty="0">
                <a:latin typeface="Arial Black"/>
                <a:cs typeface="Arial Black"/>
              </a:rPr>
              <a:t> </a:t>
            </a:r>
            <a:r>
              <a:rPr sz="1800" spc="-5" dirty="0">
                <a:latin typeface="Arial Black"/>
                <a:cs typeface="Arial Black"/>
              </a:rPr>
              <a:t>сили</a:t>
            </a:r>
            <a:r>
              <a:rPr sz="1800" dirty="0">
                <a:latin typeface="Arial Black"/>
                <a:cs typeface="Arial Black"/>
              </a:rPr>
              <a:t> </a:t>
            </a:r>
            <a:r>
              <a:rPr sz="1800" spc="-5" dirty="0">
                <a:latin typeface="Arial Black"/>
                <a:cs typeface="Arial Black"/>
              </a:rPr>
              <a:t>та</a:t>
            </a:r>
            <a:r>
              <a:rPr sz="1800" dirty="0">
                <a:latin typeface="Arial Black"/>
                <a:cs typeface="Arial Black"/>
              </a:rPr>
              <a:t> </a:t>
            </a:r>
            <a:r>
              <a:rPr sz="1800" spc="-5" dirty="0">
                <a:latin typeface="Arial Black"/>
                <a:cs typeface="Arial Black"/>
              </a:rPr>
              <a:t>місцевої </a:t>
            </a:r>
            <a:r>
              <a:rPr sz="1800" dirty="0">
                <a:latin typeface="Arial Black"/>
                <a:cs typeface="Arial Black"/>
              </a:rPr>
              <a:t> </a:t>
            </a:r>
            <a:r>
              <a:rPr sz="1800" spc="-5" dirty="0">
                <a:latin typeface="Arial Black"/>
                <a:cs typeface="Arial Black"/>
              </a:rPr>
              <a:t>економіки.</a:t>
            </a:r>
            <a:r>
              <a:rPr sz="1800" dirty="0">
                <a:latin typeface="Arial Black"/>
                <a:cs typeface="Arial Black"/>
              </a:rPr>
              <a:t> </a:t>
            </a:r>
            <a:r>
              <a:rPr sz="1800" spc="-5" dirty="0">
                <a:latin typeface="Arial Black"/>
                <a:cs typeface="Arial Black"/>
              </a:rPr>
              <a:t>Проблема</a:t>
            </a:r>
            <a:r>
              <a:rPr sz="1800" dirty="0">
                <a:latin typeface="Arial Black"/>
                <a:cs typeface="Arial Black"/>
              </a:rPr>
              <a:t> </a:t>
            </a:r>
            <a:r>
              <a:rPr sz="1800" spc="-5" dirty="0">
                <a:latin typeface="Arial Black"/>
                <a:cs typeface="Arial Black"/>
              </a:rPr>
              <a:t>асиметрії</a:t>
            </a:r>
            <a:r>
              <a:rPr sz="1800" dirty="0">
                <a:latin typeface="Arial Black"/>
                <a:cs typeface="Arial Black"/>
              </a:rPr>
              <a:t> пропозицій</a:t>
            </a:r>
            <a:r>
              <a:rPr sz="1800" spc="5" dirty="0">
                <a:latin typeface="Arial Black"/>
                <a:cs typeface="Arial Black"/>
              </a:rPr>
              <a:t> </a:t>
            </a:r>
            <a:r>
              <a:rPr sz="1800" dirty="0">
                <a:latin typeface="Arial Black"/>
                <a:cs typeface="Arial Black"/>
              </a:rPr>
              <a:t>роботи</a:t>
            </a:r>
            <a:r>
              <a:rPr sz="1800" spc="5" dirty="0">
                <a:latin typeface="Arial Black"/>
                <a:cs typeface="Arial Black"/>
              </a:rPr>
              <a:t> </a:t>
            </a:r>
            <a:r>
              <a:rPr sz="1800" spc="-5" dirty="0">
                <a:latin typeface="Arial Black"/>
                <a:cs typeface="Arial Black"/>
              </a:rPr>
              <a:t>та </a:t>
            </a:r>
            <a:r>
              <a:rPr sz="1800" spc="-595" dirty="0">
                <a:latin typeface="Arial Black"/>
                <a:cs typeface="Arial Black"/>
              </a:rPr>
              <a:t> </a:t>
            </a:r>
            <a:r>
              <a:rPr sz="1800" spc="-5" dirty="0">
                <a:latin typeface="Arial Black"/>
                <a:cs typeface="Arial Black"/>
              </a:rPr>
              <a:t>кваліфікацій. </a:t>
            </a:r>
            <a:r>
              <a:rPr sz="1800" dirty="0">
                <a:latin typeface="Arial Black"/>
                <a:cs typeface="Arial Black"/>
              </a:rPr>
              <a:t>Глобалізація: </a:t>
            </a:r>
            <a:r>
              <a:rPr sz="1800" spc="-5" dirty="0">
                <a:latin typeface="Arial Black"/>
                <a:cs typeface="Arial Black"/>
              </a:rPr>
              <a:t>проблема зміщення тенденцій </a:t>
            </a:r>
            <a:r>
              <a:rPr sz="1800" dirty="0">
                <a:latin typeface="Arial Black"/>
                <a:cs typeface="Arial Black"/>
              </a:rPr>
              <a:t>у </a:t>
            </a:r>
            <a:r>
              <a:rPr sz="1800" spc="5" dirty="0">
                <a:latin typeface="Arial Black"/>
                <a:cs typeface="Arial Black"/>
              </a:rPr>
              <a:t> </a:t>
            </a:r>
            <a:r>
              <a:rPr sz="1800" spc="-5" dirty="0">
                <a:latin typeface="Arial Black"/>
                <a:cs typeface="Arial Black"/>
              </a:rPr>
              <a:t>потребах</a:t>
            </a:r>
            <a:r>
              <a:rPr sz="1800" dirty="0">
                <a:latin typeface="Arial Black"/>
                <a:cs typeface="Arial Black"/>
              </a:rPr>
              <a:t> </a:t>
            </a:r>
            <a:r>
              <a:rPr sz="1800" spc="-5" dirty="0">
                <a:latin typeface="Arial Black"/>
                <a:cs typeface="Arial Black"/>
              </a:rPr>
              <a:t>кваліфікацій</a:t>
            </a:r>
            <a:r>
              <a:rPr sz="1800" dirty="0">
                <a:latin typeface="Arial Black"/>
                <a:cs typeface="Arial Black"/>
              </a:rPr>
              <a:t> робочої</a:t>
            </a:r>
            <a:r>
              <a:rPr sz="1800" spc="5" dirty="0">
                <a:latin typeface="Arial Black"/>
                <a:cs typeface="Arial Black"/>
              </a:rPr>
              <a:t> </a:t>
            </a:r>
            <a:r>
              <a:rPr sz="1800" dirty="0">
                <a:latin typeface="Arial Black"/>
                <a:cs typeface="Arial Black"/>
              </a:rPr>
              <a:t>сили.</a:t>
            </a:r>
            <a:r>
              <a:rPr sz="1800" spc="5" dirty="0">
                <a:latin typeface="Arial Black"/>
                <a:cs typeface="Arial Black"/>
              </a:rPr>
              <a:t> </a:t>
            </a:r>
            <a:r>
              <a:rPr sz="1800" spc="-5" dirty="0">
                <a:latin typeface="Arial Black"/>
                <a:cs typeface="Arial Black"/>
              </a:rPr>
              <a:t>Старі</a:t>
            </a:r>
            <a:r>
              <a:rPr sz="1800" dirty="0">
                <a:latin typeface="Arial Black"/>
                <a:cs typeface="Arial Black"/>
              </a:rPr>
              <a:t> </a:t>
            </a:r>
            <a:r>
              <a:rPr sz="1800" spc="-5" dirty="0">
                <a:latin typeface="Arial Black"/>
                <a:cs typeface="Arial Black"/>
              </a:rPr>
              <a:t>та</a:t>
            </a:r>
            <a:r>
              <a:rPr sz="1800" dirty="0">
                <a:latin typeface="Arial Black"/>
                <a:cs typeface="Arial Black"/>
              </a:rPr>
              <a:t> </a:t>
            </a:r>
            <a:r>
              <a:rPr sz="1800" spc="-5" dirty="0">
                <a:latin typeface="Arial Black"/>
                <a:cs typeface="Arial Black"/>
              </a:rPr>
              <a:t>нові</a:t>
            </a:r>
            <a:r>
              <a:rPr sz="1800" dirty="0">
                <a:latin typeface="Arial Black"/>
                <a:cs typeface="Arial Black"/>
              </a:rPr>
              <a:t> моделі </a:t>
            </a:r>
            <a:r>
              <a:rPr sz="1800" spc="5" dirty="0">
                <a:latin typeface="Arial Black"/>
                <a:cs typeface="Arial Black"/>
              </a:rPr>
              <a:t> </a:t>
            </a:r>
            <a:r>
              <a:rPr sz="1800" spc="-5" dirty="0">
                <a:latin typeface="Arial Black"/>
                <a:cs typeface="Arial Black"/>
              </a:rPr>
              <a:t>розвитку </a:t>
            </a:r>
            <a:r>
              <a:rPr sz="1800" dirty="0">
                <a:latin typeface="Arial Black"/>
                <a:cs typeface="Arial Black"/>
              </a:rPr>
              <a:t>трудових </a:t>
            </a:r>
            <a:r>
              <a:rPr sz="1800" spc="-5" dirty="0">
                <a:latin typeface="Arial Black"/>
                <a:cs typeface="Arial Black"/>
              </a:rPr>
              <a:t>ресурсів. Важливість розуміння характеру </a:t>
            </a:r>
            <a:r>
              <a:rPr sz="1800" spc="-590" dirty="0">
                <a:latin typeface="Arial Black"/>
                <a:cs typeface="Arial Black"/>
              </a:rPr>
              <a:t> </a:t>
            </a:r>
            <a:r>
              <a:rPr sz="1800" dirty="0">
                <a:latin typeface="Arial Black"/>
                <a:cs typeface="Arial Black"/>
              </a:rPr>
              <a:t>трудових ресурсів як </a:t>
            </a:r>
            <a:r>
              <a:rPr sz="1800" spc="-5" dirty="0">
                <a:latin typeface="Arial Black"/>
                <a:cs typeface="Arial Black"/>
              </a:rPr>
              <a:t>частини </a:t>
            </a:r>
            <a:r>
              <a:rPr sz="1800" dirty="0">
                <a:latin typeface="Arial Black"/>
                <a:cs typeface="Arial Black"/>
              </a:rPr>
              <a:t>профілю міста, і </a:t>
            </a:r>
            <a:r>
              <a:rPr sz="1800" spc="-5" dirty="0">
                <a:latin typeface="Arial Black"/>
                <a:cs typeface="Arial Black"/>
              </a:rPr>
              <a:t>врахування </a:t>
            </a:r>
            <a:r>
              <a:rPr sz="1800" dirty="0">
                <a:latin typeface="Arial Black"/>
                <a:cs typeface="Arial Black"/>
              </a:rPr>
              <a:t> </a:t>
            </a:r>
            <a:r>
              <a:rPr sz="1800" spc="-5" dirty="0">
                <a:latin typeface="Arial Black"/>
                <a:cs typeface="Arial Black"/>
              </a:rPr>
              <a:t>кваліфікації</a:t>
            </a:r>
            <a:r>
              <a:rPr sz="1800" spc="5" dirty="0">
                <a:latin typeface="Arial Black"/>
                <a:cs typeface="Arial Black"/>
              </a:rPr>
              <a:t> </a:t>
            </a:r>
            <a:r>
              <a:rPr sz="1800" dirty="0">
                <a:latin typeface="Arial Black"/>
                <a:cs typeface="Arial Black"/>
              </a:rPr>
              <a:t>трудових</a:t>
            </a:r>
            <a:r>
              <a:rPr sz="1800" spc="-5" dirty="0">
                <a:latin typeface="Arial Black"/>
                <a:cs typeface="Arial Black"/>
              </a:rPr>
              <a:t> </a:t>
            </a:r>
            <a:r>
              <a:rPr sz="1800" dirty="0">
                <a:latin typeface="Arial Black"/>
                <a:cs typeface="Arial Black"/>
              </a:rPr>
              <a:t>ресурсів</a:t>
            </a:r>
            <a:r>
              <a:rPr sz="1800" spc="5" dirty="0">
                <a:latin typeface="Arial Black"/>
                <a:cs typeface="Arial Black"/>
              </a:rPr>
              <a:t> </a:t>
            </a:r>
            <a:r>
              <a:rPr sz="1800" spc="-5" dirty="0">
                <a:latin typeface="Arial Black"/>
                <a:cs typeface="Arial Black"/>
              </a:rPr>
              <a:t>при</a:t>
            </a:r>
            <a:r>
              <a:rPr sz="1800" spc="5" dirty="0">
                <a:latin typeface="Arial Black"/>
                <a:cs typeface="Arial Black"/>
              </a:rPr>
              <a:t> </a:t>
            </a:r>
            <a:r>
              <a:rPr sz="1800" spc="-5" dirty="0">
                <a:latin typeface="Arial Black"/>
                <a:cs typeface="Arial Black"/>
              </a:rPr>
              <a:t>підготовці</a:t>
            </a:r>
            <a:r>
              <a:rPr sz="1800" spc="10" dirty="0">
                <a:latin typeface="Arial Black"/>
                <a:cs typeface="Arial Black"/>
              </a:rPr>
              <a:t> </a:t>
            </a:r>
            <a:r>
              <a:rPr sz="1800" spc="-5" dirty="0">
                <a:latin typeface="Arial Black"/>
                <a:cs typeface="Arial Black"/>
              </a:rPr>
              <a:t>стратегії</a:t>
            </a:r>
            <a:r>
              <a:rPr sz="1800" spc="5" dirty="0">
                <a:latin typeface="Arial Black"/>
                <a:cs typeface="Arial Black"/>
              </a:rPr>
              <a:t> </a:t>
            </a:r>
            <a:r>
              <a:rPr sz="1800" dirty="0">
                <a:latin typeface="Arial Black"/>
                <a:cs typeface="Arial Black"/>
              </a:rPr>
              <a:t>МЕР</a:t>
            </a:r>
            <a:r>
              <a:rPr sz="1800" spc="-5" dirty="0">
                <a:latin typeface="Arial Black"/>
                <a:cs typeface="Arial Black"/>
              </a:rPr>
              <a:t> та</a:t>
            </a:r>
            <a:endParaRPr sz="1800" dirty="0">
              <a:latin typeface="Arial Black"/>
              <a:cs typeface="Arial Black"/>
            </a:endParaRPr>
          </a:p>
          <a:p>
            <a:pPr marL="372110" algn="just">
              <a:lnSpc>
                <a:spcPct val="100000"/>
              </a:lnSpc>
              <a:spcBef>
                <a:spcPts val="390"/>
              </a:spcBef>
            </a:pPr>
            <a:r>
              <a:rPr sz="1800" dirty="0">
                <a:latin typeface="Arial Black"/>
                <a:cs typeface="Arial Black"/>
              </a:rPr>
              <a:t>розробці</a:t>
            </a:r>
            <a:r>
              <a:rPr sz="1800" spc="-30" dirty="0">
                <a:latin typeface="Arial Black"/>
                <a:cs typeface="Arial Black"/>
              </a:rPr>
              <a:t> </a:t>
            </a:r>
            <a:r>
              <a:rPr sz="1800" spc="-5" dirty="0">
                <a:latin typeface="Arial Black"/>
                <a:cs typeface="Arial Black"/>
              </a:rPr>
              <a:t>втручань.</a:t>
            </a:r>
            <a:endParaRPr sz="1800" dirty="0">
              <a:latin typeface="Arial Black"/>
              <a:cs typeface="Arial Blac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9590" y="5009616"/>
            <a:ext cx="8483828" cy="1013739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5"/>
              </a:spcBef>
            </a:pPr>
            <a:r>
              <a:rPr sz="1800" spc="-5" dirty="0">
                <a:latin typeface="Arial Black"/>
                <a:cs typeface="Arial Black"/>
              </a:rPr>
              <a:t>Вправа:</a:t>
            </a:r>
            <a:r>
              <a:rPr sz="1800" spc="15" dirty="0">
                <a:latin typeface="Arial Black"/>
                <a:cs typeface="Arial Black"/>
              </a:rPr>
              <a:t> </a:t>
            </a:r>
            <a:r>
              <a:rPr sz="1900" spc="-70" dirty="0">
                <a:latin typeface="Arial Black"/>
                <a:cs typeface="Arial Black"/>
              </a:rPr>
              <a:t>Розуміння</a:t>
            </a:r>
            <a:r>
              <a:rPr sz="1900" spc="-25" dirty="0">
                <a:latin typeface="Arial Black"/>
                <a:cs typeface="Arial Black"/>
              </a:rPr>
              <a:t> </a:t>
            </a:r>
            <a:r>
              <a:rPr sz="1900" spc="-65" dirty="0">
                <a:latin typeface="Arial Black"/>
                <a:cs typeface="Arial Black"/>
              </a:rPr>
              <a:t>трудових</a:t>
            </a:r>
            <a:r>
              <a:rPr sz="1900" spc="-40" dirty="0">
                <a:latin typeface="Arial Black"/>
                <a:cs typeface="Arial Black"/>
              </a:rPr>
              <a:t> </a:t>
            </a:r>
            <a:r>
              <a:rPr sz="1900" spc="-65" dirty="0">
                <a:latin typeface="Arial Black"/>
                <a:cs typeface="Arial Black"/>
              </a:rPr>
              <a:t>ресурсів</a:t>
            </a:r>
            <a:r>
              <a:rPr sz="1900" spc="-30" dirty="0">
                <a:latin typeface="Arial Black"/>
                <a:cs typeface="Arial Black"/>
              </a:rPr>
              <a:t> </a:t>
            </a:r>
            <a:r>
              <a:rPr sz="1900" spc="-65" dirty="0">
                <a:latin typeface="Arial Black"/>
                <a:cs typeface="Arial Black"/>
              </a:rPr>
              <a:t>міста</a:t>
            </a:r>
            <a:endParaRPr sz="1900" dirty="0">
              <a:latin typeface="Arial Black"/>
              <a:cs typeface="Arial Black"/>
            </a:endParaRPr>
          </a:p>
          <a:p>
            <a:pPr marL="12700" lvl="0">
              <a:spcBef>
                <a:spcPts val="580"/>
              </a:spcBef>
              <a:tabLst>
                <a:tab pos="951230" algn="l"/>
                <a:tab pos="2479040" algn="l"/>
                <a:tab pos="3964304" algn="l"/>
                <a:tab pos="5482590" algn="l"/>
              </a:tabLst>
            </a:pPr>
            <a:r>
              <a:rPr sz="1800" dirty="0">
                <a:latin typeface="Arial Black"/>
                <a:cs typeface="Arial Black"/>
              </a:rPr>
              <a:t>Мет</a:t>
            </a:r>
            <a:r>
              <a:rPr sz="1800" spc="-5" dirty="0">
                <a:latin typeface="Arial Black"/>
                <a:cs typeface="Arial Black"/>
              </a:rPr>
              <a:t>а</a:t>
            </a:r>
            <a:r>
              <a:rPr sz="1800" dirty="0">
                <a:latin typeface="Arial Black"/>
                <a:cs typeface="Arial Black"/>
              </a:rPr>
              <a:t>:	</a:t>
            </a:r>
            <a:r>
              <a:rPr sz="1800" spc="-5" dirty="0">
                <a:latin typeface="Arial Black"/>
                <a:cs typeface="Arial Black"/>
              </a:rPr>
              <a:t>зрозу</a:t>
            </a:r>
            <a:r>
              <a:rPr sz="1800" spc="-15" dirty="0">
                <a:latin typeface="Arial Black"/>
                <a:cs typeface="Arial Black"/>
              </a:rPr>
              <a:t>м</a:t>
            </a:r>
            <a:r>
              <a:rPr sz="1800" dirty="0">
                <a:latin typeface="Arial Black"/>
                <a:cs typeface="Arial Black"/>
              </a:rPr>
              <a:t>іти	с</a:t>
            </a:r>
            <a:r>
              <a:rPr sz="1800" spc="-10" dirty="0">
                <a:latin typeface="Arial Black"/>
                <a:cs typeface="Arial Black"/>
              </a:rPr>
              <a:t>т</a:t>
            </a:r>
            <a:r>
              <a:rPr sz="1800" dirty="0">
                <a:latin typeface="Arial Black"/>
                <a:cs typeface="Arial Black"/>
              </a:rPr>
              <a:t>р</a:t>
            </a:r>
            <a:r>
              <a:rPr sz="1800" spc="20" dirty="0">
                <a:latin typeface="Arial Black"/>
                <a:cs typeface="Arial Black"/>
              </a:rPr>
              <a:t>у</a:t>
            </a:r>
            <a:r>
              <a:rPr sz="1800" spc="-5" dirty="0">
                <a:latin typeface="Arial Black"/>
                <a:cs typeface="Arial Black"/>
              </a:rPr>
              <a:t>к</a:t>
            </a:r>
            <a:r>
              <a:rPr sz="1800" spc="-10" dirty="0">
                <a:latin typeface="Arial Black"/>
                <a:cs typeface="Arial Black"/>
              </a:rPr>
              <a:t>т</a:t>
            </a:r>
            <a:r>
              <a:rPr sz="1800" dirty="0">
                <a:latin typeface="Arial Black"/>
                <a:cs typeface="Arial Black"/>
              </a:rPr>
              <a:t>уру	</a:t>
            </a:r>
            <a:r>
              <a:rPr sz="1800" spc="-15" dirty="0">
                <a:latin typeface="Arial Black"/>
                <a:cs typeface="Arial Black"/>
              </a:rPr>
              <a:t>м</a:t>
            </a:r>
            <a:r>
              <a:rPr sz="1800" dirty="0">
                <a:latin typeface="Arial Black"/>
                <a:cs typeface="Arial Black"/>
              </a:rPr>
              <a:t>ісцев</a:t>
            </a:r>
            <a:r>
              <a:rPr sz="1800" spc="-10" dirty="0">
                <a:latin typeface="Arial Black"/>
                <a:cs typeface="Arial Black"/>
              </a:rPr>
              <a:t>о</a:t>
            </a:r>
            <a:r>
              <a:rPr sz="1800" dirty="0">
                <a:latin typeface="Arial Black"/>
                <a:cs typeface="Arial Black"/>
              </a:rPr>
              <a:t>го	</a:t>
            </a:r>
            <a:r>
              <a:rPr sz="1800" dirty="0" err="1" smtClean="0">
                <a:latin typeface="Arial Black"/>
                <a:cs typeface="Arial Black"/>
              </a:rPr>
              <a:t>р</a:t>
            </a:r>
            <a:r>
              <a:rPr sz="1800" spc="15" dirty="0" err="1" smtClean="0">
                <a:latin typeface="Arial Black"/>
                <a:cs typeface="Arial Black"/>
              </a:rPr>
              <a:t>и</a:t>
            </a:r>
            <a:r>
              <a:rPr sz="1800" spc="-15" dirty="0" err="1" smtClean="0">
                <a:latin typeface="Arial Black"/>
                <a:cs typeface="Arial Black"/>
              </a:rPr>
              <a:t>н</a:t>
            </a:r>
            <a:r>
              <a:rPr sz="1800" spc="15" dirty="0" err="1" smtClean="0">
                <a:latin typeface="Arial Black"/>
                <a:cs typeface="Arial Black"/>
              </a:rPr>
              <a:t>к</a:t>
            </a:r>
            <a:r>
              <a:rPr sz="1800" dirty="0" err="1" smtClean="0">
                <a:latin typeface="Arial Black"/>
                <a:cs typeface="Arial Black"/>
              </a:rPr>
              <a:t>у</a:t>
            </a:r>
            <a:r>
              <a:rPr lang="ru-RU" dirty="0" err="1">
                <a:solidFill>
                  <a:prstClr val="black"/>
                </a:solidFill>
                <a:latin typeface="Arial Black"/>
                <a:cs typeface="Arial Black"/>
              </a:rPr>
              <a:t>пр</a:t>
            </a:r>
            <a:r>
              <a:rPr lang="ru-RU" spc="-10" dirty="0" err="1">
                <a:solidFill>
                  <a:prstClr val="black"/>
                </a:solidFill>
                <a:latin typeface="Arial Black"/>
                <a:cs typeface="Arial Black"/>
              </a:rPr>
              <a:t>а</a:t>
            </a:r>
            <a:r>
              <a:rPr lang="ru-RU" dirty="0" err="1">
                <a:solidFill>
                  <a:prstClr val="black"/>
                </a:solidFill>
                <a:latin typeface="Arial Black"/>
                <a:cs typeface="Arial Black"/>
              </a:rPr>
              <a:t>ці</a:t>
            </a:r>
            <a:r>
              <a:rPr lang="ru-RU" dirty="0">
                <a:solidFill>
                  <a:prstClr val="black"/>
                </a:solidFill>
                <a:latin typeface="Arial Black"/>
                <a:cs typeface="Arial Black"/>
              </a:rPr>
              <a:t>	</a:t>
            </a:r>
            <a:r>
              <a:rPr lang="ru-RU" spc="-5" dirty="0">
                <a:solidFill>
                  <a:prstClr val="black"/>
                </a:solidFill>
                <a:latin typeface="Arial Black"/>
                <a:cs typeface="Arial Black"/>
              </a:rPr>
              <a:t>т</a:t>
            </a:r>
            <a:r>
              <a:rPr lang="ru-RU" dirty="0">
                <a:solidFill>
                  <a:prstClr val="black"/>
                </a:solidFill>
                <a:latin typeface="Arial Black"/>
                <a:cs typeface="Arial Black"/>
              </a:rPr>
              <a:t>а	</a:t>
            </a:r>
            <a:r>
              <a:rPr lang="ru-RU" spc="-5" dirty="0" err="1" smtClean="0">
                <a:solidFill>
                  <a:prstClr val="black"/>
                </a:solidFill>
                <a:latin typeface="Arial Black"/>
                <a:cs typeface="Arial Black"/>
              </a:rPr>
              <a:t>йо</a:t>
            </a:r>
            <a:r>
              <a:rPr lang="ru-RU" spc="-10" dirty="0" err="1" smtClean="0">
                <a:solidFill>
                  <a:prstClr val="black"/>
                </a:solidFill>
                <a:latin typeface="Arial Black"/>
                <a:cs typeface="Arial Black"/>
              </a:rPr>
              <a:t>г</a:t>
            </a:r>
            <a:r>
              <a:rPr lang="ru-RU" dirty="0" err="1" smtClean="0">
                <a:solidFill>
                  <a:prstClr val="black"/>
                </a:solidFill>
                <a:latin typeface="Arial Black"/>
                <a:cs typeface="Arial Black"/>
              </a:rPr>
              <a:t>о</a:t>
            </a:r>
            <a:r>
              <a:rPr lang="ru-RU" dirty="0" smtClean="0">
                <a:solidFill>
                  <a:prstClr val="black"/>
                </a:solidFill>
                <a:latin typeface="Arial Black"/>
                <a:cs typeface="Arial Black"/>
              </a:rPr>
              <a:t> </a:t>
            </a:r>
            <a:r>
              <a:rPr sz="1800" dirty="0" err="1" smtClean="0">
                <a:latin typeface="Arial Black"/>
                <a:cs typeface="Arial Black"/>
              </a:rPr>
              <a:t>слабких</a:t>
            </a:r>
            <a:r>
              <a:rPr sz="1800" spc="-15" dirty="0" smtClean="0">
                <a:latin typeface="Arial Black"/>
                <a:cs typeface="Arial Black"/>
              </a:rPr>
              <a:t> </a:t>
            </a:r>
            <a:r>
              <a:rPr sz="1800" spc="-5" dirty="0">
                <a:latin typeface="Arial Black"/>
                <a:cs typeface="Arial Black"/>
              </a:rPr>
              <a:t>та</a:t>
            </a:r>
            <a:r>
              <a:rPr sz="1800" spc="-15" dirty="0">
                <a:latin typeface="Arial Black"/>
                <a:cs typeface="Arial Black"/>
              </a:rPr>
              <a:t> </a:t>
            </a:r>
            <a:r>
              <a:rPr sz="1800" spc="-5" dirty="0">
                <a:latin typeface="Arial Black"/>
                <a:cs typeface="Arial Black"/>
              </a:rPr>
              <a:t>сильних сторін.</a:t>
            </a:r>
            <a:endParaRPr sz="1800" dirty="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44830" y="1624965"/>
            <a:ext cx="84721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330" indent="-342265">
              <a:lnSpc>
                <a:spcPct val="100000"/>
              </a:lnSpc>
              <a:spcBef>
                <a:spcPts val="100"/>
              </a:spcBef>
              <a:buClr>
                <a:srgbClr val="648B91"/>
              </a:buClr>
              <a:buFont typeface="Microsoft Sans Serif"/>
              <a:buChar char="•"/>
              <a:tabLst>
                <a:tab pos="353695" algn="l"/>
                <a:tab pos="354965" algn="l"/>
                <a:tab pos="2091689" algn="l"/>
                <a:tab pos="4159250" algn="l"/>
                <a:tab pos="4619625" algn="l"/>
                <a:tab pos="5116830" algn="l"/>
                <a:tab pos="6430645" algn="l"/>
              </a:tabLst>
            </a:pPr>
            <a:r>
              <a:rPr sz="2400" b="1" spc="-5" dirty="0">
                <a:solidFill>
                  <a:srgbClr val="575757"/>
                </a:solidFill>
                <a:latin typeface="Arial"/>
                <a:cs typeface="Arial"/>
              </a:rPr>
              <a:t>Соціальне	</a:t>
            </a:r>
            <a:r>
              <a:rPr sz="2400" b="1" spc="-10" dirty="0">
                <a:solidFill>
                  <a:srgbClr val="575757"/>
                </a:solidFill>
                <a:latin typeface="Arial"/>
                <a:cs typeface="Arial"/>
              </a:rPr>
              <a:t>партнерство	</a:t>
            </a:r>
            <a:r>
              <a:rPr sz="2400" spc="990" dirty="0">
                <a:solidFill>
                  <a:srgbClr val="575757"/>
                </a:solidFill>
                <a:latin typeface="Microsoft Sans Serif"/>
                <a:cs typeface="Microsoft Sans Serif"/>
              </a:rPr>
              <a:t>—	</a:t>
            </a:r>
            <a:r>
              <a:rPr sz="2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це	</a:t>
            </a:r>
            <a:r>
              <a:rPr sz="2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система	</a:t>
            </a:r>
            <a:r>
              <a:rPr sz="2400" spc="-45" dirty="0">
                <a:solidFill>
                  <a:srgbClr val="575757"/>
                </a:solidFill>
                <a:latin typeface="Microsoft Sans Serif"/>
                <a:cs typeface="Microsoft Sans Serif"/>
              </a:rPr>
              <a:t>взаємозв'язків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6511" y="1990420"/>
            <a:ext cx="359981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65555" algn="l"/>
              </a:tabLst>
            </a:pPr>
            <a:r>
              <a:rPr sz="2400" spc="-60" dirty="0">
                <a:solidFill>
                  <a:srgbClr val="575757"/>
                </a:solidFill>
                <a:latin typeface="Microsoft Sans Serif"/>
                <a:cs typeface="Microsoft Sans Serif"/>
              </a:rPr>
              <a:t>між	</a:t>
            </a:r>
            <a:r>
              <a:rPr sz="2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представниками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6511" y="2356865"/>
            <a:ext cx="40386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97075" algn="l"/>
              </a:tabLst>
            </a:pPr>
            <a:r>
              <a:rPr sz="2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(переважно	професійними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31104" y="1990420"/>
            <a:ext cx="3785235" cy="758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162175" algn="l"/>
              </a:tabLst>
            </a:pPr>
            <a:r>
              <a:rPr sz="2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найманих	</a:t>
            </a:r>
            <a:r>
              <a:rPr sz="2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працівників</a:t>
            </a:r>
            <a:endParaRPr sz="2400">
              <a:latin typeface="Microsoft Sans Serif"/>
              <a:cs typeface="Microsoft Sans Serif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  <a:tabLst>
                <a:tab pos="1704339" algn="l"/>
                <a:tab pos="2345055" algn="l"/>
                <a:tab pos="2817495" algn="l"/>
              </a:tabLst>
            </a:pPr>
            <a:r>
              <a:rPr sz="2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сп</a:t>
            </a:r>
            <a:r>
              <a:rPr sz="2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і</a:t>
            </a:r>
            <a:r>
              <a:rPr sz="2400" spc="-70" dirty="0">
                <a:solidFill>
                  <a:srgbClr val="575757"/>
                </a:solidFill>
                <a:latin typeface="Microsoft Sans Serif"/>
                <a:cs typeface="Microsoft Sans Serif"/>
              </a:rPr>
              <a:t>л</a:t>
            </a:r>
            <a:r>
              <a:rPr sz="2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к</a:t>
            </a:r>
            <a:r>
              <a:rPr sz="24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а</a:t>
            </a:r>
            <a:r>
              <a:rPr sz="2400" spc="-40" dirty="0">
                <a:solidFill>
                  <a:srgbClr val="575757"/>
                </a:solidFill>
                <a:latin typeface="Microsoft Sans Serif"/>
                <a:cs typeface="Microsoft Sans Serif"/>
              </a:rPr>
              <a:t>м</a:t>
            </a:r>
            <a:r>
              <a:rPr sz="2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и</a:t>
            </a:r>
            <a:r>
              <a:rPr sz="2400" dirty="0">
                <a:solidFill>
                  <a:srgbClr val="575757"/>
                </a:solidFill>
                <a:latin typeface="Microsoft Sans Serif"/>
                <a:cs typeface="Microsoft Sans Serif"/>
              </a:rPr>
              <a:t>)	</a:t>
            </a:r>
            <a:r>
              <a:rPr sz="2400" spc="990" dirty="0">
                <a:solidFill>
                  <a:srgbClr val="575757"/>
                </a:solidFill>
                <a:latin typeface="Microsoft Sans Serif"/>
                <a:cs typeface="Microsoft Sans Serif"/>
              </a:rPr>
              <a:t>—</a:t>
            </a:r>
            <a:r>
              <a:rPr sz="2400" dirty="0">
                <a:solidFill>
                  <a:srgbClr val="575757"/>
                </a:solidFill>
                <a:latin typeface="Microsoft Sans Serif"/>
                <a:cs typeface="Microsoft Sans Serif"/>
              </a:rPr>
              <a:t>	</a:t>
            </a:r>
            <a:r>
              <a:rPr sz="2400" spc="-100" dirty="0">
                <a:solidFill>
                  <a:srgbClr val="575757"/>
                </a:solidFill>
                <a:latin typeface="Microsoft Sans Serif"/>
                <a:cs typeface="Microsoft Sans Serif"/>
              </a:rPr>
              <a:t>з</a:t>
            </a:r>
            <a:r>
              <a:rPr sz="2400" dirty="0">
                <a:solidFill>
                  <a:srgbClr val="575757"/>
                </a:solidFill>
                <a:latin typeface="Microsoft Sans Serif"/>
                <a:cs typeface="Microsoft Sans Serif"/>
              </a:rPr>
              <a:t>	</a:t>
            </a:r>
            <a:r>
              <a:rPr sz="2400" spc="-40" dirty="0">
                <a:solidFill>
                  <a:srgbClr val="575757"/>
                </a:solidFill>
                <a:latin typeface="Microsoft Sans Serif"/>
                <a:cs typeface="Microsoft Sans Serif"/>
              </a:rPr>
              <a:t>о</a:t>
            </a:r>
            <a:r>
              <a:rPr sz="2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д</a:t>
            </a:r>
            <a:r>
              <a:rPr sz="2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но</a:t>
            </a:r>
            <a:r>
              <a:rPr sz="2400" spc="-75" dirty="0">
                <a:solidFill>
                  <a:srgbClr val="575757"/>
                </a:solidFill>
                <a:latin typeface="Microsoft Sans Serif"/>
                <a:cs typeface="Microsoft Sans Serif"/>
              </a:rPr>
              <a:t>г</a:t>
            </a:r>
            <a:r>
              <a:rPr sz="2400" dirty="0">
                <a:solidFill>
                  <a:srgbClr val="575757"/>
                </a:solidFill>
                <a:latin typeface="Microsoft Sans Serif"/>
                <a:cs typeface="Microsoft Sans Serif"/>
              </a:rPr>
              <a:t>о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6511" y="2722321"/>
            <a:ext cx="8130540" cy="2221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spc="-80" dirty="0">
                <a:solidFill>
                  <a:srgbClr val="575757"/>
                </a:solidFill>
                <a:latin typeface="Microsoft Sans Serif"/>
                <a:cs typeface="Microsoft Sans Serif"/>
              </a:rPr>
              <a:t>боку, </a:t>
            </a:r>
            <a:r>
              <a:rPr sz="2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роботодавцями </a:t>
            </a:r>
            <a:r>
              <a:rPr sz="2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та </a:t>
            </a:r>
            <a:r>
              <a:rPr sz="2400" spc="50" dirty="0">
                <a:solidFill>
                  <a:srgbClr val="575757"/>
                </a:solidFill>
                <a:latin typeface="Microsoft Sans Serif"/>
                <a:cs typeface="Microsoft Sans Serif"/>
              </a:rPr>
              <a:t>їх </a:t>
            </a:r>
            <a:r>
              <a:rPr sz="2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об'єднаннями </a:t>
            </a:r>
            <a:r>
              <a:rPr sz="2400" spc="994" dirty="0">
                <a:solidFill>
                  <a:srgbClr val="575757"/>
                </a:solidFill>
                <a:latin typeface="Microsoft Sans Serif"/>
                <a:cs typeface="Microsoft Sans Serif"/>
              </a:rPr>
              <a:t>— </a:t>
            </a:r>
            <a:r>
              <a:rPr sz="2400" spc="-100" dirty="0">
                <a:solidFill>
                  <a:srgbClr val="575757"/>
                </a:solidFill>
                <a:latin typeface="Microsoft Sans Serif"/>
                <a:cs typeface="Microsoft Sans Serif"/>
              </a:rPr>
              <a:t>з</a:t>
            </a:r>
            <a:r>
              <a:rPr sz="2400" spc="-9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другого, </a:t>
            </a:r>
            <a:r>
              <a:rPr sz="2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і </a:t>
            </a:r>
            <a:r>
              <a:rPr sz="2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державою </a:t>
            </a:r>
            <a:r>
              <a:rPr sz="2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та органами місцевого </a:t>
            </a:r>
            <a:r>
              <a:rPr sz="2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самоврядування </a:t>
            </a:r>
            <a:r>
              <a:rPr sz="2400" spc="990" dirty="0">
                <a:solidFill>
                  <a:srgbClr val="575757"/>
                </a:solidFill>
                <a:latin typeface="Microsoft Sans Serif"/>
                <a:cs typeface="Microsoft Sans Serif"/>
              </a:rPr>
              <a:t>— </a:t>
            </a:r>
            <a:r>
              <a:rPr sz="2400" spc="-100" dirty="0">
                <a:solidFill>
                  <a:srgbClr val="575757"/>
                </a:solidFill>
                <a:latin typeface="Microsoft Sans Serif"/>
                <a:cs typeface="Microsoft Sans Serif"/>
              </a:rPr>
              <a:t>з </a:t>
            </a:r>
            <a:r>
              <a:rPr sz="2400" spc="-9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третього,</a:t>
            </a:r>
            <a:r>
              <a:rPr sz="2400" spc="120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що</a:t>
            </a:r>
            <a:r>
              <a:rPr sz="2400" spc="123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виражається</a:t>
            </a:r>
            <a:r>
              <a:rPr sz="2400" spc="6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6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dirty="0">
                <a:solidFill>
                  <a:srgbClr val="575757"/>
                </a:solidFill>
                <a:latin typeface="Microsoft Sans Serif"/>
                <a:cs typeface="Microsoft Sans Serif"/>
              </a:rPr>
              <a:t>у   </a:t>
            </a:r>
            <a:r>
              <a:rPr sz="24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взаємних </a:t>
            </a:r>
            <a:r>
              <a:rPr sz="2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консультаціях, </a:t>
            </a:r>
            <a:r>
              <a:rPr sz="2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переговорах і примирних </a:t>
            </a:r>
            <a:r>
              <a:rPr sz="2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процедурах </a:t>
            </a:r>
            <a:r>
              <a:rPr sz="2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на </a:t>
            </a:r>
            <a:r>
              <a:rPr sz="2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40" dirty="0">
                <a:solidFill>
                  <a:srgbClr val="575757"/>
                </a:solidFill>
                <a:latin typeface="Microsoft Sans Serif"/>
                <a:cs typeface="Microsoft Sans Serif"/>
              </a:rPr>
              <a:t>взаємоузгоджених </a:t>
            </a:r>
            <a:r>
              <a:rPr sz="2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принципах </a:t>
            </a:r>
            <a:r>
              <a:rPr sz="2400" spc="-100" dirty="0">
                <a:solidFill>
                  <a:srgbClr val="575757"/>
                </a:solidFill>
                <a:latin typeface="Microsoft Sans Serif"/>
                <a:cs typeface="Microsoft Sans Serif"/>
              </a:rPr>
              <a:t>з </a:t>
            </a:r>
            <a:r>
              <a:rPr sz="24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метою </a:t>
            </a:r>
            <a:r>
              <a:rPr sz="2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дотримання </a:t>
            </a:r>
            <a:r>
              <a:rPr sz="2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прав </a:t>
            </a:r>
            <a:r>
              <a:rPr sz="2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та</a:t>
            </a:r>
            <a:r>
              <a:rPr sz="2400" spc="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інтересів</a:t>
            </a:r>
            <a:r>
              <a:rPr sz="2400" spc="4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працівників,</a:t>
            </a:r>
            <a:r>
              <a:rPr sz="2400" spc="3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роботодавців</a:t>
            </a:r>
            <a:r>
              <a:rPr sz="24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і</a:t>
            </a:r>
            <a:r>
              <a:rPr sz="2400" spc="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держави.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20</a:t>
            </a:fld>
            <a:endParaRPr spc="-5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86511" y="1603629"/>
            <a:ext cx="8133715" cy="4454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240" marR="10160" algn="just">
              <a:lnSpc>
                <a:spcPct val="114399"/>
              </a:lnSpc>
              <a:spcBef>
                <a:spcPts val="100"/>
              </a:spcBef>
            </a:pPr>
            <a:r>
              <a:rPr sz="1800" b="1" spc="-10" dirty="0">
                <a:solidFill>
                  <a:srgbClr val="3D798E"/>
                </a:solidFill>
                <a:latin typeface="Arial"/>
                <a:cs typeface="Arial"/>
              </a:rPr>
              <a:t>Гендерні</a:t>
            </a:r>
            <a:r>
              <a:rPr sz="1800" b="1" spc="-5" dirty="0">
                <a:solidFill>
                  <a:srgbClr val="3D798E"/>
                </a:solidFill>
                <a:latin typeface="Arial"/>
                <a:cs typeface="Arial"/>
              </a:rPr>
              <a:t> аспекти</a:t>
            </a:r>
            <a:r>
              <a:rPr sz="1800" b="1" dirty="0">
                <a:solidFill>
                  <a:srgbClr val="3D798E"/>
                </a:solidFill>
                <a:latin typeface="Arial"/>
                <a:cs typeface="Arial"/>
              </a:rPr>
              <a:t> </a:t>
            </a:r>
            <a:r>
              <a:rPr sz="1800" b="1" spc="5" dirty="0">
                <a:solidFill>
                  <a:srgbClr val="3D798E"/>
                </a:solidFill>
                <a:latin typeface="Arial"/>
                <a:cs typeface="Arial"/>
              </a:rPr>
              <a:t>ринку</a:t>
            </a:r>
            <a:r>
              <a:rPr sz="1800" b="1" spc="10" dirty="0">
                <a:solidFill>
                  <a:srgbClr val="3D798E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3D798E"/>
                </a:solidFill>
                <a:latin typeface="Arial"/>
                <a:cs typeface="Arial"/>
              </a:rPr>
              <a:t>праці</a:t>
            </a:r>
            <a:r>
              <a:rPr sz="1800" b="1" dirty="0">
                <a:solidFill>
                  <a:srgbClr val="3D798E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3D798E"/>
                </a:solidFill>
                <a:latin typeface="Arial"/>
                <a:cs typeface="Arial"/>
              </a:rPr>
              <a:t>(загальні</a:t>
            </a:r>
            <a:r>
              <a:rPr sz="1800" b="1" dirty="0">
                <a:solidFill>
                  <a:srgbClr val="3D798E"/>
                </a:solidFill>
                <a:latin typeface="Arial"/>
                <a:cs typeface="Arial"/>
              </a:rPr>
              <a:t> ініціативи</a:t>
            </a:r>
            <a:r>
              <a:rPr sz="1800" b="1" spc="5" dirty="0">
                <a:solidFill>
                  <a:srgbClr val="3D798E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3D798E"/>
                </a:solidFill>
                <a:latin typeface="Arial"/>
                <a:cs typeface="Arial"/>
              </a:rPr>
              <a:t>щодо</a:t>
            </a:r>
            <a:r>
              <a:rPr sz="1800" b="1" spc="-10" dirty="0">
                <a:solidFill>
                  <a:srgbClr val="3D798E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3D798E"/>
                </a:solidFill>
                <a:latin typeface="Arial"/>
                <a:cs typeface="Arial"/>
              </a:rPr>
              <a:t>змін</a:t>
            </a:r>
            <a:r>
              <a:rPr sz="1800" b="1" spc="-15" dirty="0">
                <a:solidFill>
                  <a:srgbClr val="3D798E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3D798E"/>
                </a:solidFill>
                <a:latin typeface="Arial"/>
                <a:cs typeface="Arial"/>
              </a:rPr>
              <a:t>на </a:t>
            </a:r>
            <a:r>
              <a:rPr sz="1800" b="1" spc="-5" dirty="0">
                <a:solidFill>
                  <a:srgbClr val="3D798E"/>
                </a:solidFill>
                <a:latin typeface="Arial"/>
                <a:cs typeface="Arial"/>
              </a:rPr>
              <a:t> покращення</a:t>
            </a:r>
            <a:r>
              <a:rPr sz="1800" b="1" spc="10" dirty="0">
                <a:solidFill>
                  <a:srgbClr val="3D798E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3D798E"/>
                </a:solidFill>
                <a:latin typeface="Arial"/>
                <a:cs typeface="Arial"/>
              </a:rPr>
              <a:t>ситуації</a:t>
            </a:r>
            <a:r>
              <a:rPr sz="1800" b="1" spc="125" dirty="0">
                <a:solidFill>
                  <a:srgbClr val="3D798E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3D798E"/>
                </a:solidFill>
                <a:latin typeface="Arial"/>
                <a:cs typeface="Arial"/>
              </a:rPr>
              <a:t>):</a:t>
            </a:r>
            <a:endParaRPr sz="1800">
              <a:latin typeface="Arial"/>
              <a:cs typeface="Arial"/>
            </a:endParaRPr>
          </a:p>
          <a:p>
            <a:pPr marL="12700" marR="7620" algn="just">
              <a:lnSpc>
                <a:spcPct val="100000"/>
              </a:lnSpc>
              <a:spcBef>
                <a:spcPts val="635"/>
              </a:spcBef>
              <a:buClr>
                <a:srgbClr val="648B91"/>
              </a:buClr>
              <a:buChar char="•"/>
              <a:tabLst>
                <a:tab pos="144145" algn="l"/>
              </a:tabLst>
            </a:pP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включення </a:t>
            </a:r>
            <a:r>
              <a:rPr sz="1600" dirty="0">
                <a:solidFill>
                  <a:srgbClr val="575757"/>
                </a:solidFill>
                <a:latin typeface="Microsoft Sans Serif"/>
                <a:cs typeface="Microsoft Sans Serif"/>
              </a:rPr>
              <a:t>до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програм місцевого </a:t>
            </a:r>
            <a:r>
              <a:rPr sz="16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розвитку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завдань, спрямованих </a:t>
            </a:r>
            <a:r>
              <a:rPr sz="1600" dirty="0">
                <a:solidFill>
                  <a:srgbClr val="575757"/>
                </a:solidFill>
                <a:latin typeface="Microsoft Sans Serif"/>
                <a:cs typeface="Microsoft Sans Serif"/>
              </a:rPr>
              <a:t>на </a:t>
            </a:r>
            <a:r>
              <a:rPr sz="16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забезпечення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можливостей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гармонійного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поєднання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зайнятості </a:t>
            </a:r>
            <a:r>
              <a:rPr sz="1600" dirty="0">
                <a:solidFill>
                  <a:srgbClr val="575757"/>
                </a:solidFill>
                <a:latin typeface="Microsoft Sans Serif"/>
                <a:cs typeface="Microsoft Sans Serif"/>
              </a:rPr>
              <a:t>на </a:t>
            </a:r>
            <a:r>
              <a:rPr sz="16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ринку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праці 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та </a:t>
            </a:r>
            <a:r>
              <a:rPr sz="16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в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домашньому 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господарстві;</a:t>
            </a:r>
            <a:endParaRPr sz="1600">
              <a:latin typeface="Microsoft Sans Serif"/>
              <a:cs typeface="Microsoft Sans Serif"/>
            </a:endParaRPr>
          </a:p>
          <a:p>
            <a:pPr marL="85725" indent="-73660" algn="just">
              <a:lnSpc>
                <a:spcPct val="100000"/>
              </a:lnSpc>
              <a:spcBef>
                <a:spcPts val="385"/>
              </a:spcBef>
              <a:buClr>
                <a:srgbClr val="648B91"/>
              </a:buClr>
              <a:buChar char="•"/>
              <a:tabLst>
                <a:tab pos="86360" algn="l"/>
              </a:tabLst>
            </a:pPr>
            <a:r>
              <a:rPr sz="1600" dirty="0">
                <a:solidFill>
                  <a:srgbClr val="575757"/>
                </a:solidFill>
                <a:latin typeface="Microsoft Sans Serif"/>
                <a:cs typeface="Microsoft Sans Serif"/>
              </a:rPr>
              <a:t>доступність</a:t>
            </a:r>
            <a:r>
              <a:rPr sz="1600" spc="-4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побутових</a:t>
            </a:r>
            <a:r>
              <a:rPr sz="16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послуг;</a:t>
            </a:r>
            <a:endParaRPr sz="1600">
              <a:latin typeface="Microsoft Sans Serif"/>
              <a:cs typeface="Microsoft Sans Serif"/>
            </a:endParaRPr>
          </a:p>
          <a:p>
            <a:pPr marL="85725" indent="-73660" algn="just">
              <a:lnSpc>
                <a:spcPct val="100000"/>
              </a:lnSpc>
              <a:spcBef>
                <a:spcPts val="409"/>
              </a:spcBef>
              <a:buClr>
                <a:srgbClr val="648B91"/>
              </a:buClr>
              <a:buChar char="•"/>
              <a:tabLst>
                <a:tab pos="86360" algn="l"/>
              </a:tabLst>
            </a:pP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розширення</a:t>
            </a:r>
            <a:r>
              <a:rPr sz="1600" spc="3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мережі</a:t>
            </a:r>
            <a:r>
              <a:rPr sz="1600" spc="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дитячих</a:t>
            </a:r>
            <a:r>
              <a:rPr sz="1600" spc="4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дошкільних</a:t>
            </a:r>
            <a:r>
              <a:rPr sz="1600" spc="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закладів;</a:t>
            </a:r>
            <a:endParaRPr sz="1600">
              <a:latin typeface="Microsoft Sans Serif"/>
              <a:cs typeface="Microsoft Sans Serif"/>
            </a:endParaRPr>
          </a:p>
          <a:p>
            <a:pPr marL="12700" marR="5715" algn="just">
              <a:lnSpc>
                <a:spcPct val="100000"/>
              </a:lnSpc>
              <a:spcBef>
                <a:spcPts val="409"/>
              </a:spcBef>
              <a:buClr>
                <a:srgbClr val="648B91"/>
              </a:buClr>
              <a:buChar char="•"/>
              <a:tabLst>
                <a:tab pos="86360" algn="l"/>
              </a:tabLst>
            </a:pP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запровадження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гнучкого</a:t>
            </a:r>
            <a:r>
              <a:rPr sz="16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робочого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графіку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65" dirty="0">
                <a:solidFill>
                  <a:srgbClr val="575757"/>
                </a:solidFill>
                <a:latin typeface="Microsoft Sans Serif"/>
                <a:cs typeface="Microsoft Sans Serif"/>
              </a:rPr>
              <a:t>з</a:t>
            </a:r>
            <a:r>
              <a:rPr sz="1600" spc="-6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метою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гармонізації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професійного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і 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приватного</a:t>
            </a:r>
            <a:r>
              <a:rPr sz="16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життя;</a:t>
            </a:r>
            <a:endParaRPr sz="1600">
              <a:latin typeface="Microsoft Sans Serif"/>
              <a:cs typeface="Microsoft Sans Serif"/>
            </a:endParaRPr>
          </a:p>
          <a:p>
            <a:pPr marL="85725" indent="-73660" algn="just">
              <a:lnSpc>
                <a:spcPct val="100000"/>
              </a:lnSpc>
              <a:spcBef>
                <a:spcPts val="380"/>
              </a:spcBef>
              <a:buClr>
                <a:srgbClr val="648B91"/>
              </a:buClr>
              <a:buChar char="•"/>
              <a:tabLst>
                <a:tab pos="86360" algn="l"/>
              </a:tabLst>
            </a:pP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вивчення</a:t>
            </a:r>
            <a:r>
              <a:rPr sz="1600" spc="17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потреб,</a:t>
            </a:r>
            <a:r>
              <a:rPr sz="1600" spc="19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інтересів,</a:t>
            </a:r>
            <a:r>
              <a:rPr sz="1600" spc="17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можливостей,</a:t>
            </a:r>
            <a:r>
              <a:rPr sz="1600" spc="19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потенціалу</a:t>
            </a:r>
            <a:r>
              <a:rPr sz="1600" spc="17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40" dirty="0">
                <a:solidFill>
                  <a:srgbClr val="575757"/>
                </a:solidFill>
                <a:latin typeface="Microsoft Sans Serif"/>
                <a:cs typeface="Microsoft Sans Serif"/>
              </a:rPr>
              <a:t>жінок</a:t>
            </a:r>
            <a:r>
              <a:rPr sz="1600" spc="17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і</a:t>
            </a:r>
            <a:r>
              <a:rPr sz="1600" spc="18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чоловіків;</a:t>
            </a:r>
            <a:r>
              <a:rPr sz="1600" spc="19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бар’єрів,</a:t>
            </a:r>
            <a:r>
              <a:rPr sz="1600" spc="19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що</a:t>
            </a:r>
            <a:endParaRPr sz="1600">
              <a:latin typeface="Microsoft Sans Serif"/>
              <a:cs typeface="Microsoft Sans Serif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перешкоджають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активній</a:t>
            </a:r>
            <a:r>
              <a:rPr sz="1600" spc="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роботі</a:t>
            </a:r>
            <a:r>
              <a:rPr sz="1600" spc="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жінок</a:t>
            </a:r>
            <a:r>
              <a:rPr sz="16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575757"/>
                </a:solidFill>
                <a:latin typeface="Microsoft Sans Serif"/>
                <a:cs typeface="Microsoft Sans Serif"/>
              </a:rPr>
              <a:t>на</a:t>
            </a:r>
            <a:r>
              <a:rPr sz="1600" spc="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керівних</a:t>
            </a:r>
            <a:r>
              <a:rPr sz="16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посадах;</a:t>
            </a:r>
            <a:endParaRPr sz="1600">
              <a:latin typeface="Microsoft Sans Serif"/>
              <a:cs typeface="Microsoft Sans Serif"/>
            </a:endParaRPr>
          </a:p>
          <a:p>
            <a:pPr marL="12700" marR="6985" algn="just">
              <a:lnSpc>
                <a:spcPct val="100000"/>
              </a:lnSpc>
              <a:spcBef>
                <a:spcPts val="409"/>
              </a:spcBef>
              <a:buClr>
                <a:srgbClr val="648B91"/>
              </a:buClr>
              <a:buChar char="•"/>
              <a:tabLst>
                <a:tab pos="86360" algn="l"/>
              </a:tabLst>
            </a:pP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подолання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ґендерних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стереотипів. Створення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позитивного </a:t>
            </a:r>
            <a:r>
              <a:rPr sz="16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іміджу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жінки-бізнесмена,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жінки-політика;</a:t>
            </a:r>
            <a:r>
              <a:rPr sz="1600" spc="4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поширення</a:t>
            </a:r>
            <a:r>
              <a:rPr sz="1600" spc="3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позитивних</a:t>
            </a:r>
            <a:r>
              <a:rPr sz="16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прикладів</a:t>
            </a:r>
            <a:r>
              <a:rPr sz="1600" spc="3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через</a:t>
            </a:r>
            <a:r>
              <a:rPr sz="1600" spc="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ЗМІ;</a:t>
            </a:r>
            <a:endParaRPr sz="1600">
              <a:latin typeface="Microsoft Sans Serif"/>
              <a:cs typeface="Microsoft Sans Serif"/>
            </a:endParaRPr>
          </a:p>
          <a:p>
            <a:pPr marL="12700" marR="5080" algn="just">
              <a:lnSpc>
                <a:spcPct val="100000"/>
              </a:lnSpc>
              <a:spcBef>
                <a:spcPts val="409"/>
              </a:spcBef>
              <a:buClr>
                <a:srgbClr val="648B91"/>
              </a:buClr>
              <a:buChar char="•"/>
              <a:tabLst>
                <a:tab pos="86360" algn="l"/>
              </a:tabLst>
            </a:pP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створення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умов </a:t>
            </a:r>
            <a:r>
              <a:rPr sz="1600" spc="10" dirty="0">
                <a:solidFill>
                  <a:srgbClr val="575757"/>
                </a:solidFill>
                <a:latin typeface="Microsoft Sans Serif"/>
                <a:cs typeface="Microsoft Sans Serif"/>
              </a:rPr>
              <a:t>для </a:t>
            </a:r>
            <a:r>
              <a:rPr sz="16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забезпечення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рівного 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доступу </a:t>
            </a:r>
            <a:r>
              <a:rPr sz="1600" dirty="0">
                <a:solidFill>
                  <a:srgbClr val="575757"/>
                </a:solidFill>
                <a:latin typeface="Microsoft Sans Serif"/>
                <a:cs typeface="Microsoft Sans Serif"/>
              </a:rPr>
              <a:t>до професійної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самореалізації: 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застосування </a:t>
            </a:r>
            <a:r>
              <a:rPr sz="16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політики 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«позитивної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дискримінації» при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наймі </a:t>
            </a:r>
            <a:r>
              <a:rPr sz="1600" dirty="0">
                <a:solidFill>
                  <a:srgbClr val="575757"/>
                </a:solidFill>
                <a:latin typeface="Microsoft Sans Serif"/>
                <a:cs typeface="Microsoft Sans Serif"/>
              </a:rPr>
              <a:t>на </a:t>
            </a:r>
            <a:r>
              <a:rPr sz="16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роботу,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кар’єрному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просуванні;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ґендерно</a:t>
            </a:r>
            <a:r>
              <a:rPr sz="1600" spc="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чуйні</a:t>
            </a:r>
            <a:r>
              <a:rPr sz="1600" spc="3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правила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спілкування,</a:t>
            </a:r>
            <a:r>
              <a:rPr sz="16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кодекси</a:t>
            </a:r>
            <a:r>
              <a:rPr sz="16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поведінки</a:t>
            </a:r>
            <a:r>
              <a:rPr sz="1600" spc="3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тощо;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21</a:t>
            </a:fld>
            <a:endParaRPr spc="-5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29590" y="1603629"/>
            <a:ext cx="8487410" cy="4503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985" algn="just">
              <a:lnSpc>
                <a:spcPct val="114399"/>
              </a:lnSpc>
              <a:spcBef>
                <a:spcPts val="100"/>
              </a:spcBef>
            </a:pPr>
            <a:r>
              <a:rPr sz="1800" b="1" spc="-10" dirty="0">
                <a:solidFill>
                  <a:srgbClr val="3D798E"/>
                </a:solidFill>
                <a:latin typeface="Arial"/>
                <a:cs typeface="Arial"/>
              </a:rPr>
              <a:t>Гендерні</a:t>
            </a:r>
            <a:r>
              <a:rPr sz="1800" b="1" spc="-5" dirty="0">
                <a:solidFill>
                  <a:srgbClr val="3D798E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3D798E"/>
                </a:solidFill>
                <a:latin typeface="Arial"/>
                <a:cs typeface="Arial"/>
              </a:rPr>
              <a:t>аспекти</a:t>
            </a:r>
            <a:r>
              <a:rPr sz="1800" b="1" spc="-5" dirty="0">
                <a:solidFill>
                  <a:srgbClr val="3D798E"/>
                </a:solidFill>
                <a:latin typeface="Arial"/>
                <a:cs typeface="Arial"/>
              </a:rPr>
              <a:t> </a:t>
            </a:r>
            <a:r>
              <a:rPr sz="1800" b="1" spc="5" dirty="0">
                <a:solidFill>
                  <a:srgbClr val="3D798E"/>
                </a:solidFill>
                <a:latin typeface="Arial"/>
                <a:cs typeface="Arial"/>
              </a:rPr>
              <a:t>ринку</a:t>
            </a:r>
            <a:r>
              <a:rPr sz="1800" b="1" spc="10" dirty="0">
                <a:solidFill>
                  <a:srgbClr val="3D798E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3D798E"/>
                </a:solidFill>
                <a:latin typeface="Arial"/>
                <a:cs typeface="Arial"/>
              </a:rPr>
              <a:t>праці</a:t>
            </a:r>
            <a:r>
              <a:rPr sz="1800" b="1" dirty="0">
                <a:solidFill>
                  <a:srgbClr val="3D798E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3D798E"/>
                </a:solidFill>
                <a:latin typeface="Arial"/>
                <a:cs typeface="Arial"/>
              </a:rPr>
              <a:t>(загальні</a:t>
            </a:r>
            <a:r>
              <a:rPr sz="1800" b="1" spc="-5" dirty="0">
                <a:solidFill>
                  <a:srgbClr val="3D798E"/>
                </a:solidFill>
                <a:latin typeface="Arial"/>
                <a:cs typeface="Arial"/>
              </a:rPr>
              <a:t> ініціативи</a:t>
            </a:r>
            <a:r>
              <a:rPr sz="1800" b="1" dirty="0">
                <a:solidFill>
                  <a:srgbClr val="3D798E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3D798E"/>
                </a:solidFill>
                <a:latin typeface="Arial"/>
                <a:cs typeface="Arial"/>
              </a:rPr>
              <a:t>щодо</a:t>
            </a:r>
            <a:r>
              <a:rPr sz="1800" b="1" spc="-10" dirty="0">
                <a:solidFill>
                  <a:srgbClr val="3D798E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3D798E"/>
                </a:solidFill>
                <a:latin typeface="Arial"/>
                <a:cs typeface="Arial"/>
              </a:rPr>
              <a:t>змін</a:t>
            </a:r>
            <a:r>
              <a:rPr sz="1800" b="1" spc="-15" dirty="0">
                <a:solidFill>
                  <a:srgbClr val="3D798E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3D798E"/>
                </a:solidFill>
                <a:latin typeface="Arial"/>
                <a:cs typeface="Arial"/>
              </a:rPr>
              <a:t>на </a:t>
            </a:r>
            <a:r>
              <a:rPr sz="1800" b="1" spc="-5" dirty="0">
                <a:solidFill>
                  <a:srgbClr val="3D798E"/>
                </a:solidFill>
                <a:latin typeface="Arial"/>
                <a:cs typeface="Arial"/>
              </a:rPr>
              <a:t> покращення</a:t>
            </a:r>
            <a:r>
              <a:rPr sz="1800" b="1" spc="10" dirty="0">
                <a:solidFill>
                  <a:srgbClr val="3D798E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3D798E"/>
                </a:solidFill>
                <a:latin typeface="Arial"/>
                <a:cs typeface="Arial"/>
              </a:rPr>
              <a:t>ситуації</a:t>
            </a:r>
            <a:r>
              <a:rPr sz="1800" b="1" spc="125" dirty="0">
                <a:solidFill>
                  <a:srgbClr val="3D798E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3D798E"/>
                </a:solidFill>
                <a:latin typeface="Arial"/>
                <a:cs typeface="Arial"/>
              </a:rPr>
              <a:t>):</a:t>
            </a:r>
            <a:endParaRPr sz="18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635"/>
              </a:spcBef>
              <a:buClr>
                <a:srgbClr val="648B91"/>
              </a:buClr>
              <a:buSzPct val="93750"/>
              <a:buChar char="•"/>
              <a:tabLst>
                <a:tab pos="85090" algn="l"/>
              </a:tabLst>
            </a:pP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інформаційно-просвітницька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робота </a:t>
            </a:r>
            <a:r>
              <a:rPr sz="1600" spc="-65" dirty="0">
                <a:solidFill>
                  <a:srgbClr val="575757"/>
                </a:solidFill>
                <a:latin typeface="Microsoft Sans Serif"/>
                <a:cs typeface="Microsoft Sans Serif"/>
              </a:rPr>
              <a:t>з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працедавцями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та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представниками 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влади </a:t>
            </a:r>
            <a:r>
              <a:rPr sz="16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в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плані 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недопущення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дискримінації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за</a:t>
            </a:r>
            <a:r>
              <a:rPr sz="16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 ознакою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статі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при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працевлаштуванні,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професійному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зростанні,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доступі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575757"/>
                </a:solidFill>
                <a:latin typeface="Microsoft Sans Serif"/>
                <a:cs typeface="Microsoft Sans Serif"/>
              </a:rPr>
              <a:t>до</a:t>
            </a:r>
            <a:r>
              <a:rPr sz="1600" spc="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доходів;</a:t>
            </a:r>
            <a:endParaRPr sz="1600">
              <a:latin typeface="Microsoft Sans Serif"/>
              <a:cs typeface="Microsoft Sans Serif"/>
            </a:endParaRPr>
          </a:p>
          <a:p>
            <a:pPr marL="12700" marR="5080" algn="just">
              <a:lnSpc>
                <a:spcPct val="100000"/>
              </a:lnSpc>
              <a:spcBef>
                <a:spcPts val="385"/>
              </a:spcBef>
              <a:buClr>
                <a:srgbClr val="648B91"/>
              </a:buClr>
              <a:buSzPct val="93750"/>
              <a:buChar char="•"/>
              <a:tabLst>
                <a:tab pos="85090" algn="l"/>
              </a:tabLst>
            </a:pPr>
            <a:r>
              <a:rPr sz="16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розробка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і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впровадження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різноманітних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інформаційно-освітніх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програм: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конференцій, </a:t>
            </a:r>
            <a:r>
              <a:rPr sz="1600" spc="-409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семінарів,</a:t>
            </a:r>
            <a:r>
              <a:rPr sz="16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 круглих</a:t>
            </a:r>
            <a:r>
              <a:rPr sz="1600" spc="6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столів,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спрямованих</a:t>
            </a:r>
            <a:r>
              <a:rPr sz="1600" dirty="0">
                <a:solidFill>
                  <a:srgbClr val="575757"/>
                </a:solidFill>
                <a:latin typeface="Microsoft Sans Serif"/>
                <a:cs typeface="Microsoft Sans Serif"/>
              </a:rPr>
              <a:t> на</a:t>
            </a:r>
            <a:r>
              <a:rPr sz="1600" spc="3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формування</a:t>
            </a:r>
            <a:r>
              <a:rPr sz="16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ґендерної</a:t>
            </a:r>
            <a:r>
              <a:rPr sz="1600" spc="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свідомості;</a:t>
            </a:r>
            <a:endParaRPr sz="1600">
              <a:latin typeface="Microsoft Sans Serif"/>
              <a:cs typeface="Microsoft Sans Serif"/>
            </a:endParaRPr>
          </a:p>
          <a:p>
            <a:pPr marL="12700" marR="6350" algn="just">
              <a:lnSpc>
                <a:spcPct val="100000"/>
              </a:lnSpc>
              <a:spcBef>
                <a:spcPts val="409"/>
              </a:spcBef>
              <a:buClr>
                <a:srgbClr val="648B91"/>
              </a:buClr>
              <a:buSzPct val="93750"/>
              <a:buChar char="•"/>
              <a:tabLst>
                <a:tab pos="85090" algn="l"/>
              </a:tabLst>
            </a:pP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розроблення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та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введення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в</a:t>
            </a:r>
            <a:r>
              <a:rPr sz="1600" spc="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575757"/>
                </a:solidFill>
                <a:latin typeface="Microsoft Sans Serif"/>
                <a:cs typeface="Microsoft Sans Serif"/>
              </a:rPr>
              <a:t>дію</a:t>
            </a:r>
            <a:r>
              <a:rPr sz="16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програми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65" dirty="0">
                <a:solidFill>
                  <a:srgbClr val="575757"/>
                </a:solidFill>
                <a:latin typeface="Microsoft Sans Serif"/>
                <a:cs typeface="Microsoft Sans Serif"/>
              </a:rPr>
              <a:t>з</a:t>
            </a:r>
            <a:r>
              <a:rPr sz="1600" spc="-6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профорієнтації,</a:t>
            </a:r>
            <a:r>
              <a:rPr sz="16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профнавчання,</a:t>
            </a:r>
            <a:r>
              <a:rPr sz="1600" spc="409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40" dirty="0">
                <a:solidFill>
                  <a:srgbClr val="575757"/>
                </a:solidFill>
                <a:latin typeface="Microsoft Sans Serif"/>
                <a:cs typeface="Microsoft Sans Serif"/>
              </a:rPr>
              <a:t>яке </a:t>
            </a:r>
            <a:r>
              <a:rPr sz="16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сприятиме</a:t>
            </a:r>
            <a:r>
              <a:rPr sz="16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575757"/>
                </a:solidFill>
                <a:latin typeface="Microsoft Sans Serif"/>
                <a:cs typeface="Microsoft Sans Serif"/>
              </a:rPr>
              <a:t>більш</a:t>
            </a:r>
            <a:r>
              <a:rPr sz="16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широкій</a:t>
            </a:r>
            <a:r>
              <a:rPr sz="1600" spc="5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професійній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самореалізації</a:t>
            </a:r>
            <a:r>
              <a:rPr sz="16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жінок;</a:t>
            </a:r>
            <a:endParaRPr sz="1600">
              <a:latin typeface="Microsoft Sans Serif"/>
              <a:cs typeface="Microsoft Sans Serif"/>
            </a:endParaRPr>
          </a:p>
          <a:p>
            <a:pPr marL="84455" indent="-72390" algn="just">
              <a:lnSpc>
                <a:spcPct val="100000"/>
              </a:lnSpc>
              <a:spcBef>
                <a:spcPts val="409"/>
              </a:spcBef>
              <a:buClr>
                <a:srgbClr val="648B91"/>
              </a:buClr>
              <a:buSzPct val="93750"/>
              <a:buChar char="•"/>
              <a:tabLst>
                <a:tab pos="85090" algn="l"/>
              </a:tabLst>
            </a:pP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запровадження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програми</a:t>
            </a:r>
            <a:r>
              <a:rPr sz="1600" spc="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соціальної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та</a:t>
            </a:r>
            <a:r>
              <a:rPr sz="1600" spc="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психологічної</a:t>
            </a:r>
            <a:r>
              <a:rPr sz="1600" spc="4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575757"/>
                </a:solidFill>
                <a:latin typeface="Microsoft Sans Serif"/>
                <a:cs typeface="Microsoft Sans Serif"/>
              </a:rPr>
              <a:t>адаптації</a:t>
            </a:r>
            <a:r>
              <a:rPr sz="1600" spc="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жінок;</a:t>
            </a:r>
            <a:endParaRPr sz="1600">
              <a:latin typeface="Microsoft Sans Serif"/>
              <a:cs typeface="Microsoft Sans Serif"/>
            </a:endParaRPr>
          </a:p>
          <a:p>
            <a:pPr marL="140335" indent="-128270" algn="just">
              <a:lnSpc>
                <a:spcPct val="100000"/>
              </a:lnSpc>
              <a:spcBef>
                <a:spcPts val="385"/>
              </a:spcBef>
              <a:buClr>
                <a:srgbClr val="648B91"/>
              </a:buClr>
              <a:buSzPct val="93750"/>
              <a:buChar char="•"/>
              <a:tabLst>
                <a:tab pos="140970" algn="l"/>
              </a:tabLst>
            </a:pP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підтримка</a:t>
            </a:r>
            <a:r>
              <a:rPr sz="1600" spc="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та</a:t>
            </a:r>
            <a:r>
              <a:rPr sz="16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захист</a:t>
            </a:r>
            <a:r>
              <a:rPr sz="1600" spc="7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прав</a:t>
            </a:r>
            <a:r>
              <a:rPr sz="1600" spc="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жінок</a:t>
            </a:r>
            <a:r>
              <a:rPr sz="16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громадськими</a:t>
            </a:r>
            <a:r>
              <a:rPr sz="1600" spc="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організаціями;</a:t>
            </a:r>
            <a:endParaRPr sz="1600">
              <a:latin typeface="Microsoft Sans Serif"/>
              <a:cs typeface="Microsoft Sans Serif"/>
            </a:endParaRPr>
          </a:p>
          <a:p>
            <a:pPr marL="84455" indent="-72390" algn="just">
              <a:lnSpc>
                <a:spcPct val="100000"/>
              </a:lnSpc>
              <a:spcBef>
                <a:spcPts val="409"/>
              </a:spcBef>
              <a:buClr>
                <a:srgbClr val="648B91"/>
              </a:buClr>
              <a:buSzPct val="93750"/>
              <a:buChar char="•"/>
              <a:tabLst>
                <a:tab pos="85090" algn="l"/>
              </a:tabLst>
            </a:pPr>
            <a:r>
              <a:rPr sz="16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конкретні</a:t>
            </a:r>
            <a:r>
              <a:rPr sz="1600" spc="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40" dirty="0">
                <a:solidFill>
                  <a:srgbClr val="575757"/>
                </a:solidFill>
                <a:latin typeface="Microsoft Sans Serif"/>
                <a:cs typeface="Microsoft Sans Serif"/>
              </a:rPr>
              <a:t>кроки,</a:t>
            </a:r>
            <a:r>
              <a:rPr sz="1600" spc="4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такі</a:t>
            </a:r>
            <a:r>
              <a:rPr sz="1600" spc="3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50" dirty="0">
                <a:solidFill>
                  <a:srgbClr val="575757"/>
                </a:solidFill>
                <a:latin typeface="Microsoft Sans Serif"/>
                <a:cs typeface="Microsoft Sans Serif"/>
              </a:rPr>
              <a:t>як</a:t>
            </a:r>
            <a:r>
              <a:rPr sz="16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створення</a:t>
            </a:r>
            <a:r>
              <a:rPr sz="1600" spc="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стипендіального</a:t>
            </a:r>
            <a:r>
              <a:rPr sz="1600" spc="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фонду </a:t>
            </a:r>
            <a:r>
              <a:rPr sz="16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для</a:t>
            </a:r>
            <a:r>
              <a:rPr sz="1600" spc="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жінок;</a:t>
            </a:r>
            <a:endParaRPr sz="1600">
              <a:latin typeface="Microsoft Sans Serif"/>
              <a:cs typeface="Microsoft Sans Serif"/>
            </a:endParaRPr>
          </a:p>
          <a:p>
            <a:pPr marL="12700" marR="8255" algn="just">
              <a:lnSpc>
                <a:spcPct val="100000"/>
              </a:lnSpc>
              <a:spcBef>
                <a:spcPts val="409"/>
              </a:spcBef>
              <a:buClr>
                <a:srgbClr val="648B91"/>
              </a:buClr>
              <a:buSzPct val="93750"/>
              <a:buChar char="•"/>
              <a:tabLst>
                <a:tab pos="85090" algn="l"/>
              </a:tabLst>
            </a:pP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робота 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досвідчених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політиків,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бізнесменів </a:t>
            </a:r>
            <a:r>
              <a:rPr sz="1600" spc="-65" dirty="0">
                <a:solidFill>
                  <a:srgbClr val="575757"/>
                </a:solidFill>
                <a:latin typeface="Microsoft Sans Serif"/>
                <a:cs typeface="Microsoft Sans Serif"/>
              </a:rPr>
              <a:t>з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підростаючим </a:t>
            </a:r>
            <a:r>
              <a:rPr sz="16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поколінням </a:t>
            </a:r>
            <a:r>
              <a:rPr sz="1600" spc="-65" dirty="0">
                <a:solidFill>
                  <a:srgbClr val="575757"/>
                </a:solidFill>
                <a:latin typeface="Microsoft Sans Serif"/>
                <a:cs typeface="Microsoft Sans Serif"/>
              </a:rPr>
              <a:t>з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метою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виховати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575757"/>
                </a:solidFill>
                <a:latin typeface="Microsoft Sans Serif"/>
                <a:cs typeface="Microsoft Sans Serif"/>
              </a:rPr>
              <a:t>собі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гідну</a:t>
            </a:r>
            <a:r>
              <a:rPr sz="1600" spc="4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зміну;</a:t>
            </a:r>
            <a:endParaRPr sz="1600">
              <a:latin typeface="Microsoft Sans Serif"/>
              <a:cs typeface="Microsoft Sans Serif"/>
            </a:endParaRPr>
          </a:p>
          <a:p>
            <a:pPr marL="140335" indent="-128270" algn="just">
              <a:lnSpc>
                <a:spcPct val="100000"/>
              </a:lnSpc>
              <a:spcBef>
                <a:spcPts val="384"/>
              </a:spcBef>
              <a:buClr>
                <a:srgbClr val="648B91"/>
              </a:buClr>
              <a:buSzPct val="93750"/>
              <a:buChar char="•"/>
              <a:tabLst>
                <a:tab pos="140970" algn="l"/>
              </a:tabLst>
            </a:pP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створення</a:t>
            </a:r>
            <a:r>
              <a:rPr sz="1600" spc="68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ринків</a:t>
            </a:r>
            <a:r>
              <a:rPr sz="1600" spc="7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праці,</a:t>
            </a:r>
            <a:r>
              <a:rPr sz="1600" spc="7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40" dirty="0">
                <a:solidFill>
                  <a:srgbClr val="575757"/>
                </a:solidFill>
                <a:latin typeface="Microsoft Sans Serif"/>
                <a:cs typeface="Microsoft Sans Serif"/>
              </a:rPr>
              <a:t>які</a:t>
            </a:r>
            <a:r>
              <a:rPr sz="1600" spc="69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відповідатимуть</a:t>
            </a:r>
            <a:r>
              <a:rPr sz="1600" spc="7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потребам</a:t>
            </a:r>
            <a:r>
              <a:rPr sz="1600" spc="7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конкретного</a:t>
            </a:r>
            <a:r>
              <a:rPr sz="1600" spc="7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регіону</a:t>
            </a:r>
            <a:r>
              <a:rPr sz="1600" spc="7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(міста,</a:t>
            </a:r>
            <a:endParaRPr sz="1600">
              <a:latin typeface="Microsoft Sans Serif"/>
              <a:cs typeface="Microsoft Sans Serif"/>
            </a:endParaRPr>
          </a:p>
          <a:p>
            <a:pPr marL="12700" algn="just">
              <a:lnSpc>
                <a:spcPct val="100000"/>
              </a:lnSpc>
            </a:pPr>
            <a:r>
              <a:rPr sz="16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району,</a:t>
            </a:r>
            <a:r>
              <a:rPr sz="1600" spc="3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селища).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22</a:t>
            </a:fld>
            <a:endParaRPr spc="-5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483108" y="6710171"/>
            <a:ext cx="8193405" cy="0"/>
          </a:xfrm>
          <a:custGeom>
            <a:avLst/>
            <a:gdLst/>
            <a:ahLst/>
            <a:cxnLst/>
            <a:rect l="l" t="t" r="r" b="b"/>
            <a:pathLst>
              <a:path w="8193405">
                <a:moveTo>
                  <a:pt x="0" y="0"/>
                </a:moveTo>
                <a:lnTo>
                  <a:pt x="8193024" y="0"/>
                </a:lnTo>
              </a:path>
            </a:pathLst>
          </a:custGeom>
          <a:ln w="27432">
            <a:solidFill>
              <a:srgbClr val="8600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982179" y="228600"/>
            <a:ext cx="7118197" cy="10001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14680" marR="5080" indent="-598170">
              <a:lnSpc>
                <a:spcPct val="100000"/>
              </a:lnSpc>
              <a:spcBef>
                <a:spcPts val="95"/>
              </a:spcBef>
              <a:tabLst>
                <a:tab pos="4726940" algn="l"/>
              </a:tabLst>
            </a:pPr>
            <a:r>
              <a:rPr spc="-10" dirty="0" err="1" smtClean="0"/>
              <a:t>Важливість</a:t>
            </a:r>
            <a:r>
              <a:rPr spc="35" dirty="0" smtClean="0"/>
              <a:t> </a:t>
            </a:r>
            <a:r>
              <a:rPr spc="-10" dirty="0"/>
              <a:t>кваліфікованих </a:t>
            </a:r>
            <a:r>
              <a:rPr spc="-925" dirty="0"/>
              <a:t> </a:t>
            </a:r>
            <a:r>
              <a:rPr spc="-5" dirty="0"/>
              <a:t>трудових</a:t>
            </a:r>
            <a:r>
              <a:rPr spc="30" dirty="0"/>
              <a:t> </a:t>
            </a:r>
            <a:r>
              <a:rPr spc="-10" dirty="0"/>
              <a:t>ресурсів	для</a:t>
            </a:r>
            <a:r>
              <a:rPr spc="5" dirty="0"/>
              <a:t> </a:t>
            </a:r>
            <a:r>
              <a:rPr spc="-10" dirty="0"/>
              <a:t>МЕР</a:t>
            </a:r>
          </a:p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02479" y="1527060"/>
            <a:ext cx="1009650" cy="515861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328371" y="1525732"/>
            <a:ext cx="8425815" cy="2821305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30480">
              <a:lnSpc>
                <a:spcPct val="100000"/>
              </a:lnSpc>
              <a:spcBef>
                <a:spcPts val="505"/>
              </a:spcBef>
            </a:pPr>
            <a:r>
              <a:rPr sz="1800" b="1" spc="-5" dirty="0">
                <a:latin typeface="Calibri"/>
                <a:cs typeface="Calibri"/>
              </a:rPr>
              <a:t>Вправа: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Розуміння</a:t>
            </a:r>
            <a:r>
              <a:rPr sz="1800" i="1" spc="-4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трудових</a:t>
            </a:r>
            <a:r>
              <a:rPr sz="1800" i="1" spc="-1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ресурсів </a:t>
            </a:r>
            <a:r>
              <a:rPr sz="1800" i="1" spc="-5" dirty="0">
                <a:latin typeface="Calibri"/>
                <a:cs typeface="Calibri"/>
              </a:rPr>
              <a:t>міста</a:t>
            </a:r>
            <a:r>
              <a:rPr sz="1800" i="1" spc="-1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(20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хв.)</a:t>
            </a:r>
            <a:endParaRPr sz="1800" dirty="0">
              <a:latin typeface="Calibri"/>
              <a:cs typeface="Calibri"/>
            </a:endParaRPr>
          </a:p>
          <a:p>
            <a:pPr marL="30480">
              <a:lnSpc>
                <a:spcPct val="100000"/>
              </a:lnSpc>
              <a:spcBef>
                <a:spcPts val="710"/>
              </a:spcBef>
            </a:pPr>
            <a:r>
              <a:rPr sz="1800" spc="-5" dirty="0">
                <a:latin typeface="Calibri"/>
                <a:cs typeface="Calibri"/>
              </a:rPr>
              <a:t>Мета: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зрозуміти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структуру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місцевого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ринку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праці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та</a:t>
            </a:r>
            <a:r>
              <a:rPr sz="1800" dirty="0">
                <a:latin typeface="Calibri"/>
                <a:cs typeface="Calibri"/>
              </a:rPr>
              <a:t> його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слабких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та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сильних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5" dirty="0">
                <a:latin typeface="Calibri"/>
                <a:cs typeface="Calibri"/>
              </a:rPr>
              <a:t>сторін</a:t>
            </a:r>
            <a:r>
              <a:rPr sz="3200" spc="5" dirty="0">
                <a:latin typeface="Calibri"/>
                <a:cs typeface="Calibri"/>
              </a:rPr>
              <a:t>.</a:t>
            </a:r>
            <a:endParaRPr sz="3200" dirty="0">
              <a:latin typeface="Calibri"/>
              <a:cs typeface="Calibri"/>
            </a:endParaRPr>
          </a:p>
          <a:p>
            <a:pPr marL="30480">
              <a:lnSpc>
                <a:spcPct val="100000"/>
              </a:lnSpc>
              <a:spcBef>
                <a:spcPts val="900"/>
              </a:spcBef>
            </a:pPr>
            <a:r>
              <a:rPr sz="1800" i="1" dirty="0">
                <a:solidFill>
                  <a:srgbClr val="575757"/>
                </a:solidFill>
                <a:latin typeface="Calibri"/>
                <a:cs typeface="Calibri"/>
              </a:rPr>
              <a:t>Завдання:</a:t>
            </a:r>
            <a:endParaRPr sz="1800" dirty="0">
              <a:latin typeface="Calibri"/>
              <a:cs typeface="Calibri"/>
            </a:endParaRPr>
          </a:p>
          <a:p>
            <a:pPr marL="186690" indent="-174625">
              <a:lnSpc>
                <a:spcPct val="100000"/>
              </a:lnSpc>
              <a:spcBef>
                <a:spcPts val="790"/>
              </a:spcBef>
              <a:buClr>
                <a:srgbClr val="000000"/>
              </a:buClr>
              <a:buSzPct val="94444"/>
              <a:buAutoNum type="arabicPeriod"/>
              <a:tabLst>
                <a:tab pos="187325" algn="l"/>
              </a:tabLst>
            </a:pPr>
            <a:r>
              <a:rPr sz="1800" i="1" dirty="0">
                <a:solidFill>
                  <a:srgbClr val="575757"/>
                </a:solidFill>
                <a:latin typeface="Calibri"/>
                <a:cs typeface="Calibri"/>
              </a:rPr>
              <a:t>Проаналізуйте</a:t>
            </a:r>
            <a:r>
              <a:rPr sz="1800" i="1" spc="-50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800" i="1" dirty="0">
                <a:solidFill>
                  <a:srgbClr val="575757"/>
                </a:solidFill>
                <a:latin typeface="Calibri"/>
                <a:cs typeface="Calibri"/>
              </a:rPr>
              <a:t>ринок</a:t>
            </a:r>
            <a:r>
              <a:rPr sz="1800" i="1" spc="-25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800" i="1" dirty="0">
                <a:solidFill>
                  <a:srgbClr val="575757"/>
                </a:solidFill>
                <a:latin typeface="Calibri"/>
                <a:cs typeface="Calibri"/>
              </a:rPr>
              <a:t>праці</a:t>
            </a:r>
            <a:r>
              <a:rPr sz="1800" i="1" spc="-10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800" i="1" dirty="0">
                <a:solidFill>
                  <a:srgbClr val="575757"/>
                </a:solidFill>
                <a:latin typeface="Calibri"/>
                <a:cs typeface="Calibri"/>
              </a:rPr>
              <a:t>у</a:t>
            </a:r>
            <a:r>
              <a:rPr sz="1800" i="1" spc="-20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800" i="1" spc="-5" dirty="0">
                <a:solidFill>
                  <a:srgbClr val="575757"/>
                </a:solidFill>
                <a:latin typeface="Calibri"/>
                <a:cs typeface="Calibri"/>
              </a:rPr>
              <a:t>Вашому</a:t>
            </a:r>
            <a:r>
              <a:rPr sz="1800" i="1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800" i="1" spc="-10" dirty="0">
                <a:solidFill>
                  <a:srgbClr val="575757"/>
                </a:solidFill>
                <a:latin typeface="Calibri"/>
                <a:cs typeface="Calibri"/>
              </a:rPr>
              <a:t>місті.</a:t>
            </a:r>
            <a:endParaRPr sz="1800" dirty="0">
              <a:latin typeface="Calibri"/>
              <a:cs typeface="Calibri"/>
            </a:endParaRPr>
          </a:p>
          <a:p>
            <a:pPr marL="238125" indent="-226060">
              <a:lnSpc>
                <a:spcPct val="100000"/>
              </a:lnSpc>
              <a:spcBef>
                <a:spcPts val="819"/>
              </a:spcBef>
              <a:buClr>
                <a:srgbClr val="000000"/>
              </a:buClr>
              <a:buSzPct val="94444"/>
              <a:buAutoNum type="arabicPeriod"/>
              <a:tabLst>
                <a:tab pos="238760" algn="l"/>
              </a:tabLst>
            </a:pPr>
            <a:r>
              <a:rPr sz="1800" i="1" dirty="0">
                <a:solidFill>
                  <a:srgbClr val="575757"/>
                </a:solidFill>
                <a:latin typeface="Calibri"/>
                <a:cs typeface="Calibri"/>
              </a:rPr>
              <a:t>Визначте</a:t>
            </a:r>
            <a:r>
              <a:rPr sz="1800" i="1" spc="-25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800" i="1" spc="-5" dirty="0">
                <a:solidFill>
                  <a:srgbClr val="575757"/>
                </a:solidFill>
                <a:latin typeface="Calibri"/>
                <a:cs typeface="Calibri"/>
              </a:rPr>
              <a:t>проблеми</a:t>
            </a:r>
            <a:r>
              <a:rPr sz="1800" i="1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800" i="1" spc="-5" dirty="0">
                <a:solidFill>
                  <a:srgbClr val="575757"/>
                </a:solidFill>
                <a:latin typeface="Calibri"/>
                <a:cs typeface="Calibri"/>
              </a:rPr>
              <a:t>та</a:t>
            </a:r>
            <a:r>
              <a:rPr sz="1800" i="1" spc="5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800" i="1" spc="-5" dirty="0">
                <a:solidFill>
                  <a:srgbClr val="575757"/>
                </a:solidFill>
                <a:latin typeface="Calibri"/>
                <a:cs typeface="Calibri"/>
              </a:rPr>
              <a:t>можливості</a:t>
            </a:r>
            <a:r>
              <a:rPr sz="1800" i="1" spc="10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800" i="1" spc="-10" dirty="0">
                <a:solidFill>
                  <a:srgbClr val="575757"/>
                </a:solidFill>
                <a:latin typeface="Calibri"/>
                <a:cs typeface="Calibri"/>
              </a:rPr>
              <a:t>для</a:t>
            </a:r>
            <a:r>
              <a:rPr sz="1800" i="1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800" i="1" spc="-5" dirty="0">
                <a:solidFill>
                  <a:srgbClr val="575757"/>
                </a:solidFill>
                <a:latin typeface="Calibri"/>
                <a:cs typeface="Calibri"/>
              </a:rPr>
              <a:t>його</a:t>
            </a:r>
            <a:r>
              <a:rPr sz="1800" i="1" spc="-15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800" i="1" dirty="0">
                <a:solidFill>
                  <a:srgbClr val="575757"/>
                </a:solidFill>
                <a:latin typeface="Calibri"/>
                <a:cs typeface="Calibri"/>
              </a:rPr>
              <a:t>розвитку.</a:t>
            </a:r>
            <a:endParaRPr sz="1800" dirty="0">
              <a:latin typeface="Calibri"/>
              <a:cs typeface="Calibri"/>
            </a:endParaRPr>
          </a:p>
          <a:p>
            <a:pPr marL="238125" indent="-226060">
              <a:lnSpc>
                <a:spcPct val="100000"/>
              </a:lnSpc>
              <a:spcBef>
                <a:spcPts val="795"/>
              </a:spcBef>
              <a:buClr>
                <a:srgbClr val="000000"/>
              </a:buClr>
              <a:buSzPct val="94444"/>
              <a:buAutoNum type="arabicPeriod"/>
              <a:tabLst>
                <a:tab pos="238760" algn="l"/>
              </a:tabLst>
            </a:pPr>
            <a:r>
              <a:rPr sz="1800" i="1" dirty="0">
                <a:solidFill>
                  <a:srgbClr val="575757"/>
                </a:solidFill>
                <a:latin typeface="Calibri"/>
                <a:cs typeface="Calibri"/>
              </a:rPr>
              <a:t>Чи </a:t>
            </a:r>
            <a:r>
              <a:rPr sz="1800" i="1" spc="-5" dirty="0">
                <a:solidFill>
                  <a:srgbClr val="575757"/>
                </a:solidFill>
                <a:latin typeface="Calibri"/>
                <a:cs typeface="Calibri"/>
              </a:rPr>
              <a:t>достатньо</a:t>
            </a:r>
            <a:r>
              <a:rPr sz="1800" i="1" spc="10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800" i="1" dirty="0">
                <a:solidFill>
                  <a:srgbClr val="575757"/>
                </a:solidFill>
                <a:latin typeface="Calibri"/>
                <a:cs typeface="Calibri"/>
              </a:rPr>
              <a:t>розвинуті</a:t>
            </a:r>
            <a:r>
              <a:rPr sz="1800" i="1" spc="-30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800" i="1" spc="-5" dirty="0">
                <a:solidFill>
                  <a:srgbClr val="575757"/>
                </a:solidFill>
                <a:latin typeface="Calibri"/>
                <a:cs typeface="Calibri"/>
              </a:rPr>
              <a:t>трудові</a:t>
            </a:r>
            <a:r>
              <a:rPr sz="1800" i="1" spc="15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800" i="1" dirty="0">
                <a:solidFill>
                  <a:srgbClr val="575757"/>
                </a:solidFill>
                <a:latin typeface="Calibri"/>
                <a:cs typeface="Calibri"/>
              </a:rPr>
              <a:t>ресурси</a:t>
            </a:r>
            <a:r>
              <a:rPr sz="1800" i="1" spc="-25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800" i="1" spc="-5" dirty="0">
                <a:solidFill>
                  <a:srgbClr val="575757"/>
                </a:solidFill>
                <a:latin typeface="Calibri"/>
                <a:cs typeface="Calibri"/>
              </a:rPr>
              <a:t>міста</a:t>
            </a:r>
            <a:r>
              <a:rPr sz="1800" i="1" spc="5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800" i="1" spc="-10" dirty="0">
                <a:solidFill>
                  <a:srgbClr val="575757"/>
                </a:solidFill>
                <a:latin typeface="Calibri"/>
                <a:cs typeface="Calibri"/>
              </a:rPr>
              <a:t>для</a:t>
            </a:r>
            <a:r>
              <a:rPr sz="1800" i="1" spc="5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800" i="1" dirty="0">
                <a:solidFill>
                  <a:srgbClr val="575757"/>
                </a:solidFill>
                <a:latin typeface="Calibri"/>
                <a:cs typeface="Calibri"/>
              </a:rPr>
              <a:t>забезпечення</a:t>
            </a:r>
            <a:r>
              <a:rPr sz="1800" i="1" spc="-40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800" i="1" spc="-5" dirty="0">
                <a:solidFill>
                  <a:srgbClr val="575757"/>
                </a:solidFill>
                <a:latin typeface="Calibri"/>
                <a:cs typeface="Calibri"/>
              </a:rPr>
              <a:t>його</a:t>
            </a:r>
            <a:r>
              <a:rPr sz="1800" i="1" spc="15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800" i="1" dirty="0">
                <a:solidFill>
                  <a:srgbClr val="575757"/>
                </a:solidFill>
                <a:latin typeface="Calibri"/>
                <a:cs typeface="Calibri"/>
              </a:rPr>
              <a:t>розвитку.</a:t>
            </a:r>
            <a:endParaRPr sz="1800" dirty="0">
              <a:latin typeface="Calibri"/>
              <a:cs typeface="Calibri"/>
            </a:endParaRPr>
          </a:p>
          <a:p>
            <a:pPr marL="186690" indent="-174625">
              <a:lnSpc>
                <a:spcPct val="100000"/>
              </a:lnSpc>
              <a:spcBef>
                <a:spcPts val="790"/>
              </a:spcBef>
              <a:buClr>
                <a:srgbClr val="000000"/>
              </a:buClr>
              <a:buSzPct val="94444"/>
              <a:buAutoNum type="arabicPeriod"/>
              <a:tabLst>
                <a:tab pos="187325" algn="l"/>
              </a:tabLst>
            </a:pPr>
            <a:r>
              <a:rPr sz="1800" i="1" spc="-5" dirty="0">
                <a:solidFill>
                  <a:srgbClr val="575757"/>
                </a:solidFill>
                <a:latin typeface="Calibri"/>
                <a:cs typeface="Calibri"/>
              </a:rPr>
              <a:t>Результати</a:t>
            </a:r>
            <a:r>
              <a:rPr sz="1800" i="1" spc="-15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800" i="1" spc="-5" dirty="0">
                <a:solidFill>
                  <a:srgbClr val="575757"/>
                </a:solidFill>
                <a:latin typeface="Calibri"/>
                <a:cs typeface="Calibri"/>
              </a:rPr>
              <a:t>обговорення</a:t>
            </a:r>
            <a:r>
              <a:rPr sz="1800" i="1" spc="-15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800" i="1" dirty="0">
                <a:solidFill>
                  <a:srgbClr val="575757"/>
                </a:solidFill>
                <a:latin typeface="Calibri"/>
                <a:cs typeface="Calibri"/>
              </a:rPr>
              <a:t>презентуйте</a:t>
            </a:r>
            <a:r>
              <a:rPr sz="1800" i="1" spc="-15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800" i="1" dirty="0">
                <a:solidFill>
                  <a:srgbClr val="575757"/>
                </a:solidFill>
                <a:latin typeface="Calibri"/>
                <a:cs typeface="Calibri"/>
              </a:rPr>
              <a:t>в</a:t>
            </a:r>
            <a:r>
              <a:rPr sz="1800" i="1" spc="-5" dirty="0">
                <a:solidFill>
                  <a:srgbClr val="575757"/>
                </a:solidFill>
                <a:latin typeface="Calibri"/>
                <a:cs typeface="Calibri"/>
              </a:rPr>
              <a:t> аудиторії.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23</a:t>
            </a:fld>
            <a:endParaRPr spc="-5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83108" y="6774180"/>
            <a:ext cx="8193405" cy="0"/>
          </a:xfrm>
          <a:custGeom>
            <a:avLst/>
            <a:gdLst/>
            <a:ahLst/>
            <a:cxnLst/>
            <a:rect l="l" t="t" r="r" b="b"/>
            <a:pathLst>
              <a:path w="8193405">
                <a:moveTo>
                  <a:pt x="0" y="0"/>
                </a:moveTo>
                <a:lnTo>
                  <a:pt x="8193024" y="0"/>
                </a:lnTo>
              </a:path>
            </a:pathLst>
          </a:custGeom>
          <a:ln w="27432">
            <a:solidFill>
              <a:srgbClr val="6FCA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7878" y="1628013"/>
            <a:ext cx="8472805" cy="399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«Основна </a:t>
            </a:r>
            <a:r>
              <a:rPr sz="1800" spc="-40" dirty="0">
                <a:solidFill>
                  <a:srgbClr val="575757"/>
                </a:solidFill>
                <a:latin typeface="Microsoft Sans Serif"/>
                <a:cs typeface="Microsoft Sans Serif"/>
              </a:rPr>
              <a:t>мета </a:t>
            </a:r>
            <a:r>
              <a:rPr sz="18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розвитку </a:t>
            </a:r>
            <a:r>
              <a:rPr sz="1800" spc="470" dirty="0">
                <a:solidFill>
                  <a:srgbClr val="575757"/>
                </a:solidFill>
                <a:latin typeface="Microsoft Sans Serif"/>
                <a:cs typeface="Microsoft Sans Serif"/>
              </a:rPr>
              <a:t>– 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розширення </a:t>
            </a:r>
            <a:r>
              <a:rPr sz="18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вибору </a:t>
            </a:r>
            <a:r>
              <a:rPr sz="1800" dirty="0">
                <a:solidFill>
                  <a:srgbClr val="575757"/>
                </a:solidFill>
                <a:latin typeface="Microsoft Sans Serif"/>
                <a:cs typeface="Microsoft Sans Serif"/>
              </a:rPr>
              <a:t>для 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людей. У 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принципі </a:t>
            </a:r>
            <a:r>
              <a:rPr sz="18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людина </a:t>
            </a:r>
            <a:r>
              <a:rPr sz="18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може </a:t>
            </a:r>
            <a:r>
              <a:rPr sz="18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робити 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вибір </a:t>
            </a:r>
            <a:r>
              <a:rPr sz="18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нескінченну </a:t>
            </a:r>
            <a:r>
              <a:rPr sz="18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кількість разів 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і </a:t>
            </a:r>
            <a:r>
              <a:rPr sz="1800" spc="-75" dirty="0">
                <a:solidFill>
                  <a:srgbClr val="575757"/>
                </a:solidFill>
                <a:latin typeface="Microsoft Sans Serif"/>
                <a:cs typeface="Microsoft Sans Serif"/>
              </a:rPr>
              <a:t>з 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часом </a:t>
            </a:r>
            <a:r>
              <a:rPr sz="18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змінювати </a:t>
            </a:r>
            <a:r>
              <a:rPr sz="18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його. </a:t>
            </a:r>
            <a:r>
              <a:rPr sz="18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Люди </a:t>
            </a:r>
            <a:r>
              <a:rPr sz="18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часто</a:t>
            </a:r>
            <a:r>
              <a:rPr sz="18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надають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значення</a:t>
            </a:r>
            <a:r>
              <a:rPr sz="18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досягненням,</a:t>
            </a:r>
            <a:r>
              <a:rPr sz="18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40" dirty="0">
                <a:solidFill>
                  <a:srgbClr val="575757"/>
                </a:solidFill>
                <a:latin typeface="Microsoft Sans Serif"/>
                <a:cs typeface="Microsoft Sans Serif"/>
              </a:rPr>
              <a:t>які</a:t>
            </a:r>
            <a:r>
              <a:rPr sz="18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взагалі</a:t>
            </a:r>
            <a:r>
              <a:rPr sz="18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або</a:t>
            </a:r>
            <a:r>
              <a:rPr sz="18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безпосередньо</a:t>
            </a:r>
            <a:r>
              <a:rPr sz="18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 не 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відображаються</a:t>
            </a:r>
            <a:r>
              <a:rPr sz="18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575757"/>
                </a:solidFill>
                <a:latin typeface="Microsoft Sans Serif"/>
                <a:cs typeface="Microsoft Sans Serif"/>
              </a:rPr>
              <a:t>у</a:t>
            </a:r>
            <a:r>
              <a:rPr sz="18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показниках</a:t>
            </a:r>
            <a:r>
              <a:rPr sz="18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доходів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і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добробуту</a:t>
            </a:r>
            <a:r>
              <a:rPr sz="1800" spc="459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населення,</a:t>
            </a:r>
            <a:r>
              <a:rPr sz="1800" spc="459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40" dirty="0">
                <a:solidFill>
                  <a:srgbClr val="575757"/>
                </a:solidFill>
                <a:latin typeface="Microsoft Sans Serif"/>
                <a:cs typeface="Microsoft Sans Serif"/>
              </a:rPr>
              <a:t>таким</a:t>
            </a:r>
            <a:r>
              <a:rPr sz="1800" spc="4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75" dirty="0">
                <a:solidFill>
                  <a:srgbClr val="575757"/>
                </a:solidFill>
                <a:latin typeface="Microsoft Sans Serif"/>
                <a:cs typeface="Microsoft Sans Serif"/>
              </a:rPr>
              <a:t>як </a:t>
            </a:r>
            <a:r>
              <a:rPr sz="1800" spc="-46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ширший</a:t>
            </a:r>
            <a:r>
              <a:rPr sz="18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доступ</a:t>
            </a:r>
            <a:r>
              <a:rPr sz="18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575757"/>
                </a:solidFill>
                <a:latin typeface="Microsoft Sans Serif"/>
                <a:cs typeface="Microsoft Sans Serif"/>
              </a:rPr>
              <a:t>до</a:t>
            </a:r>
            <a:r>
              <a:rPr sz="18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знань,</a:t>
            </a:r>
            <a:r>
              <a:rPr sz="18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краще</a:t>
            </a:r>
            <a:r>
              <a:rPr sz="18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харчування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та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медичне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обслуговування, </a:t>
            </a:r>
            <a:r>
              <a:rPr sz="18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безпечніша</a:t>
            </a:r>
            <a:r>
              <a:rPr sz="18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праця,</a:t>
            </a:r>
            <a:r>
              <a:rPr sz="18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захист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від</a:t>
            </a:r>
            <a:r>
              <a:rPr sz="18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злочинності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та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фізичного</a:t>
            </a:r>
            <a:r>
              <a:rPr sz="1800" spc="4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насильства, </a:t>
            </a:r>
            <a:r>
              <a:rPr sz="18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задоволення дозвіллям, політичні </a:t>
            </a:r>
            <a:r>
              <a:rPr sz="18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та </a:t>
            </a:r>
            <a:r>
              <a:rPr sz="18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культурні 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свободи, 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відчуття залучення </a:t>
            </a:r>
            <a:r>
              <a:rPr sz="18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до </a:t>
            </a:r>
            <a:r>
              <a:rPr sz="1800" spc="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життя 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громади. </a:t>
            </a:r>
            <a:r>
              <a:rPr sz="18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Метою розвитку </a:t>
            </a:r>
            <a:r>
              <a:rPr sz="1800" spc="15" dirty="0">
                <a:solidFill>
                  <a:srgbClr val="575757"/>
                </a:solidFill>
                <a:latin typeface="Microsoft Sans Serif"/>
                <a:cs typeface="Microsoft Sans Serif"/>
              </a:rPr>
              <a:t>є </a:t>
            </a:r>
            <a:r>
              <a:rPr sz="18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створення 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середовища, </a:t>
            </a:r>
            <a:r>
              <a:rPr sz="18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яке </a:t>
            </a:r>
            <a:r>
              <a:rPr sz="1800" dirty="0">
                <a:solidFill>
                  <a:srgbClr val="575757"/>
                </a:solidFill>
                <a:latin typeface="Microsoft Sans Serif"/>
                <a:cs typeface="Microsoft Sans Serif"/>
              </a:rPr>
              <a:t>надає </a:t>
            </a:r>
            <a:r>
              <a:rPr sz="18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людям </a:t>
            </a:r>
            <a:r>
              <a:rPr sz="18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можливість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насолоджуватися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довгим,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здоровим</a:t>
            </a:r>
            <a:r>
              <a:rPr sz="18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і</a:t>
            </a:r>
            <a:r>
              <a:rPr sz="1800" spc="44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творчим</a:t>
            </a:r>
            <a:r>
              <a:rPr sz="1800" spc="43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життям».</a:t>
            </a:r>
            <a:r>
              <a:rPr sz="1800" spc="434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Махбуб 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уль</a:t>
            </a:r>
            <a:r>
              <a:rPr sz="1800" spc="4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Хак,</a:t>
            </a:r>
            <a:r>
              <a:rPr sz="1800" spc="3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u="sng" spc="-5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Microsoft Sans Serif"/>
                <a:cs typeface="Microsoft Sans Serif"/>
                <a:hlinkClick r:id="rId2"/>
              </a:rPr>
              <a:t>http://hdr.undp.org</a:t>
            </a:r>
            <a:endParaRPr sz="1800" dirty="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800" dirty="0">
              <a:latin typeface="Microsoft Sans Serif"/>
              <a:cs typeface="Microsoft Sans Serif"/>
            </a:endParaRPr>
          </a:p>
          <a:p>
            <a:pPr marL="12700" marR="9525" algn="just">
              <a:lnSpc>
                <a:spcPct val="100000"/>
              </a:lnSpc>
            </a:pPr>
            <a:r>
              <a:rPr sz="18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Людський розвиток </a:t>
            </a:r>
            <a:r>
              <a:rPr sz="1800" spc="-40" dirty="0">
                <a:solidFill>
                  <a:srgbClr val="575757"/>
                </a:solidFill>
                <a:latin typeface="Microsoft Sans Serif"/>
                <a:cs typeface="Microsoft Sans Serif"/>
              </a:rPr>
              <a:t>можна </a:t>
            </a:r>
            <a:r>
              <a:rPr sz="18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визначити </a:t>
            </a:r>
            <a:r>
              <a:rPr sz="1800" spc="-55" dirty="0">
                <a:solidFill>
                  <a:srgbClr val="575757"/>
                </a:solidFill>
                <a:latin typeface="Microsoft Sans Serif"/>
                <a:cs typeface="Microsoft Sans Serif"/>
              </a:rPr>
              <a:t>як 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надання людям </a:t>
            </a:r>
            <a:r>
              <a:rPr sz="18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можливості 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повністю </a:t>
            </a:r>
            <a:r>
              <a:rPr sz="18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розвивати</a:t>
            </a:r>
            <a:r>
              <a:rPr sz="18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575757"/>
                </a:solidFill>
                <a:latin typeface="Microsoft Sans Serif"/>
                <a:cs typeface="Microsoft Sans Serif"/>
              </a:rPr>
              <a:t>свій</a:t>
            </a:r>
            <a:r>
              <a:rPr sz="18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потенціал,</a:t>
            </a:r>
            <a:r>
              <a:rPr sz="18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жити</a:t>
            </a:r>
            <a:r>
              <a:rPr sz="18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 продуктивно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і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творчо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575757"/>
                </a:solidFill>
                <a:latin typeface="Microsoft Sans Serif"/>
                <a:cs typeface="Microsoft Sans Serif"/>
              </a:rPr>
              <a:t>в</a:t>
            </a:r>
            <a:r>
              <a:rPr sz="18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гармонії</a:t>
            </a:r>
            <a:r>
              <a:rPr sz="18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75" dirty="0">
                <a:solidFill>
                  <a:srgbClr val="575757"/>
                </a:solidFill>
                <a:latin typeface="Microsoft Sans Serif"/>
                <a:cs typeface="Microsoft Sans Serif"/>
              </a:rPr>
              <a:t>з</a:t>
            </a:r>
            <a:r>
              <a:rPr sz="1800" spc="-7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575757"/>
                </a:solidFill>
                <a:latin typeface="Microsoft Sans Serif"/>
                <a:cs typeface="Microsoft Sans Serif"/>
              </a:rPr>
              <a:t>їхніми </a:t>
            </a:r>
            <a:r>
              <a:rPr sz="18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потребами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та</a:t>
            </a:r>
            <a:r>
              <a:rPr sz="1800" spc="3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інтересами</a:t>
            </a:r>
            <a:endParaRPr sz="1800" dirty="0">
              <a:latin typeface="Microsoft Sans Serif"/>
              <a:cs typeface="Microsoft Sans Serif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978271" y="462300"/>
            <a:ext cx="7243445" cy="1156970"/>
            <a:chOff x="978271" y="462300"/>
            <a:chExt cx="7243445" cy="1156970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8271" y="462300"/>
              <a:ext cx="7243131" cy="400651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282695" y="713231"/>
              <a:ext cx="2606802" cy="906018"/>
            </a:xfrm>
            <a:prstGeom prst="rect">
              <a:avLst/>
            </a:prstGeom>
          </p:spPr>
        </p:pic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938580" y="345770"/>
            <a:ext cx="7266940" cy="10001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00960" marR="5080" indent="-2588895">
              <a:lnSpc>
                <a:spcPct val="100000"/>
              </a:lnSpc>
              <a:spcBef>
                <a:spcPts val="95"/>
              </a:spcBef>
            </a:pPr>
            <a:r>
              <a:rPr spc="-15" dirty="0">
                <a:solidFill>
                  <a:srgbClr val="860038"/>
                </a:solidFill>
              </a:rPr>
              <a:t>ПОЛІТИКА</a:t>
            </a:r>
            <a:r>
              <a:rPr spc="70" dirty="0">
                <a:solidFill>
                  <a:srgbClr val="860038"/>
                </a:solidFill>
              </a:rPr>
              <a:t> </a:t>
            </a:r>
            <a:r>
              <a:rPr spc="-15" dirty="0">
                <a:solidFill>
                  <a:srgbClr val="860038"/>
                </a:solidFill>
              </a:rPr>
              <a:t>РОЗВИТКУ</a:t>
            </a:r>
            <a:r>
              <a:rPr spc="60" dirty="0">
                <a:solidFill>
                  <a:srgbClr val="860038"/>
                </a:solidFill>
              </a:rPr>
              <a:t> </a:t>
            </a:r>
            <a:r>
              <a:rPr spc="-15" dirty="0">
                <a:solidFill>
                  <a:srgbClr val="860038"/>
                </a:solidFill>
              </a:rPr>
              <a:t>ЛЮДСЬКИХ </a:t>
            </a:r>
            <a:r>
              <a:rPr spc="-919" dirty="0">
                <a:solidFill>
                  <a:srgbClr val="860038"/>
                </a:solidFill>
              </a:rPr>
              <a:t> </a:t>
            </a:r>
            <a:r>
              <a:rPr spc="-15" dirty="0">
                <a:solidFill>
                  <a:srgbClr val="860038"/>
                </a:solidFill>
              </a:rPr>
              <a:t>РЕСУРСІВ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8919971" y="6566389"/>
            <a:ext cx="174625" cy="223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9"/>
              </a:lnSpc>
            </a:pPr>
            <a:fld id="{81D60167-4931-47E6-BA6A-407CBD079E47}" type="slidenum">
              <a:rPr sz="1400" spc="-5" dirty="0">
                <a:solidFill>
                  <a:srgbClr val="355366"/>
                </a:solidFill>
                <a:latin typeface="Microsoft Sans Serif"/>
                <a:cs typeface="Microsoft Sans Serif"/>
              </a:rPr>
              <a:t>3</a:t>
            </a:fld>
            <a:endParaRPr sz="1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83108" y="6774180"/>
            <a:ext cx="8193405" cy="0"/>
          </a:xfrm>
          <a:custGeom>
            <a:avLst/>
            <a:gdLst/>
            <a:ahLst/>
            <a:cxnLst/>
            <a:rect l="l" t="t" r="r" b="b"/>
            <a:pathLst>
              <a:path w="8193405">
                <a:moveTo>
                  <a:pt x="0" y="0"/>
                </a:moveTo>
                <a:lnTo>
                  <a:pt x="8193024" y="0"/>
                </a:lnTo>
              </a:path>
            </a:pathLst>
          </a:custGeom>
          <a:ln w="27432">
            <a:solidFill>
              <a:srgbClr val="6FCA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98165" y="758740"/>
            <a:ext cx="7157577" cy="251154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984300" y="647522"/>
            <a:ext cx="7169150" cy="3625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200" spc="5" dirty="0">
                <a:solidFill>
                  <a:srgbClr val="860038"/>
                </a:solidFill>
                <a:latin typeface="Calibri"/>
                <a:cs typeface="Calibri"/>
              </a:rPr>
              <a:t>ДОПОВІДЬ</a:t>
            </a:r>
            <a:r>
              <a:rPr sz="2200" spc="-70" dirty="0">
                <a:solidFill>
                  <a:srgbClr val="860038"/>
                </a:solidFill>
                <a:latin typeface="Calibri"/>
                <a:cs typeface="Calibri"/>
              </a:rPr>
              <a:t> </a:t>
            </a:r>
            <a:r>
              <a:rPr sz="2200" spc="5" dirty="0">
                <a:solidFill>
                  <a:srgbClr val="860038"/>
                </a:solidFill>
                <a:latin typeface="Calibri"/>
                <a:cs typeface="Calibri"/>
              </a:rPr>
              <a:t>ПРО</a:t>
            </a:r>
            <a:r>
              <a:rPr sz="2200" spc="-10" dirty="0">
                <a:solidFill>
                  <a:srgbClr val="860038"/>
                </a:solidFill>
                <a:latin typeface="Calibri"/>
                <a:cs typeface="Calibri"/>
              </a:rPr>
              <a:t> </a:t>
            </a:r>
            <a:r>
              <a:rPr sz="2200" spc="5" dirty="0">
                <a:solidFill>
                  <a:srgbClr val="860038"/>
                </a:solidFill>
                <a:latin typeface="Calibri"/>
                <a:cs typeface="Calibri"/>
              </a:rPr>
              <a:t>СТАН</a:t>
            </a:r>
            <a:r>
              <a:rPr sz="2200" spc="-40" dirty="0">
                <a:solidFill>
                  <a:srgbClr val="860038"/>
                </a:solidFill>
                <a:latin typeface="Calibri"/>
                <a:cs typeface="Calibri"/>
              </a:rPr>
              <a:t> </a:t>
            </a:r>
            <a:r>
              <a:rPr sz="2200" spc="5" dirty="0">
                <a:solidFill>
                  <a:srgbClr val="860038"/>
                </a:solidFill>
                <a:latin typeface="Calibri"/>
                <a:cs typeface="Calibri"/>
              </a:rPr>
              <a:t>ЛЮДСЬКОГО</a:t>
            </a:r>
            <a:r>
              <a:rPr sz="2200" spc="-80" dirty="0">
                <a:solidFill>
                  <a:srgbClr val="8600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860038"/>
                </a:solidFill>
                <a:latin typeface="Calibri"/>
                <a:cs typeface="Calibri"/>
              </a:rPr>
              <a:t>РОЗВИТКУ»</a:t>
            </a:r>
            <a:r>
              <a:rPr sz="2200" spc="-40" dirty="0">
                <a:solidFill>
                  <a:srgbClr val="8600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860038"/>
                </a:solidFill>
                <a:latin typeface="Calibri"/>
                <a:cs typeface="Calibri"/>
              </a:rPr>
              <a:t>ЗА </a:t>
            </a:r>
            <a:r>
              <a:rPr sz="2200" spc="5" dirty="0">
                <a:solidFill>
                  <a:srgbClr val="860038"/>
                </a:solidFill>
                <a:latin typeface="Calibri"/>
                <a:cs typeface="Calibri"/>
              </a:rPr>
              <a:t>2017</a:t>
            </a:r>
            <a:r>
              <a:rPr sz="2200" spc="-65" dirty="0">
                <a:solidFill>
                  <a:srgbClr val="860038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860038"/>
                </a:solidFill>
                <a:latin typeface="Calibri"/>
                <a:cs typeface="Calibri"/>
              </a:rPr>
              <a:t>РІК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919971" y="6566389"/>
            <a:ext cx="174625" cy="223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9"/>
              </a:lnSpc>
            </a:pPr>
            <a:fld id="{81D60167-4931-47E6-BA6A-407CBD079E47}" type="slidenum">
              <a:rPr sz="1400" spc="-5" dirty="0">
                <a:solidFill>
                  <a:srgbClr val="355366"/>
                </a:solidFill>
                <a:latin typeface="Microsoft Sans Serif"/>
                <a:cs typeface="Microsoft Sans Serif"/>
              </a:rPr>
              <a:t>4</a:t>
            </a:fld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8634" y="1219200"/>
            <a:ext cx="8485505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835"/>
              </a:lnSpc>
              <a:spcBef>
                <a:spcPts val="100"/>
              </a:spcBef>
              <a:tabLst>
                <a:tab pos="1814195" algn="l"/>
                <a:tab pos="2853690" algn="l"/>
                <a:tab pos="4049395" algn="l"/>
                <a:tab pos="5088890" algn="l"/>
                <a:tab pos="5360670" algn="l"/>
                <a:tab pos="6058535" algn="l"/>
                <a:tab pos="7141209" algn="l"/>
                <a:tab pos="8351520" algn="l"/>
              </a:tabLst>
            </a:pPr>
            <a:r>
              <a:rPr lang="ru-RU" spc="-10" dirty="0" err="1">
                <a:solidFill>
                  <a:srgbClr val="090909"/>
                </a:solidFill>
                <a:cs typeface="Calibri"/>
              </a:rPr>
              <a:t>Індекс</a:t>
            </a:r>
            <a:r>
              <a:rPr lang="ru-RU" spc="-10" dirty="0">
                <a:solidFill>
                  <a:srgbClr val="090909"/>
                </a:solidFill>
                <a:cs typeface="Calibri"/>
              </a:rPr>
              <a:t>	</a:t>
            </a:r>
            <a:r>
              <a:rPr lang="ru-RU" spc="-15" dirty="0" err="1">
                <a:solidFill>
                  <a:srgbClr val="090909"/>
                </a:solidFill>
                <a:cs typeface="Calibri"/>
              </a:rPr>
              <a:t>людського</a:t>
            </a:r>
            <a:r>
              <a:rPr lang="ru-RU" spc="-15" dirty="0">
                <a:solidFill>
                  <a:srgbClr val="090909"/>
                </a:solidFill>
                <a:cs typeface="Calibri"/>
              </a:rPr>
              <a:t>	</a:t>
            </a:r>
            <a:r>
              <a:rPr lang="ru-RU" dirty="0" err="1">
                <a:solidFill>
                  <a:srgbClr val="090909"/>
                </a:solidFill>
                <a:cs typeface="Calibri"/>
              </a:rPr>
              <a:t>розвитку</a:t>
            </a:r>
            <a:r>
              <a:rPr lang="ru-RU" dirty="0">
                <a:solidFill>
                  <a:srgbClr val="090909"/>
                </a:solidFill>
                <a:cs typeface="Calibri"/>
              </a:rPr>
              <a:t>	</a:t>
            </a:r>
            <a:r>
              <a:rPr lang="ru-RU" spc="-5" dirty="0">
                <a:solidFill>
                  <a:srgbClr val="090909"/>
                </a:solidFill>
                <a:cs typeface="Calibri"/>
              </a:rPr>
              <a:t>(ІЛР)	</a:t>
            </a:r>
            <a:r>
              <a:rPr lang="ru-RU" dirty="0">
                <a:solidFill>
                  <a:srgbClr val="090909"/>
                </a:solidFill>
                <a:cs typeface="Calibri"/>
              </a:rPr>
              <a:t>–	</a:t>
            </a:r>
            <a:r>
              <a:rPr lang="ru-RU" spc="-10" dirty="0" err="1">
                <a:solidFill>
                  <a:srgbClr val="090909"/>
                </a:solidFill>
                <a:cs typeface="Calibri"/>
              </a:rPr>
              <a:t>це</a:t>
            </a:r>
            <a:r>
              <a:rPr lang="ru-RU" spc="-10" dirty="0">
                <a:solidFill>
                  <a:srgbClr val="090909"/>
                </a:solidFill>
                <a:cs typeface="Calibri"/>
              </a:rPr>
              <a:t>	</a:t>
            </a:r>
            <a:r>
              <a:rPr lang="ru-RU" spc="-10" dirty="0" err="1" smtClean="0">
                <a:solidFill>
                  <a:srgbClr val="090909"/>
                </a:solidFill>
                <a:cs typeface="Calibri"/>
              </a:rPr>
              <a:t>підсумковий</a:t>
            </a:r>
            <a:r>
              <a:rPr lang="ru-RU" spc="-10" dirty="0" smtClean="0">
                <a:solidFill>
                  <a:srgbClr val="090909"/>
                </a:solidFill>
                <a:cs typeface="Calibri"/>
              </a:rPr>
              <a:t> </a:t>
            </a:r>
            <a:r>
              <a:rPr lang="ru-RU" spc="-5" dirty="0" err="1" smtClean="0">
                <a:solidFill>
                  <a:srgbClr val="090909"/>
                </a:solidFill>
                <a:cs typeface="Calibri"/>
              </a:rPr>
              <a:t>показник</a:t>
            </a:r>
            <a:r>
              <a:rPr lang="ru-RU" spc="-5" dirty="0">
                <a:solidFill>
                  <a:srgbClr val="090909"/>
                </a:solidFill>
                <a:cs typeface="Calibri"/>
              </a:rPr>
              <a:t>	</a:t>
            </a:r>
            <a:r>
              <a:rPr lang="ru-RU" spc="-15" dirty="0">
                <a:solidFill>
                  <a:srgbClr val="090909"/>
                </a:solidFill>
                <a:cs typeface="Calibri"/>
              </a:rPr>
              <a:t>для	</a:t>
            </a:r>
            <a:r>
              <a:rPr lang="ru-RU" spc="-5" dirty="0" err="1" smtClean="0">
                <a:solidFill>
                  <a:srgbClr val="090909"/>
                </a:solidFill>
                <a:cs typeface="Calibri"/>
              </a:rPr>
              <a:t>оцінювання</a:t>
            </a:r>
            <a:r>
              <a:rPr lang="ru-RU" dirty="0" smtClean="0">
                <a:cs typeface="Calibri"/>
              </a:rPr>
              <a:t> </a:t>
            </a:r>
            <a:r>
              <a:rPr sz="1800" spc="-20" dirty="0" err="1" smtClean="0">
                <a:solidFill>
                  <a:srgbClr val="090909"/>
                </a:solidFill>
                <a:latin typeface="Calibri"/>
                <a:cs typeface="Calibri"/>
              </a:rPr>
              <a:t>д</a:t>
            </a:r>
            <a:r>
              <a:rPr sz="1800" spc="5" dirty="0" err="1" smtClean="0">
                <a:solidFill>
                  <a:srgbClr val="090909"/>
                </a:solidFill>
                <a:latin typeface="Calibri"/>
                <a:cs typeface="Calibri"/>
              </a:rPr>
              <a:t>о</a:t>
            </a:r>
            <a:r>
              <a:rPr sz="1800" dirty="0" err="1" smtClean="0">
                <a:solidFill>
                  <a:srgbClr val="090909"/>
                </a:solidFill>
                <a:latin typeface="Calibri"/>
                <a:cs typeface="Calibri"/>
              </a:rPr>
              <a:t>в</a:t>
            </a:r>
            <a:r>
              <a:rPr sz="1800" spc="-25" dirty="0" err="1" smtClean="0">
                <a:solidFill>
                  <a:srgbClr val="090909"/>
                </a:solidFill>
                <a:latin typeface="Calibri"/>
                <a:cs typeface="Calibri"/>
              </a:rPr>
              <a:t>г</a:t>
            </a:r>
            <a:r>
              <a:rPr sz="1800" spc="5" dirty="0" err="1" smtClean="0">
                <a:solidFill>
                  <a:srgbClr val="090909"/>
                </a:solidFill>
                <a:latin typeface="Calibri"/>
                <a:cs typeface="Calibri"/>
              </a:rPr>
              <a:t>ос</a:t>
            </a:r>
            <a:r>
              <a:rPr sz="1800" spc="-5" dirty="0" err="1" smtClean="0">
                <a:solidFill>
                  <a:srgbClr val="090909"/>
                </a:solidFill>
                <a:latin typeface="Calibri"/>
                <a:cs typeface="Calibri"/>
              </a:rPr>
              <a:t>т</a:t>
            </a:r>
            <a:r>
              <a:rPr sz="1800" spc="-10" dirty="0" err="1" smtClean="0">
                <a:solidFill>
                  <a:srgbClr val="090909"/>
                </a:solidFill>
                <a:latin typeface="Calibri"/>
                <a:cs typeface="Calibri"/>
              </a:rPr>
              <a:t>р</a:t>
            </a:r>
            <a:r>
              <a:rPr sz="1800" spc="5" dirty="0" err="1" smtClean="0">
                <a:solidFill>
                  <a:srgbClr val="090909"/>
                </a:solidFill>
                <a:latin typeface="Calibri"/>
                <a:cs typeface="Calibri"/>
              </a:rPr>
              <a:t>о</a:t>
            </a:r>
            <a:r>
              <a:rPr sz="1800" spc="-20" dirty="0" err="1" smtClean="0">
                <a:solidFill>
                  <a:srgbClr val="090909"/>
                </a:solidFill>
                <a:latin typeface="Calibri"/>
                <a:cs typeface="Calibri"/>
              </a:rPr>
              <a:t>к</a:t>
            </a:r>
            <a:r>
              <a:rPr sz="1800" spc="5" dirty="0" err="1" smtClean="0">
                <a:solidFill>
                  <a:srgbClr val="090909"/>
                </a:solidFill>
                <a:latin typeface="Calibri"/>
                <a:cs typeface="Calibri"/>
              </a:rPr>
              <a:t>о</a:t>
            </a:r>
            <a:r>
              <a:rPr sz="1800" spc="-25" dirty="0" err="1" smtClean="0">
                <a:solidFill>
                  <a:srgbClr val="090909"/>
                </a:solidFill>
                <a:latin typeface="Calibri"/>
                <a:cs typeface="Calibri"/>
              </a:rPr>
              <a:t>в</a:t>
            </a:r>
            <a:r>
              <a:rPr sz="1800" spc="5" dirty="0" err="1" smtClean="0">
                <a:solidFill>
                  <a:srgbClr val="090909"/>
                </a:solidFill>
                <a:latin typeface="Calibri"/>
                <a:cs typeface="Calibri"/>
              </a:rPr>
              <a:t>о</a:t>
            </a:r>
            <a:r>
              <a:rPr sz="1800" spc="-25" dirty="0" err="1" smtClean="0">
                <a:solidFill>
                  <a:srgbClr val="090909"/>
                </a:solidFill>
                <a:latin typeface="Calibri"/>
                <a:cs typeface="Calibri"/>
              </a:rPr>
              <a:t>г</a:t>
            </a:r>
            <a:r>
              <a:rPr sz="1800" dirty="0" err="1" smtClean="0">
                <a:solidFill>
                  <a:srgbClr val="090909"/>
                </a:solidFill>
                <a:latin typeface="Calibri"/>
                <a:cs typeface="Calibri"/>
              </a:rPr>
              <a:t>о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	п</a:t>
            </a:r>
            <a:r>
              <a:rPr sz="1800" spc="-10" dirty="0">
                <a:solidFill>
                  <a:srgbClr val="090909"/>
                </a:solidFill>
                <a:latin typeface="Calibri"/>
                <a:cs typeface="Calibri"/>
              </a:rPr>
              <a:t>р</a:t>
            </a:r>
            <a:r>
              <a:rPr sz="1800" spc="5" dirty="0">
                <a:solidFill>
                  <a:srgbClr val="090909"/>
                </a:solidFill>
                <a:latin typeface="Calibri"/>
                <a:cs typeface="Calibri"/>
              </a:rPr>
              <a:t>о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г</a:t>
            </a:r>
            <a:r>
              <a:rPr sz="1800" spc="-10" dirty="0">
                <a:solidFill>
                  <a:srgbClr val="090909"/>
                </a:solidFill>
                <a:latin typeface="Calibri"/>
                <a:cs typeface="Calibri"/>
              </a:rPr>
              <a:t>ре</a:t>
            </a:r>
            <a:r>
              <a:rPr sz="1800" spc="5" dirty="0">
                <a:solidFill>
                  <a:srgbClr val="090909"/>
                </a:solidFill>
                <a:latin typeface="Calibri"/>
                <a:cs typeface="Calibri"/>
              </a:rPr>
              <a:t>с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у	</a:t>
            </a:r>
            <a:r>
              <a:rPr sz="1800" spc="-10" dirty="0">
                <a:solidFill>
                  <a:srgbClr val="090909"/>
                </a:solidFill>
                <a:latin typeface="Calibri"/>
                <a:cs typeface="Calibri"/>
              </a:rPr>
              <a:t>л</a:t>
            </a:r>
            <a:r>
              <a:rPr sz="1800" spc="-55" dirty="0">
                <a:solidFill>
                  <a:srgbClr val="090909"/>
                </a:solidFill>
                <a:latin typeface="Calibri"/>
                <a:cs typeface="Calibri"/>
              </a:rPr>
              <a:t>ю</a:t>
            </a:r>
            <a:r>
              <a:rPr sz="1800" spc="-20" dirty="0">
                <a:solidFill>
                  <a:srgbClr val="090909"/>
                </a:solidFill>
                <a:latin typeface="Calibri"/>
                <a:cs typeface="Calibri"/>
              </a:rPr>
              <a:t>д</a:t>
            </a:r>
            <a:r>
              <a:rPr sz="1800" spc="5" dirty="0">
                <a:solidFill>
                  <a:srgbClr val="090909"/>
                </a:solidFill>
                <a:latin typeface="Calibri"/>
                <a:cs typeface="Calibri"/>
              </a:rPr>
              <a:t>с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ь</a:t>
            </a:r>
            <a:r>
              <a:rPr sz="1800" spc="-20" dirty="0">
                <a:solidFill>
                  <a:srgbClr val="090909"/>
                </a:solidFill>
                <a:latin typeface="Calibri"/>
                <a:cs typeface="Calibri"/>
              </a:rPr>
              <a:t>к</a:t>
            </a:r>
            <a:r>
              <a:rPr sz="1800" spc="5" dirty="0">
                <a:solidFill>
                  <a:srgbClr val="090909"/>
                </a:solidFill>
                <a:latin typeface="Calibri"/>
                <a:cs typeface="Calibri"/>
              </a:rPr>
              <a:t>о</a:t>
            </a:r>
            <a:r>
              <a:rPr sz="1800" spc="-25" dirty="0">
                <a:solidFill>
                  <a:srgbClr val="090909"/>
                </a:solidFill>
                <a:latin typeface="Calibri"/>
                <a:cs typeface="Calibri"/>
              </a:rPr>
              <a:t>г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о	</a:t>
            </a:r>
            <a:r>
              <a:rPr sz="1800" spc="-10" dirty="0">
                <a:solidFill>
                  <a:srgbClr val="090909"/>
                </a:solidFill>
                <a:latin typeface="Calibri"/>
                <a:cs typeface="Calibri"/>
              </a:rPr>
              <a:t>р</a:t>
            </a:r>
            <a:r>
              <a:rPr sz="1800" spc="5" dirty="0">
                <a:solidFill>
                  <a:srgbClr val="090909"/>
                </a:solidFill>
                <a:latin typeface="Calibri"/>
                <a:cs typeface="Calibri"/>
              </a:rPr>
              <a:t>оз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в</a:t>
            </a:r>
            <a:r>
              <a:rPr sz="1800" spc="10" dirty="0">
                <a:solidFill>
                  <a:srgbClr val="090909"/>
                </a:solidFill>
                <a:latin typeface="Calibri"/>
                <a:cs typeface="Calibri"/>
              </a:rPr>
              <a:t>и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тк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у	у	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т</a:t>
            </a:r>
            <a:r>
              <a:rPr sz="1800" spc="-10" dirty="0">
                <a:solidFill>
                  <a:srgbClr val="090909"/>
                </a:solidFill>
                <a:latin typeface="Calibri"/>
                <a:cs typeface="Calibri"/>
              </a:rPr>
              <a:t>р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ь</a:t>
            </a:r>
            <a:r>
              <a:rPr sz="1800" spc="-15" dirty="0">
                <a:solidFill>
                  <a:srgbClr val="090909"/>
                </a:solidFill>
                <a:latin typeface="Calibri"/>
                <a:cs typeface="Calibri"/>
              </a:rPr>
              <a:t>о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х	</a:t>
            </a:r>
            <a:r>
              <a:rPr sz="1800" spc="-15" dirty="0">
                <a:solidFill>
                  <a:srgbClr val="090909"/>
                </a:solidFill>
                <a:latin typeface="Calibri"/>
                <a:cs typeface="Calibri"/>
              </a:rPr>
              <a:t>о</a:t>
            </a:r>
            <a:r>
              <a:rPr sz="1800" spc="5" dirty="0">
                <a:solidFill>
                  <a:srgbClr val="090909"/>
                </a:solidFill>
                <a:latin typeface="Calibri"/>
                <a:cs typeface="Calibri"/>
              </a:rPr>
              <a:t>с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н</a:t>
            </a:r>
            <a:r>
              <a:rPr sz="1800" spc="5" dirty="0">
                <a:solidFill>
                  <a:srgbClr val="090909"/>
                </a:solidFill>
                <a:latin typeface="Calibri"/>
                <a:cs typeface="Calibri"/>
              </a:rPr>
              <a:t>о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вн</a:t>
            </a:r>
            <a:r>
              <a:rPr sz="1800" spc="5" dirty="0">
                <a:solidFill>
                  <a:srgbClr val="090909"/>
                </a:solidFill>
                <a:latin typeface="Calibri"/>
                <a:cs typeface="Calibri"/>
              </a:rPr>
              <a:t>и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х	п</a:t>
            </a:r>
            <a:r>
              <a:rPr sz="1800" spc="-10" dirty="0">
                <a:solidFill>
                  <a:srgbClr val="090909"/>
                </a:solidFill>
                <a:latin typeface="Calibri"/>
                <a:cs typeface="Calibri"/>
              </a:rPr>
              <a:t>л</a:t>
            </a:r>
            <a:r>
              <a:rPr sz="1800" spc="5" dirty="0">
                <a:solidFill>
                  <a:srgbClr val="090909"/>
                </a:solidFill>
                <a:latin typeface="Calibri"/>
                <a:cs typeface="Calibri"/>
              </a:rPr>
              <a:t>о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щина</a:t>
            </a:r>
            <a:r>
              <a:rPr sz="1800" spc="-10" dirty="0">
                <a:solidFill>
                  <a:srgbClr val="090909"/>
                </a:solidFill>
                <a:latin typeface="Calibri"/>
                <a:cs typeface="Calibri"/>
              </a:rPr>
              <a:t>х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:	</a:t>
            </a:r>
            <a:r>
              <a:rPr sz="1800" spc="-10" dirty="0" smtClean="0">
                <a:solidFill>
                  <a:srgbClr val="090909"/>
                </a:solidFill>
                <a:latin typeface="Calibri"/>
                <a:cs typeface="Calibri"/>
              </a:rPr>
              <a:t>і)</a:t>
            </a:r>
            <a:r>
              <a:rPr lang="ru-RU" sz="1800" spc="-10" dirty="0" smtClean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10" dirty="0" err="1" smtClean="0">
                <a:solidFill>
                  <a:srgbClr val="090909"/>
                </a:solidFill>
                <a:latin typeface="Calibri"/>
                <a:cs typeface="Calibri"/>
              </a:rPr>
              <a:t>довготривале</a:t>
            </a:r>
            <a:r>
              <a:rPr sz="1800" spc="25" dirty="0" smtClean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та</a:t>
            </a:r>
            <a:r>
              <a:rPr sz="1800" spc="5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90909"/>
                </a:solidFill>
                <a:latin typeface="Calibri"/>
                <a:cs typeface="Calibri"/>
              </a:rPr>
              <a:t>здорове</a:t>
            </a:r>
            <a:r>
              <a:rPr sz="1800" spc="5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життя,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90909"/>
                </a:solidFill>
                <a:latin typeface="Calibri"/>
                <a:cs typeface="Calibri"/>
              </a:rPr>
              <a:t>іі)</a:t>
            </a:r>
            <a:r>
              <a:rPr sz="1800" spc="35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доступ</a:t>
            </a:r>
            <a:r>
              <a:rPr sz="1800" spc="-15" dirty="0">
                <a:solidFill>
                  <a:srgbClr val="090909"/>
                </a:solidFill>
                <a:latin typeface="Calibri"/>
                <a:cs typeface="Calibri"/>
              </a:rPr>
              <a:t> до</a:t>
            </a:r>
            <a:r>
              <a:rPr sz="1800" spc="15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знань,</a:t>
            </a:r>
            <a:r>
              <a:rPr sz="1800" spc="15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90909"/>
                </a:solidFill>
                <a:latin typeface="Calibri"/>
                <a:cs typeface="Calibri"/>
              </a:rPr>
              <a:t>ііі)</a:t>
            </a:r>
            <a:r>
              <a:rPr sz="1800" spc="40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гідний рівень</a:t>
            </a:r>
            <a:r>
              <a:rPr sz="1800" spc="50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життя.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31926" y="2758929"/>
            <a:ext cx="8488045" cy="39192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825"/>
              </a:lnSpc>
              <a:spcBef>
                <a:spcPts val="100"/>
              </a:spcBef>
            </a:pPr>
            <a:r>
              <a:rPr sz="1800" spc="-10" dirty="0">
                <a:solidFill>
                  <a:srgbClr val="090909"/>
                </a:solidFill>
                <a:latin typeface="Calibri"/>
                <a:cs typeface="Calibri"/>
              </a:rPr>
              <a:t>індекс</a:t>
            </a:r>
            <a:r>
              <a:rPr sz="1800" spc="365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090909"/>
                </a:solidFill>
                <a:latin typeface="Calibri"/>
                <a:cs typeface="Calibri"/>
              </a:rPr>
              <a:t>людського</a:t>
            </a:r>
            <a:r>
              <a:rPr sz="1800" spc="375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розвитку</a:t>
            </a:r>
            <a:r>
              <a:rPr sz="1800" spc="375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(ІЛР)</a:t>
            </a:r>
            <a:r>
              <a:rPr sz="1800" spc="375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090909"/>
                </a:solidFill>
                <a:latin typeface="Calibri"/>
                <a:cs typeface="Calibri"/>
              </a:rPr>
              <a:t>України</a:t>
            </a:r>
            <a:r>
              <a:rPr sz="1800" spc="365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становить</a:t>
            </a:r>
            <a:r>
              <a:rPr sz="1800" spc="365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0,743.</a:t>
            </a:r>
            <a:r>
              <a:rPr sz="1800" spc="360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090909"/>
                </a:solidFill>
                <a:latin typeface="Calibri"/>
                <a:cs typeface="Calibri"/>
              </a:rPr>
              <a:t>Це</a:t>
            </a:r>
            <a:r>
              <a:rPr sz="1800" spc="355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88-е</a:t>
            </a:r>
            <a:r>
              <a:rPr sz="1800" spc="350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місце</a:t>
            </a:r>
            <a:r>
              <a:rPr sz="1800" spc="350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90909"/>
                </a:solidFill>
                <a:latin typeface="Calibri"/>
                <a:cs typeface="Calibri"/>
              </a:rPr>
              <a:t>серед</a:t>
            </a:r>
            <a:r>
              <a:rPr sz="1800" spc="370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189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ts val="1825"/>
              </a:lnSpc>
            </a:pP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країн</a:t>
            </a:r>
            <a:r>
              <a:rPr sz="1800" spc="5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і</a:t>
            </a:r>
            <a:r>
              <a:rPr sz="1800" spc="-20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90909"/>
                </a:solidFill>
                <a:latin typeface="Calibri"/>
                <a:cs typeface="Calibri"/>
              </a:rPr>
              <a:t>територій.</a:t>
            </a:r>
            <a:endParaRPr sz="1800" dirty="0">
              <a:latin typeface="Calibri"/>
              <a:cs typeface="Calibri"/>
            </a:endParaRPr>
          </a:p>
          <a:p>
            <a:pPr marL="12700" marR="9525" indent="91440">
              <a:lnSpc>
                <a:spcPct val="70000"/>
              </a:lnSpc>
              <a:spcBef>
                <a:spcPts val="1490"/>
              </a:spcBef>
            </a:pP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У</a:t>
            </a:r>
            <a:r>
              <a:rPr sz="1800" spc="320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90909"/>
                </a:solidFill>
                <a:latin typeface="Calibri"/>
                <a:cs typeface="Calibri"/>
              </a:rPr>
              <a:t>період</a:t>
            </a:r>
            <a:r>
              <a:rPr sz="1800" spc="320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з</a:t>
            </a:r>
            <a:r>
              <a:rPr sz="1800" spc="325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1990</a:t>
            </a:r>
            <a:r>
              <a:rPr sz="1800" spc="315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по</a:t>
            </a:r>
            <a:r>
              <a:rPr sz="1800" spc="325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2017</a:t>
            </a:r>
            <a:r>
              <a:rPr sz="1800" spc="335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рр.</a:t>
            </a:r>
            <a:r>
              <a:rPr sz="1800" spc="335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очікувана</a:t>
            </a:r>
            <a:r>
              <a:rPr sz="1800" spc="320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тривалість</a:t>
            </a:r>
            <a:r>
              <a:rPr sz="1800" spc="315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життя</a:t>
            </a:r>
            <a:r>
              <a:rPr sz="1800" spc="330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при</a:t>
            </a:r>
            <a:r>
              <a:rPr sz="1800" spc="325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90909"/>
                </a:solidFill>
                <a:latin typeface="Calibri"/>
                <a:cs typeface="Calibri"/>
              </a:rPr>
              <a:t>народженні</a:t>
            </a:r>
            <a:r>
              <a:rPr sz="1800" spc="310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в</a:t>
            </a:r>
            <a:r>
              <a:rPr sz="1800" spc="315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90909"/>
                </a:solidFill>
                <a:latin typeface="Calibri"/>
                <a:cs typeface="Calibri"/>
              </a:rPr>
              <a:t>Україні </a:t>
            </a:r>
            <a:r>
              <a:rPr sz="1800" spc="-390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збільшилась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на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 2,3 роки,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ts val="1825"/>
              </a:lnSpc>
              <a:spcBef>
                <a:spcPts val="840"/>
              </a:spcBef>
            </a:pPr>
            <a:r>
              <a:rPr sz="1800" spc="-10" dirty="0">
                <a:solidFill>
                  <a:srgbClr val="090909"/>
                </a:solidFill>
                <a:latin typeface="Calibri"/>
                <a:cs typeface="Calibri"/>
              </a:rPr>
              <a:t>середня</a:t>
            </a:r>
            <a:r>
              <a:rPr sz="1800" spc="225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кількість</a:t>
            </a:r>
            <a:r>
              <a:rPr sz="1800" spc="240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років</a:t>
            </a:r>
            <a:r>
              <a:rPr sz="1800" spc="220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навчання</a:t>
            </a:r>
            <a:r>
              <a:rPr sz="1800" spc="229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збільшилася</a:t>
            </a:r>
            <a:r>
              <a:rPr sz="1800" spc="240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на</a:t>
            </a:r>
            <a:r>
              <a:rPr sz="1800" spc="220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2,2</a:t>
            </a:r>
            <a:r>
              <a:rPr sz="1800" spc="215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роки,</a:t>
            </a:r>
            <a:r>
              <a:rPr sz="1800" spc="229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а</a:t>
            </a:r>
            <a:r>
              <a:rPr sz="1800" spc="220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90909"/>
                </a:solidFill>
                <a:latin typeface="Calibri"/>
                <a:cs typeface="Calibri"/>
              </a:rPr>
              <a:t>середня</a:t>
            </a:r>
            <a:r>
              <a:rPr sz="1800" spc="225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кількість</a:t>
            </a:r>
            <a:r>
              <a:rPr sz="1800" spc="240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років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ts val="1825"/>
              </a:lnSpc>
            </a:pP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навчання</a:t>
            </a:r>
            <a:r>
              <a:rPr sz="1800" spc="5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зросла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на 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2,6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роки.</a:t>
            </a:r>
            <a:endParaRPr sz="1800" dirty="0">
              <a:latin typeface="Calibri"/>
              <a:cs typeface="Calibri"/>
            </a:endParaRPr>
          </a:p>
          <a:p>
            <a:pPr marL="12700" marR="5080">
              <a:lnSpc>
                <a:spcPct val="70000"/>
              </a:lnSpc>
              <a:spcBef>
                <a:spcPts val="1485"/>
              </a:spcBef>
              <a:tabLst>
                <a:tab pos="6119495" algn="l"/>
              </a:tabLst>
            </a:pP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Останнім</a:t>
            </a:r>
            <a:r>
              <a:rPr sz="1800" spc="590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часом</a:t>
            </a:r>
            <a:r>
              <a:rPr sz="1800" spc="590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рівень</a:t>
            </a:r>
            <a:r>
              <a:rPr sz="1800" spc="575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життя</a:t>
            </a:r>
            <a:r>
              <a:rPr sz="1800" spc="590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в</a:t>
            </a:r>
            <a:r>
              <a:rPr sz="1800" spc="585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90909"/>
                </a:solidFill>
                <a:latin typeface="Calibri"/>
                <a:cs typeface="Calibri"/>
              </a:rPr>
              <a:t>Україні,</a:t>
            </a:r>
            <a:r>
              <a:rPr sz="1800" spc="595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090909"/>
                </a:solidFill>
                <a:latin typeface="Calibri"/>
                <a:cs typeface="Calibri"/>
              </a:rPr>
              <a:t>що</a:t>
            </a:r>
            <a:r>
              <a:rPr sz="1800" spc="585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визначається	валовим</a:t>
            </a:r>
            <a:r>
              <a:rPr sz="1800" spc="125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національним </a:t>
            </a:r>
            <a:r>
              <a:rPr sz="1800" spc="-395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090909"/>
                </a:solidFill>
                <a:latin typeface="Calibri"/>
                <a:cs typeface="Calibri"/>
              </a:rPr>
              <a:t>доходом</a:t>
            </a:r>
            <a:r>
              <a:rPr sz="1800" spc="-40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(ВНД)</a:t>
            </a:r>
            <a:r>
              <a:rPr sz="1800" spc="10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на</a:t>
            </a:r>
            <a:r>
              <a:rPr sz="1800" spc="25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душу</a:t>
            </a:r>
            <a:r>
              <a:rPr sz="1800" spc="-20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населення,</a:t>
            </a:r>
            <a:r>
              <a:rPr sz="1800" spc="10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090909"/>
                </a:solidFill>
                <a:latin typeface="Calibri"/>
                <a:cs typeface="Calibri"/>
              </a:rPr>
              <a:t>дещо</a:t>
            </a:r>
            <a:r>
              <a:rPr sz="1800" spc="35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зріс:</a:t>
            </a:r>
            <a:r>
              <a:rPr sz="1800" spc="20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приблизно</a:t>
            </a:r>
            <a:r>
              <a:rPr sz="1800" spc="-15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на</a:t>
            </a:r>
            <a:r>
              <a:rPr sz="1800" spc="25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9%</a:t>
            </a:r>
            <a:r>
              <a:rPr sz="1800" spc="-20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у 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2015-2017</a:t>
            </a:r>
            <a:r>
              <a:rPr sz="1800" spc="20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90909"/>
                </a:solidFill>
                <a:latin typeface="Calibri"/>
                <a:cs typeface="Calibri"/>
              </a:rPr>
              <a:t>рр.</a:t>
            </a:r>
            <a:endParaRPr sz="1800" dirty="0">
              <a:latin typeface="Calibri"/>
              <a:cs typeface="Calibri"/>
            </a:endParaRPr>
          </a:p>
          <a:p>
            <a:pPr marL="12700" marR="5715" algn="just">
              <a:lnSpc>
                <a:spcPct val="69500"/>
              </a:lnSpc>
              <a:spcBef>
                <a:spcPts val="1505"/>
              </a:spcBef>
            </a:pP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Разом із цим, </a:t>
            </a:r>
            <a:r>
              <a:rPr sz="1800" spc="-20" dirty="0">
                <a:solidFill>
                  <a:srgbClr val="090909"/>
                </a:solidFill>
                <a:latin typeface="Calibri"/>
                <a:cs typeface="Calibri"/>
              </a:rPr>
              <a:t>результати </a:t>
            </a:r>
            <a:r>
              <a:rPr sz="1800" spc="-15" dirty="0">
                <a:solidFill>
                  <a:srgbClr val="090909"/>
                </a:solidFill>
                <a:latin typeface="Calibri"/>
                <a:cs typeface="Calibri"/>
              </a:rPr>
              <a:t>України 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залишаються нижчими 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за </a:t>
            </a:r>
            <a:r>
              <a:rPr sz="1800" spc="-10" dirty="0">
                <a:solidFill>
                  <a:srgbClr val="090909"/>
                </a:solidFill>
                <a:latin typeface="Calibri"/>
                <a:cs typeface="Calibri"/>
              </a:rPr>
              <a:t>середні 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показники країн, 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090909"/>
                </a:solidFill>
                <a:latin typeface="Calibri"/>
                <a:cs typeface="Calibri"/>
              </a:rPr>
              <a:t>що </a:t>
            </a:r>
            <a:r>
              <a:rPr sz="1800" spc="-10" dirty="0">
                <a:solidFill>
                  <a:srgbClr val="090909"/>
                </a:solidFill>
                <a:latin typeface="Calibri"/>
                <a:cs typeface="Calibri"/>
              </a:rPr>
              <a:t>належать </a:t>
            </a:r>
            <a:r>
              <a:rPr sz="1800" spc="-15" dirty="0">
                <a:solidFill>
                  <a:srgbClr val="090909"/>
                </a:solidFill>
                <a:latin typeface="Calibri"/>
                <a:cs typeface="Calibri"/>
              </a:rPr>
              <a:t>до </a:t>
            </a:r>
            <a:r>
              <a:rPr sz="1800" spc="-10" dirty="0">
                <a:solidFill>
                  <a:srgbClr val="090909"/>
                </a:solidFill>
                <a:latin typeface="Calibri"/>
                <a:cs typeface="Calibri"/>
              </a:rPr>
              <a:t>групи 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з високим </a:t>
            </a:r>
            <a:r>
              <a:rPr sz="1800" spc="-10" dirty="0">
                <a:solidFill>
                  <a:srgbClr val="090909"/>
                </a:solidFill>
                <a:latin typeface="Calibri"/>
                <a:cs typeface="Calibri"/>
              </a:rPr>
              <a:t>рівнем </a:t>
            </a:r>
            <a:r>
              <a:rPr sz="1800" spc="-15" dirty="0">
                <a:solidFill>
                  <a:srgbClr val="090909"/>
                </a:solidFill>
                <a:latin typeface="Calibri"/>
                <a:cs typeface="Calibri"/>
              </a:rPr>
              <a:t>людського </a:t>
            </a:r>
            <a:r>
              <a:rPr sz="1800" spc="-10" dirty="0">
                <a:solidFill>
                  <a:srgbClr val="090909"/>
                </a:solidFill>
                <a:latin typeface="Calibri"/>
                <a:cs typeface="Calibri"/>
              </a:rPr>
              <a:t>розвитку, 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і нижчими за </a:t>
            </a:r>
            <a:r>
              <a:rPr sz="1800" spc="-10" dirty="0">
                <a:solidFill>
                  <a:srgbClr val="090909"/>
                </a:solidFill>
                <a:latin typeface="Calibri"/>
                <a:cs typeface="Calibri"/>
              </a:rPr>
              <a:t>середні 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 показники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 по</a:t>
            </a:r>
            <a:r>
              <a:rPr sz="1800" spc="-15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країнах</a:t>
            </a:r>
            <a:r>
              <a:rPr sz="1800" spc="10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Європи</a:t>
            </a:r>
            <a:r>
              <a:rPr sz="1800" spc="10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і</a:t>
            </a:r>
            <a:r>
              <a:rPr sz="1800" spc="20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90909"/>
                </a:solidFill>
                <a:latin typeface="Calibri"/>
                <a:cs typeface="Calibri"/>
              </a:rPr>
              <a:t>Центральної</a:t>
            </a:r>
            <a:r>
              <a:rPr sz="1800" spc="40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Азії.</a:t>
            </a:r>
            <a:endParaRPr sz="1800" dirty="0">
              <a:latin typeface="Calibri"/>
              <a:cs typeface="Calibri"/>
            </a:endParaRPr>
          </a:p>
          <a:p>
            <a:pPr marL="12700" marR="5080" algn="just">
              <a:lnSpc>
                <a:spcPct val="69300"/>
              </a:lnSpc>
              <a:spcBef>
                <a:spcPts val="1500"/>
              </a:spcBef>
            </a:pP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В </a:t>
            </a:r>
            <a:r>
              <a:rPr sz="1800" spc="-15" dirty="0">
                <a:solidFill>
                  <a:srgbClr val="090909"/>
                </a:solidFill>
                <a:latin typeface="Calibri"/>
                <a:cs typeface="Calibri"/>
              </a:rPr>
              <a:t>Україні 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налічується</a:t>
            </a:r>
            <a:r>
              <a:rPr sz="1800" spc="395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1,7 мільйона 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внутрішньо</a:t>
            </a:r>
            <a:r>
              <a:rPr sz="1800" spc="395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переміщених </a:t>
            </a:r>
            <a:r>
              <a:rPr sz="1800" spc="5" dirty="0">
                <a:solidFill>
                  <a:srgbClr val="090909"/>
                </a:solidFill>
                <a:latin typeface="Calibri"/>
                <a:cs typeface="Calibri"/>
              </a:rPr>
              <a:t>осіб, 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2,8 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мільйона </a:t>
            </a:r>
            <a:r>
              <a:rPr sz="1800" spc="-20" dirty="0">
                <a:solidFill>
                  <a:srgbClr val="090909"/>
                </a:solidFill>
                <a:latin typeface="Calibri"/>
                <a:cs typeface="Calibri"/>
              </a:rPr>
              <a:t>людей </a:t>
            </a:r>
            <a:r>
              <a:rPr sz="1800" spc="-15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з</a:t>
            </a:r>
            <a:r>
              <a:rPr sz="1800" spc="5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обмеженими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90909"/>
                </a:solidFill>
                <a:latin typeface="Calibri"/>
                <a:cs typeface="Calibri"/>
              </a:rPr>
              <a:t>можливостями,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90909"/>
                </a:solidFill>
                <a:latin typeface="Calibri"/>
                <a:cs typeface="Calibri"/>
              </a:rPr>
              <a:t>близько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 60%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живуть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 за</a:t>
            </a:r>
            <a:r>
              <a:rPr sz="1800" spc="5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090909"/>
                </a:solidFill>
                <a:latin typeface="Calibri"/>
                <a:cs typeface="Calibri"/>
              </a:rPr>
              <a:t>межею</a:t>
            </a:r>
            <a:r>
              <a:rPr sz="1800" spc="-10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бідності,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30" dirty="0">
                <a:solidFill>
                  <a:srgbClr val="090909"/>
                </a:solidFill>
                <a:latin typeface="Calibri"/>
                <a:cs typeface="Calibri"/>
              </a:rPr>
              <a:t>що </a:t>
            </a:r>
            <a:r>
              <a:rPr sz="1800" spc="-25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визначається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5" dirty="0">
                <a:solidFill>
                  <a:srgbClr val="090909"/>
                </a:solidFill>
                <a:latin typeface="Calibri"/>
                <a:cs typeface="Calibri"/>
              </a:rPr>
              <a:t>як</a:t>
            </a:r>
            <a:r>
              <a:rPr sz="1800" spc="10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фактичний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90909"/>
                </a:solidFill>
                <a:latin typeface="Calibri"/>
                <a:cs typeface="Calibri"/>
              </a:rPr>
              <a:t>прожитковий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90909"/>
                </a:solidFill>
                <a:latin typeface="Calibri"/>
                <a:cs typeface="Calibri"/>
              </a:rPr>
              <a:t>мінімум.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90909"/>
                </a:solidFill>
                <a:latin typeface="Calibri"/>
                <a:cs typeface="Calibri"/>
              </a:rPr>
              <a:t>Несприятливі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 умови,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 в</a:t>
            </a:r>
            <a:r>
              <a:rPr sz="1800" spc="5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які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вони </a:t>
            </a:r>
            <a:r>
              <a:rPr sz="1800" spc="-395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90909"/>
                </a:solidFill>
                <a:latin typeface="Calibri"/>
                <a:cs typeface="Calibri"/>
              </a:rPr>
              <a:t>потрапляють,</a:t>
            </a:r>
            <a:r>
              <a:rPr sz="1800" spc="30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90909"/>
                </a:solidFill>
                <a:latin typeface="Calibri"/>
                <a:cs typeface="Calibri"/>
              </a:rPr>
              <a:t>мають</a:t>
            </a:r>
            <a:r>
              <a:rPr sz="1800" spc="20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багато</a:t>
            </a:r>
            <a:r>
              <a:rPr sz="1800" dirty="0">
                <a:solidFill>
                  <a:srgbClr val="090909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90909"/>
                </a:solidFill>
                <a:latin typeface="Calibri"/>
                <a:cs typeface="Calibri"/>
              </a:rPr>
              <a:t>вимірів</a:t>
            </a:r>
            <a:endParaRPr sz="1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844" y="740156"/>
            <a:ext cx="5433695" cy="6648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solidFill>
                  <a:srgbClr val="3A3A3A"/>
                </a:solidFill>
                <a:latin typeface="Tahoma"/>
                <a:cs typeface="Tahoma"/>
              </a:rPr>
              <a:t>“Політична</a:t>
            </a:r>
            <a:r>
              <a:rPr sz="1400" spc="30" dirty="0">
                <a:solidFill>
                  <a:srgbClr val="3A3A3A"/>
                </a:solidFill>
                <a:latin typeface="Tahoma"/>
                <a:cs typeface="Tahoma"/>
              </a:rPr>
              <a:t> </a:t>
            </a:r>
            <a:r>
              <a:rPr sz="1400" spc="-5" dirty="0">
                <a:solidFill>
                  <a:srgbClr val="3A3A3A"/>
                </a:solidFill>
                <a:latin typeface="Tahoma"/>
                <a:cs typeface="Tahoma"/>
              </a:rPr>
              <a:t>проблема</a:t>
            </a:r>
            <a:r>
              <a:rPr sz="1400" spc="25" dirty="0">
                <a:solidFill>
                  <a:srgbClr val="3A3A3A"/>
                </a:solidFill>
                <a:latin typeface="Tahoma"/>
                <a:cs typeface="Tahoma"/>
              </a:rPr>
              <a:t> </a:t>
            </a:r>
            <a:r>
              <a:rPr sz="1400" spc="-10" dirty="0">
                <a:solidFill>
                  <a:srgbClr val="3A3A3A"/>
                </a:solidFill>
                <a:latin typeface="Tahoma"/>
                <a:cs typeface="Tahoma"/>
              </a:rPr>
              <a:t>людства</a:t>
            </a:r>
            <a:r>
              <a:rPr sz="1400" spc="50" dirty="0">
                <a:solidFill>
                  <a:srgbClr val="3A3A3A"/>
                </a:solidFill>
                <a:latin typeface="Tahoma"/>
                <a:cs typeface="Tahoma"/>
              </a:rPr>
              <a:t> </a:t>
            </a:r>
            <a:r>
              <a:rPr sz="1400" spc="-5" dirty="0">
                <a:solidFill>
                  <a:srgbClr val="3A3A3A"/>
                </a:solidFill>
                <a:latin typeface="Tahoma"/>
                <a:cs typeface="Tahoma"/>
              </a:rPr>
              <a:t>полягає</a:t>
            </a:r>
            <a:r>
              <a:rPr sz="1400" spc="15" dirty="0">
                <a:solidFill>
                  <a:srgbClr val="3A3A3A"/>
                </a:solidFill>
                <a:latin typeface="Tahoma"/>
                <a:cs typeface="Tahoma"/>
              </a:rPr>
              <a:t> </a:t>
            </a:r>
            <a:r>
              <a:rPr sz="1400" spc="-5" dirty="0">
                <a:solidFill>
                  <a:srgbClr val="3A3A3A"/>
                </a:solidFill>
                <a:latin typeface="Tahoma"/>
                <a:cs typeface="Tahoma"/>
              </a:rPr>
              <a:t>в</a:t>
            </a:r>
            <a:r>
              <a:rPr sz="1400" dirty="0">
                <a:solidFill>
                  <a:srgbClr val="3A3A3A"/>
                </a:solidFill>
                <a:latin typeface="Tahoma"/>
                <a:cs typeface="Tahoma"/>
              </a:rPr>
              <a:t> </a:t>
            </a:r>
            <a:r>
              <a:rPr sz="1400" spc="-10" dirty="0">
                <a:solidFill>
                  <a:srgbClr val="3A3A3A"/>
                </a:solidFill>
                <a:latin typeface="Tahoma"/>
                <a:cs typeface="Tahoma"/>
              </a:rPr>
              <a:t>об'єднанні</a:t>
            </a:r>
            <a:r>
              <a:rPr sz="1400" spc="55" dirty="0">
                <a:solidFill>
                  <a:srgbClr val="3A3A3A"/>
                </a:solidFill>
                <a:latin typeface="Tahoma"/>
                <a:cs typeface="Tahoma"/>
              </a:rPr>
              <a:t> </a:t>
            </a:r>
            <a:r>
              <a:rPr sz="1400" spc="-5" dirty="0">
                <a:solidFill>
                  <a:srgbClr val="3A3A3A"/>
                </a:solidFill>
                <a:latin typeface="Tahoma"/>
                <a:cs typeface="Tahoma"/>
              </a:rPr>
              <a:t>трьох</a:t>
            </a:r>
            <a:r>
              <a:rPr sz="1400" spc="5" dirty="0">
                <a:solidFill>
                  <a:srgbClr val="3A3A3A"/>
                </a:solidFill>
                <a:latin typeface="Tahoma"/>
                <a:cs typeface="Tahoma"/>
              </a:rPr>
              <a:t> </a:t>
            </a:r>
            <a:r>
              <a:rPr sz="1400" spc="-5" dirty="0">
                <a:solidFill>
                  <a:srgbClr val="3A3A3A"/>
                </a:solidFill>
                <a:latin typeface="Tahoma"/>
                <a:cs typeface="Tahoma"/>
              </a:rPr>
              <a:t>речей: </a:t>
            </a:r>
            <a:r>
              <a:rPr sz="1400" spc="-425" dirty="0">
                <a:solidFill>
                  <a:srgbClr val="3A3A3A"/>
                </a:solidFill>
                <a:latin typeface="Tahoma"/>
                <a:cs typeface="Tahoma"/>
              </a:rPr>
              <a:t> </a:t>
            </a:r>
            <a:r>
              <a:rPr sz="1400" spc="-5" dirty="0">
                <a:solidFill>
                  <a:srgbClr val="3A3A3A"/>
                </a:solidFill>
                <a:latin typeface="Tahoma"/>
                <a:cs typeface="Tahoma"/>
              </a:rPr>
              <a:t>економічної</a:t>
            </a:r>
            <a:r>
              <a:rPr sz="1400" spc="-10" dirty="0">
                <a:solidFill>
                  <a:srgbClr val="3A3A3A"/>
                </a:solidFill>
                <a:latin typeface="Tahoma"/>
                <a:cs typeface="Tahoma"/>
              </a:rPr>
              <a:t> </a:t>
            </a:r>
            <a:r>
              <a:rPr sz="1400" spc="-5" dirty="0">
                <a:solidFill>
                  <a:srgbClr val="3A3A3A"/>
                </a:solidFill>
                <a:latin typeface="Tahoma"/>
                <a:cs typeface="Tahoma"/>
              </a:rPr>
              <a:t>ефективності,</a:t>
            </a:r>
            <a:r>
              <a:rPr sz="1400" spc="25" dirty="0">
                <a:solidFill>
                  <a:srgbClr val="3A3A3A"/>
                </a:solidFill>
                <a:latin typeface="Tahoma"/>
                <a:cs typeface="Tahoma"/>
              </a:rPr>
              <a:t> </a:t>
            </a:r>
            <a:r>
              <a:rPr sz="1400" spc="-5" dirty="0">
                <a:solidFill>
                  <a:srgbClr val="3A3A3A"/>
                </a:solidFill>
                <a:latin typeface="Tahoma"/>
                <a:cs typeface="Tahoma"/>
              </a:rPr>
              <a:t>соціальної</a:t>
            </a:r>
            <a:r>
              <a:rPr sz="1400" spc="35" dirty="0">
                <a:solidFill>
                  <a:srgbClr val="3A3A3A"/>
                </a:solidFill>
                <a:latin typeface="Tahoma"/>
                <a:cs typeface="Tahoma"/>
              </a:rPr>
              <a:t> </a:t>
            </a:r>
            <a:r>
              <a:rPr sz="1400" spc="-10" dirty="0">
                <a:solidFill>
                  <a:srgbClr val="3A3A3A"/>
                </a:solidFill>
                <a:latin typeface="Tahoma"/>
                <a:cs typeface="Tahoma"/>
              </a:rPr>
              <a:t>справедливості</a:t>
            </a:r>
            <a:endParaRPr sz="1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1400" spc="-5" dirty="0">
                <a:solidFill>
                  <a:srgbClr val="3A3A3A"/>
                </a:solidFill>
                <a:latin typeface="Tahoma"/>
                <a:cs typeface="Tahoma"/>
              </a:rPr>
              <a:t>та</a:t>
            </a:r>
            <a:r>
              <a:rPr sz="1400" dirty="0">
                <a:solidFill>
                  <a:srgbClr val="3A3A3A"/>
                </a:solidFill>
                <a:latin typeface="Tahoma"/>
                <a:cs typeface="Tahoma"/>
              </a:rPr>
              <a:t> особистої</a:t>
            </a:r>
            <a:r>
              <a:rPr sz="1400" spc="-15" dirty="0">
                <a:solidFill>
                  <a:srgbClr val="3A3A3A"/>
                </a:solidFill>
                <a:latin typeface="Tahoma"/>
                <a:cs typeface="Tahoma"/>
              </a:rPr>
              <a:t> </a:t>
            </a:r>
            <a:r>
              <a:rPr sz="1400" spc="-25" dirty="0">
                <a:solidFill>
                  <a:srgbClr val="3A3A3A"/>
                </a:solidFill>
                <a:latin typeface="Tahoma"/>
                <a:cs typeface="Tahoma"/>
              </a:rPr>
              <a:t>свободи”.</a:t>
            </a:r>
            <a:r>
              <a:rPr sz="1400" spc="50" dirty="0">
                <a:solidFill>
                  <a:srgbClr val="3A3A3A"/>
                </a:solidFill>
                <a:latin typeface="Tahoma"/>
                <a:cs typeface="Tahoma"/>
              </a:rPr>
              <a:t> </a:t>
            </a:r>
            <a:r>
              <a:rPr sz="1400" spc="-5" dirty="0">
                <a:solidFill>
                  <a:srgbClr val="3A3A3A"/>
                </a:solidFill>
                <a:latin typeface="Tahoma"/>
                <a:cs typeface="Tahoma"/>
              </a:rPr>
              <a:t>Джон</a:t>
            </a:r>
            <a:r>
              <a:rPr sz="1400" spc="15" dirty="0">
                <a:solidFill>
                  <a:srgbClr val="3A3A3A"/>
                </a:solidFill>
                <a:latin typeface="Tahoma"/>
                <a:cs typeface="Tahoma"/>
              </a:rPr>
              <a:t> </a:t>
            </a:r>
            <a:r>
              <a:rPr sz="1400" spc="-5" dirty="0">
                <a:solidFill>
                  <a:srgbClr val="3A3A3A"/>
                </a:solidFill>
                <a:latin typeface="Tahoma"/>
                <a:cs typeface="Tahoma"/>
              </a:rPr>
              <a:t>Мейнард</a:t>
            </a:r>
            <a:r>
              <a:rPr sz="1400" spc="5" dirty="0">
                <a:solidFill>
                  <a:srgbClr val="3A3A3A"/>
                </a:solidFill>
                <a:latin typeface="Tahoma"/>
                <a:cs typeface="Tahoma"/>
              </a:rPr>
              <a:t> </a:t>
            </a:r>
            <a:r>
              <a:rPr sz="1400" spc="-5" dirty="0">
                <a:solidFill>
                  <a:srgbClr val="3A3A3A"/>
                </a:solidFill>
                <a:latin typeface="Tahoma"/>
                <a:cs typeface="Tahoma"/>
              </a:rPr>
              <a:t>Кейнс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19971" y="6566389"/>
            <a:ext cx="174625" cy="223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9"/>
              </a:lnSpc>
            </a:pPr>
            <a:fld id="{81D60167-4931-47E6-BA6A-407CBD079E47}" type="slidenum">
              <a:rPr sz="1400" spc="-5" dirty="0">
                <a:solidFill>
                  <a:srgbClr val="355366"/>
                </a:solidFill>
                <a:latin typeface="Microsoft Sans Serif"/>
                <a:cs typeface="Microsoft Sans Serif"/>
              </a:rPr>
              <a:t>5</a:t>
            </a:fld>
            <a:endParaRPr sz="1400">
              <a:latin typeface="Microsoft Sans Serif"/>
              <a:cs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3605240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83108" y="6774180"/>
            <a:ext cx="8193405" cy="0"/>
          </a:xfrm>
          <a:custGeom>
            <a:avLst/>
            <a:gdLst/>
            <a:ahLst/>
            <a:cxnLst/>
            <a:rect l="l" t="t" r="r" b="b"/>
            <a:pathLst>
              <a:path w="8193405">
                <a:moveTo>
                  <a:pt x="0" y="0"/>
                </a:moveTo>
                <a:lnTo>
                  <a:pt x="8193024" y="0"/>
                </a:lnTo>
              </a:path>
            </a:pathLst>
          </a:custGeom>
          <a:ln w="27432">
            <a:solidFill>
              <a:srgbClr val="6FCA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121485" y="304800"/>
            <a:ext cx="7118197" cy="10001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14680" marR="5080" indent="-598170">
              <a:lnSpc>
                <a:spcPct val="100000"/>
              </a:lnSpc>
              <a:spcBef>
                <a:spcPts val="95"/>
              </a:spcBef>
              <a:tabLst>
                <a:tab pos="4726940" algn="l"/>
              </a:tabLst>
            </a:pPr>
            <a:r>
              <a:rPr b="0" spc="30" dirty="0" smtClean="0">
                <a:latin typeface="Tahoma"/>
                <a:cs typeface="Tahoma"/>
              </a:rPr>
              <a:t> </a:t>
            </a:r>
            <a:r>
              <a:rPr spc="-10" dirty="0"/>
              <a:t>Важливість</a:t>
            </a:r>
            <a:r>
              <a:rPr spc="35" dirty="0"/>
              <a:t> </a:t>
            </a:r>
            <a:r>
              <a:rPr spc="-10" dirty="0"/>
              <a:t>кваліфікованих </a:t>
            </a:r>
            <a:r>
              <a:rPr spc="-925" dirty="0"/>
              <a:t> </a:t>
            </a:r>
            <a:r>
              <a:rPr spc="-5" dirty="0"/>
              <a:t>трудових</a:t>
            </a:r>
            <a:r>
              <a:rPr spc="30" dirty="0"/>
              <a:t> </a:t>
            </a:r>
            <a:r>
              <a:rPr spc="-10" dirty="0"/>
              <a:t>ресурсів	для</a:t>
            </a:r>
            <a:r>
              <a:rPr spc="5" dirty="0"/>
              <a:t> </a:t>
            </a:r>
            <a:r>
              <a:rPr spc="-10" dirty="0"/>
              <a:t>МЕР</a:t>
            </a:r>
          </a:p>
        </p:txBody>
      </p: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05593" y="1722066"/>
            <a:ext cx="4008918" cy="2297523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919073" y="2447925"/>
            <a:ext cx="3579495" cy="534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005"/>
              </a:lnSpc>
              <a:spcBef>
                <a:spcPts val="100"/>
              </a:spcBef>
            </a:pPr>
            <a:r>
              <a:rPr sz="1800" spc="-10" dirty="0">
                <a:latin typeface="Microsoft Sans Serif"/>
                <a:cs typeface="Microsoft Sans Serif"/>
              </a:rPr>
              <a:t>Рівність</a:t>
            </a:r>
            <a:r>
              <a:rPr sz="1800" spc="-5" dirty="0">
                <a:latin typeface="Microsoft Sans Serif"/>
                <a:cs typeface="Microsoft Sans Serif"/>
              </a:rPr>
              <a:t> </a:t>
            </a:r>
            <a:r>
              <a:rPr sz="1800" spc="-15" dirty="0">
                <a:latin typeface="Microsoft Sans Serif"/>
                <a:cs typeface="Microsoft Sans Serif"/>
              </a:rPr>
              <a:t>можливостей</a:t>
            </a:r>
            <a:r>
              <a:rPr sz="1800" spc="5" dirty="0">
                <a:latin typeface="Microsoft Sans Serif"/>
                <a:cs typeface="Microsoft Sans Serif"/>
              </a:rPr>
              <a:t> </a:t>
            </a:r>
            <a:r>
              <a:rPr sz="1800" spc="-15" dirty="0">
                <a:latin typeface="Microsoft Sans Serif"/>
                <a:cs typeface="Microsoft Sans Serif"/>
              </a:rPr>
              <a:t>і</a:t>
            </a:r>
            <a:r>
              <a:rPr sz="1800" dirty="0">
                <a:latin typeface="Microsoft Sans Serif"/>
                <a:cs typeface="Microsoft Sans Serif"/>
              </a:rPr>
              <a:t> соціальна</a:t>
            </a:r>
            <a:endParaRPr sz="1800">
              <a:latin typeface="Microsoft Sans Serif"/>
              <a:cs typeface="Microsoft Sans Serif"/>
            </a:endParaRPr>
          </a:p>
          <a:p>
            <a:pPr algn="ctr">
              <a:lnSpc>
                <a:spcPts val="2005"/>
              </a:lnSpc>
            </a:pPr>
            <a:r>
              <a:rPr sz="1800" spc="-5" dirty="0">
                <a:latin typeface="Microsoft Sans Serif"/>
                <a:cs typeface="Microsoft Sans Serif"/>
              </a:rPr>
              <a:t>справедливість</a:t>
            </a:r>
            <a:endParaRPr sz="1800">
              <a:latin typeface="Microsoft Sans Serif"/>
              <a:cs typeface="Microsoft Sans Serif"/>
            </a:endParaRPr>
          </a:p>
        </p:txBody>
      </p:sp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32959" y="1703832"/>
            <a:ext cx="4039362" cy="2329434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6176898" y="2401011"/>
            <a:ext cx="95313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Microsoft Sans Serif"/>
                <a:cs typeface="Microsoft Sans Serif"/>
              </a:rPr>
              <a:t>С</a:t>
            </a:r>
            <a:r>
              <a:rPr sz="1800" spc="-25" dirty="0">
                <a:latin typeface="Microsoft Sans Serif"/>
                <a:cs typeface="Microsoft Sans Serif"/>
              </a:rPr>
              <a:t>в</a:t>
            </a:r>
            <a:r>
              <a:rPr sz="1800" spc="5" dirty="0">
                <a:latin typeface="Microsoft Sans Serif"/>
                <a:cs typeface="Microsoft Sans Serif"/>
              </a:rPr>
              <a:t>о</a:t>
            </a:r>
            <a:r>
              <a:rPr sz="1800" dirty="0">
                <a:latin typeface="Microsoft Sans Serif"/>
                <a:cs typeface="Microsoft Sans Serif"/>
              </a:rPr>
              <a:t>б</a:t>
            </a:r>
            <a:r>
              <a:rPr sz="1800" spc="-40" dirty="0">
                <a:latin typeface="Microsoft Sans Serif"/>
                <a:cs typeface="Microsoft Sans Serif"/>
              </a:rPr>
              <a:t>о</a:t>
            </a:r>
            <a:r>
              <a:rPr sz="1800" dirty="0">
                <a:latin typeface="Microsoft Sans Serif"/>
                <a:cs typeface="Microsoft Sans Serif"/>
              </a:rPr>
              <a:t>да</a:t>
            </a:r>
            <a:endParaRPr sz="1800">
              <a:latin typeface="Microsoft Sans Serif"/>
              <a:cs typeface="Microsoft Sans Serif"/>
            </a:endParaRPr>
          </a:p>
        </p:txBody>
      </p:sp>
      <p:pic>
        <p:nvPicPr>
          <p:cNvPr id="13" name="object 1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91895" y="3977640"/>
            <a:ext cx="4036314" cy="2259330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>
            <a:off x="1516761" y="5191759"/>
            <a:ext cx="23818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Microsoft Sans Serif"/>
                <a:cs typeface="Microsoft Sans Serif"/>
              </a:rPr>
              <a:t>Економічне</a:t>
            </a:r>
            <a:r>
              <a:rPr sz="1800" spc="-60" dirty="0">
                <a:latin typeface="Microsoft Sans Serif"/>
                <a:cs typeface="Microsoft Sans Serif"/>
              </a:rPr>
              <a:t> </a:t>
            </a:r>
            <a:r>
              <a:rPr sz="1800" spc="-15" dirty="0">
                <a:latin typeface="Microsoft Sans Serif"/>
                <a:cs typeface="Microsoft Sans Serif"/>
              </a:rPr>
              <a:t>зростання</a:t>
            </a:r>
            <a:endParaRPr sz="1800">
              <a:latin typeface="Microsoft Sans Serif"/>
              <a:cs typeface="Microsoft Sans Serif"/>
            </a:endParaRPr>
          </a:p>
        </p:txBody>
      </p:sp>
      <p:pic>
        <p:nvPicPr>
          <p:cNvPr id="15" name="object 1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632959" y="3831335"/>
            <a:ext cx="4039362" cy="2408682"/>
          </a:xfrm>
          <a:prstGeom prst="rect">
            <a:avLst/>
          </a:prstGeom>
        </p:spPr>
      </p:pic>
      <p:sp>
        <p:nvSpPr>
          <p:cNvPr id="16" name="object 16"/>
          <p:cNvSpPr txBox="1"/>
          <p:nvPr/>
        </p:nvSpPr>
        <p:spPr>
          <a:xfrm>
            <a:off x="4823205" y="5138420"/>
            <a:ext cx="36550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latin typeface="Microsoft Sans Serif"/>
                <a:cs typeface="Microsoft Sans Serif"/>
              </a:rPr>
              <a:t>Здорове</a:t>
            </a:r>
            <a:r>
              <a:rPr sz="1800" spc="-10" dirty="0">
                <a:latin typeface="Microsoft Sans Serif"/>
                <a:cs typeface="Microsoft Sans Serif"/>
              </a:rPr>
              <a:t> </a:t>
            </a:r>
            <a:r>
              <a:rPr sz="1800" spc="-15" dirty="0">
                <a:latin typeface="Microsoft Sans Serif"/>
                <a:cs typeface="Microsoft Sans Serif"/>
              </a:rPr>
              <a:t>навколишнє</a:t>
            </a:r>
            <a:r>
              <a:rPr sz="1800" dirty="0">
                <a:latin typeface="Microsoft Sans Serif"/>
                <a:cs typeface="Microsoft Sans Serif"/>
              </a:rPr>
              <a:t> </a:t>
            </a:r>
            <a:r>
              <a:rPr sz="1800" spc="-5" dirty="0">
                <a:latin typeface="Microsoft Sans Serif"/>
                <a:cs typeface="Microsoft Sans Serif"/>
              </a:rPr>
              <a:t>середовище</a:t>
            </a:r>
            <a:endParaRPr sz="1800">
              <a:latin typeface="Microsoft Sans Serif"/>
              <a:cs typeface="Microsoft Sans Serif"/>
            </a:endParaRPr>
          </a:p>
        </p:txBody>
      </p:sp>
      <p:pic>
        <p:nvPicPr>
          <p:cNvPr id="17" name="object 1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977895" y="3596627"/>
            <a:ext cx="3405378" cy="784110"/>
          </a:xfrm>
          <a:prstGeom prst="rect">
            <a:avLst/>
          </a:prstGeom>
        </p:spPr>
      </p:pic>
      <p:sp>
        <p:nvSpPr>
          <p:cNvPr id="18" name="object 18"/>
          <p:cNvSpPr txBox="1"/>
          <p:nvPr/>
        </p:nvSpPr>
        <p:spPr>
          <a:xfrm>
            <a:off x="3234944" y="3819601"/>
            <a:ext cx="289115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Microsoft Sans Serif"/>
                <a:cs typeface="Microsoft Sans Serif"/>
              </a:rPr>
              <a:t>Сталий</a:t>
            </a:r>
            <a:r>
              <a:rPr sz="1800" spc="5" dirty="0">
                <a:latin typeface="Microsoft Sans Serif"/>
                <a:cs typeface="Microsoft Sans Serif"/>
              </a:rPr>
              <a:t> </a:t>
            </a:r>
            <a:r>
              <a:rPr sz="1800" spc="-20" dirty="0">
                <a:latin typeface="Microsoft Sans Serif"/>
                <a:cs typeface="Microsoft Sans Serif"/>
              </a:rPr>
              <a:t>людський</a:t>
            </a:r>
            <a:r>
              <a:rPr sz="1800" spc="-10" dirty="0">
                <a:latin typeface="Microsoft Sans Serif"/>
                <a:cs typeface="Microsoft Sans Serif"/>
              </a:rPr>
              <a:t> </a:t>
            </a:r>
            <a:r>
              <a:rPr sz="1800" spc="-35" dirty="0">
                <a:latin typeface="Microsoft Sans Serif"/>
                <a:cs typeface="Microsoft Sans Serif"/>
              </a:rPr>
              <a:t>розвиток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919971" y="6566389"/>
            <a:ext cx="174625" cy="223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9"/>
              </a:lnSpc>
            </a:pPr>
            <a:fld id="{81D60167-4931-47E6-BA6A-407CBD079E47}" type="slidenum">
              <a:rPr sz="1400" spc="-5" dirty="0">
                <a:solidFill>
                  <a:srgbClr val="355366"/>
                </a:solidFill>
                <a:latin typeface="Microsoft Sans Serif"/>
                <a:cs typeface="Microsoft Sans Serif"/>
              </a:rPr>
              <a:t>6</a:t>
            </a:fld>
            <a:endParaRPr sz="1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83108" y="6774180"/>
            <a:ext cx="8193405" cy="0"/>
          </a:xfrm>
          <a:custGeom>
            <a:avLst/>
            <a:gdLst/>
            <a:ahLst/>
            <a:cxnLst/>
            <a:rect l="l" t="t" r="r" b="b"/>
            <a:pathLst>
              <a:path w="8193405">
                <a:moveTo>
                  <a:pt x="0" y="0"/>
                </a:moveTo>
                <a:lnTo>
                  <a:pt x="8193024" y="0"/>
                </a:lnTo>
              </a:path>
            </a:pathLst>
          </a:custGeom>
          <a:ln w="27432">
            <a:solidFill>
              <a:srgbClr val="6FCA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29590" y="304800"/>
            <a:ext cx="8489315" cy="64459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2400" b="1" spc="-15" dirty="0">
                <a:solidFill>
                  <a:srgbClr val="575757"/>
                </a:solidFill>
                <a:latin typeface="Arial"/>
                <a:cs typeface="Arial"/>
              </a:rPr>
              <a:t>Розвиток </a:t>
            </a:r>
            <a:r>
              <a:rPr sz="2400" b="1" spc="-10" dirty="0">
                <a:solidFill>
                  <a:srgbClr val="575757"/>
                </a:solidFill>
                <a:latin typeface="Arial"/>
                <a:cs typeface="Arial"/>
              </a:rPr>
              <a:t>людських ресурсів: </a:t>
            </a:r>
            <a:r>
              <a:rPr sz="2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специфічний і найважливіший </a:t>
            </a:r>
            <a:r>
              <a:rPr sz="2400" spc="-65" dirty="0">
                <a:solidFill>
                  <a:srgbClr val="575757"/>
                </a:solidFill>
                <a:latin typeface="Microsoft Sans Serif"/>
                <a:cs typeface="Microsoft Sans Serif"/>
              </a:rPr>
              <a:t>з </a:t>
            </a:r>
            <a:r>
              <a:rPr sz="2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усіх </a:t>
            </a:r>
            <a:r>
              <a:rPr sz="2400" dirty="0">
                <a:solidFill>
                  <a:srgbClr val="575757"/>
                </a:solidFill>
                <a:latin typeface="Microsoft Sans Serif"/>
                <a:cs typeface="Microsoft Sans Serif"/>
              </a:rPr>
              <a:t>видів </a:t>
            </a:r>
            <a:r>
              <a:rPr sz="2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економічних </a:t>
            </a:r>
            <a:r>
              <a:rPr sz="2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ресурсів. </a:t>
            </a:r>
            <a:r>
              <a:rPr sz="2400" spc="-55" dirty="0">
                <a:solidFill>
                  <a:srgbClr val="575757"/>
                </a:solidFill>
                <a:latin typeface="Microsoft Sans Serif"/>
                <a:cs typeface="Microsoft Sans Serif"/>
              </a:rPr>
              <a:t>Як </a:t>
            </a:r>
            <a:r>
              <a:rPr sz="2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фактор економічного розвитку </a:t>
            </a:r>
            <a:r>
              <a:rPr sz="2400" dirty="0">
                <a:solidFill>
                  <a:srgbClr val="575757"/>
                </a:solidFill>
                <a:latin typeface="Microsoft Sans Serif"/>
                <a:cs typeface="Microsoft Sans Serif"/>
              </a:rPr>
              <a:t>- </a:t>
            </a:r>
            <a:r>
              <a:rPr sz="2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це </a:t>
            </a:r>
            <a:r>
              <a:rPr sz="2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працівники, </a:t>
            </a:r>
            <a:r>
              <a:rPr sz="2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що </a:t>
            </a:r>
            <a:r>
              <a:rPr sz="2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мають певні професійні </a:t>
            </a:r>
            <a:r>
              <a:rPr sz="2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навички</a:t>
            </a:r>
            <a:r>
              <a:rPr sz="2400" spc="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і</a:t>
            </a:r>
            <a:r>
              <a:rPr sz="2400" spc="3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знання</a:t>
            </a:r>
            <a:r>
              <a:rPr sz="24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і</a:t>
            </a:r>
            <a:r>
              <a:rPr sz="24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можуть</a:t>
            </a:r>
            <a:r>
              <a:rPr sz="2400" spc="4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використовувати </a:t>
            </a:r>
            <a:r>
              <a:rPr sz="2400" spc="35" dirty="0">
                <a:solidFill>
                  <a:srgbClr val="575757"/>
                </a:solidFill>
                <a:latin typeface="Microsoft Sans Serif"/>
                <a:cs typeface="Microsoft Sans Serif"/>
              </a:rPr>
              <a:t>їх</a:t>
            </a:r>
            <a:r>
              <a:rPr sz="2400" spc="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dirty="0">
                <a:solidFill>
                  <a:srgbClr val="575757"/>
                </a:solidFill>
                <a:latin typeface="Microsoft Sans Serif"/>
                <a:cs typeface="Microsoft Sans Serif"/>
              </a:rPr>
              <a:t>у</a:t>
            </a:r>
            <a:r>
              <a:rPr sz="2400" spc="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трудовому</a:t>
            </a:r>
            <a:r>
              <a:rPr sz="2400" spc="3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процесі</a:t>
            </a:r>
            <a:endParaRPr sz="2400" dirty="0">
              <a:latin typeface="Microsoft Sans Serif"/>
              <a:cs typeface="Microsoft Sans Serif"/>
            </a:endParaRPr>
          </a:p>
          <a:p>
            <a:pPr marL="12700" algn="just">
              <a:lnSpc>
                <a:spcPct val="100000"/>
              </a:lnSpc>
              <a:spcBef>
                <a:spcPts val="1205"/>
              </a:spcBef>
            </a:pPr>
            <a:r>
              <a:rPr sz="2400" b="1" spc="-25" dirty="0">
                <a:solidFill>
                  <a:srgbClr val="575757"/>
                </a:solidFill>
                <a:latin typeface="Arial"/>
                <a:cs typeface="Arial"/>
              </a:rPr>
              <a:t>Трудові</a:t>
            </a:r>
            <a:r>
              <a:rPr sz="2400" b="1" spc="100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2400" b="1" spc="-15" dirty="0">
                <a:solidFill>
                  <a:srgbClr val="575757"/>
                </a:solidFill>
                <a:latin typeface="Arial"/>
                <a:cs typeface="Arial"/>
              </a:rPr>
              <a:t>ресурси</a:t>
            </a:r>
            <a:r>
              <a:rPr sz="2400" b="1" spc="85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2400" spc="425" dirty="0">
                <a:solidFill>
                  <a:srgbClr val="575757"/>
                </a:solidFill>
                <a:latin typeface="Microsoft Sans Serif"/>
                <a:cs typeface="Microsoft Sans Serif"/>
              </a:rPr>
              <a:t>–</a:t>
            </a:r>
            <a:r>
              <a:rPr sz="2400" spc="10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це</a:t>
            </a:r>
            <a:r>
              <a:rPr sz="2400" spc="1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частина</a:t>
            </a:r>
            <a:r>
              <a:rPr sz="2400" spc="8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населення,</a:t>
            </a:r>
            <a:r>
              <a:rPr sz="2400" spc="1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що</a:t>
            </a:r>
            <a:r>
              <a:rPr sz="2400" spc="7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володіє</a:t>
            </a:r>
            <a:r>
              <a:rPr sz="2400" spc="8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фізичним</a:t>
            </a:r>
            <a:r>
              <a:rPr sz="2400" spc="10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розвитком,</a:t>
            </a:r>
            <a:r>
              <a:rPr sz="2400" spc="13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розумовими</a:t>
            </a:r>
            <a:endParaRPr sz="2400" dirty="0">
              <a:latin typeface="Microsoft Sans Serif"/>
              <a:cs typeface="Microsoft Sans Serif"/>
            </a:endParaRPr>
          </a:p>
          <a:p>
            <a:pPr marL="12700" algn="just">
              <a:lnSpc>
                <a:spcPct val="100000"/>
              </a:lnSpc>
            </a:pPr>
            <a:r>
              <a:rPr sz="2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спроможностями</a:t>
            </a:r>
            <a:r>
              <a:rPr sz="2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і</a:t>
            </a:r>
            <a:r>
              <a:rPr sz="2400" spc="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знаннями,</a:t>
            </a:r>
            <a:r>
              <a:rPr sz="2400" spc="5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що</a:t>
            </a:r>
            <a:r>
              <a:rPr sz="2400" spc="3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необхідні</a:t>
            </a:r>
            <a:r>
              <a:rPr sz="2400" spc="4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для</a:t>
            </a:r>
            <a:r>
              <a:rPr sz="2400" spc="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економічної</a:t>
            </a:r>
            <a:r>
              <a:rPr sz="2400" spc="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dirty="0">
                <a:solidFill>
                  <a:srgbClr val="575757"/>
                </a:solidFill>
                <a:latin typeface="Microsoft Sans Serif"/>
                <a:cs typeface="Microsoft Sans Serif"/>
              </a:rPr>
              <a:t>діяльності.</a:t>
            </a:r>
            <a:endParaRPr sz="2400" dirty="0">
              <a:latin typeface="Microsoft Sans Serif"/>
              <a:cs typeface="Microsoft Sans Serif"/>
            </a:endParaRPr>
          </a:p>
          <a:p>
            <a:pPr marL="12700" marR="5715" algn="just">
              <a:lnSpc>
                <a:spcPct val="100000"/>
              </a:lnSpc>
            </a:pPr>
            <a:r>
              <a:rPr sz="2400" b="1" spc="-5" dirty="0" err="1" smtClean="0">
                <a:solidFill>
                  <a:srgbClr val="3A3A3A"/>
                </a:solidFill>
                <a:latin typeface="Calibri"/>
                <a:cs typeface="Calibri"/>
              </a:rPr>
              <a:t>Економічно</a:t>
            </a:r>
            <a:r>
              <a:rPr sz="2400" b="1" spc="-5" dirty="0" smtClean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3A3A3A"/>
                </a:solidFill>
                <a:latin typeface="Calibri"/>
                <a:cs typeface="Calibri"/>
              </a:rPr>
              <a:t>активне </a:t>
            </a:r>
            <a:r>
              <a:rPr sz="2400" b="1" spc="-5" dirty="0">
                <a:solidFill>
                  <a:srgbClr val="3A3A3A"/>
                </a:solidFill>
                <a:latin typeface="Calibri"/>
                <a:cs typeface="Calibri"/>
              </a:rPr>
              <a:t>населення </a:t>
            </a:r>
            <a:r>
              <a:rPr sz="2400" spc="-5" dirty="0">
                <a:solidFill>
                  <a:srgbClr val="3A3A3A"/>
                </a:solidFill>
                <a:latin typeface="Calibri"/>
                <a:cs typeface="Calibri"/>
              </a:rPr>
              <a:t>згідно </a:t>
            </a:r>
            <a:r>
              <a:rPr sz="2400" dirty="0">
                <a:solidFill>
                  <a:srgbClr val="3A3A3A"/>
                </a:solidFill>
                <a:latin typeface="Calibri"/>
                <a:cs typeface="Calibri"/>
              </a:rPr>
              <a:t>з </a:t>
            </a:r>
            <a:r>
              <a:rPr sz="2400" spc="-10" dirty="0">
                <a:solidFill>
                  <a:srgbClr val="3A3A3A"/>
                </a:solidFill>
                <a:latin typeface="Calibri"/>
                <a:cs typeface="Calibri"/>
              </a:rPr>
              <a:t>концепцією </a:t>
            </a:r>
            <a:r>
              <a:rPr sz="2400" dirty="0">
                <a:solidFill>
                  <a:srgbClr val="3A3A3A"/>
                </a:solidFill>
                <a:latin typeface="Calibri"/>
                <a:cs typeface="Calibri"/>
              </a:rPr>
              <a:t>робочої </a:t>
            </a:r>
            <a:r>
              <a:rPr sz="2400" spc="-5" dirty="0">
                <a:solidFill>
                  <a:srgbClr val="3A3A3A"/>
                </a:solidFill>
                <a:latin typeface="Calibri"/>
                <a:cs typeface="Calibri"/>
              </a:rPr>
              <a:t>сили </a:t>
            </a:r>
            <a:r>
              <a:rPr sz="2400" spc="5" dirty="0">
                <a:solidFill>
                  <a:srgbClr val="3A3A3A"/>
                </a:solidFill>
                <a:latin typeface="Calibri"/>
                <a:cs typeface="Calibri"/>
              </a:rPr>
              <a:t>– </a:t>
            </a:r>
            <a:r>
              <a:rPr sz="2400" spc="-15" dirty="0">
                <a:solidFill>
                  <a:srgbClr val="3A3A3A"/>
                </a:solidFill>
                <a:latin typeface="Calibri"/>
                <a:cs typeface="Calibri"/>
              </a:rPr>
              <a:t>це </a:t>
            </a:r>
            <a:r>
              <a:rPr sz="2400" spc="-5" dirty="0">
                <a:solidFill>
                  <a:srgbClr val="3A3A3A"/>
                </a:solidFill>
                <a:latin typeface="Calibri"/>
                <a:cs typeface="Calibri"/>
              </a:rPr>
              <a:t>населення обох </a:t>
            </a:r>
            <a:r>
              <a:rPr sz="2400" spc="-10" dirty="0">
                <a:solidFill>
                  <a:srgbClr val="3A3A3A"/>
                </a:solidFill>
                <a:latin typeface="Calibri"/>
                <a:cs typeface="Calibri"/>
              </a:rPr>
              <a:t>статей </a:t>
            </a:r>
            <a:r>
              <a:rPr sz="2400" spc="-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3A3A3A"/>
                </a:solidFill>
                <a:latin typeface="Calibri"/>
                <a:cs typeface="Calibri"/>
              </a:rPr>
              <a:t>віком</a:t>
            </a:r>
            <a:r>
              <a:rPr sz="2400" spc="-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spc="5" dirty="0">
                <a:solidFill>
                  <a:srgbClr val="3A3A3A"/>
                </a:solidFill>
                <a:latin typeface="Calibri"/>
                <a:cs typeface="Calibri"/>
              </a:rPr>
              <a:t>15-70</a:t>
            </a:r>
            <a:r>
              <a:rPr sz="2400" spc="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3A3A3A"/>
                </a:solidFill>
                <a:latin typeface="Calibri"/>
                <a:cs typeface="Calibri"/>
              </a:rPr>
              <a:t>років,</a:t>
            </a:r>
            <a:r>
              <a:rPr sz="24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3A3A3A"/>
                </a:solidFill>
                <a:latin typeface="Calibri"/>
                <a:cs typeface="Calibri"/>
              </a:rPr>
              <a:t>яке</a:t>
            </a:r>
            <a:r>
              <a:rPr sz="2400" spc="-5" dirty="0">
                <a:solidFill>
                  <a:srgbClr val="3A3A3A"/>
                </a:solidFill>
                <a:latin typeface="Calibri"/>
                <a:cs typeface="Calibri"/>
              </a:rPr>
              <a:t> протягом</a:t>
            </a:r>
            <a:r>
              <a:rPr sz="24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3A3A3A"/>
                </a:solidFill>
                <a:latin typeface="Calibri"/>
                <a:cs typeface="Calibri"/>
              </a:rPr>
              <a:t>певного</a:t>
            </a:r>
            <a:r>
              <a:rPr sz="24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3A3A3A"/>
                </a:solidFill>
                <a:latin typeface="Calibri"/>
                <a:cs typeface="Calibri"/>
              </a:rPr>
              <a:t>періоду</a:t>
            </a:r>
            <a:r>
              <a:rPr sz="2400" spc="-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3A3A3A"/>
                </a:solidFill>
                <a:latin typeface="Calibri"/>
                <a:cs typeface="Calibri"/>
              </a:rPr>
              <a:t>забезпечує</a:t>
            </a:r>
            <a:r>
              <a:rPr sz="2400" dirty="0">
                <a:solidFill>
                  <a:srgbClr val="3A3A3A"/>
                </a:solidFill>
                <a:latin typeface="Calibri"/>
                <a:cs typeface="Calibri"/>
              </a:rPr>
              <a:t> пропозицію</a:t>
            </a:r>
            <a:r>
              <a:rPr sz="240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3A3A3A"/>
                </a:solidFill>
                <a:latin typeface="Calibri"/>
                <a:cs typeface="Calibri"/>
              </a:rPr>
              <a:t>робочої</a:t>
            </a:r>
            <a:r>
              <a:rPr sz="240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3A3A3A"/>
                </a:solidFill>
                <a:latin typeface="Calibri"/>
                <a:cs typeface="Calibri"/>
              </a:rPr>
              <a:t>сили</a:t>
            </a:r>
            <a:r>
              <a:rPr sz="24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3A3A3A"/>
                </a:solidFill>
                <a:latin typeface="Calibri"/>
                <a:cs typeface="Calibri"/>
              </a:rPr>
              <a:t>для </a:t>
            </a:r>
            <a:r>
              <a:rPr sz="24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3A3A3A"/>
                </a:solidFill>
                <a:latin typeface="Calibri"/>
                <a:cs typeface="Calibri"/>
              </a:rPr>
              <a:t>виробництва товарів </a:t>
            </a:r>
            <a:r>
              <a:rPr sz="2400" dirty="0">
                <a:solidFill>
                  <a:srgbClr val="3A3A3A"/>
                </a:solidFill>
                <a:latin typeface="Calibri"/>
                <a:cs typeface="Calibri"/>
              </a:rPr>
              <a:t>та </a:t>
            </a:r>
            <a:r>
              <a:rPr sz="2400" spc="-15" dirty="0">
                <a:solidFill>
                  <a:srgbClr val="3A3A3A"/>
                </a:solidFill>
                <a:latin typeface="Calibri"/>
                <a:cs typeface="Calibri"/>
              </a:rPr>
              <a:t>послуг.</a:t>
            </a:r>
            <a:r>
              <a:rPr sz="2400" spc="-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3A3A3A"/>
                </a:solidFill>
                <a:latin typeface="Calibri"/>
                <a:cs typeface="Calibri"/>
              </a:rPr>
              <a:t>Економічно </a:t>
            </a:r>
            <a:r>
              <a:rPr sz="2400" dirty="0">
                <a:solidFill>
                  <a:srgbClr val="3A3A3A"/>
                </a:solidFill>
                <a:latin typeface="Calibri"/>
                <a:cs typeface="Calibri"/>
              </a:rPr>
              <a:t>активними </a:t>
            </a:r>
            <a:r>
              <a:rPr sz="2400" spc="-10" dirty="0">
                <a:solidFill>
                  <a:srgbClr val="3A3A3A"/>
                </a:solidFill>
                <a:latin typeface="Calibri"/>
                <a:cs typeface="Calibri"/>
              </a:rPr>
              <a:t>вважають </a:t>
            </a:r>
            <a:r>
              <a:rPr sz="2400" spc="-5" dirty="0">
                <a:solidFill>
                  <a:srgbClr val="3A3A3A"/>
                </a:solidFill>
                <a:latin typeface="Calibri"/>
                <a:cs typeface="Calibri"/>
              </a:rPr>
              <a:t>осіб, зайнятих економічною </a:t>
            </a:r>
            <a:r>
              <a:rPr sz="24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3A3A3A"/>
                </a:solidFill>
                <a:latin typeface="Calibri"/>
                <a:cs typeface="Calibri"/>
              </a:rPr>
              <a:t>діяльністю,</a:t>
            </a:r>
            <a:r>
              <a:rPr sz="2400" spc="-2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3A3A3A"/>
                </a:solidFill>
                <a:latin typeface="Calibri"/>
                <a:cs typeface="Calibri"/>
              </a:rPr>
              <a:t>яка</a:t>
            </a:r>
            <a:r>
              <a:rPr sz="2400" spc="-5" dirty="0">
                <a:solidFill>
                  <a:srgbClr val="3A3A3A"/>
                </a:solidFill>
                <a:latin typeface="Calibri"/>
                <a:cs typeface="Calibri"/>
              </a:rPr>
              <a:t> приносить</a:t>
            </a:r>
            <a:r>
              <a:rPr sz="2400" spc="-1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spc="-30" dirty="0">
                <a:solidFill>
                  <a:srgbClr val="3A3A3A"/>
                </a:solidFill>
                <a:latin typeface="Calibri"/>
                <a:cs typeface="Calibri"/>
              </a:rPr>
              <a:t>доход</a:t>
            </a:r>
            <a:r>
              <a:rPr sz="2400" spc="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3A3A3A"/>
                </a:solidFill>
                <a:latin typeface="Calibri"/>
                <a:cs typeface="Calibri"/>
              </a:rPr>
              <a:t>(зайняті),</a:t>
            </a:r>
            <a:r>
              <a:rPr sz="2400" spc="1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3A3A3A"/>
                </a:solidFill>
                <a:latin typeface="Calibri"/>
                <a:cs typeface="Calibri"/>
              </a:rPr>
              <a:t>та</a:t>
            </a:r>
            <a:r>
              <a:rPr sz="2400" spc="-3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3A3A3A"/>
                </a:solidFill>
                <a:latin typeface="Calibri"/>
                <a:cs typeface="Calibri"/>
              </a:rPr>
              <a:t>безробітних.</a:t>
            </a:r>
            <a:endParaRPr sz="2400" dirty="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2400" spc="-15" dirty="0" err="1" smtClean="0">
                <a:solidFill>
                  <a:srgbClr val="3A3A3A"/>
                </a:solidFill>
                <a:latin typeface="Calibri"/>
                <a:cs typeface="Calibri"/>
              </a:rPr>
              <a:t>До</a:t>
            </a:r>
            <a:r>
              <a:rPr sz="2400" spc="15" dirty="0" smtClean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3A3A3A"/>
                </a:solidFill>
                <a:latin typeface="Calibri"/>
                <a:cs typeface="Calibri"/>
              </a:rPr>
              <a:t>осіб</a:t>
            </a:r>
            <a:r>
              <a:rPr sz="2400" spc="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3A3A3A"/>
                </a:solidFill>
                <a:latin typeface="Calibri"/>
                <a:cs typeface="Calibri"/>
              </a:rPr>
              <a:t>працездатного</a:t>
            </a:r>
            <a:r>
              <a:rPr sz="2400" b="1" spc="-6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3A3A3A"/>
                </a:solidFill>
                <a:latin typeface="Calibri"/>
                <a:cs typeface="Calibri"/>
              </a:rPr>
              <a:t>віднесені</a:t>
            </a:r>
            <a:r>
              <a:rPr sz="2400" spc="-4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3A3A3A"/>
                </a:solidFill>
                <a:latin typeface="Calibri"/>
                <a:cs typeface="Calibri"/>
              </a:rPr>
              <a:t>жінки</a:t>
            </a:r>
            <a:r>
              <a:rPr sz="2400" spc="-3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3A3A3A"/>
                </a:solidFill>
                <a:latin typeface="Calibri"/>
                <a:cs typeface="Calibri"/>
              </a:rPr>
              <a:t>та </a:t>
            </a:r>
            <a:r>
              <a:rPr sz="2400" spc="-10" dirty="0">
                <a:solidFill>
                  <a:srgbClr val="3A3A3A"/>
                </a:solidFill>
                <a:latin typeface="Calibri"/>
                <a:cs typeface="Calibri"/>
              </a:rPr>
              <a:t>чоловіки</a:t>
            </a:r>
            <a:r>
              <a:rPr sz="2400" spc="2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3A3A3A"/>
                </a:solidFill>
                <a:latin typeface="Calibri"/>
                <a:cs typeface="Calibri"/>
              </a:rPr>
              <a:t>віком</a:t>
            </a:r>
            <a:r>
              <a:rPr sz="2400" spc="-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3A3A3A"/>
                </a:solidFill>
                <a:latin typeface="Calibri"/>
                <a:cs typeface="Calibri"/>
              </a:rPr>
              <a:t>15–59 </a:t>
            </a:r>
            <a:r>
              <a:rPr sz="2400" spc="-5" dirty="0">
                <a:solidFill>
                  <a:srgbClr val="3A3A3A"/>
                </a:solidFill>
                <a:latin typeface="Calibri"/>
                <a:cs typeface="Calibri"/>
              </a:rPr>
              <a:t>років.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919971" y="6566389"/>
            <a:ext cx="174625" cy="223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9"/>
              </a:lnSpc>
            </a:pPr>
            <a:fld id="{81D60167-4931-47E6-BA6A-407CBD079E47}" type="slidenum">
              <a:rPr sz="1400" spc="-5" dirty="0">
                <a:solidFill>
                  <a:srgbClr val="355366"/>
                </a:solidFill>
                <a:latin typeface="Microsoft Sans Serif"/>
                <a:cs typeface="Microsoft Sans Serif"/>
              </a:rPr>
              <a:t>7</a:t>
            </a:fld>
            <a:endParaRPr sz="1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83108" y="6774180"/>
            <a:ext cx="8193405" cy="0"/>
          </a:xfrm>
          <a:custGeom>
            <a:avLst/>
            <a:gdLst/>
            <a:ahLst/>
            <a:cxnLst/>
            <a:rect l="l" t="t" r="r" b="b"/>
            <a:pathLst>
              <a:path w="8193405">
                <a:moveTo>
                  <a:pt x="0" y="0"/>
                </a:moveTo>
                <a:lnTo>
                  <a:pt x="8193024" y="0"/>
                </a:lnTo>
              </a:path>
            </a:pathLst>
          </a:custGeom>
          <a:ln w="27432">
            <a:solidFill>
              <a:srgbClr val="6FCA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93572" y="697034"/>
            <a:ext cx="7166767" cy="423415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981252" y="590169"/>
            <a:ext cx="7182484" cy="5124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-15" dirty="0">
                <a:solidFill>
                  <a:srgbClr val="860038"/>
                </a:solidFill>
              </a:rPr>
              <a:t>ТРУДОВІ</a:t>
            </a:r>
            <a:r>
              <a:rPr spc="35" dirty="0">
                <a:solidFill>
                  <a:srgbClr val="860038"/>
                </a:solidFill>
              </a:rPr>
              <a:t> </a:t>
            </a:r>
            <a:r>
              <a:rPr spc="-10" dirty="0">
                <a:solidFill>
                  <a:srgbClr val="860038"/>
                </a:solidFill>
              </a:rPr>
              <a:t>РЕСУРСИ</a:t>
            </a:r>
            <a:r>
              <a:rPr spc="45" dirty="0">
                <a:solidFill>
                  <a:srgbClr val="860038"/>
                </a:solidFill>
              </a:rPr>
              <a:t> </a:t>
            </a:r>
            <a:r>
              <a:rPr spc="-15" dirty="0">
                <a:solidFill>
                  <a:srgbClr val="860038"/>
                </a:solidFill>
              </a:rPr>
              <a:t>(СТАТИСТИКА)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919971" y="6566389"/>
            <a:ext cx="174625" cy="223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9"/>
              </a:lnSpc>
            </a:pPr>
            <a:fld id="{81D60167-4931-47E6-BA6A-407CBD079E47}" type="slidenum">
              <a:rPr sz="1400" spc="-5" dirty="0">
                <a:solidFill>
                  <a:srgbClr val="355366"/>
                </a:solidFill>
                <a:latin typeface="Microsoft Sans Serif"/>
                <a:cs typeface="Microsoft Sans Serif"/>
              </a:rPr>
              <a:t>8</a:t>
            </a:fld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2772" y="1585086"/>
            <a:ext cx="7639684" cy="46818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200" marR="39751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solidFill>
                  <a:srgbClr val="212121"/>
                </a:solidFill>
                <a:latin typeface="Microsoft Sans Serif"/>
                <a:cs typeface="Microsoft Sans Serif"/>
              </a:rPr>
              <a:t>Загальні</a:t>
            </a:r>
            <a:r>
              <a:rPr sz="1800" spc="6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u="heavy" spc="-20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Microsoft Sans Serif"/>
                <a:cs typeface="Microsoft Sans Serif"/>
                <a:hlinkClick r:id="rId3"/>
              </a:rPr>
              <a:t>трудові</a:t>
            </a:r>
            <a:r>
              <a:rPr sz="1800" u="heavy" spc="35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Microsoft Sans Serif"/>
                <a:cs typeface="Microsoft Sans Serif"/>
                <a:hlinkClick r:id="rId3"/>
              </a:rPr>
              <a:t> </a:t>
            </a:r>
            <a:r>
              <a:rPr sz="1800" u="heavy" spc="-5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Microsoft Sans Serif"/>
                <a:cs typeface="Microsoft Sans Serif"/>
                <a:hlinkClick r:id="rId3"/>
              </a:rPr>
              <a:t>ресурси</a:t>
            </a:r>
            <a:r>
              <a:rPr sz="1800" spc="5" dirty="0">
                <a:solidFill>
                  <a:srgbClr val="CCCCFF"/>
                </a:solidFill>
                <a:latin typeface="Microsoft Sans Serif"/>
                <a:cs typeface="Microsoft Sans Serif"/>
                <a:hlinkClick r:id="rId3"/>
              </a:rPr>
              <a:t> </a:t>
            </a:r>
            <a:r>
              <a:rPr sz="1800" dirty="0">
                <a:solidFill>
                  <a:srgbClr val="212121"/>
                </a:solidFill>
                <a:latin typeface="Microsoft Sans Serif"/>
                <a:cs typeface="Microsoft Sans Serif"/>
              </a:rPr>
              <a:t>2015</a:t>
            </a:r>
            <a:r>
              <a:rPr sz="1800" spc="-1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212121"/>
                </a:solidFill>
                <a:latin typeface="Microsoft Sans Serif"/>
                <a:cs typeface="Microsoft Sans Serif"/>
              </a:rPr>
              <a:t>року</a:t>
            </a:r>
            <a:r>
              <a:rPr sz="1800" spc="1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212121"/>
                </a:solidFill>
                <a:latin typeface="Microsoft Sans Serif"/>
                <a:cs typeface="Microsoft Sans Serif"/>
              </a:rPr>
              <a:t>становили</a:t>
            </a:r>
            <a:r>
              <a:rPr sz="1800" spc="1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212121"/>
                </a:solidFill>
                <a:latin typeface="Microsoft Sans Serif"/>
                <a:cs typeface="Microsoft Sans Serif"/>
              </a:rPr>
              <a:t>17,4</a:t>
            </a:r>
            <a:r>
              <a:rPr sz="1800" spc="2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млн</a:t>
            </a:r>
            <a:r>
              <a:rPr sz="1800" spc="-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212121"/>
                </a:solidFill>
                <a:latin typeface="Microsoft Sans Serif"/>
                <a:cs typeface="Microsoft Sans Serif"/>
              </a:rPr>
              <a:t>осіб</a:t>
            </a:r>
            <a:r>
              <a:rPr sz="1800" spc="1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(37-ме </a:t>
            </a:r>
            <a:r>
              <a:rPr sz="1800" spc="-459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212121"/>
                </a:solidFill>
                <a:latin typeface="Microsoft Sans Serif"/>
                <a:cs typeface="Microsoft Sans Serif"/>
              </a:rPr>
              <a:t>місце</a:t>
            </a:r>
            <a:r>
              <a:rPr sz="1800" spc="-2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212121"/>
                </a:solidFill>
                <a:latin typeface="Microsoft Sans Serif"/>
                <a:cs typeface="Microsoft Sans Serif"/>
              </a:rPr>
              <a:t>у</a:t>
            </a:r>
            <a:r>
              <a:rPr sz="1800" spc="1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212121"/>
                </a:solidFill>
                <a:latin typeface="Microsoft Sans Serif"/>
                <a:cs typeface="Microsoft Sans Serif"/>
              </a:rPr>
              <a:t>світі)</a:t>
            </a:r>
            <a:r>
              <a:rPr sz="1800" u="sng" baseline="25462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Microsoft Sans Serif"/>
                <a:cs typeface="Microsoft Sans Serif"/>
                <a:hlinkClick r:id="rId4"/>
              </a:rPr>
              <a:t>[1]</a:t>
            </a:r>
            <a:r>
              <a:rPr sz="1800" dirty="0">
                <a:solidFill>
                  <a:srgbClr val="212121"/>
                </a:solidFill>
                <a:latin typeface="Microsoft Sans Serif"/>
                <a:cs typeface="Microsoft Sans Serif"/>
              </a:rPr>
              <a:t>.</a:t>
            </a:r>
            <a:r>
              <a:rPr sz="1800" spc="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Зайнятість</a:t>
            </a:r>
            <a:r>
              <a:rPr sz="1800" spc="3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u="heavy" spc="-20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Microsoft Sans Serif"/>
                <a:cs typeface="Microsoft Sans Serif"/>
                <a:hlinkClick r:id="rId5"/>
              </a:rPr>
              <a:t>економічно</a:t>
            </a:r>
            <a:r>
              <a:rPr sz="1800" u="heavy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Microsoft Sans Serif"/>
                <a:cs typeface="Microsoft Sans Serif"/>
                <a:hlinkClick r:id="rId5"/>
              </a:rPr>
              <a:t> </a:t>
            </a:r>
            <a:r>
              <a:rPr sz="1800" u="heavy" spc="-25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Microsoft Sans Serif"/>
                <a:cs typeface="Microsoft Sans Serif"/>
                <a:hlinkClick r:id="rId5"/>
              </a:rPr>
              <a:t>активного</a:t>
            </a:r>
            <a:r>
              <a:rPr sz="1800" u="heavy" spc="25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Microsoft Sans Serif"/>
                <a:cs typeface="Microsoft Sans Serif"/>
                <a:hlinkClick r:id="rId5"/>
              </a:rPr>
              <a:t> </a:t>
            </a:r>
            <a:r>
              <a:rPr sz="1800" u="heavy" spc="-15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Microsoft Sans Serif"/>
                <a:cs typeface="Microsoft Sans Serif"/>
                <a:hlinkClick r:id="rId5"/>
              </a:rPr>
              <a:t>населення</a:t>
            </a:r>
            <a:r>
              <a:rPr sz="1800" spc="65" dirty="0">
                <a:solidFill>
                  <a:srgbClr val="CCCCFF"/>
                </a:solidFill>
                <a:latin typeface="Microsoft Sans Serif"/>
                <a:cs typeface="Microsoft Sans Serif"/>
                <a:hlinkClick r:id="rId5"/>
              </a:rPr>
              <a:t> </a:t>
            </a:r>
            <a:r>
              <a:rPr sz="1800" dirty="0">
                <a:solidFill>
                  <a:srgbClr val="212121"/>
                </a:solidFill>
                <a:latin typeface="Microsoft Sans Serif"/>
                <a:cs typeface="Microsoft Sans Serif"/>
              </a:rPr>
              <a:t>у </a:t>
            </a:r>
            <a:r>
              <a:rPr sz="1800" spc="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212121"/>
                </a:solidFill>
                <a:latin typeface="Microsoft Sans Serif"/>
                <a:cs typeface="Microsoft Sans Serif"/>
              </a:rPr>
              <a:t>господарстві </a:t>
            </a:r>
            <a:r>
              <a:rPr sz="18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країни</a:t>
            </a:r>
            <a:r>
              <a:rPr sz="1800" spc="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212121"/>
                </a:solidFill>
                <a:latin typeface="Microsoft Sans Serif"/>
                <a:cs typeface="Microsoft Sans Serif"/>
              </a:rPr>
              <a:t>розподіляється </a:t>
            </a:r>
            <a:r>
              <a:rPr sz="1800" spc="-40" dirty="0">
                <a:solidFill>
                  <a:srgbClr val="212121"/>
                </a:solidFill>
                <a:latin typeface="Microsoft Sans Serif"/>
                <a:cs typeface="Microsoft Sans Serif"/>
              </a:rPr>
              <a:t>так:</a:t>
            </a:r>
            <a:endParaRPr sz="1800">
              <a:latin typeface="Microsoft Sans Serif"/>
              <a:cs typeface="Microsoft Sans Serif"/>
            </a:endParaRPr>
          </a:p>
          <a:p>
            <a:pPr marL="156845" indent="-81280">
              <a:lnSpc>
                <a:spcPct val="100000"/>
              </a:lnSpc>
              <a:buSzPct val="94444"/>
              <a:buChar char="•"/>
              <a:tabLst>
                <a:tab pos="157480" algn="l"/>
              </a:tabLst>
            </a:pPr>
            <a:r>
              <a:rPr sz="18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аграрне,</a:t>
            </a:r>
            <a:r>
              <a:rPr sz="1800" dirty="0">
                <a:solidFill>
                  <a:srgbClr val="212121"/>
                </a:solidFill>
                <a:latin typeface="Microsoft Sans Serif"/>
                <a:cs typeface="Microsoft Sans Serif"/>
              </a:rPr>
              <a:t> лісове</a:t>
            </a:r>
            <a:r>
              <a:rPr sz="1800" spc="-2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і</a:t>
            </a:r>
            <a:r>
              <a:rPr sz="1800" spc="2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212121"/>
                </a:solidFill>
                <a:latin typeface="Microsoft Sans Serif"/>
                <a:cs typeface="Microsoft Sans Serif"/>
              </a:rPr>
              <a:t>рибне</a:t>
            </a:r>
            <a:r>
              <a:rPr sz="180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212121"/>
                </a:solidFill>
                <a:latin typeface="Microsoft Sans Serif"/>
                <a:cs typeface="Microsoft Sans Serif"/>
              </a:rPr>
              <a:t>господарства</a:t>
            </a:r>
            <a:r>
              <a:rPr sz="1800" spc="5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spc="745" dirty="0">
                <a:solidFill>
                  <a:srgbClr val="212121"/>
                </a:solidFill>
                <a:latin typeface="Microsoft Sans Serif"/>
                <a:cs typeface="Microsoft Sans Serif"/>
              </a:rPr>
              <a:t>—</a:t>
            </a:r>
            <a:r>
              <a:rPr sz="1800" spc="1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212121"/>
                </a:solidFill>
                <a:latin typeface="Microsoft Sans Serif"/>
                <a:cs typeface="Microsoft Sans Serif"/>
              </a:rPr>
              <a:t>5,8</a:t>
            </a:r>
            <a:r>
              <a:rPr sz="1800" spc="1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spc="5" dirty="0">
                <a:solidFill>
                  <a:srgbClr val="212121"/>
                </a:solidFill>
                <a:latin typeface="Microsoft Sans Serif"/>
                <a:cs typeface="Microsoft Sans Serif"/>
              </a:rPr>
              <a:t>%;</a:t>
            </a:r>
            <a:endParaRPr sz="1800">
              <a:latin typeface="Microsoft Sans Serif"/>
              <a:cs typeface="Microsoft Sans Serif"/>
            </a:endParaRPr>
          </a:p>
          <a:p>
            <a:pPr marL="156845" indent="-81280">
              <a:lnSpc>
                <a:spcPct val="100000"/>
              </a:lnSpc>
              <a:spcBef>
                <a:spcPts val="5"/>
              </a:spcBef>
              <a:buSzPct val="94444"/>
              <a:buChar char="•"/>
              <a:tabLst>
                <a:tab pos="157480" algn="l"/>
              </a:tabLst>
            </a:pPr>
            <a:r>
              <a:rPr sz="1800" spc="-5" dirty="0">
                <a:solidFill>
                  <a:srgbClr val="212121"/>
                </a:solidFill>
                <a:latin typeface="Microsoft Sans Serif"/>
                <a:cs typeface="Microsoft Sans Serif"/>
              </a:rPr>
              <a:t>промисловість</a:t>
            </a:r>
            <a:r>
              <a:rPr sz="1800" spc="-5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212121"/>
                </a:solidFill>
                <a:latin typeface="Microsoft Sans Serif"/>
                <a:cs typeface="Microsoft Sans Serif"/>
              </a:rPr>
              <a:t>і</a:t>
            </a:r>
            <a:r>
              <a:rPr sz="1800" spc="2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212121"/>
                </a:solidFill>
                <a:latin typeface="Microsoft Sans Serif"/>
                <a:cs typeface="Microsoft Sans Serif"/>
              </a:rPr>
              <a:t>будівництво</a:t>
            </a:r>
            <a:r>
              <a:rPr sz="1800" spc="7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spc="745" dirty="0">
                <a:solidFill>
                  <a:srgbClr val="212121"/>
                </a:solidFill>
                <a:latin typeface="Microsoft Sans Serif"/>
                <a:cs typeface="Microsoft Sans Serif"/>
              </a:rPr>
              <a:t>—</a:t>
            </a:r>
            <a:r>
              <a:rPr sz="1800" spc="2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212121"/>
                </a:solidFill>
                <a:latin typeface="Microsoft Sans Serif"/>
                <a:cs typeface="Microsoft Sans Serif"/>
              </a:rPr>
              <a:t>26,5</a:t>
            </a:r>
            <a:r>
              <a:rPr sz="18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spc="5" dirty="0">
                <a:solidFill>
                  <a:srgbClr val="212121"/>
                </a:solidFill>
                <a:latin typeface="Microsoft Sans Serif"/>
                <a:cs typeface="Microsoft Sans Serif"/>
              </a:rPr>
              <a:t>%;</a:t>
            </a:r>
            <a:endParaRPr sz="1800">
              <a:latin typeface="Microsoft Sans Serif"/>
              <a:cs typeface="Microsoft Sans Serif"/>
            </a:endParaRPr>
          </a:p>
          <a:p>
            <a:pPr marL="156845" indent="-81280">
              <a:lnSpc>
                <a:spcPct val="100000"/>
              </a:lnSpc>
              <a:buSzPct val="94444"/>
              <a:buChar char="•"/>
              <a:tabLst>
                <a:tab pos="157480" algn="l"/>
              </a:tabLst>
            </a:pPr>
            <a:r>
              <a:rPr sz="1800" dirty="0">
                <a:solidFill>
                  <a:srgbClr val="212121"/>
                </a:solidFill>
                <a:latin typeface="Microsoft Sans Serif"/>
                <a:cs typeface="Microsoft Sans Serif"/>
              </a:rPr>
              <a:t>сфера</a:t>
            </a:r>
            <a:r>
              <a:rPr sz="1800" spc="-2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послуг</a:t>
            </a:r>
            <a:r>
              <a:rPr sz="1800" spc="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spc="745" dirty="0">
                <a:solidFill>
                  <a:srgbClr val="212121"/>
                </a:solidFill>
                <a:latin typeface="Microsoft Sans Serif"/>
                <a:cs typeface="Microsoft Sans Serif"/>
              </a:rPr>
              <a:t>—</a:t>
            </a:r>
            <a:r>
              <a:rPr sz="1800" spc="2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212121"/>
                </a:solidFill>
                <a:latin typeface="Microsoft Sans Serif"/>
                <a:cs typeface="Microsoft Sans Serif"/>
              </a:rPr>
              <a:t>67,8</a:t>
            </a:r>
            <a:r>
              <a:rPr sz="1800" spc="1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212121"/>
                </a:solidFill>
                <a:latin typeface="Microsoft Sans Serif"/>
                <a:cs typeface="Microsoft Sans Serif"/>
              </a:rPr>
              <a:t>%</a:t>
            </a:r>
            <a:r>
              <a:rPr sz="1800" spc="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212121"/>
                </a:solidFill>
                <a:latin typeface="Microsoft Sans Serif"/>
                <a:cs typeface="Microsoft Sans Serif"/>
              </a:rPr>
              <a:t>(оцінка</a:t>
            </a:r>
            <a:r>
              <a:rPr sz="1800" spc="1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на</a:t>
            </a:r>
            <a:r>
              <a:rPr sz="1800" spc="2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212121"/>
                </a:solidFill>
                <a:latin typeface="Microsoft Sans Serif"/>
                <a:cs typeface="Microsoft Sans Serif"/>
              </a:rPr>
              <a:t>2014</a:t>
            </a:r>
            <a:r>
              <a:rPr sz="1800" spc="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spc="-30" dirty="0">
                <a:solidFill>
                  <a:srgbClr val="212121"/>
                </a:solidFill>
                <a:latin typeface="Microsoft Sans Serif"/>
                <a:cs typeface="Microsoft Sans Serif"/>
              </a:rPr>
              <a:t>рік)</a:t>
            </a:r>
            <a:endParaRPr sz="18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900">
              <a:latin typeface="Microsoft Sans Serif"/>
              <a:cs typeface="Microsoft Sans Serif"/>
            </a:endParaRPr>
          </a:p>
          <a:p>
            <a:pPr marL="76200" marR="219710">
              <a:lnSpc>
                <a:spcPct val="100000"/>
              </a:lnSpc>
            </a:pPr>
            <a:r>
              <a:rPr sz="1800" spc="-5" dirty="0">
                <a:solidFill>
                  <a:srgbClr val="212121"/>
                </a:solidFill>
                <a:latin typeface="Microsoft Sans Serif"/>
                <a:cs typeface="Microsoft Sans Serif"/>
              </a:rPr>
              <a:t>Найбільше</a:t>
            </a:r>
            <a:r>
              <a:rPr sz="1800" spc="1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демографічне</a:t>
            </a:r>
            <a:r>
              <a:rPr sz="1800" spc="-1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212121"/>
                </a:solidFill>
                <a:latin typeface="Microsoft Sans Serif"/>
                <a:cs typeface="Microsoft Sans Serif"/>
              </a:rPr>
              <a:t>навантаження</a:t>
            </a:r>
            <a:r>
              <a:rPr sz="1800" spc="6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особами</a:t>
            </a:r>
            <a:r>
              <a:rPr sz="1800" spc="-1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212121"/>
                </a:solidFill>
                <a:latin typeface="Microsoft Sans Serif"/>
                <a:cs typeface="Microsoft Sans Serif"/>
              </a:rPr>
              <a:t>у</a:t>
            </a:r>
            <a:r>
              <a:rPr sz="1800" spc="1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212121"/>
                </a:solidFill>
                <a:latin typeface="Microsoft Sans Serif"/>
                <a:cs typeface="Microsoft Sans Serif"/>
              </a:rPr>
              <a:t>віці,</a:t>
            </a:r>
            <a:r>
              <a:rPr sz="1800" spc="1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212121"/>
                </a:solidFill>
                <a:latin typeface="Microsoft Sans Serif"/>
                <a:cs typeface="Microsoft Sans Serif"/>
              </a:rPr>
              <a:t>старшому</a:t>
            </a:r>
            <a:r>
              <a:rPr sz="18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spc="-45" dirty="0">
                <a:solidFill>
                  <a:srgbClr val="212121"/>
                </a:solidFill>
                <a:latin typeface="Microsoft Sans Serif"/>
                <a:cs typeface="Microsoft Sans Serif"/>
              </a:rPr>
              <a:t>за </a:t>
            </a:r>
            <a:r>
              <a:rPr sz="1800" spc="-459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212121"/>
                </a:solidFill>
                <a:latin typeface="Microsoft Sans Serif"/>
                <a:cs typeface="Microsoft Sans Serif"/>
              </a:rPr>
              <a:t>працездатний</a:t>
            </a:r>
            <a:r>
              <a:rPr sz="1800" spc="2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spc="-30" dirty="0">
                <a:solidFill>
                  <a:srgbClr val="212121"/>
                </a:solidFill>
                <a:latin typeface="Microsoft Sans Serif"/>
                <a:cs typeface="Microsoft Sans Serif"/>
              </a:rPr>
              <a:t>вік,</a:t>
            </a:r>
            <a:r>
              <a:rPr sz="1800" spc="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спостерігається</a:t>
            </a:r>
            <a:r>
              <a:rPr sz="1800" spc="-2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212121"/>
                </a:solidFill>
                <a:latin typeface="Microsoft Sans Serif"/>
                <a:cs typeface="Microsoft Sans Serif"/>
              </a:rPr>
              <a:t>у</a:t>
            </a:r>
            <a:r>
              <a:rPr sz="1800" spc="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212121"/>
                </a:solidFill>
                <a:latin typeface="Microsoft Sans Serif"/>
                <a:cs typeface="Microsoft Sans Serif"/>
              </a:rPr>
              <a:t>центральних</a:t>
            </a:r>
            <a:r>
              <a:rPr sz="1800" spc="1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212121"/>
                </a:solidFill>
                <a:latin typeface="Microsoft Sans Serif"/>
                <a:cs typeface="Microsoft Sans Serif"/>
              </a:rPr>
              <a:t>областях</a:t>
            </a:r>
            <a:r>
              <a:rPr sz="1800" spc="4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spc="745" dirty="0">
                <a:solidFill>
                  <a:srgbClr val="212121"/>
                </a:solidFill>
                <a:latin typeface="Microsoft Sans Serif"/>
                <a:cs typeface="Microsoft Sans Serif"/>
              </a:rPr>
              <a:t>—</a:t>
            </a:r>
            <a:endParaRPr sz="1800">
              <a:latin typeface="Microsoft Sans Serif"/>
              <a:cs typeface="Microsoft Sans Serif"/>
            </a:endParaRPr>
          </a:p>
          <a:p>
            <a:pPr marL="76200">
              <a:lnSpc>
                <a:spcPct val="100000"/>
              </a:lnSpc>
            </a:pPr>
            <a:r>
              <a:rPr sz="1800" spc="-20" dirty="0">
                <a:solidFill>
                  <a:srgbClr val="212121"/>
                </a:solidFill>
                <a:latin typeface="Microsoft Sans Serif"/>
                <a:cs typeface="Microsoft Sans Serif"/>
              </a:rPr>
              <a:t>Чернігівській</a:t>
            </a:r>
            <a:r>
              <a:rPr sz="1800" spc="1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212121"/>
                </a:solidFill>
                <a:latin typeface="Microsoft Sans Serif"/>
                <a:cs typeface="Microsoft Sans Serif"/>
              </a:rPr>
              <a:t>(503</a:t>
            </a:r>
            <a:r>
              <a:rPr sz="1800" spc="2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на</a:t>
            </a:r>
            <a:r>
              <a:rPr sz="1800" spc="3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212121"/>
                </a:solidFill>
                <a:latin typeface="Microsoft Sans Serif"/>
                <a:cs typeface="Microsoft Sans Serif"/>
              </a:rPr>
              <a:t>1000),</a:t>
            </a:r>
            <a:r>
              <a:rPr sz="1800" spc="-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212121"/>
                </a:solidFill>
                <a:latin typeface="Microsoft Sans Serif"/>
                <a:cs typeface="Microsoft Sans Serif"/>
              </a:rPr>
              <a:t>Кіровоградській</a:t>
            </a:r>
            <a:r>
              <a:rPr sz="1800" spc="-3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212121"/>
                </a:solidFill>
                <a:latin typeface="Microsoft Sans Serif"/>
                <a:cs typeface="Microsoft Sans Serif"/>
              </a:rPr>
              <a:t>(453),</a:t>
            </a:r>
            <a:r>
              <a:rPr sz="1800" spc="1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212121"/>
                </a:solidFill>
                <a:latin typeface="Microsoft Sans Serif"/>
                <a:cs typeface="Microsoft Sans Serif"/>
              </a:rPr>
              <a:t>Вінницькій</a:t>
            </a:r>
            <a:r>
              <a:rPr sz="1800" spc="2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212121"/>
                </a:solidFill>
                <a:latin typeface="Microsoft Sans Serif"/>
                <a:cs typeface="Microsoft Sans Serif"/>
              </a:rPr>
              <a:t>(454),</a:t>
            </a:r>
            <a:endParaRPr sz="1800">
              <a:latin typeface="Microsoft Sans Serif"/>
              <a:cs typeface="Microsoft Sans Serif"/>
            </a:endParaRPr>
          </a:p>
          <a:p>
            <a:pPr marL="76200">
              <a:lnSpc>
                <a:spcPct val="100000"/>
              </a:lnSpc>
            </a:pPr>
            <a:r>
              <a:rPr sz="1800" spc="-20" dirty="0">
                <a:solidFill>
                  <a:srgbClr val="212121"/>
                </a:solidFill>
                <a:latin typeface="Microsoft Sans Serif"/>
                <a:cs typeface="Microsoft Sans Serif"/>
              </a:rPr>
              <a:t>Полтавській</a:t>
            </a:r>
            <a:r>
              <a:rPr sz="1800" spc="1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212121"/>
                </a:solidFill>
                <a:latin typeface="Microsoft Sans Serif"/>
                <a:cs typeface="Microsoft Sans Serif"/>
              </a:rPr>
              <a:t>(447).</a:t>
            </a:r>
            <a:r>
              <a:rPr sz="1800" spc="1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Найменше</a:t>
            </a:r>
            <a:r>
              <a:rPr sz="1800" spc="3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spc="745" dirty="0">
                <a:solidFill>
                  <a:srgbClr val="212121"/>
                </a:solidFill>
                <a:latin typeface="Microsoft Sans Serif"/>
                <a:cs typeface="Microsoft Sans Serif"/>
              </a:rPr>
              <a:t>—</a:t>
            </a:r>
            <a:r>
              <a:rPr sz="1800" spc="3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212121"/>
                </a:solidFill>
                <a:latin typeface="Microsoft Sans Serif"/>
                <a:cs typeface="Microsoft Sans Serif"/>
              </a:rPr>
              <a:t>у</a:t>
            </a:r>
            <a:r>
              <a:rPr sz="1800" spc="1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212121"/>
                </a:solidFill>
                <a:latin typeface="Microsoft Sans Serif"/>
                <a:cs typeface="Microsoft Sans Serif"/>
              </a:rPr>
              <a:t>м.</a:t>
            </a:r>
            <a:r>
              <a:rPr sz="1800" spc="1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spc="-30" dirty="0">
                <a:solidFill>
                  <a:srgbClr val="212121"/>
                </a:solidFill>
                <a:latin typeface="Microsoft Sans Serif"/>
                <a:cs typeface="Microsoft Sans Serif"/>
              </a:rPr>
              <a:t>Києві</a:t>
            </a:r>
            <a:r>
              <a:rPr sz="1800" spc="1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212121"/>
                </a:solidFill>
                <a:latin typeface="Microsoft Sans Serif"/>
                <a:cs typeface="Microsoft Sans Serif"/>
              </a:rPr>
              <a:t>(321</a:t>
            </a:r>
            <a:r>
              <a:rPr sz="1800" spc="1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на</a:t>
            </a:r>
            <a:r>
              <a:rPr sz="1800" spc="3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212121"/>
                </a:solidFill>
                <a:latin typeface="Microsoft Sans Serif"/>
                <a:cs typeface="Microsoft Sans Serif"/>
              </a:rPr>
              <a:t>1000</a:t>
            </a:r>
            <a:r>
              <a:rPr sz="1800" spc="1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spc="-30" dirty="0">
                <a:solidFill>
                  <a:srgbClr val="212121"/>
                </a:solidFill>
                <a:latin typeface="Microsoft Sans Serif"/>
                <a:cs typeface="Microsoft Sans Serif"/>
              </a:rPr>
              <a:t>працездатних)</a:t>
            </a:r>
            <a:endParaRPr sz="1800">
              <a:latin typeface="Microsoft Sans Serif"/>
              <a:cs typeface="Microsoft Sans Serif"/>
            </a:endParaRPr>
          </a:p>
          <a:p>
            <a:pPr marL="76200">
              <a:lnSpc>
                <a:spcPts val="2135"/>
              </a:lnSpc>
            </a:pPr>
            <a:r>
              <a:rPr sz="18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і</a:t>
            </a:r>
            <a:r>
              <a:rPr sz="1800" spc="2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212121"/>
                </a:solidFill>
                <a:latin typeface="Microsoft Sans Serif"/>
                <a:cs typeface="Microsoft Sans Serif"/>
              </a:rPr>
              <a:t>західних</a:t>
            </a:r>
            <a:r>
              <a:rPr sz="1800" spc="4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областях </a:t>
            </a:r>
            <a:r>
              <a:rPr sz="1800" spc="745" dirty="0">
                <a:solidFill>
                  <a:srgbClr val="212121"/>
                </a:solidFill>
                <a:latin typeface="Microsoft Sans Serif"/>
                <a:cs typeface="Microsoft Sans Serif"/>
              </a:rPr>
              <a:t>—</a:t>
            </a:r>
            <a:r>
              <a:rPr sz="1800" spc="2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spc="-30" dirty="0">
                <a:solidFill>
                  <a:srgbClr val="212121"/>
                </a:solidFill>
                <a:latin typeface="Microsoft Sans Serif"/>
                <a:cs typeface="Microsoft Sans Serif"/>
              </a:rPr>
              <a:t>Закарпатській</a:t>
            </a:r>
            <a:r>
              <a:rPr sz="1800" spc="-2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212121"/>
                </a:solidFill>
                <a:latin typeface="Microsoft Sans Serif"/>
                <a:cs typeface="Microsoft Sans Serif"/>
              </a:rPr>
              <a:t>(303),</a:t>
            </a:r>
            <a:r>
              <a:rPr sz="1800" spc="-2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212121"/>
                </a:solidFill>
                <a:latin typeface="Microsoft Sans Serif"/>
                <a:cs typeface="Microsoft Sans Serif"/>
              </a:rPr>
              <a:t>Рівненській</a:t>
            </a:r>
            <a:r>
              <a:rPr sz="1800" spc="2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212121"/>
                </a:solidFill>
                <a:latin typeface="Microsoft Sans Serif"/>
                <a:cs typeface="Microsoft Sans Serif"/>
              </a:rPr>
              <a:t>(331),</a:t>
            </a:r>
            <a:endParaRPr sz="1800">
              <a:latin typeface="Microsoft Sans Serif"/>
              <a:cs typeface="Microsoft Sans Serif"/>
            </a:endParaRPr>
          </a:p>
          <a:p>
            <a:pPr marL="76200">
              <a:lnSpc>
                <a:spcPts val="2135"/>
              </a:lnSpc>
            </a:pPr>
            <a:r>
              <a:rPr sz="1800" spc="-20" dirty="0">
                <a:solidFill>
                  <a:srgbClr val="212121"/>
                </a:solidFill>
                <a:latin typeface="Microsoft Sans Serif"/>
                <a:cs typeface="Microsoft Sans Serif"/>
              </a:rPr>
              <a:t>Волинській</a:t>
            </a:r>
            <a:r>
              <a:rPr sz="1800" spc="-1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212121"/>
                </a:solidFill>
                <a:latin typeface="Microsoft Sans Serif"/>
                <a:cs typeface="Microsoft Sans Serif"/>
              </a:rPr>
              <a:t>(348)</a:t>
            </a:r>
            <a:endParaRPr sz="18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50">
              <a:latin typeface="Microsoft Sans Serif"/>
              <a:cs typeface="Microsoft Sans Serif"/>
            </a:endParaRPr>
          </a:p>
          <a:p>
            <a:pPr marL="76200">
              <a:lnSpc>
                <a:spcPct val="100000"/>
              </a:lnSpc>
            </a:pPr>
            <a:r>
              <a:rPr sz="1800" u="heavy" spc="-15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Calibri"/>
                <a:cs typeface="Calibri"/>
                <a:hlinkClick r:id="rId6"/>
              </a:rPr>
              <a:t>http://www.ukrstat.gov.ua/operativ/menu/menu_u/rp.htm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>
              <a:latin typeface="Calibri"/>
              <a:cs typeface="Calibri"/>
            </a:endParaRPr>
          </a:p>
          <a:p>
            <a:pPr marL="76200">
              <a:lnSpc>
                <a:spcPct val="100000"/>
              </a:lnSpc>
            </a:pPr>
            <a:r>
              <a:rPr sz="1800" u="heavy" spc="-15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Calibri"/>
                <a:cs typeface="Calibri"/>
                <a:hlinkClick r:id="rId6"/>
              </a:rPr>
              <a:t>http://www.ukrstat.gov.ua/operativ/menu/menu_u/rp.htm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83108" y="6774180"/>
            <a:ext cx="8193405" cy="0"/>
          </a:xfrm>
          <a:custGeom>
            <a:avLst/>
            <a:gdLst/>
            <a:ahLst/>
            <a:cxnLst/>
            <a:rect l="l" t="t" r="r" b="b"/>
            <a:pathLst>
              <a:path w="8193405">
                <a:moveTo>
                  <a:pt x="0" y="0"/>
                </a:moveTo>
                <a:lnTo>
                  <a:pt x="8193024" y="0"/>
                </a:lnTo>
              </a:path>
            </a:pathLst>
          </a:custGeom>
          <a:ln w="27432">
            <a:solidFill>
              <a:srgbClr val="6FCA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945371" y="6549643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solidFill>
                  <a:srgbClr val="355366"/>
                </a:solidFill>
                <a:latin typeface="Microsoft Sans Serif"/>
                <a:cs typeface="Microsoft Sans Serif"/>
              </a:rPr>
              <a:t>9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4343" y="228600"/>
            <a:ext cx="8472170" cy="6517810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505"/>
              </a:spcBef>
            </a:pPr>
            <a:r>
              <a:rPr dirty="0">
                <a:solidFill>
                  <a:srgbClr val="3A3A3A"/>
                </a:solidFill>
                <a:latin typeface="Calibri"/>
                <a:cs typeface="Calibri"/>
              </a:rPr>
              <a:t>Для</a:t>
            </a:r>
            <a:r>
              <a:rPr spc="-2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3A3A3A"/>
                </a:solidFill>
                <a:latin typeface="Calibri"/>
                <a:cs typeface="Calibri"/>
              </a:rPr>
              <a:t>стану</a:t>
            </a:r>
            <a:r>
              <a:rPr b="1" spc="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3A3A3A"/>
                </a:solidFill>
                <a:latin typeface="Calibri"/>
                <a:cs typeface="Calibri"/>
              </a:rPr>
              <a:t>сучасного</a:t>
            </a:r>
            <a:r>
              <a:rPr b="1" spc="-2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3A3A3A"/>
                </a:solidFill>
                <a:latin typeface="Calibri"/>
                <a:cs typeface="Calibri"/>
              </a:rPr>
              <a:t>ринку</a:t>
            </a:r>
            <a:r>
              <a:rPr b="1" spc="-1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3A3A3A"/>
                </a:solidFill>
                <a:latin typeface="Calibri"/>
                <a:cs typeface="Calibri"/>
              </a:rPr>
              <a:t>праці</a:t>
            </a:r>
            <a:r>
              <a:rPr b="1" spc="-3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характерні</a:t>
            </a:r>
            <a:r>
              <a:rPr spc="-3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3A3A3A"/>
                </a:solidFill>
                <a:latin typeface="Calibri"/>
                <a:cs typeface="Calibri"/>
              </a:rPr>
              <a:t>наступні</a:t>
            </a:r>
            <a:r>
              <a:rPr spc="-4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ключові проблеми:</a:t>
            </a:r>
            <a:endParaRPr dirty="0">
              <a:latin typeface="Calibri"/>
              <a:cs typeface="Calibri"/>
            </a:endParaRPr>
          </a:p>
          <a:p>
            <a:pPr marL="158750" indent="-146685" algn="just">
              <a:lnSpc>
                <a:spcPct val="100000"/>
              </a:lnSpc>
              <a:spcBef>
                <a:spcPts val="409"/>
              </a:spcBef>
              <a:buChar char="•"/>
              <a:tabLst>
                <a:tab pos="159385" algn="l"/>
              </a:tabLst>
            </a:pPr>
            <a:r>
              <a:rPr dirty="0">
                <a:solidFill>
                  <a:srgbClr val="3A3A3A"/>
                </a:solidFill>
                <a:latin typeface="Calibri"/>
                <a:cs typeface="Calibri"/>
              </a:rPr>
              <a:t>вплив</a:t>
            </a:r>
            <a:r>
              <a:rPr spc="-3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3A3A3A"/>
                </a:solidFill>
                <a:latin typeface="Calibri"/>
                <a:cs typeface="Calibri"/>
              </a:rPr>
              <a:t>глобалізаційних</a:t>
            </a:r>
            <a:r>
              <a:rPr spc="-2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3A3A3A"/>
                </a:solidFill>
                <a:latin typeface="Calibri"/>
                <a:cs typeface="Calibri"/>
              </a:rPr>
              <a:t>процесів</a:t>
            </a:r>
            <a:r>
              <a:rPr spc="2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5" dirty="0">
                <a:solidFill>
                  <a:srgbClr val="3A3A3A"/>
                </a:solidFill>
                <a:latin typeface="Calibri"/>
                <a:cs typeface="Calibri"/>
              </a:rPr>
              <a:t>на</a:t>
            </a:r>
            <a:r>
              <a:rPr spc="-2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3A3A3A"/>
                </a:solidFill>
                <a:latin typeface="Calibri"/>
                <a:cs typeface="Calibri"/>
              </a:rPr>
              <a:t>відтік</a:t>
            </a:r>
            <a:r>
              <a:rPr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робочої</a:t>
            </a:r>
            <a:r>
              <a:rPr spc="2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сили;</a:t>
            </a:r>
            <a:endParaRPr dirty="0">
              <a:latin typeface="Calibri"/>
              <a:cs typeface="Calibri"/>
            </a:endParaRPr>
          </a:p>
          <a:p>
            <a:pPr marL="12700" marR="6985" algn="just">
              <a:lnSpc>
                <a:spcPct val="100000"/>
              </a:lnSpc>
              <a:spcBef>
                <a:spcPts val="409"/>
              </a:spcBef>
              <a:buClr>
                <a:srgbClr val="648B91"/>
              </a:buClr>
              <a:buFont typeface="Microsoft Sans Serif"/>
              <a:buChar char="•"/>
              <a:tabLst>
                <a:tab pos="128905" algn="l"/>
              </a:tabLst>
            </a:pP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недостатня</a:t>
            </a:r>
            <a:r>
              <a:rPr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реформованість</a:t>
            </a:r>
            <a:r>
              <a:rPr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усієї</a:t>
            </a:r>
            <a:r>
              <a:rPr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20" dirty="0">
                <a:solidFill>
                  <a:srgbClr val="3A3A3A"/>
                </a:solidFill>
                <a:latin typeface="Calibri"/>
                <a:cs typeface="Calibri"/>
              </a:rPr>
              <a:t>трудової</a:t>
            </a:r>
            <a:r>
              <a:rPr spc="-1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сфери,</a:t>
            </a:r>
            <a:r>
              <a:rPr dirty="0">
                <a:solidFill>
                  <a:srgbClr val="3A3A3A"/>
                </a:solidFill>
                <a:latin typeface="Calibri"/>
                <a:cs typeface="Calibri"/>
              </a:rPr>
              <a:t> що</a:t>
            </a:r>
            <a:r>
              <a:rPr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3A3A3A"/>
                </a:solidFill>
                <a:latin typeface="Calibri"/>
                <a:cs typeface="Calibri"/>
              </a:rPr>
              <a:t>приводить</a:t>
            </a: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15" dirty="0">
                <a:solidFill>
                  <a:srgbClr val="3A3A3A"/>
                </a:solidFill>
                <a:latin typeface="Calibri"/>
                <a:cs typeface="Calibri"/>
              </a:rPr>
              <a:t>до</a:t>
            </a:r>
            <a:r>
              <a:rPr spc="-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переваги</a:t>
            </a:r>
            <a:r>
              <a:rPr dirty="0">
                <a:solidFill>
                  <a:srgbClr val="3A3A3A"/>
                </a:solidFill>
                <a:latin typeface="Calibri"/>
                <a:cs typeface="Calibri"/>
              </a:rPr>
              <a:t> неефективної </a:t>
            </a:r>
            <a:r>
              <a:rPr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зайнятості;</a:t>
            </a:r>
            <a:endParaRPr dirty="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  <a:spcBef>
                <a:spcPts val="384"/>
              </a:spcBef>
              <a:buClr>
                <a:srgbClr val="648B91"/>
              </a:buClr>
              <a:buFont typeface="Microsoft Sans Serif"/>
              <a:buChar char="•"/>
              <a:tabLst>
                <a:tab pos="128905" algn="l"/>
              </a:tabLst>
            </a:pPr>
            <a:r>
              <a:rPr dirty="0">
                <a:solidFill>
                  <a:srgbClr val="3A3A3A"/>
                </a:solidFill>
                <a:latin typeface="Calibri"/>
                <a:cs typeface="Calibri"/>
              </a:rPr>
              <a:t>втрата </a:t>
            </a:r>
            <a:r>
              <a:rPr spc="-20" dirty="0">
                <a:solidFill>
                  <a:srgbClr val="3A3A3A"/>
                </a:solidFill>
                <a:latin typeface="Calibri"/>
                <a:cs typeface="Calibri"/>
              </a:rPr>
              <a:t>трудового </a:t>
            </a: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потенціалу кваліфікованих </a:t>
            </a:r>
            <a:r>
              <a:rPr dirty="0">
                <a:solidFill>
                  <a:srgbClr val="3A3A3A"/>
                </a:solidFill>
                <a:latin typeface="Calibri"/>
                <a:cs typeface="Calibri"/>
              </a:rPr>
              <a:t>і </a:t>
            </a:r>
            <a:r>
              <a:rPr spc="-10" dirty="0">
                <a:solidFill>
                  <a:srgbClr val="3A3A3A"/>
                </a:solidFill>
                <a:latin typeface="Calibri"/>
                <a:cs typeface="Calibri"/>
              </a:rPr>
              <a:t>висококваліфікованих кадрів, їхнього </a:t>
            </a: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руху </a:t>
            </a:r>
            <a:r>
              <a:rPr spc="5" dirty="0">
                <a:solidFill>
                  <a:srgbClr val="3A3A3A"/>
                </a:solidFill>
                <a:latin typeface="Calibri"/>
                <a:cs typeface="Calibri"/>
              </a:rPr>
              <a:t>в </a:t>
            </a: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сферу </a:t>
            </a:r>
            <a:r>
              <a:rPr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неформальної</a:t>
            </a:r>
            <a:r>
              <a:rPr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зайнятості,</a:t>
            </a:r>
            <a:r>
              <a:rPr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3A3A3A"/>
                </a:solidFill>
                <a:latin typeface="Calibri"/>
                <a:cs typeface="Calibri"/>
              </a:rPr>
              <a:t>що</a:t>
            </a: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3A3A3A"/>
                </a:solidFill>
                <a:latin typeface="Calibri"/>
                <a:cs typeface="Calibri"/>
              </a:rPr>
              <a:t>часто</a:t>
            </a: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3A3A3A"/>
                </a:solidFill>
                <a:latin typeface="Calibri"/>
                <a:cs typeface="Calibri"/>
              </a:rPr>
              <a:t>не</a:t>
            </a:r>
            <a:r>
              <a:rPr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вимагає</a:t>
            </a:r>
            <a:r>
              <a:rPr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3A3A3A"/>
                </a:solidFill>
                <a:latin typeface="Calibri"/>
                <a:cs typeface="Calibri"/>
              </a:rPr>
              <a:t>колишньої</a:t>
            </a: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3A3A3A"/>
                </a:solidFill>
                <a:latin typeface="Calibri"/>
                <a:cs typeface="Calibri"/>
              </a:rPr>
              <a:t>кваліфікації,</a:t>
            </a: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 міграції</a:t>
            </a:r>
            <a:r>
              <a:rPr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за</a:t>
            </a:r>
            <a:r>
              <a:rPr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15" dirty="0">
                <a:solidFill>
                  <a:srgbClr val="3A3A3A"/>
                </a:solidFill>
                <a:latin typeface="Calibri"/>
                <a:cs typeface="Calibri"/>
              </a:rPr>
              <a:t>кордон; </a:t>
            </a:r>
            <a:r>
              <a:rPr spc="-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погіршення</a:t>
            </a:r>
            <a:r>
              <a:rPr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якісних</a:t>
            </a:r>
            <a:r>
              <a:rPr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3A3A3A"/>
                </a:solidFill>
                <a:latin typeface="Calibri"/>
                <a:cs typeface="Calibri"/>
              </a:rPr>
              <a:t>характеристик</a:t>
            </a: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3A3A3A"/>
                </a:solidFill>
                <a:latin typeface="Calibri"/>
                <a:cs typeface="Calibri"/>
              </a:rPr>
              <a:t>системи</a:t>
            </a: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 робочих</a:t>
            </a:r>
            <a:r>
              <a:rPr dirty="0">
                <a:solidFill>
                  <a:srgbClr val="3A3A3A"/>
                </a:solidFill>
                <a:latin typeface="Calibri"/>
                <a:cs typeface="Calibri"/>
              </a:rPr>
              <a:t> місць</a:t>
            </a:r>
            <a:r>
              <a:rPr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3A3A3A"/>
                </a:solidFill>
                <a:latin typeface="Calibri"/>
                <a:cs typeface="Calibri"/>
              </a:rPr>
              <a:t>поряд</a:t>
            </a:r>
            <a:r>
              <a:rPr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3A3A3A"/>
                </a:solidFill>
                <a:latin typeface="Calibri"/>
                <a:cs typeface="Calibri"/>
              </a:rPr>
              <a:t>з</a:t>
            </a:r>
            <a:r>
              <a:rPr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повільним</a:t>
            </a:r>
            <a:r>
              <a:rPr dirty="0">
                <a:solidFill>
                  <a:srgbClr val="3A3A3A"/>
                </a:solidFill>
                <a:latin typeface="Calibri"/>
                <a:cs typeface="Calibri"/>
              </a:rPr>
              <a:t> нарощуванням </a:t>
            </a:r>
            <a:r>
              <a:rPr spc="-35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3A3A3A"/>
                </a:solidFill>
                <a:latin typeface="Calibri"/>
                <a:cs typeface="Calibri"/>
              </a:rPr>
              <a:t>нових</a:t>
            </a:r>
            <a:r>
              <a:rPr spc="-3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робочих місць;</a:t>
            </a:r>
            <a:endParaRPr dirty="0">
              <a:latin typeface="Calibri"/>
              <a:cs typeface="Calibri"/>
            </a:endParaRPr>
          </a:p>
          <a:p>
            <a:pPr marL="84455" indent="-72390" algn="just">
              <a:lnSpc>
                <a:spcPct val="100000"/>
              </a:lnSpc>
              <a:spcBef>
                <a:spcPts val="409"/>
              </a:spcBef>
              <a:buClr>
                <a:srgbClr val="648B91"/>
              </a:buClr>
              <a:buFont typeface="Microsoft Sans Serif"/>
              <a:buChar char="•"/>
              <a:tabLst>
                <a:tab pos="85090" algn="l"/>
              </a:tabLst>
            </a:pP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повільна</a:t>
            </a:r>
            <a:r>
              <a:rPr spc="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15" dirty="0">
                <a:solidFill>
                  <a:srgbClr val="3A3A3A"/>
                </a:solidFill>
                <a:latin typeface="Calibri"/>
                <a:cs typeface="Calibri"/>
              </a:rPr>
              <a:t>перебудова</a:t>
            </a:r>
            <a:r>
              <a:rPr spc="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3A3A3A"/>
                </a:solidFill>
                <a:latin typeface="Calibri"/>
                <a:cs typeface="Calibri"/>
              </a:rPr>
              <a:t>системи</a:t>
            </a:r>
            <a:r>
              <a:rPr spc="2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3A3A3A"/>
                </a:solidFill>
                <a:latin typeface="Calibri"/>
                <a:cs typeface="Calibri"/>
              </a:rPr>
              <a:t>державного</a:t>
            </a:r>
            <a:r>
              <a:rPr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професійної</a:t>
            </a:r>
            <a:r>
              <a:rPr spc="2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освіти;</a:t>
            </a:r>
            <a:endParaRPr dirty="0">
              <a:latin typeface="Calibri"/>
              <a:cs typeface="Calibri"/>
            </a:endParaRPr>
          </a:p>
          <a:p>
            <a:pPr marL="12700" marR="7620" algn="just">
              <a:lnSpc>
                <a:spcPct val="100000"/>
              </a:lnSpc>
              <a:spcBef>
                <a:spcPts val="409"/>
              </a:spcBef>
              <a:buClr>
                <a:srgbClr val="648B91"/>
              </a:buClr>
              <a:buFont typeface="Microsoft Sans Serif"/>
              <a:buChar char="•"/>
              <a:tabLst>
                <a:tab pos="85090" algn="l"/>
              </a:tabLst>
            </a:pP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неадекватність масштабів, </a:t>
            </a:r>
            <a:r>
              <a:rPr spc="-10" dirty="0">
                <a:solidFill>
                  <a:srgbClr val="3A3A3A"/>
                </a:solidFill>
                <a:latin typeface="Calibri"/>
                <a:cs typeface="Calibri"/>
              </a:rPr>
              <a:t>структури </a:t>
            </a:r>
            <a:r>
              <a:rPr dirty="0">
                <a:solidFill>
                  <a:srgbClr val="3A3A3A"/>
                </a:solidFill>
                <a:latin typeface="Calibri"/>
                <a:cs typeface="Calibri"/>
              </a:rPr>
              <a:t>і форм </a:t>
            </a: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первинної професійної </a:t>
            </a:r>
            <a:r>
              <a:rPr spc="-10" dirty="0">
                <a:solidFill>
                  <a:srgbClr val="3A3A3A"/>
                </a:solidFill>
                <a:latin typeface="Calibri"/>
                <a:cs typeface="Calibri"/>
              </a:rPr>
              <a:t>підготовки </a:t>
            </a: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громадян змінам </a:t>
            </a:r>
            <a:r>
              <a:rPr dirty="0">
                <a:solidFill>
                  <a:srgbClr val="3A3A3A"/>
                </a:solidFill>
                <a:latin typeface="Calibri"/>
                <a:cs typeface="Calibri"/>
              </a:rPr>
              <a:t> у</a:t>
            </a:r>
            <a:r>
              <a:rPr spc="-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3A3A3A"/>
                </a:solidFill>
                <a:latin typeface="Calibri"/>
                <a:cs typeface="Calibri"/>
              </a:rPr>
              <a:t>попиті</a:t>
            </a:r>
            <a:r>
              <a:rPr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3A3A3A"/>
                </a:solidFill>
                <a:latin typeface="Calibri"/>
                <a:cs typeface="Calibri"/>
              </a:rPr>
              <a:t>на</a:t>
            </a:r>
            <a:r>
              <a:rPr spc="-2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робочу</a:t>
            </a:r>
            <a:r>
              <a:rPr spc="1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силу</a:t>
            </a:r>
            <a:r>
              <a:rPr spc="-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3A3A3A"/>
                </a:solidFill>
                <a:latin typeface="Calibri"/>
                <a:cs typeface="Calibri"/>
              </a:rPr>
              <a:t>в</a:t>
            </a: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 професійному </a:t>
            </a:r>
            <a:r>
              <a:rPr spc="-10" dirty="0">
                <a:solidFill>
                  <a:srgbClr val="3A3A3A"/>
                </a:solidFill>
                <a:latin typeface="Calibri"/>
                <a:cs typeface="Calibri"/>
              </a:rPr>
              <a:t>розрізі,</a:t>
            </a:r>
            <a:r>
              <a:rPr spc="3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3A3A3A"/>
                </a:solidFill>
                <a:latin typeface="Calibri"/>
                <a:cs typeface="Calibri"/>
              </a:rPr>
              <a:t>недостатня </a:t>
            </a: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її</a:t>
            </a:r>
            <a:r>
              <a:rPr spc="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розвиненість;</a:t>
            </a:r>
            <a:endParaRPr dirty="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  <a:spcBef>
                <a:spcPts val="385"/>
              </a:spcBef>
              <a:buClr>
                <a:srgbClr val="648B91"/>
              </a:buClr>
              <a:buFont typeface="Microsoft Sans Serif"/>
              <a:buChar char="•"/>
              <a:tabLst>
                <a:tab pos="128905" algn="l"/>
              </a:tabLst>
            </a:pP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система</a:t>
            </a:r>
            <a:r>
              <a:rPr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3A3A3A"/>
                </a:solidFill>
                <a:latin typeface="Calibri"/>
                <a:cs typeface="Calibri"/>
              </a:rPr>
              <a:t>вторинного</a:t>
            </a: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 навчання</a:t>
            </a:r>
            <a:r>
              <a:rPr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3A3A3A"/>
                </a:solidFill>
                <a:latin typeface="Calibri"/>
                <a:cs typeface="Calibri"/>
              </a:rPr>
              <a:t>(донавчання,</a:t>
            </a: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3A3A3A"/>
                </a:solidFill>
                <a:latin typeface="Calibri"/>
                <a:cs typeface="Calibri"/>
              </a:rPr>
              <a:t>перепідготовка</a:t>
            </a: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3A3A3A"/>
                </a:solidFill>
                <a:latin typeface="Calibri"/>
                <a:cs typeface="Calibri"/>
              </a:rPr>
              <a:t>і</a:t>
            </a:r>
            <a:r>
              <a:rPr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підвищення</a:t>
            </a:r>
            <a:r>
              <a:rPr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3A3A3A"/>
                </a:solidFill>
                <a:latin typeface="Calibri"/>
                <a:cs typeface="Calibri"/>
              </a:rPr>
              <a:t>кваліфікації), </a:t>
            </a: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 орієнтована лише </a:t>
            </a:r>
            <a:r>
              <a:rPr spc="5" dirty="0">
                <a:solidFill>
                  <a:srgbClr val="3A3A3A"/>
                </a:solidFill>
                <a:latin typeface="Calibri"/>
                <a:cs typeface="Calibri"/>
              </a:rPr>
              <a:t>на </a:t>
            </a: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окремі </a:t>
            </a:r>
            <a:r>
              <a:rPr dirty="0">
                <a:solidFill>
                  <a:srgbClr val="3A3A3A"/>
                </a:solidFill>
                <a:latin typeface="Calibri"/>
                <a:cs typeface="Calibri"/>
              </a:rPr>
              <a:t>групи </a:t>
            </a: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населення, </a:t>
            </a:r>
            <a:r>
              <a:rPr spc="-15" dirty="0">
                <a:solidFill>
                  <a:srgbClr val="3A3A3A"/>
                </a:solidFill>
                <a:latin typeface="Calibri"/>
                <a:cs typeface="Calibri"/>
              </a:rPr>
              <a:t>слабка </a:t>
            </a:r>
            <a:r>
              <a:rPr spc="-10" dirty="0">
                <a:solidFill>
                  <a:srgbClr val="3A3A3A"/>
                </a:solidFill>
                <a:latin typeface="Calibri"/>
                <a:cs typeface="Calibri"/>
              </a:rPr>
              <a:t>зацікавленість роботодавців </a:t>
            </a:r>
            <a:r>
              <a:rPr dirty="0">
                <a:solidFill>
                  <a:srgbClr val="3A3A3A"/>
                </a:solidFill>
                <a:latin typeface="Calibri"/>
                <a:cs typeface="Calibri"/>
              </a:rPr>
              <a:t>у </a:t>
            </a: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підвищенні </a:t>
            </a:r>
            <a:r>
              <a:rPr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кваліфікації</a:t>
            </a:r>
            <a:r>
              <a:rPr spc="-3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3A3A3A"/>
                </a:solidFill>
                <a:latin typeface="Calibri"/>
                <a:cs typeface="Calibri"/>
              </a:rPr>
              <a:t>працюючих</a:t>
            </a:r>
            <a:r>
              <a:rPr spc="-5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3A3A3A"/>
                </a:solidFill>
                <a:latin typeface="Calibri"/>
                <a:cs typeface="Calibri"/>
              </a:rPr>
              <a:t>і</a:t>
            </a:r>
            <a:r>
              <a:rPr spc="-1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їхній</a:t>
            </a:r>
            <a:r>
              <a:rPr spc="-10" dirty="0">
                <a:solidFill>
                  <a:srgbClr val="3A3A3A"/>
                </a:solidFill>
                <a:latin typeface="Calibri"/>
                <a:cs typeface="Calibri"/>
              </a:rPr>
              <a:t> перепідготовці;</a:t>
            </a:r>
            <a:endParaRPr dirty="0">
              <a:latin typeface="Calibri"/>
              <a:cs typeface="Calibri"/>
            </a:endParaRPr>
          </a:p>
          <a:p>
            <a:pPr marL="84455" indent="-72390" algn="just">
              <a:lnSpc>
                <a:spcPct val="100000"/>
              </a:lnSpc>
              <a:spcBef>
                <a:spcPts val="409"/>
              </a:spcBef>
              <a:buClr>
                <a:srgbClr val="648B91"/>
              </a:buClr>
              <a:buFont typeface="Microsoft Sans Serif"/>
              <a:buChar char="•"/>
              <a:tabLst>
                <a:tab pos="85090" algn="l"/>
              </a:tabLst>
            </a:pP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надзвичайно</a:t>
            </a:r>
            <a:r>
              <a:rPr spc="34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складна</a:t>
            </a:r>
            <a:r>
              <a:rPr spc="35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ситуація</a:t>
            </a:r>
            <a:r>
              <a:rPr spc="35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3A3A3A"/>
                </a:solidFill>
                <a:latin typeface="Calibri"/>
                <a:cs typeface="Calibri"/>
              </a:rPr>
              <a:t>з</a:t>
            </a:r>
            <a:r>
              <a:rPr spc="34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3A3A3A"/>
                </a:solidFill>
                <a:latin typeface="Calibri"/>
                <a:cs typeface="Calibri"/>
              </a:rPr>
              <a:t>працевлаштуванням</a:t>
            </a:r>
            <a:r>
              <a:rPr spc="35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окремих</a:t>
            </a:r>
            <a:r>
              <a:rPr spc="34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соціально-демографічних</a:t>
            </a:r>
            <a:r>
              <a:rPr spc="34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3A3A3A"/>
                </a:solidFill>
                <a:latin typeface="Calibri"/>
                <a:cs typeface="Calibri"/>
              </a:rPr>
              <a:t>груп</a:t>
            </a:r>
            <a:endParaRPr dirty="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населення</a:t>
            </a:r>
            <a:r>
              <a:rPr spc="-4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15" dirty="0">
                <a:solidFill>
                  <a:srgbClr val="3A3A3A"/>
                </a:solidFill>
                <a:latin typeface="Calibri"/>
                <a:cs typeface="Calibri"/>
              </a:rPr>
              <a:t>(молоді,</a:t>
            </a:r>
            <a:r>
              <a:rPr spc="5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3A3A3A"/>
                </a:solidFill>
                <a:latin typeface="Calibri"/>
                <a:cs typeface="Calibri"/>
              </a:rPr>
              <a:t>жінок,</a:t>
            </a:r>
            <a:r>
              <a:rPr spc="-2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інвалідів,</a:t>
            </a:r>
            <a:r>
              <a:rPr spc="-5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pc="-5" dirty="0">
                <a:solidFill>
                  <a:srgbClr val="3A3A3A"/>
                </a:solidFill>
                <a:latin typeface="Calibri"/>
                <a:cs typeface="Calibri"/>
              </a:rPr>
              <a:t>демобілізованих військовослужбовців</a:t>
            </a:r>
            <a:r>
              <a:rPr dirty="0">
                <a:solidFill>
                  <a:srgbClr val="3A3A3A"/>
                </a:solidFill>
                <a:latin typeface="Calibri"/>
                <a:cs typeface="Calibri"/>
              </a:rPr>
              <a:t> і</a:t>
            </a:r>
            <a:r>
              <a:rPr spc="-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dirty="0" err="1">
                <a:solidFill>
                  <a:srgbClr val="3A3A3A"/>
                </a:solidFill>
                <a:latin typeface="Calibri"/>
                <a:cs typeface="Calibri"/>
              </a:rPr>
              <a:t>інших</a:t>
            </a:r>
            <a:r>
              <a:rPr dirty="0" smtClean="0">
                <a:solidFill>
                  <a:srgbClr val="3A3A3A"/>
                </a:solidFill>
                <a:latin typeface="Calibri"/>
                <a:cs typeface="Calibri"/>
              </a:rPr>
              <a:t>);</a:t>
            </a:r>
            <a:endParaRPr lang="ru-RU" dirty="0" smtClean="0">
              <a:solidFill>
                <a:srgbClr val="3A3A3A"/>
              </a:solidFill>
              <a:latin typeface="Calibri"/>
              <a:cs typeface="Calibri"/>
            </a:endParaRPr>
          </a:p>
          <a:p>
            <a:pPr marL="12700" algn="just"/>
            <a:r>
              <a:rPr lang="ru-RU" spc="-10" dirty="0" err="1">
                <a:solidFill>
                  <a:srgbClr val="3A3A3A"/>
                </a:solidFill>
                <a:cs typeface="Calibri"/>
              </a:rPr>
              <a:t>збереження</a:t>
            </a:r>
            <a:r>
              <a:rPr lang="ru-RU" spc="-5" dirty="0">
                <a:solidFill>
                  <a:srgbClr val="3A3A3A"/>
                </a:solidFill>
                <a:cs typeface="Calibri"/>
              </a:rPr>
              <a:t> </a:t>
            </a:r>
            <a:r>
              <a:rPr lang="ru-RU" spc="-10" dirty="0">
                <a:solidFill>
                  <a:srgbClr val="3A3A3A"/>
                </a:solidFill>
                <a:cs typeface="Calibri"/>
              </a:rPr>
              <a:t>селективного</a:t>
            </a:r>
            <a:r>
              <a:rPr lang="ru-RU" spc="-5" dirty="0">
                <a:solidFill>
                  <a:srgbClr val="3A3A3A"/>
                </a:solidFill>
                <a:cs typeface="Calibri"/>
              </a:rPr>
              <a:t> </a:t>
            </a:r>
            <a:r>
              <a:rPr lang="ru-RU" spc="-15" dirty="0" err="1">
                <a:solidFill>
                  <a:srgbClr val="3A3A3A"/>
                </a:solidFill>
                <a:cs typeface="Calibri"/>
              </a:rPr>
              <a:t>підходу</a:t>
            </a:r>
            <a:r>
              <a:rPr lang="ru-RU" spc="-10" dirty="0">
                <a:solidFill>
                  <a:srgbClr val="3A3A3A"/>
                </a:solidFill>
                <a:cs typeface="Calibri"/>
              </a:rPr>
              <a:t> </a:t>
            </a:r>
            <a:r>
              <a:rPr lang="ru-RU" dirty="0">
                <a:solidFill>
                  <a:srgbClr val="3A3A3A"/>
                </a:solidFill>
                <a:cs typeface="Calibri"/>
              </a:rPr>
              <a:t>при</a:t>
            </a:r>
            <a:r>
              <a:rPr lang="ru-RU" spc="5" dirty="0">
                <a:solidFill>
                  <a:srgbClr val="3A3A3A"/>
                </a:solidFill>
                <a:cs typeface="Calibri"/>
              </a:rPr>
              <a:t> </a:t>
            </a:r>
            <a:r>
              <a:rPr lang="ru-RU" spc="-5" dirty="0" err="1">
                <a:solidFill>
                  <a:srgbClr val="3A3A3A"/>
                </a:solidFill>
                <a:cs typeface="Calibri"/>
              </a:rPr>
              <a:t>вивільненні</a:t>
            </a:r>
            <a:r>
              <a:rPr lang="ru-RU" dirty="0">
                <a:solidFill>
                  <a:srgbClr val="3A3A3A"/>
                </a:solidFill>
                <a:cs typeface="Calibri"/>
              </a:rPr>
              <a:t> </a:t>
            </a:r>
            <a:r>
              <a:rPr lang="ru-RU" spc="-10" dirty="0" err="1">
                <a:solidFill>
                  <a:srgbClr val="3A3A3A"/>
                </a:solidFill>
                <a:cs typeface="Calibri"/>
              </a:rPr>
              <a:t>робочої</a:t>
            </a:r>
            <a:r>
              <a:rPr lang="ru-RU" spc="-5" dirty="0">
                <a:solidFill>
                  <a:srgbClr val="3A3A3A"/>
                </a:solidFill>
                <a:cs typeface="Calibri"/>
              </a:rPr>
              <a:t> </a:t>
            </a:r>
            <a:r>
              <a:rPr lang="ru-RU" spc="-5" dirty="0" err="1">
                <a:solidFill>
                  <a:srgbClr val="3A3A3A"/>
                </a:solidFill>
                <a:cs typeface="Calibri"/>
              </a:rPr>
              <a:t>сили</a:t>
            </a:r>
            <a:r>
              <a:rPr lang="ru-RU" spc="-5" dirty="0">
                <a:solidFill>
                  <a:srgbClr val="3A3A3A"/>
                </a:solidFill>
                <a:cs typeface="Calibri"/>
              </a:rPr>
              <a:t> </a:t>
            </a:r>
            <a:r>
              <a:rPr lang="ru-RU" dirty="0" smtClean="0">
                <a:solidFill>
                  <a:srgbClr val="3A3A3A"/>
                </a:solidFill>
                <a:cs typeface="Calibri"/>
              </a:rPr>
              <a:t>і</a:t>
            </a:r>
            <a:r>
              <a:rPr lang="ru-RU" spc="240" dirty="0" smtClean="0">
                <a:solidFill>
                  <a:srgbClr val="3A3A3A"/>
                </a:solidFill>
                <a:cs typeface="Calibri"/>
              </a:rPr>
              <a:t> </a:t>
            </a:r>
            <a:r>
              <a:rPr lang="ru-RU" spc="-5" dirty="0" err="1" smtClean="0">
                <a:solidFill>
                  <a:srgbClr val="3A3A3A"/>
                </a:solidFill>
                <a:cs typeface="Calibri"/>
              </a:rPr>
              <a:t>прийомі</a:t>
            </a:r>
            <a:r>
              <a:rPr lang="ru-RU" spc="250" dirty="0" smtClean="0">
                <a:solidFill>
                  <a:srgbClr val="3A3A3A"/>
                </a:solidFill>
                <a:cs typeface="Calibri"/>
              </a:rPr>
              <a:t> </a:t>
            </a:r>
            <a:r>
              <a:rPr lang="ru-RU" dirty="0" smtClean="0">
                <a:solidFill>
                  <a:srgbClr val="3A3A3A"/>
                </a:solidFill>
                <a:cs typeface="Calibri"/>
              </a:rPr>
              <a:t>на </a:t>
            </a:r>
            <a:r>
              <a:rPr lang="ru-RU" spc="-5" dirty="0" smtClean="0">
                <a:solidFill>
                  <a:srgbClr val="3A3A3A"/>
                </a:solidFill>
                <a:cs typeface="Calibri"/>
              </a:rPr>
              <a:t>роботу</a:t>
            </a:r>
            <a:r>
              <a:rPr lang="ru-RU" spc="195" dirty="0" smtClean="0">
                <a:solidFill>
                  <a:srgbClr val="3A3A3A"/>
                </a:solidFill>
                <a:cs typeface="Calibri"/>
              </a:rPr>
              <a:t> </a:t>
            </a:r>
            <a:r>
              <a:rPr lang="ru-RU" dirty="0" smtClean="0">
                <a:solidFill>
                  <a:srgbClr val="3A3A3A"/>
                </a:solidFill>
                <a:cs typeface="Calibri"/>
              </a:rPr>
              <a:t>в</a:t>
            </a:r>
            <a:r>
              <a:rPr lang="ru-RU" spc="-5" dirty="0">
                <a:solidFill>
                  <a:srgbClr val="3A3A3A"/>
                </a:solidFill>
                <a:cs typeface="Calibri"/>
              </a:rPr>
              <a:t> </a:t>
            </a:r>
            <a:r>
              <a:rPr lang="ru-RU" dirty="0">
                <a:solidFill>
                  <a:srgbClr val="3A3A3A"/>
                </a:solidFill>
                <a:cs typeface="Calibri"/>
              </a:rPr>
              <a:t> </a:t>
            </a:r>
            <a:r>
              <a:rPr lang="ru-RU" spc="-5" dirty="0" err="1">
                <a:solidFill>
                  <a:srgbClr val="3A3A3A"/>
                </a:solidFill>
                <a:cs typeface="Calibri"/>
              </a:rPr>
              <a:t>залежності</a:t>
            </a:r>
            <a:r>
              <a:rPr lang="ru-RU" dirty="0">
                <a:solidFill>
                  <a:srgbClr val="3A3A3A"/>
                </a:solidFill>
                <a:cs typeface="Calibri"/>
              </a:rPr>
              <a:t> </a:t>
            </a:r>
            <a:r>
              <a:rPr lang="ru-RU" dirty="0" err="1">
                <a:solidFill>
                  <a:srgbClr val="3A3A3A"/>
                </a:solidFill>
                <a:cs typeface="Calibri"/>
              </a:rPr>
              <a:t>від</a:t>
            </a:r>
            <a:r>
              <a:rPr lang="ru-RU" spc="5" dirty="0">
                <a:solidFill>
                  <a:srgbClr val="3A3A3A"/>
                </a:solidFill>
                <a:cs typeface="Calibri"/>
              </a:rPr>
              <a:t> </a:t>
            </a:r>
            <a:r>
              <a:rPr lang="ru-RU" spc="-5" dirty="0" err="1">
                <a:solidFill>
                  <a:srgbClr val="3A3A3A"/>
                </a:solidFill>
                <a:cs typeface="Calibri"/>
              </a:rPr>
              <a:t>статі</a:t>
            </a:r>
            <a:r>
              <a:rPr lang="ru-RU" spc="-5" dirty="0">
                <a:solidFill>
                  <a:srgbClr val="3A3A3A"/>
                </a:solidFill>
                <a:cs typeface="Calibri"/>
              </a:rPr>
              <a:t>,</a:t>
            </a:r>
            <a:r>
              <a:rPr lang="ru-RU" dirty="0">
                <a:solidFill>
                  <a:srgbClr val="3A3A3A"/>
                </a:solidFill>
                <a:cs typeface="Calibri"/>
              </a:rPr>
              <a:t> </a:t>
            </a:r>
            <a:r>
              <a:rPr lang="ru-RU" spc="-15" dirty="0" err="1">
                <a:solidFill>
                  <a:srgbClr val="3A3A3A"/>
                </a:solidFill>
                <a:cs typeface="Calibri"/>
              </a:rPr>
              <a:t>віку</a:t>
            </a:r>
            <a:r>
              <a:rPr lang="ru-RU" spc="-15" dirty="0">
                <a:solidFill>
                  <a:srgbClr val="3A3A3A"/>
                </a:solidFill>
                <a:cs typeface="Calibri"/>
              </a:rPr>
              <a:t>,</a:t>
            </a:r>
            <a:r>
              <a:rPr lang="ru-RU" spc="-10" dirty="0">
                <a:solidFill>
                  <a:srgbClr val="3A3A3A"/>
                </a:solidFill>
                <a:cs typeface="Calibri"/>
              </a:rPr>
              <a:t> </a:t>
            </a:r>
            <a:r>
              <a:rPr lang="ru-RU" spc="-5" dirty="0">
                <a:solidFill>
                  <a:srgbClr val="3A3A3A"/>
                </a:solidFill>
                <a:cs typeface="Calibri"/>
              </a:rPr>
              <a:t>стану</a:t>
            </a:r>
            <a:r>
              <a:rPr lang="ru-RU" dirty="0">
                <a:solidFill>
                  <a:srgbClr val="3A3A3A"/>
                </a:solidFill>
                <a:cs typeface="Calibri"/>
              </a:rPr>
              <a:t> </a:t>
            </a:r>
            <a:r>
              <a:rPr lang="ru-RU" spc="-5" dirty="0" err="1">
                <a:solidFill>
                  <a:srgbClr val="3A3A3A"/>
                </a:solidFill>
                <a:cs typeface="Calibri"/>
              </a:rPr>
              <a:t>здоров'я</a:t>
            </a:r>
            <a:r>
              <a:rPr lang="ru-RU" spc="-5" dirty="0">
                <a:solidFill>
                  <a:srgbClr val="3A3A3A"/>
                </a:solidFill>
                <a:cs typeface="Calibri"/>
              </a:rPr>
              <a:t>,</a:t>
            </a:r>
            <a:r>
              <a:rPr lang="ru-RU" dirty="0">
                <a:solidFill>
                  <a:srgbClr val="3A3A3A"/>
                </a:solidFill>
                <a:cs typeface="Calibri"/>
              </a:rPr>
              <a:t> </a:t>
            </a:r>
            <a:r>
              <a:rPr lang="ru-RU" spc="-10" dirty="0" err="1">
                <a:solidFill>
                  <a:srgbClr val="3A3A3A"/>
                </a:solidFill>
                <a:cs typeface="Calibri"/>
              </a:rPr>
              <a:t>недотримання</a:t>
            </a:r>
            <a:r>
              <a:rPr lang="ru-RU" spc="-5" dirty="0">
                <a:solidFill>
                  <a:srgbClr val="3A3A3A"/>
                </a:solidFill>
                <a:cs typeface="Calibri"/>
              </a:rPr>
              <a:t> </a:t>
            </a:r>
            <a:r>
              <a:rPr lang="ru-RU" spc="-5" dirty="0" err="1">
                <a:solidFill>
                  <a:srgbClr val="3A3A3A"/>
                </a:solidFill>
                <a:cs typeface="Calibri"/>
              </a:rPr>
              <a:t>повною</a:t>
            </a:r>
            <a:r>
              <a:rPr lang="ru-RU" spc="-5" dirty="0">
                <a:solidFill>
                  <a:srgbClr val="3A3A3A"/>
                </a:solidFill>
                <a:cs typeface="Calibri"/>
              </a:rPr>
              <a:t> </a:t>
            </a:r>
            <a:r>
              <a:rPr lang="ru-RU" spc="-5" dirty="0" err="1" smtClean="0">
                <a:solidFill>
                  <a:srgbClr val="3A3A3A"/>
                </a:solidFill>
                <a:cs typeface="Calibri"/>
              </a:rPr>
              <a:t>мірою</a:t>
            </a:r>
            <a:r>
              <a:rPr lang="ru-RU" spc="-5" dirty="0" smtClean="0">
                <a:solidFill>
                  <a:srgbClr val="3A3A3A"/>
                </a:solidFill>
                <a:cs typeface="Calibri"/>
              </a:rPr>
              <a:t>	</a:t>
            </a:r>
            <a:r>
              <a:rPr lang="ru-RU" dirty="0" smtClean="0">
                <a:solidFill>
                  <a:srgbClr val="3A3A3A"/>
                </a:solidFill>
                <a:cs typeface="Calibri"/>
              </a:rPr>
              <a:t>норм </a:t>
            </a:r>
            <a:r>
              <a:rPr lang="ru-RU" spc="-5" dirty="0" smtClean="0">
                <a:solidFill>
                  <a:srgbClr val="3A3A3A"/>
                </a:solidFill>
                <a:cs typeface="Calibri"/>
              </a:rPr>
              <a:t>тр</a:t>
            </a:r>
            <a:r>
              <a:rPr lang="ru-RU" spc="-85" dirty="0" smtClean="0">
                <a:solidFill>
                  <a:srgbClr val="3A3A3A"/>
                </a:solidFill>
                <a:cs typeface="Calibri"/>
              </a:rPr>
              <a:t>у</a:t>
            </a:r>
            <a:r>
              <a:rPr lang="ru-RU" spc="-35" dirty="0" smtClean="0">
                <a:solidFill>
                  <a:srgbClr val="3A3A3A"/>
                </a:solidFill>
                <a:cs typeface="Calibri"/>
              </a:rPr>
              <a:t>д</a:t>
            </a:r>
            <a:r>
              <a:rPr lang="ru-RU" spc="-10" dirty="0" smtClean="0">
                <a:solidFill>
                  <a:srgbClr val="3A3A3A"/>
                </a:solidFill>
                <a:cs typeface="Calibri"/>
              </a:rPr>
              <a:t>о</a:t>
            </a:r>
            <a:r>
              <a:rPr lang="ru-RU" spc="20" dirty="0" smtClean="0">
                <a:solidFill>
                  <a:srgbClr val="3A3A3A"/>
                </a:solidFill>
                <a:cs typeface="Calibri"/>
              </a:rPr>
              <a:t>в</a:t>
            </a:r>
            <a:r>
              <a:rPr lang="ru-RU" spc="-10" dirty="0" smtClean="0">
                <a:solidFill>
                  <a:srgbClr val="3A3A3A"/>
                </a:solidFill>
                <a:cs typeface="Calibri"/>
              </a:rPr>
              <a:t>о</a:t>
            </a:r>
            <a:r>
              <a:rPr lang="ru-RU" spc="-30" dirty="0" smtClean="0">
                <a:solidFill>
                  <a:srgbClr val="3A3A3A"/>
                </a:solidFill>
                <a:cs typeface="Calibri"/>
              </a:rPr>
              <a:t>г</a:t>
            </a:r>
            <a:r>
              <a:rPr lang="ru-RU" dirty="0" smtClean="0">
                <a:solidFill>
                  <a:srgbClr val="3A3A3A"/>
                </a:solidFill>
                <a:cs typeface="Calibri"/>
              </a:rPr>
              <a:t>о</a:t>
            </a:r>
            <a:r>
              <a:rPr lang="ru-RU" dirty="0" smtClean="0">
                <a:cs typeface="Calibri"/>
              </a:rPr>
              <a:t> </a:t>
            </a:r>
            <a:r>
              <a:rPr lang="ru-RU" spc="-10" dirty="0" err="1">
                <a:solidFill>
                  <a:srgbClr val="3A3A3A"/>
                </a:solidFill>
                <a:cs typeface="Calibri"/>
              </a:rPr>
              <a:t>законодавства</a:t>
            </a:r>
            <a:r>
              <a:rPr lang="ru-RU" spc="-25" dirty="0">
                <a:solidFill>
                  <a:srgbClr val="3A3A3A"/>
                </a:solidFill>
                <a:cs typeface="Calibri"/>
              </a:rPr>
              <a:t> </a:t>
            </a:r>
            <a:r>
              <a:rPr lang="ru-RU" dirty="0">
                <a:solidFill>
                  <a:srgbClr val="3A3A3A"/>
                </a:solidFill>
                <a:cs typeface="Calibri"/>
              </a:rPr>
              <a:t>про</a:t>
            </a:r>
            <a:r>
              <a:rPr lang="ru-RU" spc="15" dirty="0">
                <a:solidFill>
                  <a:srgbClr val="3A3A3A"/>
                </a:solidFill>
                <a:cs typeface="Calibri"/>
              </a:rPr>
              <a:t> </a:t>
            </a:r>
            <a:r>
              <a:rPr lang="ru-RU" spc="-10" dirty="0">
                <a:solidFill>
                  <a:srgbClr val="3A3A3A"/>
                </a:solidFill>
                <a:cs typeface="Calibri"/>
              </a:rPr>
              <a:t>режим </a:t>
            </a:r>
            <a:r>
              <a:rPr lang="ru-RU" dirty="0">
                <a:solidFill>
                  <a:srgbClr val="3A3A3A"/>
                </a:solidFill>
                <a:cs typeface="Calibri"/>
              </a:rPr>
              <a:t>і</a:t>
            </a:r>
            <a:r>
              <a:rPr lang="ru-RU" spc="-10" dirty="0">
                <a:solidFill>
                  <a:srgbClr val="3A3A3A"/>
                </a:solidFill>
                <a:cs typeface="Calibri"/>
              </a:rPr>
              <a:t> </a:t>
            </a:r>
            <a:r>
              <a:rPr lang="ru-RU" spc="-10" dirty="0" err="1">
                <a:solidFill>
                  <a:srgbClr val="3A3A3A"/>
                </a:solidFill>
                <a:cs typeface="Calibri"/>
              </a:rPr>
              <a:t>охорону</a:t>
            </a:r>
            <a:r>
              <a:rPr lang="ru-RU" spc="25" dirty="0">
                <a:solidFill>
                  <a:srgbClr val="3A3A3A"/>
                </a:solidFill>
                <a:cs typeface="Calibri"/>
              </a:rPr>
              <a:t> </a:t>
            </a:r>
            <a:r>
              <a:rPr lang="ru-RU" dirty="0" err="1">
                <a:solidFill>
                  <a:srgbClr val="3A3A3A"/>
                </a:solidFill>
                <a:cs typeface="Calibri"/>
              </a:rPr>
              <a:t>праці</a:t>
            </a:r>
            <a:r>
              <a:rPr lang="ru-RU" spc="-15" dirty="0">
                <a:solidFill>
                  <a:srgbClr val="3A3A3A"/>
                </a:solidFill>
                <a:cs typeface="Calibri"/>
              </a:rPr>
              <a:t> </a:t>
            </a:r>
            <a:r>
              <a:rPr lang="ru-RU" spc="-5" dirty="0" err="1">
                <a:solidFill>
                  <a:srgbClr val="3A3A3A"/>
                </a:solidFill>
                <a:cs typeface="Calibri"/>
              </a:rPr>
              <a:t>окремих</a:t>
            </a:r>
            <a:r>
              <a:rPr lang="ru-RU" dirty="0">
                <a:solidFill>
                  <a:srgbClr val="3A3A3A"/>
                </a:solidFill>
                <a:cs typeface="Calibri"/>
              </a:rPr>
              <a:t> </a:t>
            </a:r>
            <a:r>
              <a:rPr lang="ru-RU" spc="-5" dirty="0" err="1">
                <a:solidFill>
                  <a:srgbClr val="3A3A3A"/>
                </a:solidFill>
                <a:cs typeface="Calibri"/>
              </a:rPr>
              <a:t>груп</a:t>
            </a:r>
            <a:r>
              <a:rPr lang="ru-RU" spc="-25" dirty="0">
                <a:solidFill>
                  <a:srgbClr val="3A3A3A"/>
                </a:solidFill>
                <a:cs typeface="Calibri"/>
              </a:rPr>
              <a:t> </a:t>
            </a:r>
            <a:r>
              <a:rPr lang="ru-RU" spc="-5" dirty="0" err="1">
                <a:solidFill>
                  <a:srgbClr val="3A3A3A"/>
                </a:solidFill>
                <a:cs typeface="Calibri"/>
              </a:rPr>
              <a:t>населення</a:t>
            </a:r>
            <a:r>
              <a:rPr lang="ru-RU" spc="-5" dirty="0">
                <a:solidFill>
                  <a:srgbClr val="3A3A3A"/>
                </a:solidFill>
                <a:cs typeface="Calibri"/>
              </a:rPr>
              <a:t>.</a:t>
            </a:r>
            <a:endParaRPr lang="ru-RU" dirty="0">
              <a:cs typeface="Calibri"/>
            </a:endParaRPr>
          </a:p>
          <a:p>
            <a:pPr marL="12700" algn="just">
              <a:lnSpc>
                <a:spcPct val="100000"/>
              </a:lnSpc>
            </a:pPr>
            <a:endParaRPr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1670</Words>
  <Application>Microsoft Office PowerPoint</Application>
  <PresentationFormat>Экран (4:3)</PresentationFormat>
  <Paragraphs>189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Office Theme</vt:lpstr>
      <vt:lpstr>ТЕМА 6. РОЗВИТОК ТРУДОВИХ  РЕСУРСІВ: ВЛАДА ТА ПРИВАТНИЙ  СЕКТОР  6.1. Роль кваліфікованих трудових ресурсів для місцевого економічного розвитку</vt:lpstr>
      <vt:lpstr>Презентация PowerPoint</vt:lpstr>
      <vt:lpstr>ПОЛІТИКА РОЗВИТКУ ЛЮДСЬКИХ  РЕСУРСІВ</vt:lpstr>
      <vt:lpstr>ДОПОВІДЬ ПРО СТАН ЛЮДСЬКОГО РОЗВИТКУ» ЗА 2017 РІК</vt:lpstr>
      <vt:lpstr>Презентация PowerPoint</vt:lpstr>
      <vt:lpstr> Важливість кваліфікованих  трудових ресурсів для МЕР</vt:lpstr>
      <vt:lpstr>Презентация PowerPoint</vt:lpstr>
      <vt:lpstr>ТРУДОВІ РЕСУРСИ (СТАТИСТИКА)</vt:lpstr>
      <vt:lpstr>Презентация PowerPoint</vt:lpstr>
      <vt:lpstr>Презентация PowerPoint</vt:lpstr>
      <vt:lpstr>Презентация PowerPoint</vt:lpstr>
      <vt:lpstr>Презентация PowerPoint</vt:lpstr>
      <vt:lpstr>Важливість кваліфікованих  трудових ресурсів для МЕР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Важливість кваліфікованих  трудових ресурсів для МЕР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Olga Mazurenko MLED UA</dc:creator>
  <cp:lastModifiedBy>Владелец</cp:lastModifiedBy>
  <cp:revision>2</cp:revision>
  <dcterms:created xsi:type="dcterms:W3CDTF">2022-01-26T10:28:56Z</dcterms:created>
  <dcterms:modified xsi:type="dcterms:W3CDTF">2022-01-26T10:45:37Z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2019-06-19T00:00:00Z</vt:filetime>
  </property>
  <property fmtid="{D5CDD505-2E9C-101B-9397-08002B2CF9AE}" pid="3" name="Creator">
    <vt:lpwstr>Microsoft® PowerPoint® для Office 365</vt:lpwstr>
  </property>
  <property fmtid="{D5CDD505-2E9C-101B-9397-08002B2CF9AE}" pid="4" name="LastSaved">
    <vt:filetime>2022-01-26T00:00:00Z</vt:filetime>
  </property>
</Properties>
</file>