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Lst>
  <p:sldSz cx="9144000" cy="6858000" type="screen4x3"/>
  <p:notesSz cx="6858000" cy="9144000"/>
  <p:defaultTextStyle>
    <a:defPPr>
      <a:defRPr lang="ru-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0" d="100"/>
          <a:sy n="80" d="100"/>
        </p:scale>
        <p:origin x="-1522" y="-7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UA"/>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UA"/>
          </a:p>
        </p:txBody>
      </p:sp>
      <p:sp>
        <p:nvSpPr>
          <p:cNvPr id="4" name="Дата 3"/>
          <p:cNvSpPr>
            <a:spLocks noGrp="1"/>
          </p:cNvSpPr>
          <p:nvPr>
            <p:ph type="dt" sz="half" idx="10"/>
          </p:nvPr>
        </p:nvSpPr>
        <p:spPr/>
        <p:txBody>
          <a:bodyPr/>
          <a:lstStyle/>
          <a:p>
            <a:fld id="{3BE282DE-7EFE-431B-AC4E-FCA753829F17}" type="datetimeFigureOut">
              <a:rPr lang="ru-UA" smtClean="0"/>
              <a:t>28.01.2024</a:t>
            </a:fld>
            <a:endParaRPr lang="ru-UA"/>
          </a:p>
        </p:txBody>
      </p:sp>
      <p:sp>
        <p:nvSpPr>
          <p:cNvPr id="5" name="Нижний колонтитул 4"/>
          <p:cNvSpPr>
            <a:spLocks noGrp="1"/>
          </p:cNvSpPr>
          <p:nvPr>
            <p:ph type="ftr" sz="quarter" idx="11"/>
          </p:nvPr>
        </p:nvSpPr>
        <p:spPr/>
        <p:txBody>
          <a:bodyPr/>
          <a:lstStyle/>
          <a:p>
            <a:endParaRPr lang="ru-UA"/>
          </a:p>
        </p:txBody>
      </p:sp>
      <p:sp>
        <p:nvSpPr>
          <p:cNvPr id="6" name="Номер слайда 5"/>
          <p:cNvSpPr>
            <a:spLocks noGrp="1"/>
          </p:cNvSpPr>
          <p:nvPr>
            <p:ph type="sldNum" sz="quarter" idx="12"/>
          </p:nvPr>
        </p:nvSpPr>
        <p:spPr/>
        <p:txBody>
          <a:bodyPr/>
          <a:lstStyle/>
          <a:p>
            <a:fld id="{B910CD2D-08AA-45A1-895C-9FFCA7D420A7}" type="slidenum">
              <a:rPr lang="ru-UA" smtClean="0"/>
              <a:t>‹#›</a:t>
            </a:fld>
            <a:endParaRPr lang="ru-UA"/>
          </a:p>
        </p:txBody>
      </p:sp>
    </p:spTree>
    <p:extLst>
      <p:ext uri="{BB962C8B-B14F-4D97-AF65-F5344CB8AC3E}">
        <p14:creationId xmlns:p14="http://schemas.microsoft.com/office/powerpoint/2010/main" val="7732138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UA"/>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UA"/>
          </a:p>
        </p:txBody>
      </p:sp>
      <p:sp>
        <p:nvSpPr>
          <p:cNvPr id="4" name="Дата 3"/>
          <p:cNvSpPr>
            <a:spLocks noGrp="1"/>
          </p:cNvSpPr>
          <p:nvPr>
            <p:ph type="dt" sz="half" idx="10"/>
          </p:nvPr>
        </p:nvSpPr>
        <p:spPr/>
        <p:txBody>
          <a:bodyPr/>
          <a:lstStyle/>
          <a:p>
            <a:fld id="{3BE282DE-7EFE-431B-AC4E-FCA753829F17}" type="datetimeFigureOut">
              <a:rPr lang="ru-UA" smtClean="0"/>
              <a:t>28.01.2024</a:t>
            </a:fld>
            <a:endParaRPr lang="ru-UA"/>
          </a:p>
        </p:txBody>
      </p:sp>
      <p:sp>
        <p:nvSpPr>
          <p:cNvPr id="5" name="Нижний колонтитул 4"/>
          <p:cNvSpPr>
            <a:spLocks noGrp="1"/>
          </p:cNvSpPr>
          <p:nvPr>
            <p:ph type="ftr" sz="quarter" idx="11"/>
          </p:nvPr>
        </p:nvSpPr>
        <p:spPr/>
        <p:txBody>
          <a:bodyPr/>
          <a:lstStyle/>
          <a:p>
            <a:endParaRPr lang="ru-UA"/>
          </a:p>
        </p:txBody>
      </p:sp>
      <p:sp>
        <p:nvSpPr>
          <p:cNvPr id="6" name="Номер слайда 5"/>
          <p:cNvSpPr>
            <a:spLocks noGrp="1"/>
          </p:cNvSpPr>
          <p:nvPr>
            <p:ph type="sldNum" sz="quarter" idx="12"/>
          </p:nvPr>
        </p:nvSpPr>
        <p:spPr/>
        <p:txBody>
          <a:bodyPr/>
          <a:lstStyle/>
          <a:p>
            <a:fld id="{B910CD2D-08AA-45A1-895C-9FFCA7D420A7}" type="slidenum">
              <a:rPr lang="ru-UA" smtClean="0"/>
              <a:t>‹#›</a:t>
            </a:fld>
            <a:endParaRPr lang="ru-UA"/>
          </a:p>
        </p:txBody>
      </p:sp>
    </p:spTree>
    <p:extLst>
      <p:ext uri="{BB962C8B-B14F-4D97-AF65-F5344CB8AC3E}">
        <p14:creationId xmlns:p14="http://schemas.microsoft.com/office/powerpoint/2010/main" val="25679489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UA"/>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UA"/>
          </a:p>
        </p:txBody>
      </p:sp>
      <p:sp>
        <p:nvSpPr>
          <p:cNvPr id="4" name="Дата 3"/>
          <p:cNvSpPr>
            <a:spLocks noGrp="1"/>
          </p:cNvSpPr>
          <p:nvPr>
            <p:ph type="dt" sz="half" idx="10"/>
          </p:nvPr>
        </p:nvSpPr>
        <p:spPr/>
        <p:txBody>
          <a:bodyPr/>
          <a:lstStyle/>
          <a:p>
            <a:fld id="{3BE282DE-7EFE-431B-AC4E-FCA753829F17}" type="datetimeFigureOut">
              <a:rPr lang="ru-UA" smtClean="0"/>
              <a:t>28.01.2024</a:t>
            </a:fld>
            <a:endParaRPr lang="ru-UA"/>
          </a:p>
        </p:txBody>
      </p:sp>
      <p:sp>
        <p:nvSpPr>
          <p:cNvPr id="5" name="Нижний колонтитул 4"/>
          <p:cNvSpPr>
            <a:spLocks noGrp="1"/>
          </p:cNvSpPr>
          <p:nvPr>
            <p:ph type="ftr" sz="quarter" idx="11"/>
          </p:nvPr>
        </p:nvSpPr>
        <p:spPr/>
        <p:txBody>
          <a:bodyPr/>
          <a:lstStyle/>
          <a:p>
            <a:endParaRPr lang="ru-UA"/>
          </a:p>
        </p:txBody>
      </p:sp>
      <p:sp>
        <p:nvSpPr>
          <p:cNvPr id="6" name="Номер слайда 5"/>
          <p:cNvSpPr>
            <a:spLocks noGrp="1"/>
          </p:cNvSpPr>
          <p:nvPr>
            <p:ph type="sldNum" sz="quarter" idx="12"/>
          </p:nvPr>
        </p:nvSpPr>
        <p:spPr/>
        <p:txBody>
          <a:bodyPr/>
          <a:lstStyle/>
          <a:p>
            <a:fld id="{B910CD2D-08AA-45A1-895C-9FFCA7D420A7}" type="slidenum">
              <a:rPr lang="ru-UA" smtClean="0"/>
              <a:t>‹#›</a:t>
            </a:fld>
            <a:endParaRPr lang="ru-UA"/>
          </a:p>
        </p:txBody>
      </p:sp>
    </p:spTree>
    <p:extLst>
      <p:ext uri="{BB962C8B-B14F-4D97-AF65-F5344CB8AC3E}">
        <p14:creationId xmlns:p14="http://schemas.microsoft.com/office/powerpoint/2010/main" val="22672489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UA"/>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UA"/>
          </a:p>
        </p:txBody>
      </p:sp>
      <p:sp>
        <p:nvSpPr>
          <p:cNvPr id="4" name="Дата 3"/>
          <p:cNvSpPr>
            <a:spLocks noGrp="1"/>
          </p:cNvSpPr>
          <p:nvPr>
            <p:ph type="dt" sz="half" idx="10"/>
          </p:nvPr>
        </p:nvSpPr>
        <p:spPr/>
        <p:txBody>
          <a:bodyPr/>
          <a:lstStyle/>
          <a:p>
            <a:fld id="{3BE282DE-7EFE-431B-AC4E-FCA753829F17}" type="datetimeFigureOut">
              <a:rPr lang="ru-UA" smtClean="0"/>
              <a:t>28.01.2024</a:t>
            </a:fld>
            <a:endParaRPr lang="ru-UA"/>
          </a:p>
        </p:txBody>
      </p:sp>
      <p:sp>
        <p:nvSpPr>
          <p:cNvPr id="5" name="Нижний колонтитул 4"/>
          <p:cNvSpPr>
            <a:spLocks noGrp="1"/>
          </p:cNvSpPr>
          <p:nvPr>
            <p:ph type="ftr" sz="quarter" idx="11"/>
          </p:nvPr>
        </p:nvSpPr>
        <p:spPr/>
        <p:txBody>
          <a:bodyPr/>
          <a:lstStyle/>
          <a:p>
            <a:endParaRPr lang="ru-UA"/>
          </a:p>
        </p:txBody>
      </p:sp>
      <p:sp>
        <p:nvSpPr>
          <p:cNvPr id="6" name="Номер слайда 5"/>
          <p:cNvSpPr>
            <a:spLocks noGrp="1"/>
          </p:cNvSpPr>
          <p:nvPr>
            <p:ph type="sldNum" sz="quarter" idx="12"/>
          </p:nvPr>
        </p:nvSpPr>
        <p:spPr/>
        <p:txBody>
          <a:bodyPr/>
          <a:lstStyle/>
          <a:p>
            <a:fld id="{B910CD2D-08AA-45A1-895C-9FFCA7D420A7}" type="slidenum">
              <a:rPr lang="ru-UA" smtClean="0"/>
              <a:t>‹#›</a:t>
            </a:fld>
            <a:endParaRPr lang="ru-UA"/>
          </a:p>
        </p:txBody>
      </p:sp>
    </p:spTree>
    <p:extLst>
      <p:ext uri="{BB962C8B-B14F-4D97-AF65-F5344CB8AC3E}">
        <p14:creationId xmlns:p14="http://schemas.microsoft.com/office/powerpoint/2010/main" val="35705630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UA"/>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3BE282DE-7EFE-431B-AC4E-FCA753829F17}" type="datetimeFigureOut">
              <a:rPr lang="ru-UA" smtClean="0"/>
              <a:t>28.01.2024</a:t>
            </a:fld>
            <a:endParaRPr lang="ru-UA"/>
          </a:p>
        </p:txBody>
      </p:sp>
      <p:sp>
        <p:nvSpPr>
          <p:cNvPr id="5" name="Нижний колонтитул 4"/>
          <p:cNvSpPr>
            <a:spLocks noGrp="1"/>
          </p:cNvSpPr>
          <p:nvPr>
            <p:ph type="ftr" sz="quarter" idx="11"/>
          </p:nvPr>
        </p:nvSpPr>
        <p:spPr/>
        <p:txBody>
          <a:bodyPr/>
          <a:lstStyle/>
          <a:p>
            <a:endParaRPr lang="ru-UA"/>
          </a:p>
        </p:txBody>
      </p:sp>
      <p:sp>
        <p:nvSpPr>
          <p:cNvPr id="6" name="Номер слайда 5"/>
          <p:cNvSpPr>
            <a:spLocks noGrp="1"/>
          </p:cNvSpPr>
          <p:nvPr>
            <p:ph type="sldNum" sz="quarter" idx="12"/>
          </p:nvPr>
        </p:nvSpPr>
        <p:spPr/>
        <p:txBody>
          <a:bodyPr/>
          <a:lstStyle/>
          <a:p>
            <a:fld id="{B910CD2D-08AA-45A1-895C-9FFCA7D420A7}" type="slidenum">
              <a:rPr lang="ru-UA" smtClean="0"/>
              <a:t>‹#›</a:t>
            </a:fld>
            <a:endParaRPr lang="ru-UA"/>
          </a:p>
        </p:txBody>
      </p:sp>
    </p:spTree>
    <p:extLst>
      <p:ext uri="{BB962C8B-B14F-4D97-AF65-F5344CB8AC3E}">
        <p14:creationId xmlns:p14="http://schemas.microsoft.com/office/powerpoint/2010/main" val="443398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UA"/>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UA"/>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UA"/>
          </a:p>
        </p:txBody>
      </p:sp>
      <p:sp>
        <p:nvSpPr>
          <p:cNvPr id="5" name="Дата 4"/>
          <p:cNvSpPr>
            <a:spLocks noGrp="1"/>
          </p:cNvSpPr>
          <p:nvPr>
            <p:ph type="dt" sz="half" idx="10"/>
          </p:nvPr>
        </p:nvSpPr>
        <p:spPr/>
        <p:txBody>
          <a:bodyPr/>
          <a:lstStyle/>
          <a:p>
            <a:fld id="{3BE282DE-7EFE-431B-AC4E-FCA753829F17}" type="datetimeFigureOut">
              <a:rPr lang="ru-UA" smtClean="0"/>
              <a:t>28.01.2024</a:t>
            </a:fld>
            <a:endParaRPr lang="ru-UA"/>
          </a:p>
        </p:txBody>
      </p:sp>
      <p:sp>
        <p:nvSpPr>
          <p:cNvPr id="6" name="Нижний колонтитул 5"/>
          <p:cNvSpPr>
            <a:spLocks noGrp="1"/>
          </p:cNvSpPr>
          <p:nvPr>
            <p:ph type="ftr" sz="quarter" idx="11"/>
          </p:nvPr>
        </p:nvSpPr>
        <p:spPr/>
        <p:txBody>
          <a:bodyPr/>
          <a:lstStyle/>
          <a:p>
            <a:endParaRPr lang="ru-UA"/>
          </a:p>
        </p:txBody>
      </p:sp>
      <p:sp>
        <p:nvSpPr>
          <p:cNvPr id="7" name="Номер слайда 6"/>
          <p:cNvSpPr>
            <a:spLocks noGrp="1"/>
          </p:cNvSpPr>
          <p:nvPr>
            <p:ph type="sldNum" sz="quarter" idx="12"/>
          </p:nvPr>
        </p:nvSpPr>
        <p:spPr/>
        <p:txBody>
          <a:bodyPr/>
          <a:lstStyle/>
          <a:p>
            <a:fld id="{B910CD2D-08AA-45A1-895C-9FFCA7D420A7}" type="slidenum">
              <a:rPr lang="ru-UA" smtClean="0"/>
              <a:t>‹#›</a:t>
            </a:fld>
            <a:endParaRPr lang="ru-UA"/>
          </a:p>
        </p:txBody>
      </p:sp>
    </p:spTree>
    <p:extLst>
      <p:ext uri="{BB962C8B-B14F-4D97-AF65-F5344CB8AC3E}">
        <p14:creationId xmlns:p14="http://schemas.microsoft.com/office/powerpoint/2010/main" val="17088789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UA"/>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UA"/>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UA"/>
          </a:p>
        </p:txBody>
      </p:sp>
      <p:sp>
        <p:nvSpPr>
          <p:cNvPr id="7" name="Дата 6"/>
          <p:cNvSpPr>
            <a:spLocks noGrp="1"/>
          </p:cNvSpPr>
          <p:nvPr>
            <p:ph type="dt" sz="half" idx="10"/>
          </p:nvPr>
        </p:nvSpPr>
        <p:spPr/>
        <p:txBody>
          <a:bodyPr/>
          <a:lstStyle/>
          <a:p>
            <a:fld id="{3BE282DE-7EFE-431B-AC4E-FCA753829F17}" type="datetimeFigureOut">
              <a:rPr lang="ru-UA" smtClean="0"/>
              <a:t>28.01.2024</a:t>
            </a:fld>
            <a:endParaRPr lang="ru-UA"/>
          </a:p>
        </p:txBody>
      </p:sp>
      <p:sp>
        <p:nvSpPr>
          <p:cNvPr id="8" name="Нижний колонтитул 7"/>
          <p:cNvSpPr>
            <a:spLocks noGrp="1"/>
          </p:cNvSpPr>
          <p:nvPr>
            <p:ph type="ftr" sz="quarter" idx="11"/>
          </p:nvPr>
        </p:nvSpPr>
        <p:spPr/>
        <p:txBody>
          <a:bodyPr/>
          <a:lstStyle/>
          <a:p>
            <a:endParaRPr lang="ru-UA"/>
          </a:p>
        </p:txBody>
      </p:sp>
      <p:sp>
        <p:nvSpPr>
          <p:cNvPr id="9" name="Номер слайда 8"/>
          <p:cNvSpPr>
            <a:spLocks noGrp="1"/>
          </p:cNvSpPr>
          <p:nvPr>
            <p:ph type="sldNum" sz="quarter" idx="12"/>
          </p:nvPr>
        </p:nvSpPr>
        <p:spPr/>
        <p:txBody>
          <a:bodyPr/>
          <a:lstStyle/>
          <a:p>
            <a:fld id="{B910CD2D-08AA-45A1-895C-9FFCA7D420A7}" type="slidenum">
              <a:rPr lang="ru-UA" smtClean="0"/>
              <a:t>‹#›</a:t>
            </a:fld>
            <a:endParaRPr lang="ru-UA"/>
          </a:p>
        </p:txBody>
      </p:sp>
    </p:spTree>
    <p:extLst>
      <p:ext uri="{BB962C8B-B14F-4D97-AF65-F5344CB8AC3E}">
        <p14:creationId xmlns:p14="http://schemas.microsoft.com/office/powerpoint/2010/main" val="30423316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UA"/>
          </a:p>
        </p:txBody>
      </p:sp>
      <p:sp>
        <p:nvSpPr>
          <p:cNvPr id="3" name="Дата 2"/>
          <p:cNvSpPr>
            <a:spLocks noGrp="1"/>
          </p:cNvSpPr>
          <p:nvPr>
            <p:ph type="dt" sz="half" idx="10"/>
          </p:nvPr>
        </p:nvSpPr>
        <p:spPr/>
        <p:txBody>
          <a:bodyPr/>
          <a:lstStyle/>
          <a:p>
            <a:fld id="{3BE282DE-7EFE-431B-AC4E-FCA753829F17}" type="datetimeFigureOut">
              <a:rPr lang="ru-UA" smtClean="0"/>
              <a:t>28.01.2024</a:t>
            </a:fld>
            <a:endParaRPr lang="ru-UA"/>
          </a:p>
        </p:txBody>
      </p:sp>
      <p:sp>
        <p:nvSpPr>
          <p:cNvPr id="4" name="Нижний колонтитул 3"/>
          <p:cNvSpPr>
            <a:spLocks noGrp="1"/>
          </p:cNvSpPr>
          <p:nvPr>
            <p:ph type="ftr" sz="quarter" idx="11"/>
          </p:nvPr>
        </p:nvSpPr>
        <p:spPr/>
        <p:txBody>
          <a:bodyPr/>
          <a:lstStyle/>
          <a:p>
            <a:endParaRPr lang="ru-UA"/>
          </a:p>
        </p:txBody>
      </p:sp>
      <p:sp>
        <p:nvSpPr>
          <p:cNvPr id="5" name="Номер слайда 4"/>
          <p:cNvSpPr>
            <a:spLocks noGrp="1"/>
          </p:cNvSpPr>
          <p:nvPr>
            <p:ph type="sldNum" sz="quarter" idx="12"/>
          </p:nvPr>
        </p:nvSpPr>
        <p:spPr/>
        <p:txBody>
          <a:bodyPr/>
          <a:lstStyle/>
          <a:p>
            <a:fld id="{B910CD2D-08AA-45A1-895C-9FFCA7D420A7}" type="slidenum">
              <a:rPr lang="ru-UA" smtClean="0"/>
              <a:t>‹#›</a:t>
            </a:fld>
            <a:endParaRPr lang="ru-UA"/>
          </a:p>
        </p:txBody>
      </p:sp>
    </p:spTree>
    <p:extLst>
      <p:ext uri="{BB962C8B-B14F-4D97-AF65-F5344CB8AC3E}">
        <p14:creationId xmlns:p14="http://schemas.microsoft.com/office/powerpoint/2010/main" val="24941634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3BE282DE-7EFE-431B-AC4E-FCA753829F17}" type="datetimeFigureOut">
              <a:rPr lang="ru-UA" smtClean="0"/>
              <a:t>28.01.2024</a:t>
            </a:fld>
            <a:endParaRPr lang="ru-UA"/>
          </a:p>
        </p:txBody>
      </p:sp>
      <p:sp>
        <p:nvSpPr>
          <p:cNvPr id="3" name="Нижний колонтитул 2"/>
          <p:cNvSpPr>
            <a:spLocks noGrp="1"/>
          </p:cNvSpPr>
          <p:nvPr>
            <p:ph type="ftr" sz="quarter" idx="11"/>
          </p:nvPr>
        </p:nvSpPr>
        <p:spPr/>
        <p:txBody>
          <a:bodyPr/>
          <a:lstStyle/>
          <a:p>
            <a:endParaRPr lang="ru-UA"/>
          </a:p>
        </p:txBody>
      </p:sp>
      <p:sp>
        <p:nvSpPr>
          <p:cNvPr id="4" name="Номер слайда 3"/>
          <p:cNvSpPr>
            <a:spLocks noGrp="1"/>
          </p:cNvSpPr>
          <p:nvPr>
            <p:ph type="sldNum" sz="quarter" idx="12"/>
          </p:nvPr>
        </p:nvSpPr>
        <p:spPr/>
        <p:txBody>
          <a:bodyPr/>
          <a:lstStyle/>
          <a:p>
            <a:fld id="{B910CD2D-08AA-45A1-895C-9FFCA7D420A7}" type="slidenum">
              <a:rPr lang="ru-UA" smtClean="0"/>
              <a:t>‹#›</a:t>
            </a:fld>
            <a:endParaRPr lang="ru-UA"/>
          </a:p>
        </p:txBody>
      </p:sp>
    </p:spTree>
    <p:extLst>
      <p:ext uri="{BB962C8B-B14F-4D97-AF65-F5344CB8AC3E}">
        <p14:creationId xmlns:p14="http://schemas.microsoft.com/office/powerpoint/2010/main" val="2182470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UA"/>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UA"/>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3BE282DE-7EFE-431B-AC4E-FCA753829F17}" type="datetimeFigureOut">
              <a:rPr lang="ru-UA" smtClean="0"/>
              <a:t>28.01.2024</a:t>
            </a:fld>
            <a:endParaRPr lang="ru-UA"/>
          </a:p>
        </p:txBody>
      </p:sp>
      <p:sp>
        <p:nvSpPr>
          <p:cNvPr id="6" name="Нижний колонтитул 5"/>
          <p:cNvSpPr>
            <a:spLocks noGrp="1"/>
          </p:cNvSpPr>
          <p:nvPr>
            <p:ph type="ftr" sz="quarter" idx="11"/>
          </p:nvPr>
        </p:nvSpPr>
        <p:spPr/>
        <p:txBody>
          <a:bodyPr/>
          <a:lstStyle/>
          <a:p>
            <a:endParaRPr lang="ru-UA"/>
          </a:p>
        </p:txBody>
      </p:sp>
      <p:sp>
        <p:nvSpPr>
          <p:cNvPr id="7" name="Номер слайда 6"/>
          <p:cNvSpPr>
            <a:spLocks noGrp="1"/>
          </p:cNvSpPr>
          <p:nvPr>
            <p:ph type="sldNum" sz="quarter" idx="12"/>
          </p:nvPr>
        </p:nvSpPr>
        <p:spPr/>
        <p:txBody>
          <a:bodyPr/>
          <a:lstStyle/>
          <a:p>
            <a:fld id="{B910CD2D-08AA-45A1-895C-9FFCA7D420A7}" type="slidenum">
              <a:rPr lang="ru-UA" smtClean="0"/>
              <a:t>‹#›</a:t>
            </a:fld>
            <a:endParaRPr lang="ru-UA"/>
          </a:p>
        </p:txBody>
      </p:sp>
    </p:spTree>
    <p:extLst>
      <p:ext uri="{BB962C8B-B14F-4D97-AF65-F5344CB8AC3E}">
        <p14:creationId xmlns:p14="http://schemas.microsoft.com/office/powerpoint/2010/main" val="5446378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UA"/>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UA"/>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3BE282DE-7EFE-431B-AC4E-FCA753829F17}" type="datetimeFigureOut">
              <a:rPr lang="ru-UA" smtClean="0"/>
              <a:t>28.01.2024</a:t>
            </a:fld>
            <a:endParaRPr lang="ru-UA"/>
          </a:p>
        </p:txBody>
      </p:sp>
      <p:sp>
        <p:nvSpPr>
          <p:cNvPr id="6" name="Нижний колонтитул 5"/>
          <p:cNvSpPr>
            <a:spLocks noGrp="1"/>
          </p:cNvSpPr>
          <p:nvPr>
            <p:ph type="ftr" sz="quarter" idx="11"/>
          </p:nvPr>
        </p:nvSpPr>
        <p:spPr/>
        <p:txBody>
          <a:bodyPr/>
          <a:lstStyle/>
          <a:p>
            <a:endParaRPr lang="ru-UA"/>
          </a:p>
        </p:txBody>
      </p:sp>
      <p:sp>
        <p:nvSpPr>
          <p:cNvPr id="7" name="Номер слайда 6"/>
          <p:cNvSpPr>
            <a:spLocks noGrp="1"/>
          </p:cNvSpPr>
          <p:nvPr>
            <p:ph type="sldNum" sz="quarter" idx="12"/>
          </p:nvPr>
        </p:nvSpPr>
        <p:spPr/>
        <p:txBody>
          <a:bodyPr/>
          <a:lstStyle/>
          <a:p>
            <a:fld id="{B910CD2D-08AA-45A1-895C-9FFCA7D420A7}" type="slidenum">
              <a:rPr lang="ru-UA" smtClean="0"/>
              <a:t>‹#›</a:t>
            </a:fld>
            <a:endParaRPr lang="ru-UA"/>
          </a:p>
        </p:txBody>
      </p:sp>
    </p:spTree>
    <p:extLst>
      <p:ext uri="{BB962C8B-B14F-4D97-AF65-F5344CB8AC3E}">
        <p14:creationId xmlns:p14="http://schemas.microsoft.com/office/powerpoint/2010/main" val="9466630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UA"/>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UA"/>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E282DE-7EFE-431B-AC4E-FCA753829F17}" type="datetimeFigureOut">
              <a:rPr lang="ru-UA" smtClean="0"/>
              <a:t>28.01.2024</a:t>
            </a:fld>
            <a:endParaRPr lang="ru-UA"/>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UA"/>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910CD2D-08AA-45A1-895C-9FFCA7D420A7}" type="slidenum">
              <a:rPr lang="ru-UA" smtClean="0"/>
              <a:t>‹#›</a:t>
            </a:fld>
            <a:endParaRPr lang="ru-UA"/>
          </a:p>
        </p:txBody>
      </p:sp>
    </p:spTree>
    <p:extLst>
      <p:ext uri="{BB962C8B-B14F-4D97-AF65-F5344CB8AC3E}">
        <p14:creationId xmlns:p14="http://schemas.microsoft.com/office/powerpoint/2010/main" val="34677463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uk-UA" dirty="0" smtClean="0"/>
              <a:t>ДИРЕКТ- МАРКЕТИНГ</a:t>
            </a:r>
            <a:endParaRPr lang="ru-UA" dirty="0"/>
          </a:p>
        </p:txBody>
      </p:sp>
      <p:sp>
        <p:nvSpPr>
          <p:cNvPr id="3" name="Подзаголовок 2"/>
          <p:cNvSpPr>
            <a:spLocks noGrp="1"/>
          </p:cNvSpPr>
          <p:nvPr>
            <p:ph type="subTitle" idx="1"/>
          </p:nvPr>
        </p:nvSpPr>
        <p:spPr/>
        <p:txBody>
          <a:bodyPr/>
          <a:lstStyle/>
          <a:p>
            <a:r>
              <a:rPr lang="uk-UA" dirty="0" smtClean="0"/>
              <a:t>Аналіз та застосування</a:t>
            </a:r>
            <a:endParaRPr lang="ru-UA" dirty="0"/>
          </a:p>
        </p:txBody>
      </p:sp>
    </p:spTree>
    <p:extLst>
      <p:ext uri="{BB962C8B-B14F-4D97-AF65-F5344CB8AC3E}">
        <p14:creationId xmlns:p14="http://schemas.microsoft.com/office/powerpoint/2010/main" val="358400668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335846"/>
            <a:ext cx="8784976" cy="5262979"/>
          </a:xfrm>
          <a:prstGeom prst="rect">
            <a:avLst/>
          </a:prstGeom>
        </p:spPr>
        <p:txBody>
          <a:bodyPr wrap="square">
            <a:spAutoFit/>
          </a:bodyPr>
          <a:lstStyle/>
          <a:p>
            <a:pPr algn="ctr"/>
            <a:r>
              <a:rPr lang="uk-UA" sz="2400" b="1" dirty="0" smtClean="0"/>
              <a:t>Правило 3. </a:t>
            </a:r>
          </a:p>
          <a:p>
            <a:r>
              <a:rPr lang="uk-UA" sz="2400" dirty="0" smtClean="0"/>
              <a:t>Ясні вказівки</a:t>
            </a:r>
          </a:p>
          <a:p>
            <a:r>
              <a:rPr lang="uk-UA" sz="2400" dirty="0" smtClean="0"/>
              <a:t>Дві підправила. По-перше, розгублений споживач нічого не робитиме. По-друге, більшість людей охоче слідують вказівкам. Причина більшості маркетингових невдач і розчарувань — у тому, що споживачеві дали незрозумілі вказівки чи не дали взагалі жодних.</a:t>
            </a:r>
          </a:p>
          <a:p>
            <a:r>
              <a:rPr lang="uk-UA" sz="2400" b="1" dirty="0" smtClean="0"/>
              <a:t>Будь-який підготовлений вами маркетинговий інструмент реклама, листівка, лист, сайт, сценарій телефонної розмови і т. п. - повинен являти собою вузьку стежку з високими стінами з боків (щоб споживач не збився зі шляху),що веде до рішення та дії. </a:t>
            </a:r>
            <a:r>
              <a:rPr lang="uk-UA" sz="2400" dirty="0" smtClean="0"/>
              <a:t>Наприкінці цієї стежки потрібно сказати потенційному споживачеві, яких саме кроків ви від нього чекаєте далі, як йому їх зробити і коли і що він отримає у результаті</a:t>
            </a:r>
            <a:r>
              <a:rPr lang="uk-UA" dirty="0" smtClean="0"/>
              <a:t>.</a:t>
            </a:r>
            <a:endParaRPr lang="ru-UA" dirty="0"/>
          </a:p>
        </p:txBody>
      </p:sp>
    </p:spTree>
    <p:extLst>
      <p:ext uri="{BB962C8B-B14F-4D97-AF65-F5344CB8AC3E}">
        <p14:creationId xmlns:p14="http://schemas.microsoft.com/office/powerpoint/2010/main" val="294317889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1720840"/>
            <a:ext cx="8784976" cy="3785652"/>
          </a:xfrm>
          <a:prstGeom prst="rect">
            <a:avLst/>
          </a:prstGeom>
        </p:spPr>
        <p:txBody>
          <a:bodyPr wrap="square">
            <a:spAutoFit/>
          </a:bodyPr>
          <a:lstStyle/>
          <a:p>
            <a:pPr algn="ctr"/>
            <a:r>
              <a:rPr lang="uk-UA" sz="2400" b="1" dirty="0" smtClean="0"/>
              <a:t>Правило 4. </a:t>
            </a:r>
          </a:p>
          <a:p>
            <a:r>
              <a:rPr lang="uk-UA" sz="2400" dirty="0" smtClean="0"/>
              <a:t>Відстеження та вимірювання</a:t>
            </a:r>
          </a:p>
          <a:p>
            <a:r>
              <a:rPr lang="uk-UA" sz="2400" dirty="0" smtClean="0"/>
              <a:t>Відстеження означає педантичний збір всієї інформації, яка потрібна, щоб зрозуміти, яка реклама працює, а яка ні, яку пропозицію мотивує, яку залишає байдужим, який маркетинг чіпляє, який б'є повз цілі. Відстеження допомагає дізнатися віддачу на кожну вкладену грошову одиницю.</a:t>
            </a:r>
          </a:p>
          <a:p>
            <a:r>
              <a:rPr lang="ru-RU" sz="2400" b="1" dirty="0" err="1" smtClean="0"/>
              <a:t>Побудуйте</a:t>
            </a:r>
            <a:r>
              <a:rPr lang="ru-RU" sz="2400" b="1" dirty="0" smtClean="0"/>
              <a:t> систему для </a:t>
            </a:r>
            <a:r>
              <a:rPr lang="ru-RU" sz="2400" b="1" dirty="0" err="1" smtClean="0"/>
              <a:t>збору</a:t>
            </a:r>
            <a:r>
              <a:rPr lang="ru-RU" sz="2400" b="1" dirty="0" smtClean="0"/>
              <a:t> </a:t>
            </a:r>
            <a:r>
              <a:rPr lang="ru-RU" sz="2400" b="1" dirty="0" err="1" smtClean="0"/>
              <a:t>необхідних</a:t>
            </a:r>
            <a:r>
              <a:rPr lang="ru-RU" sz="2400" b="1" dirty="0" smtClean="0"/>
              <a:t> </a:t>
            </a:r>
            <a:r>
              <a:rPr lang="ru-RU" sz="2400" b="1" dirty="0" err="1" smtClean="0"/>
              <a:t>даних</a:t>
            </a:r>
            <a:r>
              <a:rPr lang="ru-RU" sz="2400" b="1" dirty="0" smtClean="0"/>
              <a:t>, </a:t>
            </a:r>
            <a:r>
              <a:rPr lang="ru-RU" sz="2400" b="1" dirty="0" err="1" smtClean="0"/>
              <a:t>знайдіть</a:t>
            </a:r>
            <a:r>
              <a:rPr lang="ru-RU" sz="2400" b="1" dirty="0" smtClean="0"/>
              <a:t> час на </a:t>
            </a:r>
            <a:r>
              <a:rPr lang="ru-RU" sz="2400" b="1" dirty="0" err="1" smtClean="0"/>
              <a:t>їх</a:t>
            </a:r>
            <a:r>
              <a:rPr lang="ru-RU" sz="2400" b="1" dirty="0" smtClean="0"/>
              <a:t> </a:t>
            </a:r>
            <a:r>
              <a:rPr lang="ru-RU" sz="2400" b="1" dirty="0" err="1" smtClean="0"/>
              <a:t>аналіз</a:t>
            </a:r>
            <a:r>
              <a:rPr lang="ru-RU" sz="2400" b="1" dirty="0" smtClean="0"/>
              <a:t>. не </a:t>
            </a:r>
            <a:r>
              <a:rPr lang="ru-RU" sz="2400" b="1" dirty="0" err="1" smtClean="0"/>
              <a:t>витрачаєте</a:t>
            </a:r>
            <a:r>
              <a:rPr lang="ru-RU" sz="2400" b="1" dirty="0" smtClean="0"/>
              <a:t> </a:t>
            </a:r>
            <a:r>
              <a:rPr lang="ru-RU" sz="2400" b="1" dirty="0" err="1" smtClean="0"/>
              <a:t>ні</a:t>
            </a:r>
            <a:r>
              <a:rPr lang="ru-RU" sz="2400" b="1" dirty="0" smtClean="0"/>
              <a:t> </a:t>
            </a:r>
            <a:r>
              <a:rPr lang="ru-RU" sz="2400" b="1" dirty="0" err="1" smtClean="0"/>
              <a:t>жодних</a:t>
            </a:r>
            <a:r>
              <a:rPr lang="ru-RU" sz="2400" b="1" dirty="0" smtClean="0"/>
              <a:t> грошей  без </a:t>
            </a:r>
            <a:r>
              <a:rPr lang="ru-RU" sz="2400" b="1" dirty="0" err="1" smtClean="0"/>
              <a:t>відстеження</a:t>
            </a:r>
            <a:r>
              <a:rPr lang="ru-RU" sz="2400" b="1" dirty="0" smtClean="0"/>
              <a:t>  </a:t>
            </a:r>
            <a:r>
              <a:rPr lang="ru-RU" sz="2400" b="1" dirty="0" err="1" smtClean="0"/>
              <a:t>рентабельності</a:t>
            </a:r>
            <a:r>
              <a:rPr lang="ru-RU" sz="2400" b="1" dirty="0" smtClean="0"/>
              <a:t>.</a:t>
            </a:r>
            <a:endParaRPr lang="ru-UA" sz="2400" b="1" dirty="0"/>
          </a:p>
        </p:txBody>
      </p:sp>
    </p:spTree>
    <p:extLst>
      <p:ext uri="{BB962C8B-B14F-4D97-AF65-F5344CB8AC3E}">
        <p14:creationId xmlns:p14="http://schemas.microsoft.com/office/powerpoint/2010/main" val="158190631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7504" y="260648"/>
            <a:ext cx="9036496" cy="6001643"/>
          </a:xfrm>
          <a:prstGeom prst="rect">
            <a:avLst/>
          </a:prstGeom>
        </p:spPr>
        <p:txBody>
          <a:bodyPr wrap="square">
            <a:spAutoFit/>
          </a:bodyPr>
          <a:lstStyle/>
          <a:p>
            <a:pPr algn="ctr"/>
            <a:r>
              <a:rPr lang="ru-RU" sz="2400" b="1" dirty="0" smtClean="0"/>
              <a:t>Правило 5.</a:t>
            </a:r>
          </a:p>
          <a:p>
            <a:r>
              <a:rPr lang="ru-RU" sz="2400" dirty="0" smtClean="0"/>
              <a:t> Бренд </a:t>
            </a:r>
            <a:r>
              <a:rPr lang="ru-RU" sz="2400" dirty="0" err="1" smtClean="0"/>
              <a:t>це</a:t>
            </a:r>
            <a:r>
              <a:rPr lang="ru-RU" sz="2400" dirty="0" smtClean="0"/>
              <a:t> </a:t>
            </a:r>
            <a:r>
              <a:rPr lang="ru-RU" sz="2400" dirty="0" err="1" smtClean="0"/>
              <a:t>супутній</a:t>
            </a:r>
            <a:r>
              <a:rPr lang="ru-RU" sz="2400" dirty="0" smtClean="0"/>
              <a:t> продукт</a:t>
            </a:r>
          </a:p>
          <a:p>
            <a:r>
              <a:rPr lang="ru-RU" sz="2400" dirty="0" err="1" smtClean="0"/>
              <a:t>Створення</a:t>
            </a:r>
            <a:r>
              <a:rPr lang="ru-RU" sz="2400" dirty="0" smtClean="0"/>
              <a:t> </a:t>
            </a:r>
            <a:r>
              <a:rPr lang="ru-RU" sz="2400" dirty="0" err="1" smtClean="0"/>
              <a:t>брендів</a:t>
            </a:r>
            <a:r>
              <a:rPr lang="ru-RU" sz="2400" dirty="0" smtClean="0"/>
              <a:t> у </a:t>
            </a:r>
            <a:r>
              <a:rPr lang="ru-RU" sz="2400" dirty="0" err="1" smtClean="0"/>
              <a:t>традиційному</a:t>
            </a:r>
            <a:r>
              <a:rPr lang="ru-RU" sz="2400" dirty="0" smtClean="0"/>
              <a:t> </a:t>
            </a:r>
            <a:r>
              <a:rPr lang="ru-RU" sz="2400" dirty="0" err="1" smtClean="0"/>
              <a:t>розумінні</a:t>
            </a:r>
            <a:r>
              <a:rPr lang="ru-RU" sz="2400" dirty="0" smtClean="0"/>
              <a:t> </a:t>
            </a:r>
            <a:r>
              <a:rPr lang="ru-RU" sz="2400" dirty="0" err="1" smtClean="0"/>
              <a:t>доречно</a:t>
            </a:r>
            <a:r>
              <a:rPr lang="ru-RU" sz="2400" dirty="0" smtClean="0"/>
              <a:t> для </a:t>
            </a:r>
            <a:r>
              <a:rPr lang="ru-RU" sz="2400" dirty="0" err="1" smtClean="0"/>
              <a:t>гігантських</a:t>
            </a:r>
            <a:r>
              <a:rPr lang="ru-RU" sz="2400" dirty="0" smtClean="0"/>
              <a:t> </a:t>
            </a:r>
            <a:r>
              <a:rPr lang="ru-RU" sz="2400" dirty="0" err="1" smtClean="0"/>
              <a:t>корпорацій</a:t>
            </a:r>
            <a:r>
              <a:rPr lang="ru-RU" sz="2400" dirty="0" smtClean="0"/>
              <a:t> </a:t>
            </a:r>
            <a:r>
              <a:rPr lang="ru-RU" sz="2400" dirty="0" err="1" smtClean="0"/>
              <a:t>із</a:t>
            </a:r>
            <a:r>
              <a:rPr lang="ru-RU" sz="2400" dirty="0" smtClean="0"/>
              <a:t> </a:t>
            </a:r>
            <a:r>
              <a:rPr lang="ru-RU" sz="2400" dirty="0" err="1" smtClean="0"/>
              <a:t>супербюджетами</a:t>
            </a:r>
            <a:r>
              <a:rPr lang="ru-RU" sz="2400" dirty="0" smtClean="0"/>
              <a:t>, </a:t>
            </a:r>
            <a:r>
              <a:rPr lang="ru-RU" sz="2400" dirty="0" err="1" smtClean="0"/>
              <a:t>які</a:t>
            </a:r>
            <a:r>
              <a:rPr lang="ru-RU" sz="2400" dirty="0" smtClean="0"/>
              <a:t> </a:t>
            </a:r>
            <a:r>
              <a:rPr lang="ru-RU" sz="2400" dirty="0" err="1" smtClean="0"/>
              <a:t>ведуть</a:t>
            </a:r>
            <a:r>
              <a:rPr lang="ru-RU" sz="2400" dirty="0" smtClean="0"/>
              <a:t> </a:t>
            </a:r>
            <a:r>
              <a:rPr lang="ru-RU" sz="2400" dirty="0" err="1" smtClean="0"/>
              <a:t>війну</a:t>
            </a:r>
            <a:r>
              <a:rPr lang="ru-RU" sz="2400" dirty="0" smtClean="0"/>
              <a:t> за </a:t>
            </a:r>
            <a:r>
              <a:rPr lang="ru-RU" sz="2400" dirty="0" err="1" smtClean="0"/>
              <a:t>місце</a:t>
            </a:r>
            <a:r>
              <a:rPr lang="ru-RU" sz="2400" dirty="0" smtClean="0"/>
              <a:t> на </a:t>
            </a:r>
            <a:r>
              <a:rPr lang="ru-RU" sz="2400" dirty="0" err="1" smtClean="0"/>
              <a:t>полицях</a:t>
            </a:r>
            <a:r>
              <a:rPr lang="ru-RU" sz="2400" dirty="0" smtClean="0"/>
              <a:t> </a:t>
            </a:r>
            <a:r>
              <a:rPr lang="ru-RU" sz="2400" dirty="0" err="1" smtClean="0"/>
              <a:t>супермаркетів</a:t>
            </a:r>
            <a:r>
              <a:rPr lang="ru-RU" sz="2400" dirty="0" smtClean="0"/>
              <a:t> та за </a:t>
            </a:r>
            <a:r>
              <a:rPr lang="ru-RU" sz="2400" dirty="0" err="1" smtClean="0"/>
              <a:t>впізнаваність</a:t>
            </a:r>
            <a:r>
              <a:rPr lang="ru-RU" sz="2400" dirty="0" smtClean="0"/>
              <a:t> у </a:t>
            </a:r>
            <a:r>
              <a:rPr lang="ru-RU" sz="2400" dirty="0" err="1" smtClean="0"/>
              <a:t>споживачів</a:t>
            </a:r>
            <a:r>
              <a:rPr lang="ru-RU" sz="2400" dirty="0" smtClean="0"/>
              <a:t>. Але </a:t>
            </a:r>
            <a:r>
              <a:rPr lang="ru-RU" sz="2400" dirty="0" err="1" smtClean="0"/>
              <a:t>якщо</a:t>
            </a:r>
            <a:r>
              <a:rPr lang="ru-RU" sz="2400" dirty="0" smtClean="0"/>
              <a:t> </a:t>
            </a:r>
            <a:r>
              <a:rPr lang="ru-RU" sz="2400" dirty="0" err="1" smtClean="0"/>
              <a:t>ви</a:t>
            </a:r>
            <a:r>
              <a:rPr lang="ru-RU" sz="2400" dirty="0" smtClean="0"/>
              <a:t> </a:t>
            </a:r>
            <a:r>
              <a:rPr lang="ru-RU" sz="2400" dirty="0" err="1" smtClean="0"/>
              <a:t>підприємець</a:t>
            </a:r>
            <a:r>
              <a:rPr lang="ru-RU" sz="2400" dirty="0" smtClean="0"/>
              <a:t>, </a:t>
            </a:r>
            <a:r>
              <a:rPr lang="ru-RU" sz="2400" dirty="0" err="1" smtClean="0"/>
              <a:t>який</a:t>
            </a:r>
            <a:r>
              <a:rPr lang="ru-RU" sz="2400" dirty="0" smtClean="0"/>
              <a:t> </a:t>
            </a:r>
            <a:r>
              <a:rPr lang="ru-RU" sz="2400" dirty="0" err="1" smtClean="0"/>
              <a:t>вкладає</a:t>
            </a:r>
            <a:r>
              <a:rPr lang="ru-RU" sz="2400" dirty="0" smtClean="0"/>
              <a:t> </a:t>
            </a:r>
            <a:r>
              <a:rPr lang="ru-RU" sz="2400" dirty="0" err="1" smtClean="0"/>
              <a:t>свої</a:t>
            </a:r>
            <a:r>
              <a:rPr lang="ru-RU" sz="2400" dirty="0" smtClean="0"/>
              <a:t> </a:t>
            </a:r>
            <a:r>
              <a:rPr lang="ru-RU" sz="2400" dirty="0" err="1" smtClean="0"/>
              <a:t>гроші</a:t>
            </a:r>
            <a:r>
              <a:rPr lang="ru-RU" sz="2400" dirty="0" smtClean="0"/>
              <a:t>, забудьте про бренди. </a:t>
            </a:r>
            <a:r>
              <a:rPr lang="ru-RU" sz="2400" dirty="0" err="1" smtClean="0"/>
              <a:t>Зосередьтеся</a:t>
            </a:r>
            <a:r>
              <a:rPr lang="ru-RU" sz="2400" dirty="0" smtClean="0"/>
              <a:t> на </a:t>
            </a:r>
            <a:r>
              <a:rPr lang="ru-RU" sz="2400" dirty="0" err="1" smtClean="0"/>
              <a:t>відгуках</a:t>
            </a:r>
            <a:r>
              <a:rPr lang="ru-RU" sz="2400" dirty="0" smtClean="0"/>
              <a:t> та продажах. </a:t>
            </a:r>
            <a:r>
              <a:rPr lang="ru-RU" sz="2400" dirty="0" err="1" smtClean="0"/>
              <a:t>Якщо</a:t>
            </a:r>
            <a:r>
              <a:rPr lang="ru-RU" sz="2400" dirty="0" smtClean="0"/>
              <a:t> попутно у вас народиться </a:t>
            </a:r>
            <a:r>
              <a:rPr lang="ru-RU" sz="2400" dirty="0" err="1" smtClean="0"/>
              <a:t>свій</a:t>
            </a:r>
            <a:r>
              <a:rPr lang="ru-RU" sz="2400" dirty="0" smtClean="0"/>
              <a:t> бренд - </a:t>
            </a:r>
            <a:r>
              <a:rPr lang="ru-RU" sz="2400" dirty="0" err="1" smtClean="0"/>
              <a:t>відмінно</a:t>
            </a:r>
            <a:r>
              <a:rPr lang="ru-RU" sz="2400" dirty="0" smtClean="0"/>
              <a:t>. Але не </a:t>
            </a:r>
            <a:r>
              <a:rPr lang="ru-RU" sz="2400" dirty="0" err="1" smtClean="0"/>
              <a:t>витрачайте</a:t>
            </a:r>
            <a:r>
              <a:rPr lang="ru-RU" sz="2400" dirty="0" smtClean="0"/>
              <a:t> </a:t>
            </a:r>
            <a:r>
              <a:rPr lang="ru-RU" sz="2400" dirty="0" err="1" smtClean="0"/>
              <a:t>жодної</a:t>
            </a:r>
            <a:r>
              <a:rPr lang="ru-RU" sz="2400" dirty="0" smtClean="0"/>
              <a:t> </a:t>
            </a:r>
            <a:r>
              <a:rPr lang="ru-RU" sz="2400" dirty="0" err="1" smtClean="0"/>
              <a:t>копійки</a:t>
            </a:r>
            <a:r>
              <a:rPr lang="ru-RU" sz="2400" dirty="0" smtClean="0"/>
              <a:t> </a:t>
            </a:r>
            <a:r>
              <a:rPr lang="ru-RU" sz="2400" dirty="0" err="1" smtClean="0"/>
              <a:t>виключно</a:t>
            </a:r>
            <a:r>
              <a:rPr lang="ru-RU" sz="2400" dirty="0" smtClean="0"/>
              <a:t> на </a:t>
            </a:r>
            <a:r>
              <a:rPr lang="ru-RU" sz="2400" dirty="0" err="1" smtClean="0"/>
              <a:t>це</a:t>
            </a:r>
            <a:r>
              <a:rPr lang="ru-RU" sz="2400" dirty="0" smtClean="0"/>
              <a:t>. </a:t>
            </a:r>
            <a:r>
              <a:rPr lang="ru-RU" sz="2400" b="1" dirty="0" smtClean="0"/>
              <a:t>Не </a:t>
            </a:r>
            <a:r>
              <a:rPr lang="ru-RU" sz="2400" b="1" dirty="0" err="1" smtClean="0"/>
              <a:t>можна</a:t>
            </a:r>
            <a:r>
              <a:rPr lang="ru-RU" sz="2400" b="1" dirty="0" smtClean="0"/>
              <a:t>, </a:t>
            </a:r>
            <a:r>
              <a:rPr lang="ru-RU" sz="2400" b="1" dirty="0" err="1" smtClean="0"/>
              <a:t>щоб</a:t>
            </a:r>
            <a:r>
              <a:rPr lang="ru-RU" sz="2400" b="1" dirty="0" smtClean="0"/>
              <a:t> </a:t>
            </a:r>
            <a:r>
              <a:rPr lang="ru-RU" sz="2400" b="1" dirty="0" err="1" smtClean="0"/>
              <a:t>спроби</a:t>
            </a:r>
            <a:r>
              <a:rPr lang="ru-RU" sz="2400" b="1" dirty="0" smtClean="0"/>
              <a:t> </a:t>
            </a:r>
            <a:r>
              <a:rPr lang="ru-RU" sz="2400" b="1" dirty="0" err="1" smtClean="0"/>
              <a:t>побудувати</a:t>
            </a:r>
            <a:r>
              <a:rPr lang="ru-RU" sz="2400" b="1" dirty="0" smtClean="0"/>
              <a:t> бренд </a:t>
            </a:r>
            <a:r>
              <a:rPr lang="ru-RU" sz="2400" b="1" dirty="0" err="1" smtClean="0"/>
              <a:t>заважали</a:t>
            </a:r>
            <a:r>
              <a:rPr lang="ru-RU" sz="2400" b="1" dirty="0" smtClean="0"/>
              <a:t> </a:t>
            </a:r>
            <a:r>
              <a:rPr lang="ru-RU" sz="2400" b="1" dirty="0" err="1" smtClean="0"/>
              <a:t>успішному</a:t>
            </a:r>
            <a:r>
              <a:rPr lang="ru-RU" sz="2400" b="1" dirty="0" smtClean="0"/>
              <a:t> контакту з </a:t>
            </a:r>
            <a:r>
              <a:rPr lang="ru-RU" sz="2400" b="1" dirty="0" err="1" smtClean="0"/>
              <a:t>клієнтом</a:t>
            </a:r>
            <a:r>
              <a:rPr lang="ru-RU" sz="2400" b="1" dirty="0" smtClean="0"/>
              <a:t> </a:t>
            </a:r>
            <a:r>
              <a:rPr lang="ru-RU" sz="2400" b="1" dirty="0" err="1" smtClean="0"/>
              <a:t>багато</a:t>
            </a:r>
            <a:r>
              <a:rPr lang="ru-RU" sz="2400" b="1" dirty="0" smtClean="0"/>
              <a:t> </a:t>
            </a:r>
            <a:r>
              <a:rPr lang="ru-RU" sz="2400" b="1" dirty="0" err="1" smtClean="0"/>
              <a:t>видів</a:t>
            </a:r>
            <a:r>
              <a:rPr lang="ru-RU" sz="2400" b="1" dirty="0" smtClean="0"/>
              <a:t> </a:t>
            </a:r>
            <a:r>
              <a:rPr lang="ru-RU" sz="2400" b="1" dirty="0" err="1" smtClean="0"/>
              <a:t>реклами</a:t>
            </a:r>
            <a:r>
              <a:rPr lang="ru-RU" sz="2400" b="1" dirty="0" smtClean="0"/>
              <a:t> прямого </a:t>
            </a:r>
            <a:r>
              <a:rPr lang="ru-RU" sz="2400" b="1" dirty="0" err="1" smtClean="0"/>
              <a:t>відгуку</a:t>
            </a:r>
            <a:r>
              <a:rPr lang="ru-RU" sz="2400" b="1" dirty="0" smtClean="0"/>
              <a:t>, </a:t>
            </a:r>
            <a:r>
              <a:rPr lang="ru-RU" sz="2400" b="1" dirty="0" err="1" smtClean="0"/>
              <a:t>спрямованої</a:t>
            </a:r>
            <a:r>
              <a:rPr lang="ru-RU" sz="2400" b="1" dirty="0" smtClean="0"/>
              <a:t> на </a:t>
            </a:r>
            <a:r>
              <a:rPr lang="ru-RU" sz="2400" b="1" dirty="0" err="1" smtClean="0"/>
              <a:t>генерацію</a:t>
            </a:r>
            <a:r>
              <a:rPr lang="ru-RU" sz="2400" b="1" dirty="0" smtClean="0"/>
              <a:t> «</a:t>
            </a:r>
            <a:r>
              <a:rPr lang="ru-RU" sz="2400" b="1" dirty="0" err="1" smtClean="0"/>
              <a:t>лідів</a:t>
            </a:r>
            <a:r>
              <a:rPr lang="ru-RU" sz="2400" b="1" dirty="0" smtClean="0"/>
              <a:t>» (</a:t>
            </a:r>
            <a:r>
              <a:rPr lang="ru-RU" sz="2400" b="1" dirty="0" err="1" smtClean="0"/>
              <a:t>зачепів</a:t>
            </a:r>
            <a:r>
              <a:rPr lang="ru-RU" sz="2400" b="1" dirty="0" smtClean="0"/>
              <a:t>) та </a:t>
            </a:r>
            <a:r>
              <a:rPr lang="ru-RU" sz="2400" b="1" dirty="0" err="1" smtClean="0"/>
              <a:t>підштовхуючої</a:t>
            </a:r>
            <a:endParaRPr lang="ru-RU" sz="2400" b="1" dirty="0" smtClean="0"/>
          </a:p>
          <a:p>
            <a:r>
              <a:rPr lang="ru-RU" sz="2400" b="1" dirty="0" err="1" smtClean="0"/>
              <a:t>вибраного</a:t>
            </a:r>
            <a:r>
              <a:rPr lang="ru-RU" sz="2400" b="1" dirty="0" smtClean="0"/>
              <a:t> </a:t>
            </a:r>
            <a:r>
              <a:rPr lang="ru-RU" sz="2400" b="1" dirty="0" err="1" smtClean="0"/>
              <a:t>потенційного</a:t>
            </a:r>
            <a:r>
              <a:rPr lang="ru-RU" sz="2400" b="1" dirty="0" smtClean="0"/>
              <a:t> </a:t>
            </a:r>
            <a:r>
              <a:rPr lang="ru-RU" sz="2400" b="1" dirty="0" err="1" smtClean="0"/>
              <a:t>клієнта</a:t>
            </a:r>
            <a:r>
              <a:rPr lang="ru-RU" sz="2400" b="1" dirty="0" smtClean="0"/>
              <a:t> </a:t>
            </a:r>
            <a:r>
              <a:rPr lang="ru-RU" sz="2400" b="1" dirty="0" err="1" smtClean="0"/>
              <a:t>виступити</a:t>
            </a:r>
            <a:r>
              <a:rPr lang="ru-RU" sz="2400" b="1" dirty="0" smtClean="0"/>
              <a:t> вперед, </a:t>
            </a:r>
            <a:r>
              <a:rPr lang="ru-RU" sz="2400" b="1" dirty="0" err="1" smtClean="0"/>
              <a:t>оголосити</a:t>
            </a:r>
            <a:r>
              <a:rPr lang="ru-RU" sz="2400" b="1" dirty="0" smtClean="0"/>
              <a:t> про себе і </a:t>
            </a:r>
            <a:r>
              <a:rPr lang="ru-RU" sz="2400" b="1" dirty="0" err="1" smtClean="0"/>
              <a:t>запросити</a:t>
            </a:r>
            <a:r>
              <a:rPr lang="ru-RU" sz="2400" b="1" dirty="0" smtClean="0"/>
              <a:t> </a:t>
            </a:r>
            <a:r>
              <a:rPr lang="ru-RU" sz="2400" b="1" dirty="0" err="1" smtClean="0"/>
              <a:t>подальшу</a:t>
            </a:r>
            <a:r>
              <a:rPr lang="ru-RU" sz="2400" b="1" dirty="0" smtClean="0"/>
              <a:t> </a:t>
            </a:r>
            <a:r>
              <a:rPr lang="ru-RU" sz="2400" b="1" dirty="0" err="1" smtClean="0"/>
              <a:t>інформацію</a:t>
            </a:r>
            <a:r>
              <a:rPr lang="ru-RU" sz="2400" b="1" dirty="0" smtClean="0"/>
              <a:t>, </a:t>
            </a:r>
            <a:r>
              <a:rPr lang="ru-RU" sz="2400" b="1" dirty="0" err="1" smtClean="0"/>
              <a:t>набагато</a:t>
            </a:r>
            <a:r>
              <a:rPr lang="ru-RU" sz="2400" b="1" dirty="0" smtClean="0"/>
              <a:t> </a:t>
            </a:r>
            <a:r>
              <a:rPr lang="ru-RU" sz="2400" b="1" dirty="0" err="1" smtClean="0"/>
              <a:t>краще</a:t>
            </a:r>
            <a:r>
              <a:rPr lang="ru-RU" sz="2400" b="1" dirty="0" smtClean="0"/>
              <a:t> </a:t>
            </a:r>
            <a:r>
              <a:rPr lang="ru-RU" sz="2400" b="1" dirty="0" err="1" smtClean="0"/>
              <a:t>працюють</a:t>
            </a:r>
            <a:r>
              <a:rPr lang="ru-RU" sz="2400" b="1" dirty="0" smtClean="0"/>
              <a:t> «</a:t>
            </a:r>
            <a:r>
              <a:rPr lang="ru-RU" sz="2400" b="1" dirty="0" err="1" smtClean="0"/>
              <a:t>голими</a:t>
            </a:r>
            <a:r>
              <a:rPr lang="ru-RU" sz="2400" b="1" dirty="0" smtClean="0"/>
              <a:t>», без </a:t>
            </a:r>
            <a:r>
              <a:rPr lang="ru-RU" sz="2400" b="1" dirty="0" err="1" smtClean="0"/>
              <a:t>згадки</a:t>
            </a:r>
            <a:r>
              <a:rPr lang="ru-RU" sz="2400" b="1" dirty="0" smtClean="0"/>
              <a:t> </a:t>
            </a:r>
            <a:r>
              <a:rPr lang="ru-RU" sz="2400" b="1" dirty="0" err="1" smtClean="0"/>
              <a:t>брендів</a:t>
            </a:r>
            <a:r>
              <a:rPr lang="ru-RU" sz="2400" b="1" dirty="0" smtClean="0"/>
              <a:t> та </a:t>
            </a:r>
            <a:r>
              <a:rPr lang="ru-RU" sz="2400" b="1" dirty="0" err="1" smtClean="0"/>
              <a:t>використання</a:t>
            </a:r>
            <a:r>
              <a:rPr lang="ru-RU" sz="2400" b="1" dirty="0" smtClean="0"/>
              <a:t> </a:t>
            </a:r>
            <a:r>
              <a:rPr lang="ru-RU" sz="2400" b="1" dirty="0" err="1" smtClean="0"/>
              <a:t>логотипів</a:t>
            </a:r>
            <a:r>
              <a:rPr lang="ru-RU" sz="2400" b="1" dirty="0" smtClean="0"/>
              <a:t>, </a:t>
            </a:r>
            <a:r>
              <a:rPr lang="ru-RU" sz="2400" b="1" dirty="0" err="1" smtClean="0"/>
              <a:t>ніж</a:t>
            </a:r>
            <a:r>
              <a:rPr lang="ru-RU" sz="2400" b="1" dirty="0" smtClean="0"/>
              <a:t> </a:t>
            </a:r>
            <a:r>
              <a:rPr lang="ru-RU" sz="2400" b="1" dirty="0" err="1" smtClean="0"/>
              <a:t>із</a:t>
            </a:r>
            <a:r>
              <a:rPr lang="ru-RU" sz="2400" b="1" dirty="0" smtClean="0"/>
              <a:t> </a:t>
            </a:r>
            <a:r>
              <a:rPr lang="ru-RU" sz="2400" b="1" dirty="0" err="1" smtClean="0"/>
              <a:t>називанням</a:t>
            </a:r>
            <a:r>
              <a:rPr lang="ru-RU" sz="2400" b="1" dirty="0" smtClean="0"/>
              <a:t> </a:t>
            </a:r>
            <a:r>
              <a:rPr lang="ru-RU" sz="2400" b="1" dirty="0" err="1" smtClean="0"/>
              <a:t>компаній</a:t>
            </a:r>
            <a:r>
              <a:rPr lang="ru-RU" sz="2400" b="1" dirty="0" smtClean="0"/>
              <a:t> та марок</a:t>
            </a:r>
            <a:r>
              <a:rPr lang="ru-RU" sz="2400" dirty="0" smtClean="0"/>
              <a:t>.</a:t>
            </a:r>
            <a:endParaRPr lang="ru-UA" sz="2400" dirty="0"/>
          </a:p>
        </p:txBody>
      </p:sp>
    </p:spTree>
    <p:extLst>
      <p:ext uri="{BB962C8B-B14F-4D97-AF65-F5344CB8AC3E}">
        <p14:creationId xmlns:p14="http://schemas.microsoft.com/office/powerpoint/2010/main" val="71010699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7504" y="44624"/>
            <a:ext cx="8856984" cy="6370975"/>
          </a:xfrm>
          <a:prstGeom prst="rect">
            <a:avLst/>
          </a:prstGeom>
        </p:spPr>
        <p:txBody>
          <a:bodyPr wrap="square">
            <a:spAutoFit/>
          </a:bodyPr>
          <a:lstStyle/>
          <a:p>
            <a:pPr algn="ctr"/>
            <a:r>
              <a:rPr lang="uk-UA" sz="2400" b="1" dirty="0" smtClean="0"/>
              <a:t>Правило 6. </a:t>
            </a:r>
          </a:p>
          <a:p>
            <a:r>
              <a:rPr lang="uk-UA" sz="2400" dirty="0" smtClean="0"/>
              <a:t>Супровід клієнтів</a:t>
            </a:r>
          </a:p>
          <a:p>
            <a:r>
              <a:rPr lang="uk-UA" sz="2400" dirty="0" smtClean="0"/>
              <a:t>Якщо люди, прочитавши вашу рекламу, дзвонять вам і запитують, а працівник просто відповідає і не запитує</a:t>
            </a:r>
          </a:p>
          <a:p>
            <a:r>
              <a:rPr lang="uk-UA" sz="2400" dirty="0" smtClean="0"/>
              <a:t>ні імен, ні адрес, ні електронної пошти — взагалі нічого — і не пропонує тут же надіслати безкоштовний інформаційний лист, сувенір чи купон — це злочинне марнотратство. Відповісти на дзвінок коштувало грошей, і нічого з цього дзвінка не витягти - це все одно що змити гроші в унітаз</a:t>
            </a:r>
          </a:p>
          <a:p>
            <a:r>
              <a:rPr lang="ru-RU" sz="2400" dirty="0" err="1" smtClean="0"/>
              <a:t>Інший</a:t>
            </a:r>
            <a:r>
              <a:rPr lang="ru-RU" sz="2400" dirty="0" smtClean="0"/>
              <a:t> </a:t>
            </a:r>
            <a:r>
              <a:rPr lang="ru-RU" sz="2400" dirty="0" err="1" smtClean="0"/>
              <a:t>випадок</a:t>
            </a:r>
            <a:r>
              <a:rPr lang="ru-RU" sz="2400" dirty="0" smtClean="0"/>
              <a:t> </a:t>
            </a:r>
            <a:r>
              <a:rPr lang="ru-RU" sz="2400" dirty="0" err="1" smtClean="0"/>
              <a:t>розтрати</a:t>
            </a:r>
            <a:r>
              <a:rPr lang="ru-RU" sz="2400" dirty="0" smtClean="0"/>
              <a:t> - коли </a:t>
            </a:r>
            <a:r>
              <a:rPr lang="ru-RU" sz="2400" dirty="0" err="1" smtClean="0"/>
              <a:t>ви</a:t>
            </a:r>
            <a:r>
              <a:rPr lang="ru-RU" sz="2400" dirty="0" smtClean="0"/>
              <a:t> не </a:t>
            </a:r>
            <a:r>
              <a:rPr lang="ru-RU" sz="2400" dirty="0" err="1" smtClean="0"/>
              <a:t>починаєте</a:t>
            </a:r>
            <a:r>
              <a:rPr lang="ru-RU" sz="2400" dirty="0" smtClean="0"/>
              <a:t> </a:t>
            </a:r>
            <a:r>
              <a:rPr lang="ru-RU" sz="2400" dirty="0" err="1" smtClean="0"/>
              <a:t>відразу</a:t>
            </a:r>
            <a:r>
              <a:rPr lang="ru-RU" sz="2400" dirty="0" smtClean="0"/>
              <a:t> вести </a:t>
            </a:r>
            <a:r>
              <a:rPr lang="ru-RU" sz="2400" dirty="0" err="1" smtClean="0"/>
              <a:t>клієнта</a:t>
            </a:r>
            <a:r>
              <a:rPr lang="ru-RU" sz="2400" dirty="0" smtClean="0"/>
              <a:t>, </a:t>
            </a:r>
            <a:r>
              <a:rPr lang="ru-RU" sz="2400" dirty="0" err="1" smtClean="0"/>
              <a:t>який</a:t>
            </a:r>
            <a:r>
              <a:rPr lang="ru-RU" sz="2400" dirty="0" smtClean="0"/>
              <a:t> </a:t>
            </a:r>
            <a:r>
              <a:rPr lang="ru-RU" sz="2400" dirty="0" err="1" smtClean="0"/>
              <a:t>уперше</a:t>
            </a:r>
            <a:r>
              <a:rPr lang="ru-RU" sz="2400" dirty="0" smtClean="0"/>
              <a:t> купив у вас. </a:t>
            </a:r>
            <a:r>
              <a:rPr lang="ru-RU" sz="2400" dirty="0" err="1" smtClean="0"/>
              <a:t>Ще</a:t>
            </a:r>
            <a:r>
              <a:rPr lang="ru-RU" sz="2400" dirty="0" smtClean="0"/>
              <a:t> один – коли не </a:t>
            </a:r>
            <a:r>
              <a:rPr lang="ru-RU" sz="2400" dirty="0" err="1" smtClean="0"/>
              <a:t>розробляються</a:t>
            </a:r>
            <a:r>
              <a:rPr lang="ru-RU" sz="2400" dirty="0" smtClean="0"/>
              <a:t> </a:t>
            </a:r>
            <a:r>
              <a:rPr lang="ru-RU" sz="2400" dirty="0" err="1" smtClean="0"/>
              <a:t>зачепи</a:t>
            </a:r>
            <a:r>
              <a:rPr lang="ru-RU" sz="2400" dirty="0" smtClean="0"/>
              <a:t>, </a:t>
            </a:r>
            <a:r>
              <a:rPr lang="ru-RU" sz="2400" dirty="0" err="1" smtClean="0"/>
              <a:t>зібрані</a:t>
            </a:r>
            <a:r>
              <a:rPr lang="ru-RU" sz="2400" dirty="0" smtClean="0"/>
              <a:t> на </a:t>
            </a:r>
            <a:r>
              <a:rPr lang="ru-RU" sz="2400" dirty="0" err="1" smtClean="0"/>
              <a:t>галузевій</a:t>
            </a:r>
            <a:r>
              <a:rPr lang="ru-RU" sz="2400" dirty="0" smtClean="0"/>
              <a:t> </a:t>
            </a:r>
            <a:r>
              <a:rPr lang="ru-RU" sz="2400" dirty="0" err="1" smtClean="0"/>
              <a:t>чи</a:t>
            </a:r>
            <a:r>
              <a:rPr lang="ru-RU" sz="2400" dirty="0" smtClean="0"/>
              <a:t> </a:t>
            </a:r>
            <a:r>
              <a:rPr lang="ru-RU" sz="2400" dirty="0" err="1" smtClean="0"/>
              <a:t>споживчій</a:t>
            </a:r>
            <a:r>
              <a:rPr lang="ru-RU" sz="2400" dirty="0" smtClean="0"/>
              <a:t> </a:t>
            </a:r>
            <a:r>
              <a:rPr lang="ru-RU" sz="2400" dirty="0" err="1" smtClean="0"/>
              <a:t>виставці</a:t>
            </a:r>
            <a:r>
              <a:rPr lang="ru-RU" sz="2400" dirty="0" smtClean="0"/>
              <a:t>.</a:t>
            </a:r>
          </a:p>
          <a:p>
            <a:r>
              <a:rPr lang="ru-RU" sz="2400" b="1" dirty="0" err="1" smtClean="0"/>
              <a:t>жоден</a:t>
            </a:r>
            <a:r>
              <a:rPr lang="ru-RU" sz="2400" b="1" dirty="0" smtClean="0"/>
              <a:t> </a:t>
            </a:r>
            <a:r>
              <a:rPr lang="ru-RU" sz="2400" b="1" dirty="0" err="1" smtClean="0"/>
              <a:t>із</a:t>
            </a:r>
            <a:r>
              <a:rPr lang="ru-RU" sz="2400" b="1" dirty="0" smtClean="0"/>
              <a:t> ваших </a:t>
            </a:r>
            <a:r>
              <a:rPr lang="ru-RU" sz="2400" b="1" dirty="0" err="1" smtClean="0"/>
              <a:t>проектів</a:t>
            </a:r>
            <a:r>
              <a:rPr lang="ru-RU" sz="2400" b="1" dirty="0" smtClean="0"/>
              <a:t> не буде </a:t>
            </a:r>
            <a:r>
              <a:rPr lang="ru-RU" sz="2400" b="1" dirty="0" err="1" smtClean="0"/>
              <a:t>однокроковим</a:t>
            </a:r>
            <a:r>
              <a:rPr lang="ru-RU" sz="2400" b="1" dirty="0" smtClean="0"/>
              <a:t>.</a:t>
            </a:r>
          </a:p>
          <a:p>
            <a:r>
              <a:rPr lang="ru-RU" sz="2400" b="1" dirty="0" err="1" smtClean="0"/>
              <a:t>Це</a:t>
            </a:r>
            <a:r>
              <a:rPr lang="ru-RU" sz="2400" b="1" dirty="0" smtClean="0"/>
              <a:t> </a:t>
            </a:r>
            <a:r>
              <a:rPr lang="ru-RU" sz="2400" b="1" dirty="0" err="1" smtClean="0"/>
              <a:t>щоразу</a:t>
            </a:r>
            <a:r>
              <a:rPr lang="ru-RU" sz="2400" b="1" dirty="0" smtClean="0"/>
              <a:t> буде </a:t>
            </a:r>
            <a:r>
              <a:rPr lang="ru-RU" sz="2400" b="1" dirty="0" err="1" smtClean="0"/>
              <a:t>здійснений</a:t>
            </a:r>
            <a:r>
              <a:rPr lang="ru-RU" sz="2400" b="1" dirty="0" smtClean="0"/>
              <a:t> до </a:t>
            </a:r>
            <a:r>
              <a:rPr lang="ru-RU" sz="2400" b="1" dirty="0" err="1" smtClean="0"/>
              <a:t>кінця</a:t>
            </a:r>
            <a:r>
              <a:rPr lang="ru-RU" sz="2400" b="1" dirty="0" smtClean="0"/>
              <a:t> </a:t>
            </a:r>
            <a:r>
              <a:rPr lang="ru-RU" sz="2400" b="1" dirty="0" err="1" smtClean="0"/>
              <a:t>ланцюжок</a:t>
            </a:r>
            <a:r>
              <a:rPr lang="ru-RU" sz="2400" b="1" dirty="0" smtClean="0"/>
              <a:t> </a:t>
            </a:r>
            <a:r>
              <a:rPr lang="ru-RU" sz="2400" b="1" dirty="0" err="1" smtClean="0"/>
              <a:t>запланованих</a:t>
            </a:r>
            <a:r>
              <a:rPr lang="ru-RU" sz="2400" b="1" dirty="0" smtClean="0"/>
              <a:t> </a:t>
            </a:r>
            <a:r>
              <a:rPr lang="ru-RU" sz="2400" b="1" dirty="0" err="1" smtClean="0"/>
              <a:t>кроків</a:t>
            </a:r>
            <a:r>
              <a:rPr lang="ru-RU" sz="2400" b="1" dirty="0" smtClean="0"/>
              <a:t>. Будь-</a:t>
            </a:r>
            <a:r>
              <a:rPr lang="ru-RU" sz="2400" b="1" dirty="0" err="1" smtClean="0"/>
              <a:t>який</a:t>
            </a:r>
            <a:r>
              <a:rPr lang="ru-RU" sz="2400" b="1" dirty="0" smtClean="0"/>
              <a:t> ваш контакт </a:t>
            </a:r>
            <a:r>
              <a:rPr lang="ru-RU" sz="2400" b="1" dirty="0" err="1" smtClean="0"/>
              <a:t>із</a:t>
            </a:r>
            <a:r>
              <a:rPr lang="ru-RU" sz="2400" b="1" dirty="0" smtClean="0"/>
              <a:t> </a:t>
            </a:r>
            <a:r>
              <a:rPr lang="ru-RU" sz="2400" b="1" dirty="0" err="1" smtClean="0"/>
              <a:t>потенційним</a:t>
            </a:r>
            <a:r>
              <a:rPr lang="ru-RU" sz="2400" b="1" dirty="0" smtClean="0"/>
              <a:t> </a:t>
            </a:r>
            <a:r>
              <a:rPr lang="ru-RU" sz="2400" b="1" dirty="0" err="1" smtClean="0"/>
              <a:t>клієнтом</a:t>
            </a:r>
            <a:r>
              <a:rPr lang="ru-RU" sz="2400" b="1" dirty="0" smtClean="0"/>
              <a:t> </a:t>
            </a:r>
            <a:r>
              <a:rPr lang="ru-RU" sz="2400" b="1" dirty="0" err="1" smtClean="0"/>
              <a:t>або</a:t>
            </a:r>
            <a:r>
              <a:rPr lang="ru-RU" sz="2400" b="1" dirty="0" smtClean="0"/>
              <a:t> </a:t>
            </a:r>
            <a:r>
              <a:rPr lang="ru-RU" sz="2400" b="1" dirty="0" err="1" smtClean="0"/>
              <a:t>потенційного</a:t>
            </a:r>
            <a:r>
              <a:rPr lang="ru-RU" sz="2400" b="1" dirty="0" smtClean="0"/>
              <a:t> </a:t>
            </a:r>
            <a:r>
              <a:rPr lang="ru-RU" sz="2400" b="1" dirty="0" err="1" smtClean="0"/>
              <a:t>клієнта</a:t>
            </a:r>
            <a:r>
              <a:rPr lang="ru-RU" sz="2400" b="1" dirty="0" smtClean="0"/>
              <a:t> з вами запустить </a:t>
            </a:r>
            <a:r>
              <a:rPr lang="ru-RU" sz="2400" b="1" dirty="0" err="1" smtClean="0"/>
              <a:t>послідовність</a:t>
            </a:r>
            <a:r>
              <a:rPr lang="ru-RU" sz="2400" b="1" dirty="0" smtClean="0"/>
              <a:t> </a:t>
            </a:r>
            <a:r>
              <a:rPr lang="ru-RU" sz="2400" b="1" dirty="0" err="1" smtClean="0"/>
              <a:t>певних</a:t>
            </a:r>
            <a:r>
              <a:rPr lang="ru-RU" sz="2400" b="1" dirty="0" smtClean="0"/>
              <a:t> </a:t>
            </a:r>
            <a:r>
              <a:rPr lang="ru-RU" sz="2400" b="1" dirty="0" err="1" smtClean="0"/>
              <a:t>подій</a:t>
            </a:r>
            <a:r>
              <a:rPr lang="ru-RU" sz="2400" b="1" dirty="0" smtClean="0"/>
              <a:t>.</a:t>
            </a:r>
            <a:endParaRPr lang="ru-UA" sz="2400" b="1" dirty="0"/>
          </a:p>
        </p:txBody>
      </p:sp>
    </p:spTree>
    <p:extLst>
      <p:ext uri="{BB962C8B-B14F-4D97-AF65-F5344CB8AC3E}">
        <p14:creationId xmlns:p14="http://schemas.microsoft.com/office/powerpoint/2010/main" val="114374706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11560" y="1997839"/>
            <a:ext cx="7776864" cy="3046988"/>
          </a:xfrm>
          <a:prstGeom prst="rect">
            <a:avLst/>
          </a:prstGeom>
        </p:spPr>
        <p:txBody>
          <a:bodyPr wrap="square">
            <a:spAutoFit/>
          </a:bodyPr>
          <a:lstStyle/>
          <a:p>
            <a:pPr algn="ctr"/>
            <a:r>
              <a:rPr lang="ru-RU" sz="2400" b="1" dirty="0" smtClean="0"/>
              <a:t>Правило 7. </a:t>
            </a:r>
          </a:p>
          <a:p>
            <a:r>
              <a:rPr lang="ru-RU" sz="2400" dirty="0" err="1" smtClean="0"/>
              <a:t>Переконливий</a:t>
            </a:r>
            <a:r>
              <a:rPr lang="ru-RU" sz="2400" dirty="0" smtClean="0"/>
              <a:t> текст, </a:t>
            </a:r>
            <a:r>
              <a:rPr lang="ru-RU" sz="2400" dirty="0" err="1" smtClean="0"/>
              <a:t>що</a:t>
            </a:r>
            <a:r>
              <a:rPr lang="ru-RU" sz="2400" dirty="0" smtClean="0"/>
              <a:t> </a:t>
            </a:r>
            <a:r>
              <a:rPr lang="ru-RU" sz="2400" dirty="0" err="1" smtClean="0"/>
              <a:t>продає</a:t>
            </a:r>
            <a:endParaRPr lang="ru-RU" sz="2400" dirty="0" smtClean="0"/>
          </a:p>
          <a:p>
            <a:r>
              <a:rPr lang="ru-RU" sz="2400" dirty="0" err="1" smtClean="0"/>
              <a:t>Продажі</a:t>
            </a:r>
            <a:r>
              <a:rPr lang="ru-RU" sz="2400" dirty="0" smtClean="0"/>
              <a:t> і </a:t>
            </a:r>
            <a:r>
              <a:rPr lang="ru-RU" sz="2400" dirty="0" err="1" smtClean="0"/>
              <a:t>тонкі</a:t>
            </a:r>
            <a:r>
              <a:rPr lang="ru-RU" sz="2400" dirty="0" smtClean="0"/>
              <a:t> </a:t>
            </a:r>
            <a:r>
              <a:rPr lang="ru-RU" sz="2400" dirty="0" err="1" smtClean="0"/>
              <a:t>натяки</a:t>
            </a:r>
            <a:r>
              <a:rPr lang="ru-RU" sz="2400" dirty="0" smtClean="0"/>
              <a:t> </a:t>
            </a:r>
            <a:r>
              <a:rPr lang="ru-RU" sz="2400" dirty="0" err="1" smtClean="0"/>
              <a:t>рідко</a:t>
            </a:r>
            <a:r>
              <a:rPr lang="ru-RU" sz="2400" dirty="0" smtClean="0"/>
              <a:t> </a:t>
            </a:r>
            <a:r>
              <a:rPr lang="ru-RU" sz="2400" dirty="0" err="1" smtClean="0"/>
              <a:t>йдуть</a:t>
            </a:r>
            <a:r>
              <a:rPr lang="ru-RU" sz="2400" dirty="0" smtClean="0"/>
              <a:t> </a:t>
            </a:r>
            <a:r>
              <a:rPr lang="ru-RU" sz="2400" dirty="0" err="1" smtClean="0"/>
              <a:t>пліч</a:t>
            </a:r>
            <a:r>
              <a:rPr lang="ru-RU" sz="2400" dirty="0" smtClean="0"/>
              <a:t>-о-</a:t>
            </a:r>
            <a:r>
              <a:rPr lang="ru-RU" sz="2400" dirty="0" err="1" smtClean="0"/>
              <a:t>пліч</a:t>
            </a:r>
            <a:r>
              <a:rPr lang="ru-RU" sz="2400" dirty="0" smtClean="0"/>
              <a:t>. </a:t>
            </a:r>
            <a:r>
              <a:rPr lang="ru-RU" sz="2400" dirty="0" err="1" smtClean="0"/>
              <a:t>Навколо</a:t>
            </a:r>
            <a:r>
              <a:rPr lang="ru-RU" sz="2400" dirty="0" smtClean="0"/>
              <a:t> вас</a:t>
            </a:r>
          </a:p>
          <a:p>
            <a:r>
              <a:rPr lang="ru-RU" sz="2400" dirty="0" err="1" smtClean="0"/>
              <a:t>кипить</a:t>
            </a:r>
            <a:r>
              <a:rPr lang="ru-RU" sz="2400" dirty="0" smtClean="0"/>
              <a:t> </a:t>
            </a:r>
            <a:r>
              <a:rPr lang="ru-RU" sz="2400" dirty="0" err="1" smtClean="0"/>
              <a:t>невпинна</a:t>
            </a:r>
            <a:r>
              <a:rPr lang="ru-RU" sz="2400" dirty="0" smtClean="0"/>
              <a:t> </a:t>
            </a:r>
            <a:r>
              <a:rPr lang="ru-RU" sz="2400" dirty="0" err="1" smtClean="0"/>
              <a:t>грандіозна</a:t>
            </a:r>
            <a:r>
              <a:rPr lang="ru-RU" sz="2400" dirty="0" smtClean="0"/>
              <a:t> битва за </a:t>
            </a:r>
            <a:r>
              <a:rPr lang="ru-RU" sz="2400" dirty="0" err="1" smtClean="0"/>
              <a:t>увагу</a:t>
            </a:r>
            <a:r>
              <a:rPr lang="ru-RU" sz="2400" dirty="0" smtClean="0"/>
              <a:t> </a:t>
            </a:r>
            <a:r>
              <a:rPr lang="ru-RU" sz="2400" dirty="0" err="1" smtClean="0"/>
              <a:t>споживача</a:t>
            </a:r>
            <a:r>
              <a:rPr lang="ru-RU" sz="2400" dirty="0" smtClean="0"/>
              <a:t>, де кожному доводиться </a:t>
            </a:r>
            <a:r>
              <a:rPr lang="ru-RU" sz="2400" dirty="0" err="1" smtClean="0"/>
              <a:t>пробиватися</a:t>
            </a:r>
            <a:r>
              <a:rPr lang="ru-RU" sz="2400" dirty="0" smtClean="0"/>
              <a:t> </a:t>
            </a:r>
            <a:r>
              <a:rPr lang="ru-RU" sz="2400" dirty="0" err="1" smtClean="0"/>
              <a:t>крізь</a:t>
            </a:r>
            <a:r>
              <a:rPr lang="ru-RU" sz="2400" dirty="0" smtClean="0"/>
              <a:t> </a:t>
            </a:r>
            <a:r>
              <a:rPr lang="ru-RU" sz="2400" dirty="0" err="1" smtClean="0"/>
              <a:t>невмовний</a:t>
            </a:r>
            <a:r>
              <a:rPr lang="ru-RU" sz="2400" dirty="0" smtClean="0"/>
              <a:t> гвалт</a:t>
            </a:r>
          </a:p>
          <a:p>
            <a:r>
              <a:rPr lang="ru-RU" sz="2400" b="1" dirty="0" smtClean="0"/>
              <a:t>не </a:t>
            </a:r>
            <a:r>
              <a:rPr lang="ru-RU" sz="2400" b="1" dirty="0" err="1" smtClean="0"/>
              <a:t>можна</a:t>
            </a:r>
            <a:r>
              <a:rPr lang="ru-RU" sz="2400" b="1" dirty="0" smtClean="0"/>
              <a:t> бути </a:t>
            </a:r>
            <a:r>
              <a:rPr lang="ru-RU" sz="2400" b="1" dirty="0" err="1" smtClean="0"/>
              <a:t>млявими</a:t>
            </a:r>
            <a:r>
              <a:rPr lang="ru-RU" sz="2400" b="1" dirty="0" smtClean="0"/>
              <a:t> в </a:t>
            </a:r>
            <a:r>
              <a:rPr lang="ru-RU" sz="2400" b="1" dirty="0" err="1" smtClean="0"/>
              <a:t>газетній</a:t>
            </a:r>
            <a:r>
              <a:rPr lang="ru-RU" sz="2400" b="1" dirty="0" smtClean="0"/>
              <a:t> </a:t>
            </a:r>
            <a:r>
              <a:rPr lang="ru-RU" sz="2400" b="1" dirty="0" err="1" smtClean="0"/>
              <a:t>рекламі</a:t>
            </a:r>
            <a:r>
              <a:rPr lang="ru-RU" sz="2400" b="1" dirty="0" smtClean="0"/>
              <a:t>, </a:t>
            </a:r>
            <a:r>
              <a:rPr lang="ru-RU" sz="2400" b="1" dirty="0" err="1" smtClean="0"/>
              <a:t>листівках</a:t>
            </a:r>
            <a:r>
              <a:rPr lang="ru-RU" sz="2400" b="1" dirty="0" smtClean="0"/>
              <a:t>, листах і т. п. </a:t>
            </a:r>
            <a:r>
              <a:rPr lang="ru-RU" sz="2400" b="1" dirty="0" err="1" smtClean="0"/>
              <a:t>Засвойте</a:t>
            </a:r>
            <a:r>
              <a:rPr lang="ru-RU" sz="2400" b="1" dirty="0" smtClean="0"/>
              <a:t> </a:t>
            </a:r>
            <a:r>
              <a:rPr lang="ru-RU" sz="2400" b="1" dirty="0" err="1" smtClean="0"/>
              <a:t>наказову</a:t>
            </a:r>
            <a:r>
              <a:rPr lang="ru-RU" sz="2400" b="1" dirty="0" smtClean="0"/>
              <a:t> манеру</a:t>
            </a:r>
            <a:r>
              <a:rPr lang="ru-RU" sz="2400" dirty="0" smtClean="0"/>
              <a:t>.</a:t>
            </a:r>
            <a:endParaRPr lang="ru-UA" sz="2400" dirty="0"/>
          </a:p>
        </p:txBody>
      </p:sp>
    </p:spTree>
    <p:extLst>
      <p:ext uri="{BB962C8B-B14F-4D97-AF65-F5344CB8AC3E}">
        <p14:creationId xmlns:p14="http://schemas.microsoft.com/office/powerpoint/2010/main" val="333033586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116632"/>
            <a:ext cx="8496944" cy="6740307"/>
          </a:xfrm>
          <a:prstGeom prst="rect">
            <a:avLst/>
          </a:prstGeom>
        </p:spPr>
        <p:txBody>
          <a:bodyPr wrap="square">
            <a:spAutoFit/>
          </a:bodyPr>
          <a:lstStyle/>
          <a:p>
            <a:pPr algn="ctr"/>
            <a:r>
              <a:rPr lang="uk-UA" sz="2400" b="1" dirty="0" smtClean="0"/>
              <a:t>Правило 8. </a:t>
            </a:r>
          </a:p>
          <a:p>
            <a:r>
              <a:rPr lang="uk-UA" sz="2400" dirty="0" smtClean="0"/>
              <a:t>Загалом все має бути як «товари — поштою»</a:t>
            </a:r>
          </a:p>
          <a:p>
            <a:r>
              <a:rPr lang="uk-UA" sz="2400" dirty="0" smtClean="0"/>
              <a:t>Будь-яка і будь-яка реклама будь-якого бізнесу повинна підтримуватись. рекламі товарів поштою </a:t>
            </a:r>
          </a:p>
          <a:p>
            <a:r>
              <a:rPr lang="uk-UA" sz="2400" b="1" dirty="0" err="1" smtClean="0"/>
              <a:t>Зберіть</a:t>
            </a:r>
            <a:r>
              <a:rPr lang="uk-UA" sz="2400" b="1" dirty="0" smtClean="0"/>
              <a:t> підшивку газетних та журнальних </a:t>
            </a:r>
            <a:r>
              <a:rPr lang="uk-UA" sz="2400" b="1" dirty="0" err="1" smtClean="0"/>
              <a:t>реклам</a:t>
            </a:r>
            <a:r>
              <a:rPr lang="uk-UA" sz="2400" b="1" dirty="0" smtClean="0"/>
              <a:t> поштової торгівлі форматом до сторінки, яка закликає щось купити або принаймні запросити безкоштовні відомості або містять купон знижка або телефонний номер для безкоштовного дзвінка Щоразу, складаючи або погоджуючи рекламу свого продукту — макети, листівки, листи, що продають, або веб-сайти, — виймайте цю підшивку та порівнюйте. Краще, якщо ваша реклама буде схожою на ту.</a:t>
            </a:r>
          </a:p>
          <a:p>
            <a:r>
              <a:rPr lang="uk-UA" sz="2400" dirty="0" smtClean="0"/>
              <a:t>Фахівці з поштової реклами</a:t>
            </a:r>
          </a:p>
          <a:p>
            <a:r>
              <a:rPr lang="ru-RU" sz="2400" dirty="0" smtClean="0"/>
              <a:t>Е. Джозеф </a:t>
            </a:r>
            <a:r>
              <a:rPr lang="ru-RU" sz="2400" dirty="0" err="1" smtClean="0"/>
              <a:t>Коссман</a:t>
            </a:r>
            <a:r>
              <a:rPr lang="ru-RU" sz="2400" dirty="0" smtClean="0"/>
              <a:t>;</a:t>
            </a:r>
          </a:p>
          <a:p>
            <a:r>
              <a:rPr lang="ru-RU" sz="2400" dirty="0" smtClean="0"/>
              <a:t>• </a:t>
            </a:r>
            <a:r>
              <a:rPr lang="ru-RU" sz="2400" dirty="0" err="1" smtClean="0"/>
              <a:t>Джерарадо</a:t>
            </a:r>
            <a:r>
              <a:rPr lang="ru-RU" sz="2400" dirty="0" smtClean="0"/>
              <a:t> </a:t>
            </a:r>
            <a:r>
              <a:rPr lang="ru-RU" sz="2400" dirty="0" err="1" smtClean="0"/>
              <a:t>Джофі</a:t>
            </a:r>
            <a:r>
              <a:rPr lang="ru-RU" sz="2400" dirty="0" smtClean="0"/>
              <a:t>;</a:t>
            </a:r>
          </a:p>
          <a:p>
            <a:r>
              <a:rPr lang="ru-RU" sz="2400" dirty="0" smtClean="0"/>
              <a:t>• Роберт Кол</a:t>
            </a:r>
            <a:r>
              <a:rPr lang="en-US" sz="2400" dirty="0" smtClean="0"/>
              <a:t>’</a:t>
            </a:r>
            <a:r>
              <a:rPr lang="ru-RU" sz="2400" dirty="0" err="1" smtClean="0"/>
              <a:t>єр</a:t>
            </a:r>
            <a:r>
              <a:rPr lang="ru-RU" sz="2400" dirty="0" smtClean="0"/>
              <a:t>;</a:t>
            </a:r>
          </a:p>
          <a:p>
            <a:r>
              <a:rPr lang="ru-RU" sz="2400" dirty="0" smtClean="0"/>
              <a:t>• Джо </a:t>
            </a:r>
            <a:r>
              <a:rPr lang="ru-RU" sz="2400" dirty="0" err="1" smtClean="0"/>
              <a:t>Шугармен</a:t>
            </a:r>
            <a:endParaRPr lang="ru-RU" sz="2400" dirty="0" smtClean="0"/>
          </a:p>
          <a:p>
            <a:r>
              <a:rPr lang="uk-UA" sz="2400" dirty="0" smtClean="0"/>
              <a:t>Білл </a:t>
            </a:r>
            <a:r>
              <a:rPr lang="uk-UA" sz="2400" dirty="0" err="1" smtClean="0"/>
              <a:t>Глейзер</a:t>
            </a:r>
            <a:endParaRPr lang="ru-UA" sz="2400" dirty="0"/>
          </a:p>
        </p:txBody>
      </p:sp>
    </p:spTree>
    <p:extLst>
      <p:ext uri="{BB962C8B-B14F-4D97-AF65-F5344CB8AC3E}">
        <p14:creationId xmlns:p14="http://schemas.microsoft.com/office/powerpoint/2010/main" val="119429303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5496" y="2551837"/>
            <a:ext cx="8928992" cy="1938992"/>
          </a:xfrm>
          <a:prstGeom prst="rect">
            <a:avLst/>
          </a:prstGeom>
        </p:spPr>
        <p:txBody>
          <a:bodyPr wrap="square">
            <a:spAutoFit/>
          </a:bodyPr>
          <a:lstStyle/>
          <a:p>
            <a:pPr algn="ctr"/>
            <a:r>
              <a:rPr lang="ru-RU" sz="2400" b="1" dirty="0" smtClean="0"/>
              <a:t>Правило 9.</a:t>
            </a:r>
          </a:p>
          <a:p>
            <a:r>
              <a:rPr lang="ru-RU" sz="2400" dirty="0" smtClean="0"/>
              <a:t> Головне – результат, і точка</a:t>
            </a:r>
          </a:p>
          <a:p>
            <a:r>
              <a:rPr lang="ru-RU" sz="2400" dirty="0" err="1" smtClean="0"/>
              <a:t>Мають</a:t>
            </a:r>
            <a:r>
              <a:rPr lang="ru-RU" sz="2400" dirty="0" smtClean="0"/>
              <a:t> </a:t>
            </a:r>
            <a:r>
              <a:rPr lang="ru-RU" sz="2400" dirty="0" err="1" smtClean="0"/>
              <a:t>значення</a:t>
            </a:r>
            <a:r>
              <a:rPr lang="ru-RU" sz="2400" dirty="0" smtClean="0"/>
              <a:t> </a:t>
            </a:r>
            <a:r>
              <a:rPr lang="ru-RU" sz="2400" dirty="0" err="1" smtClean="0"/>
              <a:t>лише</a:t>
            </a:r>
            <a:r>
              <a:rPr lang="ru-RU" sz="2400" dirty="0" smtClean="0"/>
              <a:t> голоси </a:t>
            </a:r>
            <a:r>
              <a:rPr lang="ru-RU" sz="2400" dirty="0" err="1" smtClean="0"/>
              <a:t>клієнтів</a:t>
            </a:r>
            <a:r>
              <a:rPr lang="ru-RU" sz="2400" dirty="0" smtClean="0"/>
              <a:t> </a:t>
            </a:r>
            <a:r>
              <a:rPr lang="ru-RU" sz="2400" dirty="0" err="1" smtClean="0"/>
              <a:t>чи</a:t>
            </a:r>
            <a:r>
              <a:rPr lang="ru-RU" sz="2400" dirty="0" smtClean="0"/>
              <a:t> </a:t>
            </a:r>
            <a:r>
              <a:rPr lang="ru-RU" sz="2400" dirty="0" err="1" smtClean="0"/>
              <a:t>покупців</a:t>
            </a:r>
            <a:r>
              <a:rPr lang="ru-RU" sz="2400" dirty="0" smtClean="0"/>
              <a:t>, а </a:t>
            </a:r>
            <a:r>
              <a:rPr lang="ru-RU" sz="2400" dirty="0" err="1" smtClean="0"/>
              <a:t>єдиний</a:t>
            </a:r>
            <a:endParaRPr lang="ru-RU" sz="2400" dirty="0" smtClean="0"/>
          </a:p>
          <a:p>
            <a:r>
              <a:rPr lang="ru-RU" sz="2400" dirty="0" err="1" smtClean="0"/>
              <a:t>справжній</a:t>
            </a:r>
            <a:r>
              <a:rPr lang="ru-RU" sz="2400" dirty="0" smtClean="0"/>
              <a:t> </a:t>
            </a:r>
            <a:r>
              <a:rPr lang="ru-RU" sz="2400" dirty="0" err="1" smtClean="0"/>
              <a:t>бюлетень</a:t>
            </a:r>
            <a:r>
              <a:rPr lang="ru-RU" sz="2400" dirty="0" smtClean="0"/>
              <a:t> для </a:t>
            </a:r>
            <a:r>
              <a:rPr lang="ru-RU" sz="2400" dirty="0" err="1" smtClean="0"/>
              <a:t>голосування</a:t>
            </a:r>
            <a:r>
              <a:rPr lang="ru-RU" sz="2400" dirty="0" smtClean="0"/>
              <a:t> — </a:t>
            </a:r>
            <a:r>
              <a:rPr lang="ru-RU" sz="2400" dirty="0" err="1" smtClean="0"/>
              <a:t>це</a:t>
            </a:r>
            <a:r>
              <a:rPr lang="ru-RU" sz="2400" dirty="0" smtClean="0"/>
              <a:t> </a:t>
            </a:r>
            <a:r>
              <a:rPr lang="ru-RU" sz="2400" dirty="0" err="1" smtClean="0"/>
              <a:t>їх</a:t>
            </a:r>
            <a:r>
              <a:rPr lang="ru-RU" sz="2400" dirty="0" smtClean="0"/>
              <a:t> </a:t>
            </a:r>
            <a:r>
              <a:rPr lang="ru-RU" sz="2400" dirty="0" err="1" smtClean="0"/>
              <a:t>готівка</a:t>
            </a:r>
            <a:r>
              <a:rPr lang="ru-RU" sz="2400" dirty="0" smtClean="0"/>
              <a:t> </a:t>
            </a:r>
            <a:r>
              <a:rPr lang="ru-RU" sz="2400" dirty="0" err="1" smtClean="0"/>
              <a:t>або</a:t>
            </a:r>
            <a:r>
              <a:rPr lang="ru-RU" sz="2400" dirty="0" smtClean="0"/>
              <a:t> </a:t>
            </a:r>
            <a:r>
              <a:rPr lang="ru-RU" sz="2400" dirty="0" err="1" smtClean="0"/>
              <a:t>банківські</a:t>
            </a:r>
            <a:r>
              <a:rPr lang="ru-RU" sz="2400" dirty="0" smtClean="0"/>
              <a:t> </a:t>
            </a:r>
            <a:r>
              <a:rPr lang="ru-RU" sz="2400" dirty="0" err="1" smtClean="0"/>
              <a:t>картки</a:t>
            </a:r>
            <a:r>
              <a:rPr lang="ru-RU" sz="2400" dirty="0" smtClean="0"/>
              <a:t>.</a:t>
            </a:r>
            <a:endParaRPr lang="ru-UA" sz="2400" dirty="0"/>
          </a:p>
        </p:txBody>
      </p:sp>
    </p:spTree>
    <p:extLst>
      <p:ext uri="{BB962C8B-B14F-4D97-AF65-F5344CB8AC3E}">
        <p14:creationId xmlns:p14="http://schemas.microsoft.com/office/powerpoint/2010/main" val="129138840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9512" y="612845"/>
            <a:ext cx="8964488" cy="4893647"/>
          </a:xfrm>
          <a:prstGeom prst="rect">
            <a:avLst/>
          </a:prstGeom>
        </p:spPr>
        <p:txBody>
          <a:bodyPr wrap="square">
            <a:spAutoFit/>
          </a:bodyPr>
          <a:lstStyle/>
          <a:p>
            <a:pPr algn="ctr"/>
            <a:r>
              <a:rPr lang="uk-UA" sz="2400" b="1" dirty="0" smtClean="0"/>
              <a:t>Правило 10. </a:t>
            </a:r>
          </a:p>
          <a:p>
            <a:r>
              <a:rPr lang="uk-UA" sz="2400" dirty="0" smtClean="0"/>
              <a:t>Жорстко і непохитно тримати</a:t>
            </a:r>
          </a:p>
          <a:p>
            <a:r>
              <a:rPr lang="uk-UA" sz="2400" dirty="0" smtClean="0"/>
              <a:t>бізнес на строгій </a:t>
            </a:r>
            <a:r>
              <a:rPr lang="uk-UA" sz="2400" dirty="0" err="1" smtClean="0"/>
              <a:t>директ-маркетинговой</a:t>
            </a:r>
            <a:endParaRPr lang="uk-UA" sz="2400" dirty="0" smtClean="0"/>
          </a:p>
          <a:p>
            <a:r>
              <a:rPr lang="uk-UA" sz="2400" dirty="0" smtClean="0"/>
              <a:t>дієті щонайменше півроку.</a:t>
            </a:r>
          </a:p>
          <a:p>
            <a:r>
              <a:rPr lang="uk-UA" sz="2400" dirty="0" smtClean="0"/>
              <a:t>По-перше, </a:t>
            </a:r>
            <a:r>
              <a:rPr lang="uk-UA" sz="2400" dirty="0" err="1" smtClean="0"/>
              <a:t>позбавтися</a:t>
            </a:r>
            <a:r>
              <a:rPr lang="uk-UA" sz="2400" dirty="0" smtClean="0"/>
              <a:t> від брошурок, які порушують без малого усі перелічені вище правила.  реклами, від яких нуль ефекту. Чемні, витончені нудні листи, що продають.</a:t>
            </a:r>
          </a:p>
          <a:p>
            <a:r>
              <a:rPr lang="uk-UA" sz="2400" dirty="0" smtClean="0"/>
              <a:t>По-друге, складіть маркетинговий план.</a:t>
            </a:r>
          </a:p>
          <a:p>
            <a:r>
              <a:rPr lang="uk-UA" sz="2400" dirty="0" smtClean="0"/>
              <a:t>По-третє, обзаведіться інструментами: новими </a:t>
            </a:r>
            <a:r>
              <a:rPr lang="uk-UA" sz="2400" dirty="0" err="1" smtClean="0"/>
              <a:t>рекламами</a:t>
            </a:r>
            <a:r>
              <a:rPr lang="uk-UA" sz="2400" dirty="0" smtClean="0"/>
              <a:t>, листівками, купонами, </a:t>
            </a:r>
            <a:r>
              <a:rPr lang="uk-UA" sz="2400" dirty="0" err="1" smtClean="0"/>
              <a:t>продающими</a:t>
            </a:r>
            <a:r>
              <a:rPr lang="uk-UA" sz="2400" dirty="0" smtClean="0"/>
              <a:t> листами, сайтами і сценаріями обробки тих, що входять</a:t>
            </a:r>
          </a:p>
          <a:p>
            <a:r>
              <a:rPr lang="uk-UA" sz="2400" dirty="0" smtClean="0"/>
              <a:t>дзвінків. По-четверте, рахуйте. Пам'ятайте четверте правило:</a:t>
            </a:r>
          </a:p>
          <a:p>
            <a:r>
              <a:rPr lang="uk-UA" sz="2400" dirty="0" smtClean="0"/>
              <a:t>"Все повинно відстежуватися і вимірюватися»</a:t>
            </a:r>
            <a:endParaRPr lang="ru-UA" sz="2400" dirty="0"/>
          </a:p>
        </p:txBody>
      </p:sp>
    </p:spTree>
    <p:extLst>
      <p:ext uri="{BB962C8B-B14F-4D97-AF65-F5344CB8AC3E}">
        <p14:creationId xmlns:p14="http://schemas.microsoft.com/office/powerpoint/2010/main" val="323083020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88640"/>
            <a:ext cx="8856984" cy="3693319"/>
          </a:xfrm>
          <a:prstGeom prst="rect">
            <a:avLst/>
          </a:prstGeom>
        </p:spPr>
        <p:txBody>
          <a:bodyPr wrap="square">
            <a:spAutoFit/>
          </a:bodyPr>
          <a:lstStyle/>
          <a:p>
            <a:r>
              <a:rPr lang="ru-RU" dirty="0" err="1" smtClean="0"/>
              <a:t>Важливо</a:t>
            </a:r>
            <a:r>
              <a:rPr lang="ru-RU" dirty="0" smtClean="0"/>
              <a:t>, </a:t>
            </a:r>
            <a:r>
              <a:rPr lang="ru-RU" dirty="0" err="1" smtClean="0"/>
              <a:t>щоб</a:t>
            </a:r>
            <a:r>
              <a:rPr lang="ru-RU" dirty="0" smtClean="0"/>
              <a:t> </a:t>
            </a:r>
            <a:r>
              <a:rPr lang="ru-RU" dirty="0" err="1" smtClean="0"/>
              <a:t>після</a:t>
            </a:r>
            <a:r>
              <a:rPr lang="ru-RU" dirty="0" smtClean="0"/>
              <a:t> перегляду </a:t>
            </a:r>
            <a:r>
              <a:rPr lang="ru-RU" dirty="0" err="1" smtClean="0"/>
              <a:t>реклами</a:t>
            </a:r>
            <a:r>
              <a:rPr lang="ru-RU" dirty="0" smtClean="0"/>
              <a:t> люди </a:t>
            </a:r>
            <a:r>
              <a:rPr lang="ru-RU" dirty="0" err="1" smtClean="0"/>
              <a:t>вишикувалися</a:t>
            </a:r>
            <a:r>
              <a:rPr lang="ru-RU" dirty="0" smtClean="0"/>
              <a:t> в </a:t>
            </a:r>
            <a:r>
              <a:rPr lang="ru-RU" dirty="0" err="1" smtClean="0"/>
              <a:t>чергу</a:t>
            </a:r>
            <a:r>
              <a:rPr lang="ru-RU" dirty="0" smtClean="0"/>
              <a:t> за вашим товаром. Ось </a:t>
            </a:r>
            <a:r>
              <a:rPr lang="ru-RU" dirty="0" err="1" smtClean="0"/>
              <a:t>це</a:t>
            </a:r>
            <a:r>
              <a:rPr lang="ru-RU" dirty="0" smtClean="0"/>
              <a:t> перша </a:t>
            </a:r>
            <a:r>
              <a:rPr lang="ru-RU" dirty="0" err="1" smtClean="0"/>
              <a:t>вимога</a:t>
            </a:r>
            <a:r>
              <a:rPr lang="ru-RU" dirty="0" smtClean="0"/>
              <a:t> до того, </a:t>
            </a:r>
            <a:r>
              <a:rPr lang="ru-RU" dirty="0" err="1" smtClean="0"/>
              <a:t>що</a:t>
            </a:r>
            <a:r>
              <a:rPr lang="ru-RU" dirty="0" smtClean="0"/>
              <a:t> </a:t>
            </a:r>
            <a:r>
              <a:rPr lang="ru-RU" dirty="0" err="1" smtClean="0"/>
              <a:t>ви</a:t>
            </a:r>
            <a:r>
              <a:rPr lang="ru-RU" dirty="0" smtClean="0"/>
              <a:t> </a:t>
            </a:r>
            <a:r>
              <a:rPr lang="ru-RU" dirty="0" err="1" smtClean="0"/>
              <a:t>повинні</a:t>
            </a:r>
            <a:r>
              <a:rPr lang="ru-RU" dirty="0" smtClean="0"/>
              <a:t> </a:t>
            </a:r>
            <a:r>
              <a:rPr lang="ru-RU" dirty="0" err="1" smtClean="0"/>
              <a:t>хотіти</a:t>
            </a:r>
            <a:r>
              <a:rPr lang="ru-RU" dirty="0" smtClean="0"/>
              <a:t> </a:t>
            </a:r>
            <a:r>
              <a:rPr lang="ru-RU" dirty="0" err="1" smtClean="0"/>
              <a:t>отримати</a:t>
            </a:r>
            <a:r>
              <a:rPr lang="ru-RU" dirty="0" smtClean="0"/>
              <a:t>.</a:t>
            </a:r>
          </a:p>
          <a:p>
            <a:r>
              <a:rPr lang="ru-RU" dirty="0" smtClean="0"/>
              <a:t>Давайте не </a:t>
            </a:r>
            <a:r>
              <a:rPr lang="ru-RU" dirty="0" err="1" smtClean="0"/>
              <a:t>подивимося</a:t>
            </a:r>
            <a:r>
              <a:rPr lang="ru-RU" dirty="0" smtClean="0"/>
              <a:t>, а </a:t>
            </a:r>
            <a:r>
              <a:rPr lang="ru-RU" dirty="0" err="1" smtClean="0"/>
              <a:t>спрогнозуємо</a:t>
            </a:r>
            <a:r>
              <a:rPr lang="ru-RU" dirty="0" smtClean="0"/>
              <a:t>.</a:t>
            </a:r>
          </a:p>
          <a:p>
            <a:endParaRPr lang="ru-RU" dirty="0" smtClean="0"/>
          </a:p>
          <a:p>
            <a:r>
              <a:rPr lang="ru-RU" dirty="0" smtClean="0"/>
              <a:t>Мене не </a:t>
            </a:r>
            <a:r>
              <a:rPr lang="ru-RU" dirty="0" err="1" smtClean="0"/>
              <a:t>цікавить</a:t>
            </a:r>
            <a:r>
              <a:rPr lang="ru-RU" dirty="0" smtClean="0"/>
              <a:t>, </a:t>
            </a:r>
            <a:r>
              <a:rPr lang="ru-RU" dirty="0" err="1" smtClean="0"/>
              <a:t>що</a:t>
            </a:r>
            <a:r>
              <a:rPr lang="ru-RU" dirty="0" smtClean="0"/>
              <a:t> буде ПІСЛЯ.</a:t>
            </a:r>
          </a:p>
          <a:p>
            <a:endParaRPr lang="ru-RU" dirty="0" smtClean="0"/>
          </a:p>
          <a:p>
            <a:r>
              <a:rPr lang="ru-RU" dirty="0" smtClean="0"/>
              <a:t>Мене </a:t>
            </a:r>
            <a:r>
              <a:rPr lang="ru-RU" dirty="0" err="1" smtClean="0"/>
              <a:t>цікавить</a:t>
            </a:r>
            <a:r>
              <a:rPr lang="ru-RU" dirty="0" smtClean="0"/>
              <a:t>, </a:t>
            </a:r>
            <a:r>
              <a:rPr lang="ru-RU" dirty="0" err="1" smtClean="0"/>
              <a:t>що</a:t>
            </a:r>
            <a:r>
              <a:rPr lang="ru-RU" dirty="0" smtClean="0"/>
              <a:t> буде ДО. </a:t>
            </a:r>
          </a:p>
          <a:p>
            <a:r>
              <a:rPr lang="ru-RU" dirty="0" err="1" smtClean="0"/>
              <a:t>Давати</a:t>
            </a:r>
            <a:r>
              <a:rPr lang="ru-RU" dirty="0" smtClean="0"/>
              <a:t> рекламу </a:t>
            </a:r>
            <a:r>
              <a:rPr lang="ru-RU" dirty="0" err="1" smtClean="0"/>
              <a:t>заради</a:t>
            </a:r>
            <a:r>
              <a:rPr lang="ru-RU" dirty="0" smtClean="0"/>
              <a:t> </a:t>
            </a:r>
            <a:r>
              <a:rPr lang="ru-RU" dirty="0" err="1" smtClean="0"/>
              <a:t>реклами</a:t>
            </a:r>
            <a:r>
              <a:rPr lang="ru-RU" dirty="0" smtClean="0"/>
              <a:t> не </a:t>
            </a:r>
            <a:r>
              <a:rPr lang="ru-RU" dirty="0" err="1" smtClean="0"/>
              <a:t>варто</a:t>
            </a:r>
            <a:r>
              <a:rPr lang="ru-RU" dirty="0" smtClean="0"/>
              <a:t>. </a:t>
            </a:r>
          </a:p>
          <a:p>
            <a:r>
              <a:rPr lang="ru-RU" dirty="0" err="1" smtClean="0"/>
              <a:t>Відома</a:t>
            </a:r>
            <a:r>
              <a:rPr lang="ru-RU" dirty="0" smtClean="0"/>
              <a:t> формула, </a:t>
            </a:r>
            <a:r>
              <a:rPr lang="ru-RU" dirty="0" err="1" smtClean="0"/>
              <a:t>що</a:t>
            </a:r>
            <a:r>
              <a:rPr lang="ru-RU" dirty="0" smtClean="0"/>
              <a:t> </a:t>
            </a:r>
            <a:r>
              <a:rPr lang="ru-RU" dirty="0" err="1" smtClean="0"/>
              <a:t>новий</a:t>
            </a:r>
            <a:r>
              <a:rPr lang="ru-RU" dirty="0" smtClean="0"/>
              <a:t> </a:t>
            </a:r>
            <a:r>
              <a:rPr lang="ru-RU" dirty="0" err="1" smtClean="0"/>
              <a:t>клієнт</a:t>
            </a:r>
            <a:r>
              <a:rPr lang="ru-RU" dirty="0" smtClean="0"/>
              <a:t> обходиться в 5 </a:t>
            </a:r>
            <a:r>
              <a:rPr lang="ru-RU" dirty="0" err="1" smtClean="0"/>
              <a:t>разів</a:t>
            </a:r>
            <a:r>
              <a:rPr lang="ru-RU" dirty="0" smtClean="0"/>
              <a:t> </a:t>
            </a:r>
            <a:r>
              <a:rPr lang="ru-RU" dirty="0" err="1" smtClean="0"/>
              <a:t>дорожче</a:t>
            </a:r>
            <a:r>
              <a:rPr lang="ru-RU" dirty="0" smtClean="0"/>
              <a:t> за </a:t>
            </a:r>
            <a:r>
              <a:rPr lang="ru-RU" dirty="0" err="1" smtClean="0"/>
              <a:t>старий</a:t>
            </a:r>
            <a:r>
              <a:rPr lang="ru-RU" dirty="0" smtClean="0"/>
              <a:t>.</a:t>
            </a:r>
          </a:p>
          <a:p>
            <a:endParaRPr lang="ru-RU" dirty="0" smtClean="0"/>
          </a:p>
          <a:p>
            <a:r>
              <a:rPr lang="ru-RU" dirty="0" err="1" smtClean="0"/>
              <a:t>Втрата</a:t>
            </a:r>
            <a:r>
              <a:rPr lang="ru-RU" dirty="0" smtClean="0"/>
              <a:t> </a:t>
            </a:r>
            <a:r>
              <a:rPr lang="ru-RU" dirty="0" err="1" smtClean="0"/>
              <a:t>клієнтів</a:t>
            </a:r>
            <a:r>
              <a:rPr lang="ru-RU" dirty="0" smtClean="0"/>
              <a:t> </a:t>
            </a:r>
            <a:r>
              <a:rPr lang="ru-RU" dirty="0" err="1" smtClean="0"/>
              <a:t>процес</a:t>
            </a:r>
            <a:r>
              <a:rPr lang="ru-RU" dirty="0" smtClean="0"/>
              <a:t> є неминучим і </a:t>
            </a:r>
            <a:r>
              <a:rPr lang="ru-RU" dirty="0" err="1" smtClean="0"/>
              <a:t>це</a:t>
            </a:r>
            <a:r>
              <a:rPr lang="ru-RU" dirty="0" smtClean="0"/>
              <a:t> </a:t>
            </a:r>
            <a:r>
              <a:rPr lang="ru-RU" dirty="0" err="1" smtClean="0"/>
              <a:t>потрібно</a:t>
            </a:r>
            <a:r>
              <a:rPr lang="ru-RU" dirty="0" smtClean="0"/>
              <a:t> </a:t>
            </a:r>
            <a:r>
              <a:rPr lang="ru-RU" dirty="0" err="1" smtClean="0"/>
              <a:t>розуміти</a:t>
            </a:r>
            <a:r>
              <a:rPr lang="ru-RU" dirty="0" smtClean="0"/>
              <a:t>. </a:t>
            </a:r>
            <a:r>
              <a:rPr lang="ru-RU" dirty="0" err="1" smtClean="0"/>
              <a:t>Інша</a:t>
            </a:r>
            <a:r>
              <a:rPr lang="ru-RU" dirty="0" smtClean="0"/>
              <a:t> справа треба </a:t>
            </a:r>
            <a:r>
              <a:rPr lang="ru-RU" dirty="0" err="1" smtClean="0"/>
              <a:t>розуміти</a:t>
            </a:r>
            <a:r>
              <a:rPr lang="ru-RU" dirty="0" smtClean="0"/>
              <a:t>: кого </a:t>
            </a:r>
            <a:r>
              <a:rPr lang="ru-RU" dirty="0" err="1" smtClean="0"/>
              <a:t>втрачаємо</a:t>
            </a:r>
            <a:r>
              <a:rPr lang="ru-RU" dirty="0" smtClean="0"/>
              <a:t>, в </a:t>
            </a:r>
            <a:r>
              <a:rPr lang="ru-RU" dirty="0" err="1" smtClean="0"/>
              <a:t>яких</a:t>
            </a:r>
            <a:r>
              <a:rPr lang="ru-RU" dirty="0" smtClean="0"/>
              <a:t> </a:t>
            </a:r>
            <a:r>
              <a:rPr lang="ru-RU" dirty="0" err="1" smtClean="0"/>
              <a:t>кількостях</a:t>
            </a:r>
            <a:r>
              <a:rPr lang="ru-RU" dirty="0" smtClean="0"/>
              <a:t> і в </a:t>
            </a:r>
            <a:r>
              <a:rPr lang="ru-RU" dirty="0" err="1" smtClean="0"/>
              <a:t>яких</a:t>
            </a:r>
            <a:r>
              <a:rPr lang="ru-RU" dirty="0" smtClean="0"/>
              <a:t> %. </a:t>
            </a:r>
            <a:r>
              <a:rPr lang="ru-RU" dirty="0" err="1" smtClean="0"/>
              <a:t>Адже</a:t>
            </a:r>
            <a:r>
              <a:rPr lang="ru-RU" dirty="0" smtClean="0"/>
              <a:t> </a:t>
            </a:r>
            <a:r>
              <a:rPr lang="ru-RU" dirty="0" err="1" smtClean="0"/>
              <a:t>ніхто</a:t>
            </a:r>
            <a:r>
              <a:rPr lang="ru-RU" dirty="0" smtClean="0"/>
              <a:t> не </a:t>
            </a:r>
            <a:r>
              <a:rPr lang="ru-RU" dirty="0" err="1" smtClean="0"/>
              <a:t>скасовував</a:t>
            </a:r>
            <a:r>
              <a:rPr lang="ru-RU" dirty="0" smtClean="0"/>
              <a:t> правило Парето, в </a:t>
            </a:r>
            <a:r>
              <a:rPr lang="ru-RU" dirty="0" err="1" smtClean="0"/>
              <a:t>якому</a:t>
            </a:r>
            <a:r>
              <a:rPr lang="ru-RU" dirty="0" smtClean="0"/>
              <a:t> </a:t>
            </a:r>
            <a:r>
              <a:rPr lang="ru-RU" dirty="0" err="1" smtClean="0"/>
              <a:t>йдеться</a:t>
            </a:r>
            <a:r>
              <a:rPr lang="ru-RU" dirty="0" smtClean="0"/>
              <a:t>, </a:t>
            </a:r>
            <a:r>
              <a:rPr lang="ru-RU" dirty="0" err="1" smtClean="0"/>
              <a:t>що</a:t>
            </a:r>
            <a:r>
              <a:rPr lang="ru-RU" dirty="0" smtClean="0"/>
              <a:t> 20% </a:t>
            </a:r>
            <a:r>
              <a:rPr lang="ru-RU" dirty="0" err="1" smtClean="0"/>
              <a:t>клієнтів</a:t>
            </a:r>
            <a:r>
              <a:rPr lang="ru-RU" dirty="0" smtClean="0"/>
              <a:t> </a:t>
            </a:r>
            <a:r>
              <a:rPr lang="ru-RU" dirty="0" err="1" smtClean="0"/>
              <a:t>дають</a:t>
            </a:r>
            <a:r>
              <a:rPr lang="ru-RU" dirty="0" smtClean="0"/>
              <a:t> 80% </a:t>
            </a:r>
            <a:r>
              <a:rPr lang="ru-RU" dirty="0" err="1" smtClean="0"/>
              <a:t>прибутку</a:t>
            </a:r>
            <a:r>
              <a:rPr lang="ru-RU" dirty="0" smtClean="0"/>
              <a:t>.</a:t>
            </a:r>
            <a:endParaRPr lang="ru-UA"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3568" y="3907880"/>
            <a:ext cx="6624736" cy="28289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06752428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05805" y="188640"/>
            <a:ext cx="8352928" cy="5632311"/>
          </a:xfrm>
          <a:prstGeom prst="rect">
            <a:avLst/>
          </a:prstGeom>
        </p:spPr>
        <p:txBody>
          <a:bodyPr wrap="square">
            <a:spAutoFit/>
          </a:bodyPr>
          <a:lstStyle/>
          <a:p>
            <a:r>
              <a:rPr lang="uk-UA" dirty="0" smtClean="0"/>
              <a:t>Як запустити кампанію </a:t>
            </a:r>
            <a:r>
              <a:rPr lang="uk-UA" dirty="0" err="1" smtClean="0"/>
              <a:t>директ</a:t>
            </a:r>
            <a:r>
              <a:rPr lang="uk-UA" dirty="0" smtClean="0"/>
              <a:t>-маркетингу</a:t>
            </a:r>
          </a:p>
          <a:p>
            <a:r>
              <a:rPr lang="uk-UA" dirty="0" smtClean="0"/>
              <a:t>Саме застосування методів та інструментів </a:t>
            </a:r>
            <a:r>
              <a:rPr lang="uk-UA" dirty="0" err="1" smtClean="0"/>
              <a:t>директ</a:t>
            </a:r>
            <a:r>
              <a:rPr lang="uk-UA" dirty="0" smtClean="0"/>
              <a:t>-маркетингу завжди дозволятиме вам:</a:t>
            </a:r>
          </a:p>
          <a:p>
            <a:r>
              <a:rPr lang="uk-UA" dirty="0" smtClean="0"/>
              <a:t>• витрачати менше грошей;</a:t>
            </a:r>
          </a:p>
          <a:p>
            <a:r>
              <a:rPr lang="uk-UA" dirty="0" smtClean="0"/>
              <a:t>• розуміти, куди ці гроші пішли;</a:t>
            </a:r>
          </a:p>
          <a:p>
            <a:r>
              <a:rPr lang="uk-UA" dirty="0" smtClean="0"/>
              <a:t>• завжди отримувати більший ефект з </a:t>
            </a:r>
            <a:r>
              <a:rPr lang="uk-UA" dirty="0" err="1" smtClean="0"/>
              <a:t>кожноїгрошовоїодиниці</a:t>
            </a:r>
            <a:r>
              <a:rPr lang="uk-UA" dirty="0" smtClean="0"/>
              <a:t> , яку ви вкладатимете в ці інструменти.</a:t>
            </a:r>
          </a:p>
          <a:p>
            <a:endParaRPr lang="uk-UA" dirty="0"/>
          </a:p>
          <a:p>
            <a:r>
              <a:rPr lang="uk-UA" dirty="0" smtClean="0"/>
              <a:t>Усі компанії, які займаються бізнесом, можна суб'єктивно умовно розділити на 3 групи.</a:t>
            </a:r>
          </a:p>
          <a:p>
            <a:endParaRPr lang="uk-UA" dirty="0" smtClean="0"/>
          </a:p>
          <a:p>
            <a:r>
              <a:rPr lang="uk-UA" dirty="0" smtClean="0"/>
              <a:t>1 група – це підприємець-початківець або фірма, що складається з двох-трьох осіб.</a:t>
            </a:r>
          </a:p>
          <a:p>
            <a:endParaRPr lang="uk-UA" dirty="0" smtClean="0"/>
          </a:p>
          <a:p>
            <a:r>
              <a:rPr lang="uk-UA" dirty="0" smtClean="0"/>
              <a:t>2 група - це компанія, де працює від 5 до 10 осіб. Це наступний етап у розвитку бізнесу, коли він уже відбувся. Але компанія розуміє, що тими методами, якими розвивалася раніше, користуватися вже не можна. Їй необхідно рухатися далі та підвищувати ефективність власної діяльності, щоб не «зжерли» конкуренти.</a:t>
            </a:r>
          </a:p>
          <a:p>
            <a:endParaRPr lang="uk-UA" dirty="0" smtClean="0"/>
          </a:p>
          <a:p>
            <a:r>
              <a:rPr lang="uk-UA" dirty="0" smtClean="0"/>
              <a:t>3 група – великі компанії, де працює від 10 до 100 людина. Але не більше 100 працівників</a:t>
            </a:r>
            <a:endParaRPr lang="ru-UA" dirty="0"/>
          </a:p>
        </p:txBody>
      </p:sp>
    </p:spTree>
    <p:extLst>
      <p:ext uri="{BB962C8B-B14F-4D97-AF65-F5344CB8AC3E}">
        <p14:creationId xmlns:p14="http://schemas.microsoft.com/office/powerpoint/2010/main" val="266426937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9512" y="260648"/>
            <a:ext cx="8568952" cy="6001643"/>
          </a:xfrm>
          <a:prstGeom prst="rect">
            <a:avLst/>
          </a:prstGeom>
        </p:spPr>
        <p:txBody>
          <a:bodyPr wrap="square">
            <a:spAutoFit/>
          </a:bodyPr>
          <a:lstStyle/>
          <a:p>
            <a:r>
              <a:rPr lang="ru-RU" sz="2400" dirty="0" err="1" smtClean="0"/>
              <a:t>Під</a:t>
            </a:r>
            <a:r>
              <a:rPr lang="ru-RU" sz="2400" dirty="0" smtClean="0"/>
              <a:t> </a:t>
            </a:r>
            <a:r>
              <a:rPr lang="ru-RU" sz="2400" dirty="0" err="1" smtClean="0"/>
              <a:t>недирект-маркетинговим</a:t>
            </a:r>
            <a:r>
              <a:rPr lang="ru-RU" sz="2400" dirty="0" smtClean="0"/>
              <a:t> </a:t>
            </a:r>
            <a:r>
              <a:rPr lang="ru-RU" sz="2400" dirty="0" err="1" smtClean="0"/>
              <a:t>бізнесом</a:t>
            </a:r>
            <a:r>
              <a:rPr lang="ru-RU" sz="2400" dirty="0" smtClean="0"/>
              <a:t> </a:t>
            </a:r>
            <a:r>
              <a:rPr lang="ru-RU" sz="2400" dirty="0" err="1" smtClean="0"/>
              <a:t>розуміється</a:t>
            </a:r>
            <a:r>
              <a:rPr lang="ru-RU" sz="2400" dirty="0" smtClean="0"/>
              <a:t> будь-</a:t>
            </a:r>
            <a:r>
              <a:rPr lang="ru-RU" sz="2400" dirty="0" err="1" smtClean="0"/>
              <a:t>який</a:t>
            </a:r>
            <a:endParaRPr lang="ru-RU" sz="2400" dirty="0" smtClean="0"/>
          </a:p>
          <a:p>
            <a:r>
              <a:rPr lang="ru-RU" sz="2400" dirty="0" err="1" smtClean="0"/>
              <a:t>бізнес</a:t>
            </a:r>
            <a:r>
              <a:rPr lang="ru-RU" sz="2400" dirty="0" smtClean="0"/>
              <a:t>, </a:t>
            </a:r>
            <a:r>
              <a:rPr lang="ru-RU" sz="2400" dirty="0" err="1" smtClean="0"/>
              <a:t>крім</a:t>
            </a:r>
            <a:r>
              <a:rPr lang="ru-RU" sz="2400" dirty="0" smtClean="0"/>
              <a:t> </a:t>
            </a:r>
            <a:r>
              <a:rPr lang="ru-RU" sz="2400" dirty="0" err="1" smtClean="0"/>
              <a:t>поштової</a:t>
            </a:r>
            <a:r>
              <a:rPr lang="ru-RU" sz="2400" dirty="0" smtClean="0"/>
              <a:t>, </a:t>
            </a:r>
            <a:r>
              <a:rPr lang="ru-RU" sz="2400" dirty="0" err="1" smtClean="0"/>
              <a:t>каталожної</a:t>
            </a:r>
            <a:r>
              <a:rPr lang="ru-RU" sz="2400" dirty="0" smtClean="0"/>
              <a:t> </a:t>
            </a:r>
            <a:r>
              <a:rPr lang="ru-RU" sz="2400" dirty="0" err="1" smtClean="0"/>
              <a:t>чи</a:t>
            </a:r>
            <a:r>
              <a:rPr lang="ru-RU" sz="2400" dirty="0" smtClean="0"/>
              <a:t> </a:t>
            </a:r>
            <a:r>
              <a:rPr lang="ru-RU" sz="2400" dirty="0" err="1" smtClean="0"/>
              <a:t>онлайнової</a:t>
            </a:r>
            <a:r>
              <a:rPr lang="ru-RU" sz="2400" dirty="0" smtClean="0"/>
              <a:t> </a:t>
            </a:r>
            <a:r>
              <a:rPr lang="ru-RU" sz="2400" dirty="0" err="1" smtClean="0"/>
              <a:t>торгівлі</a:t>
            </a:r>
            <a:r>
              <a:rPr lang="ru-RU" sz="2400" dirty="0" smtClean="0"/>
              <a:t>,</a:t>
            </a:r>
          </a:p>
          <a:p>
            <a:r>
              <a:rPr lang="ru-RU" sz="2400" dirty="0" smtClean="0"/>
              <a:t>де </a:t>
            </a:r>
            <a:r>
              <a:rPr lang="ru-RU" sz="2400" dirty="0" err="1" smtClean="0"/>
              <a:t>продавець</a:t>
            </a:r>
            <a:r>
              <a:rPr lang="ru-RU" sz="2400" dirty="0" smtClean="0"/>
              <a:t> </a:t>
            </a:r>
            <a:r>
              <a:rPr lang="ru-RU" sz="2400" dirty="0" err="1" smtClean="0"/>
              <a:t>пропонує</a:t>
            </a:r>
            <a:r>
              <a:rPr lang="ru-RU" sz="2400" dirty="0" smtClean="0"/>
              <a:t> </a:t>
            </a:r>
            <a:r>
              <a:rPr lang="ru-RU" sz="2400" dirty="0" err="1" smtClean="0"/>
              <a:t>замовити</a:t>
            </a:r>
            <a:r>
              <a:rPr lang="ru-RU" sz="2400" dirty="0" smtClean="0"/>
              <a:t> в </a:t>
            </a:r>
            <a:r>
              <a:rPr lang="ru-RU" sz="2400" dirty="0" err="1" smtClean="0"/>
              <a:t>нього</a:t>
            </a:r>
            <a:r>
              <a:rPr lang="ru-RU" sz="2400" dirty="0" smtClean="0"/>
              <a:t> товар</a:t>
            </a:r>
          </a:p>
          <a:p>
            <a:endParaRPr lang="ru-RU" sz="2400" dirty="0"/>
          </a:p>
          <a:p>
            <a:endParaRPr lang="ru-RU" sz="2400" dirty="0" smtClean="0"/>
          </a:p>
          <a:p>
            <a:r>
              <a:rPr lang="ru-RU" sz="2400" dirty="0" smtClean="0"/>
              <a:t>Ми </a:t>
            </a:r>
            <a:r>
              <a:rPr lang="ru-RU" sz="2400" dirty="0" err="1" smtClean="0"/>
              <a:t>постійно</a:t>
            </a:r>
            <a:r>
              <a:rPr lang="ru-RU" sz="2400" dirty="0" smtClean="0"/>
              <a:t> </a:t>
            </a:r>
            <a:r>
              <a:rPr lang="ru-RU" sz="2400" dirty="0" err="1" smtClean="0"/>
              <a:t>бачимо</a:t>
            </a:r>
            <a:r>
              <a:rPr lang="ru-RU" sz="2400" dirty="0" smtClean="0"/>
              <a:t> рекламу, тому наш </a:t>
            </a:r>
            <a:r>
              <a:rPr lang="ru-RU" sz="2400" dirty="0" err="1" smtClean="0"/>
              <a:t>мозок</a:t>
            </a:r>
            <a:r>
              <a:rPr lang="ru-RU" sz="2400" dirty="0" smtClean="0"/>
              <a:t> </a:t>
            </a:r>
            <a:r>
              <a:rPr lang="ru-RU" sz="2400" dirty="0" err="1" smtClean="0"/>
              <a:t>навчився</a:t>
            </a:r>
            <a:r>
              <a:rPr lang="ru-RU" sz="2400" dirty="0" smtClean="0"/>
              <a:t> </a:t>
            </a:r>
            <a:r>
              <a:rPr lang="ru-RU" sz="2400" dirty="0" err="1" smtClean="0"/>
              <a:t>закриватися</a:t>
            </a:r>
            <a:r>
              <a:rPr lang="ru-RU" sz="2400" dirty="0" smtClean="0"/>
              <a:t> </a:t>
            </a:r>
            <a:r>
              <a:rPr lang="ru-RU" sz="2400" dirty="0" err="1" smtClean="0"/>
              <a:t>від</a:t>
            </a:r>
            <a:r>
              <a:rPr lang="ru-RU" sz="2400" dirty="0" smtClean="0"/>
              <a:t> </a:t>
            </a:r>
            <a:r>
              <a:rPr lang="ru-RU" sz="2400" dirty="0" err="1" smtClean="0"/>
              <a:t>неї</a:t>
            </a:r>
            <a:r>
              <a:rPr lang="ru-RU" sz="2400" dirty="0" smtClean="0"/>
              <a:t> – просто </a:t>
            </a:r>
            <a:r>
              <a:rPr lang="ru-RU" sz="2400" dirty="0" err="1" smtClean="0"/>
              <a:t>перестаємо</a:t>
            </a:r>
            <a:r>
              <a:rPr lang="ru-RU" sz="2400" dirty="0" smtClean="0"/>
              <a:t> </a:t>
            </a:r>
            <a:r>
              <a:rPr lang="ru-RU" sz="2400" dirty="0" err="1" smtClean="0"/>
              <a:t>її</a:t>
            </a:r>
            <a:r>
              <a:rPr lang="ru-RU" sz="2400" dirty="0" smtClean="0"/>
              <a:t> </a:t>
            </a:r>
            <a:r>
              <a:rPr lang="ru-RU" sz="2400" dirty="0" err="1" smtClean="0"/>
              <a:t>сприймати</a:t>
            </a:r>
            <a:r>
              <a:rPr lang="ru-RU" sz="2400" dirty="0" smtClean="0"/>
              <a:t>. Для того </a:t>
            </a:r>
            <a:r>
              <a:rPr lang="ru-RU" sz="2400" dirty="0" err="1" smtClean="0"/>
              <a:t>щоб</a:t>
            </a:r>
            <a:r>
              <a:rPr lang="ru-RU" sz="2400" dirty="0" smtClean="0"/>
              <a:t> </a:t>
            </a:r>
            <a:r>
              <a:rPr lang="ru-RU" sz="2400" dirty="0" err="1" smtClean="0"/>
              <a:t>достукатися</a:t>
            </a:r>
            <a:r>
              <a:rPr lang="ru-RU" sz="2400" dirty="0" smtClean="0"/>
              <a:t> до нас, є два </a:t>
            </a:r>
            <a:r>
              <a:rPr lang="ru-RU" sz="2400" dirty="0" err="1" smtClean="0"/>
              <a:t>способи</a:t>
            </a:r>
            <a:r>
              <a:rPr lang="ru-RU" sz="2400" dirty="0" smtClean="0"/>
              <a:t>.</a:t>
            </a:r>
          </a:p>
          <a:p>
            <a:endParaRPr lang="ru-RU" sz="2400" dirty="0" smtClean="0"/>
          </a:p>
          <a:p>
            <a:r>
              <a:rPr lang="ru-RU" sz="2400" dirty="0" smtClean="0"/>
              <a:t>Перший – </a:t>
            </a:r>
            <a:r>
              <a:rPr lang="ru-RU" sz="2400" dirty="0" err="1" smtClean="0"/>
              <a:t>обрушувати</a:t>
            </a:r>
            <a:r>
              <a:rPr lang="ru-RU" sz="2400" dirty="0" smtClean="0"/>
              <a:t> все </a:t>
            </a:r>
            <a:r>
              <a:rPr lang="ru-RU" sz="2400" dirty="0" err="1" smtClean="0"/>
              <a:t>більше</a:t>
            </a:r>
            <a:r>
              <a:rPr lang="ru-RU" sz="2400" dirty="0" smtClean="0"/>
              <a:t> і </a:t>
            </a:r>
            <a:r>
              <a:rPr lang="ru-RU" sz="2400" dirty="0" err="1" smtClean="0"/>
              <a:t>більше</a:t>
            </a:r>
            <a:r>
              <a:rPr lang="ru-RU" sz="2400" dirty="0" smtClean="0"/>
              <a:t> </a:t>
            </a:r>
            <a:r>
              <a:rPr lang="ru-RU" sz="2400" dirty="0" err="1" smtClean="0"/>
              <a:t>реклами</a:t>
            </a:r>
            <a:r>
              <a:rPr lang="ru-RU" sz="2400" dirty="0" smtClean="0"/>
              <a:t>, </a:t>
            </a:r>
            <a:r>
              <a:rPr lang="ru-RU" sz="2400" dirty="0" err="1" smtClean="0"/>
              <a:t>тоді</a:t>
            </a:r>
            <a:r>
              <a:rPr lang="ru-RU" sz="2400" dirty="0" smtClean="0"/>
              <a:t> нам уже </a:t>
            </a:r>
            <a:r>
              <a:rPr lang="ru-RU" sz="2400" dirty="0" err="1" smtClean="0"/>
              <a:t>нікуди</a:t>
            </a:r>
            <a:r>
              <a:rPr lang="ru-RU" sz="2400" dirty="0" smtClean="0"/>
              <a:t> </a:t>
            </a:r>
            <a:r>
              <a:rPr lang="ru-RU" sz="2400" dirty="0" err="1" smtClean="0"/>
              <a:t>від</a:t>
            </a:r>
            <a:r>
              <a:rPr lang="ru-RU" sz="2400" dirty="0" smtClean="0"/>
              <a:t> </a:t>
            </a:r>
            <a:r>
              <a:rPr lang="ru-RU" sz="2400" dirty="0" err="1" smtClean="0"/>
              <a:t>неї</a:t>
            </a:r>
            <a:r>
              <a:rPr lang="ru-RU" sz="2400" dirty="0" smtClean="0"/>
              <a:t> не </a:t>
            </a:r>
            <a:r>
              <a:rPr lang="ru-RU" sz="2400" dirty="0" err="1" smtClean="0"/>
              <a:t>подітися</a:t>
            </a:r>
            <a:r>
              <a:rPr lang="ru-RU" sz="2400" dirty="0" smtClean="0"/>
              <a:t>, а </a:t>
            </a:r>
            <a:r>
              <a:rPr lang="ru-RU" sz="2400" dirty="0" err="1" smtClean="0"/>
              <a:t>також</a:t>
            </a:r>
            <a:r>
              <a:rPr lang="ru-RU" sz="2400" dirty="0" smtClean="0"/>
              <a:t> </a:t>
            </a:r>
            <a:r>
              <a:rPr lang="ru-RU" sz="2400" dirty="0" err="1" smtClean="0"/>
              <a:t>збільшувати</a:t>
            </a:r>
            <a:r>
              <a:rPr lang="ru-RU" sz="2400" dirty="0" smtClean="0"/>
              <a:t> </a:t>
            </a:r>
            <a:r>
              <a:rPr lang="ru-RU" sz="2400" dirty="0" err="1" smtClean="0"/>
              <a:t>бюджети</a:t>
            </a:r>
            <a:r>
              <a:rPr lang="ru-RU" sz="2400" dirty="0" smtClean="0"/>
              <a:t> та </a:t>
            </a:r>
            <a:r>
              <a:rPr lang="ru-RU" sz="2400" dirty="0" err="1" smtClean="0"/>
              <a:t>розміри</a:t>
            </a:r>
            <a:r>
              <a:rPr lang="ru-RU" sz="2400" dirty="0" smtClean="0"/>
              <a:t>, </a:t>
            </a:r>
            <a:r>
              <a:rPr lang="ru-RU" sz="2400" dirty="0" err="1" smtClean="0"/>
              <a:t>додавати</a:t>
            </a:r>
            <a:r>
              <a:rPr lang="ru-RU" sz="2400" dirty="0" smtClean="0"/>
              <a:t> </a:t>
            </a:r>
            <a:r>
              <a:rPr lang="ru-RU" sz="2400" dirty="0" err="1" smtClean="0"/>
              <a:t>ще</a:t>
            </a:r>
            <a:r>
              <a:rPr lang="ru-RU" sz="2400" dirty="0" smtClean="0"/>
              <a:t> </a:t>
            </a:r>
            <a:r>
              <a:rPr lang="ru-RU" sz="2400" dirty="0" err="1" smtClean="0"/>
              <a:t>фарб</a:t>
            </a:r>
            <a:r>
              <a:rPr lang="ru-RU" sz="2400" dirty="0" smtClean="0"/>
              <a:t>.</a:t>
            </a:r>
          </a:p>
          <a:p>
            <a:endParaRPr lang="ru-RU" sz="2400" dirty="0" smtClean="0"/>
          </a:p>
          <a:p>
            <a:r>
              <a:rPr lang="ru-RU" sz="2400" dirty="0" err="1" smtClean="0"/>
              <a:t>Другий</a:t>
            </a:r>
            <a:r>
              <a:rPr lang="ru-RU" sz="2400" dirty="0" smtClean="0"/>
              <a:t> - </a:t>
            </a:r>
            <a:r>
              <a:rPr lang="ru-RU" sz="2400" dirty="0" err="1" smtClean="0"/>
              <a:t>це</a:t>
            </a:r>
            <a:r>
              <a:rPr lang="ru-RU" sz="2400" dirty="0" smtClean="0"/>
              <a:t> </a:t>
            </a:r>
            <a:r>
              <a:rPr lang="ru-RU" sz="2400" dirty="0" err="1" smtClean="0"/>
              <a:t>спосіб</a:t>
            </a:r>
            <a:r>
              <a:rPr lang="ru-RU" sz="2400" dirty="0" smtClean="0"/>
              <a:t> прямого </a:t>
            </a:r>
            <a:r>
              <a:rPr lang="ru-RU" sz="2400" dirty="0" err="1" smtClean="0"/>
              <a:t>влучення</a:t>
            </a:r>
            <a:r>
              <a:rPr lang="ru-RU" sz="2400" dirty="0" smtClean="0"/>
              <a:t> в </a:t>
            </a:r>
            <a:r>
              <a:rPr lang="ru-RU" sz="2400" dirty="0" err="1" smtClean="0"/>
              <a:t>ціль</a:t>
            </a:r>
            <a:r>
              <a:rPr lang="ru-RU" sz="2400" dirty="0" smtClean="0"/>
              <a:t>, </a:t>
            </a:r>
            <a:r>
              <a:rPr lang="ru-RU" sz="2400" dirty="0" err="1" smtClean="0"/>
              <a:t>тобто</a:t>
            </a:r>
            <a:r>
              <a:rPr lang="ru-RU" sz="2400" dirty="0" smtClean="0"/>
              <a:t> в нас. </a:t>
            </a:r>
            <a:r>
              <a:rPr lang="ru-RU" sz="2400" dirty="0" err="1" smtClean="0"/>
              <a:t>Він</a:t>
            </a:r>
            <a:r>
              <a:rPr lang="ru-RU" sz="2400" dirty="0" smtClean="0"/>
              <a:t> </a:t>
            </a:r>
            <a:r>
              <a:rPr lang="ru-RU" sz="2400" dirty="0" err="1" smtClean="0"/>
              <a:t>дієвіший</a:t>
            </a:r>
            <a:r>
              <a:rPr lang="ru-RU" sz="2400" dirty="0" smtClean="0"/>
              <a:t>. Коли ми говоримо про </a:t>
            </a:r>
            <a:r>
              <a:rPr lang="ru-RU" sz="2400" dirty="0" err="1" smtClean="0"/>
              <a:t>сенс</a:t>
            </a:r>
            <a:r>
              <a:rPr lang="ru-RU" sz="2400" dirty="0" smtClean="0"/>
              <a:t> та </a:t>
            </a:r>
            <a:r>
              <a:rPr lang="ru-RU" sz="2400" dirty="0" err="1" smtClean="0"/>
              <a:t>методи</a:t>
            </a:r>
            <a:r>
              <a:rPr lang="ru-RU" sz="2400" dirty="0" smtClean="0"/>
              <a:t> </a:t>
            </a:r>
            <a:r>
              <a:rPr lang="ru-RU" sz="2400" dirty="0" err="1" smtClean="0"/>
              <a:t>директ</a:t>
            </a:r>
            <a:r>
              <a:rPr lang="ru-RU" sz="2400" dirty="0" smtClean="0"/>
              <a:t>-маркетингу, то </a:t>
            </a:r>
            <a:r>
              <a:rPr lang="ru-RU" sz="2400" dirty="0" err="1" smtClean="0"/>
              <a:t>маємо</a:t>
            </a:r>
            <a:r>
              <a:rPr lang="ru-RU" sz="2400" dirty="0" smtClean="0"/>
              <a:t> на </a:t>
            </a:r>
            <a:r>
              <a:rPr lang="ru-RU" sz="2400" dirty="0" err="1" smtClean="0"/>
              <a:t>увазі</a:t>
            </a:r>
            <a:r>
              <a:rPr lang="ru-RU" sz="2400" dirty="0" smtClean="0"/>
              <a:t> </a:t>
            </a:r>
            <a:r>
              <a:rPr lang="ru-RU" sz="2400" dirty="0" err="1" smtClean="0"/>
              <a:t>саме</a:t>
            </a:r>
            <a:r>
              <a:rPr lang="ru-RU" sz="2400" dirty="0" smtClean="0"/>
              <a:t> </a:t>
            </a:r>
            <a:r>
              <a:rPr lang="ru-RU" sz="2400" dirty="0" err="1" smtClean="0"/>
              <a:t>пряме</a:t>
            </a:r>
            <a:r>
              <a:rPr lang="ru-RU" sz="2400" dirty="0" smtClean="0"/>
              <a:t> </a:t>
            </a:r>
            <a:r>
              <a:rPr lang="ru-RU" sz="2400" dirty="0" err="1" smtClean="0"/>
              <a:t>влучення</a:t>
            </a:r>
            <a:r>
              <a:rPr lang="ru-RU" sz="2400" dirty="0" smtClean="0"/>
              <a:t>.</a:t>
            </a:r>
            <a:endParaRPr lang="ru-UA" sz="2400" dirty="0"/>
          </a:p>
        </p:txBody>
      </p:sp>
    </p:spTree>
    <p:extLst>
      <p:ext uri="{BB962C8B-B14F-4D97-AF65-F5344CB8AC3E}">
        <p14:creationId xmlns:p14="http://schemas.microsoft.com/office/powerpoint/2010/main" val="411875000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9512" y="188640"/>
            <a:ext cx="8784976" cy="5909310"/>
          </a:xfrm>
          <a:prstGeom prst="rect">
            <a:avLst/>
          </a:prstGeom>
        </p:spPr>
        <p:txBody>
          <a:bodyPr wrap="square">
            <a:spAutoFit/>
          </a:bodyPr>
          <a:lstStyle/>
          <a:p>
            <a:r>
              <a:rPr lang="uk-UA" dirty="0" smtClean="0"/>
              <a:t>У підприємця-початківця немає клієнтської бази і значної кількості грошей, а є тільки ідеї та бажання продавати. Найголовніше питання: «Кому він це продаватиме?». А продаватиме він насамперед тим, хто знаходиться поблизу, тобто людям, які не хочуть до нього їхати через пробки в місті і живуть у найближчих будинках чи в цьому районі. Це його найважливіша цільова аудиторія. До них найлегше достукаються, тому що їм простіше прийти за цим продуктом чи послугою.</a:t>
            </a:r>
          </a:p>
          <a:p>
            <a:endParaRPr lang="uk-UA" dirty="0" smtClean="0"/>
          </a:p>
          <a:p>
            <a:r>
              <a:rPr lang="uk-UA" dirty="0" smtClean="0"/>
              <a:t>Як достукаються до них? Дуже просто. Необхідно коротко розповісти їм про те, що з'явився новий підприємець, послуга, бізнес, який допоможе вирішити одну з проблем.</a:t>
            </a:r>
          </a:p>
          <a:p>
            <a:r>
              <a:rPr lang="ru-RU" dirty="0" err="1" smtClean="0"/>
              <a:t>Найпростіший</a:t>
            </a:r>
            <a:r>
              <a:rPr lang="ru-RU" dirty="0" smtClean="0"/>
              <a:t> </a:t>
            </a:r>
            <a:r>
              <a:rPr lang="ru-RU" dirty="0" err="1" smtClean="0"/>
              <a:t>спосіб</a:t>
            </a:r>
            <a:r>
              <a:rPr lang="ru-RU" dirty="0" smtClean="0"/>
              <a:t> для </a:t>
            </a:r>
            <a:r>
              <a:rPr lang="ru-RU" dirty="0" err="1" smtClean="0"/>
              <a:t>цього</a:t>
            </a:r>
            <a:r>
              <a:rPr lang="ru-RU" dirty="0" smtClean="0"/>
              <a:t> </a:t>
            </a:r>
            <a:r>
              <a:rPr lang="ru-RU" dirty="0" err="1" smtClean="0"/>
              <a:t>флаєр</a:t>
            </a:r>
            <a:r>
              <a:rPr lang="ru-RU" dirty="0" smtClean="0"/>
              <a:t>, </a:t>
            </a:r>
            <a:r>
              <a:rPr lang="ru-RU" dirty="0" err="1" smtClean="0"/>
              <a:t>листівка</a:t>
            </a:r>
            <a:r>
              <a:rPr lang="ru-RU" dirty="0" smtClean="0"/>
              <a:t> </a:t>
            </a:r>
            <a:r>
              <a:rPr lang="ru-RU" dirty="0" err="1" smtClean="0"/>
              <a:t>або</a:t>
            </a:r>
            <a:r>
              <a:rPr lang="ru-RU" dirty="0" smtClean="0"/>
              <a:t> </a:t>
            </a:r>
            <a:r>
              <a:rPr lang="ru-RU" dirty="0" err="1" smtClean="0"/>
              <a:t>маленька</a:t>
            </a:r>
            <a:r>
              <a:rPr lang="ru-RU" dirty="0" smtClean="0"/>
              <a:t> </a:t>
            </a:r>
            <a:r>
              <a:rPr lang="ru-RU" dirty="0" err="1" smtClean="0"/>
              <a:t>візитка</a:t>
            </a:r>
            <a:r>
              <a:rPr lang="ru-RU" dirty="0" smtClean="0"/>
              <a:t>, яку </a:t>
            </a:r>
            <a:r>
              <a:rPr lang="ru-RU" dirty="0" err="1" smtClean="0"/>
              <a:t>можна</a:t>
            </a:r>
            <a:r>
              <a:rPr lang="ru-RU" dirty="0" smtClean="0"/>
              <a:t> </a:t>
            </a:r>
            <a:r>
              <a:rPr lang="ru-RU" dirty="0" err="1" smtClean="0"/>
              <a:t>кинути</a:t>
            </a:r>
            <a:r>
              <a:rPr lang="ru-RU" dirty="0" smtClean="0"/>
              <a:t> в </a:t>
            </a:r>
            <a:r>
              <a:rPr lang="ru-RU" dirty="0" err="1" smtClean="0"/>
              <a:t>поштову</a:t>
            </a:r>
            <a:r>
              <a:rPr lang="ru-RU" dirty="0" smtClean="0"/>
              <a:t> </a:t>
            </a:r>
            <a:r>
              <a:rPr lang="ru-RU" dirty="0" err="1" smtClean="0"/>
              <a:t>скриньку</a:t>
            </a:r>
            <a:r>
              <a:rPr lang="ru-RU" dirty="0" smtClean="0"/>
              <a:t> </a:t>
            </a:r>
            <a:r>
              <a:rPr lang="ru-RU" dirty="0" err="1" smtClean="0"/>
              <a:t>найближчого</a:t>
            </a:r>
            <a:r>
              <a:rPr lang="ru-RU" dirty="0" smtClean="0"/>
              <a:t> дому. Для </a:t>
            </a:r>
            <a:r>
              <a:rPr lang="ru-RU" dirty="0" err="1" smtClean="0"/>
              <a:t>цього</a:t>
            </a:r>
            <a:r>
              <a:rPr lang="ru-RU" dirty="0" smtClean="0"/>
              <a:t> </a:t>
            </a:r>
            <a:r>
              <a:rPr lang="ru-RU" dirty="0" err="1" smtClean="0"/>
              <a:t>необхідно</a:t>
            </a:r>
            <a:r>
              <a:rPr lang="ru-RU" dirty="0" smtClean="0"/>
              <a:t> </a:t>
            </a:r>
            <a:r>
              <a:rPr lang="ru-RU" dirty="0" err="1" smtClean="0"/>
              <a:t>купити</a:t>
            </a:r>
            <a:r>
              <a:rPr lang="ru-RU" dirty="0" smtClean="0"/>
              <a:t> </a:t>
            </a:r>
            <a:r>
              <a:rPr lang="ru-RU" dirty="0" err="1" smtClean="0"/>
              <a:t>дві</a:t>
            </a:r>
            <a:r>
              <a:rPr lang="ru-RU" dirty="0" smtClean="0"/>
              <a:t> пачки </a:t>
            </a:r>
            <a:r>
              <a:rPr lang="ru-RU" dirty="0" err="1" smtClean="0"/>
              <a:t>обов'язково</a:t>
            </a:r>
            <a:r>
              <a:rPr lang="ru-RU" dirty="0" smtClean="0"/>
              <a:t> </a:t>
            </a:r>
            <a:r>
              <a:rPr lang="ru-RU" dirty="0" err="1" smtClean="0"/>
              <a:t>кольорового</a:t>
            </a:r>
            <a:r>
              <a:rPr lang="ru-RU" dirty="0" smtClean="0"/>
              <a:t>, а не </a:t>
            </a:r>
            <a:r>
              <a:rPr lang="ru-RU" dirty="0" err="1" smtClean="0"/>
              <a:t>білого</a:t>
            </a:r>
            <a:r>
              <a:rPr lang="ru-RU" dirty="0" smtClean="0"/>
              <a:t> </a:t>
            </a:r>
            <a:r>
              <a:rPr lang="ru-RU" dirty="0" err="1" smtClean="0"/>
              <a:t>паперу</a:t>
            </a:r>
            <a:r>
              <a:rPr lang="ru-RU" dirty="0" smtClean="0"/>
              <a:t>. </a:t>
            </a:r>
            <a:r>
              <a:rPr lang="ru-RU" dirty="0" err="1" smtClean="0"/>
              <a:t>Кольорова</a:t>
            </a:r>
            <a:r>
              <a:rPr lang="ru-RU" dirty="0" smtClean="0"/>
              <a:t> </a:t>
            </a:r>
            <a:r>
              <a:rPr lang="ru-RU" dirty="0" err="1" smtClean="0"/>
              <a:t>листівка</a:t>
            </a:r>
            <a:r>
              <a:rPr lang="ru-RU" dirty="0" smtClean="0"/>
              <a:t> </a:t>
            </a:r>
            <a:r>
              <a:rPr lang="ru-RU" dirty="0" err="1" smtClean="0"/>
              <a:t>виділяється</a:t>
            </a:r>
            <a:r>
              <a:rPr lang="ru-RU" dirty="0" smtClean="0"/>
              <a:t> і </a:t>
            </a:r>
            <a:r>
              <a:rPr lang="ru-RU" dirty="0" err="1" smtClean="0"/>
              <a:t>дуже</a:t>
            </a:r>
            <a:r>
              <a:rPr lang="ru-RU" dirty="0" smtClean="0"/>
              <a:t> сильно </a:t>
            </a:r>
            <a:r>
              <a:rPr lang="ru-RU" dirty="0" err="1" smtClean="0"/>
              <a:t>виграє</a:t>
            </a:r>
            <a:r>
              <a:rPr lang="ru-RU" dirty="0" smtClean="0"/>
              <a:t> до </a:t>
            </a:r>
            <a:r>
              <a:rPr lang="ru-RU" dirty="0" err="1" smtClean="0"/>
              <a:t>білої</a:t>
            </a:r>
            <a:r>
              <a:rPr lang="ru-RU" dirty="0" smtClean="0"/>
              <a:t>, </a:t>
            </a:r>
            <a:r>
              <a:rPr lang="ru-RU" dirty="0" err="1" smtClean="0"/>
              <a:t>щільністю</a:t>
            </a:r>
            <a:r>
              <a:rPr lang="ru-RU" dirty="0" smtClean="0"/>
              <a:t> 80 г/м².</a:t>
            </a:r>
          </a:p>
          <a:p>
            <a:r>
              <a:rPr lang="ru-RU" dirty="0" err="1" smtClean="0"/>
              <a:t>Дуже</a:t>
            </a:r>
            <a:r>
              <a:rPr lang="ru-RU" dirty="0" smtClean="0"/>
              <a:t> </a:t>
            </a:r>
            <a:r>
              <a:rPr lang="ru-RU" dirty="0" err="1" smtClean="0"/>
              <a:t>важливо</a:t>
            </a:r>
            <a:r>
              <a:rPr lang="ru-RU" dirty="0" smtClean="0"/>
              <a:t>, </a:t>
            </a:r>
            <a:r>
              <a:rPr lang="ru-RU" dirty="0" err="1" smtClean="0"/>
              <a:t>щоб</a:t>
            </a:r>
            <a:r>
              <a:rPr lang="ru-RU" dirty="0" smtClean="0"/>
              <a:t> ваше </a:t>
            </a:r>
            <a:r>
              <a:rPr lang="ru-RU" dirty="0" err="1" smtClean="0"/>
              <a:t>оголошення</a:t>
            </a:r>
            <a:r>
              <a:rPr lang="ru-RU" dirty="0" smtClean="0"/>
              <a:t> </a:t>
            </a:r>
            <a:r>
              <a:rPr lang="ru-RU" dirty="0" err="1" smtClean="0"/>
              <a:t>чи</a:t>
            </a:r>
            <a:r>
              <a:rPr lang="ru-RU" dirty="0" smtClean="0"/>
              <a:t> </a:t>
            </a:r>
            <a:r>
              <a:rPr lang="ru-RU" dirty="0" err="1" smtClean="0"/>
              <a:t>пропозиція</a:t>
            </a:r>
            <a:r>
              <a:rPr lang="ru-RU" dirty="0" smtClean="0"/>
              <a:t> «брало за </a:t>
            </a:r>
            <a:r>
              <a:rPr lang="ru-RU" dirty="0" err="1" smtClean="0"/>
              <a:t>живе</a:t>
            </a:r>
            <a:r>
              <a:rPr lang="ru-RU" dirty="0" smtClean="0"/>
              <a:t>» і </a:t>
            </a:r>
            <a:r>
              <a:rPr lang="ru-RU" dirty="0" err="1" smtClean="0"/>
              <a:t>містило</a:t>
            </a:r>
            <a:r>
              <a:rPr lang="ru-RU" dirty="0" smtClean="0"/>
              <a:t> </a:t>
            </a:r>
            <a:r>
              <a:rPr lang="ru-RU" dirty="0" err="1" smtClean="0"/>
              <a:t>заклик</a:t>
            </a:r>
            <a:r>
              <a:rPr lang="ru-RU" dirty="0" smtClean="0"/>
              <a:t> прийти, </a:t>
            </a:r>
            <a:r>
              <a:rPr lang="ru-RU" dirty="0" err="1" smtClean="0"/>
              <a:t>купити</a:t>
            </a:r>
            <a:r>
              <a:rPr lang="ru-RU" dirty="0" smtClean="0"/>
              <a:t>, </a:t>
            </a:r>
            <a:r>
              <a:rPr lang="ru-RU" dirty="0" err="1" smtClean="0"/>
              <a:t>ознайомитися</a:t>
            </a:r>
            <a:r>
              <a:rPr lang="ru-RU" dirty="0" smtClean="0"/>
              <a:t>, </a:t>
            </a:r>
            <a:r>
              <a:rPr lang="ru-RU" dirty="0" err="1" smtClean="0"/>
              <a:t>подивитися</a:t>
            </a:r>
            <a:r>
              <a:rPr lang="ru-RU" dirty="0" smtClean="0"/>
              <a:t>, </a:t>
            </a:r>
            <a:r>
              <a:rPr lang="ru-RU" dirty="0" err="1" smtClean="0"/>
              <a:t>спробувати</a:t>
            </a:r>
            <a:r>
              <a:rPr lang="ru-RU" dirty="0" smtClean="0"/>
              <a:t>, </a:t>
            </a:r>
            <a:r>
              <a:rPr lang="ru-RU" dirty="0" err="1" smtClean="0"/>
              <a:t>помацати</a:t>
            </a:r>
            <a:r>
              <a:rPr lang="ru-RU" dirty="0" smtClean="0"/>
              <a:t> руками. А </a:t>
            </a:r>
            <a:r>
              <a:rPr lang="ru-RU" dirty="0" err="1" smtClean="0"/>
              <a:t>також</a:t>
            </a:r>
            <a:r>
              <a:rPr lang="ru-RU" dirty="0" smtClean="0"/>
              <a:t> </a:t>
            </a:r>
            <a:r>
              <a:rPr lang="ru-RU" dirty="0" err="1" smtClean="0"/>
              <a:t>викликало</a:t>
            </a:r>
            <a:r>
              <a:rPr lang="ru-RU" dirty="0" smtClean="0"/>
              <a:t> </a:t>
            </a:r>
            <a:r>
              <a:rPr lang="ru-RU" dirty="0" err="1" smtClean="0"/>
              <a:t>непідробний</a:t>
            </a:r>
            <a:r>
              <a:rPr lang="ru-RU" dirty="0" smtClean="0"/>
              <a:t> </a:t>
            </a:r>
            <a:r>
              <a:rPr lang="ru-RU" dirty="0" err="1" smtClean="0"/>
              <a:t>інтерес</a:t>
            </a:r>
            <a:r>
              <a:rPr lang="ru-RU" dirty="0" smtClean="0"/>
              <a:t> у </a:t>
            </a:r>
            <a:r>
              <a:rPr lang="ru-RU" dirty="0" err="1" smtClean="0"/>
              <a:t>мешканців</a:t>
            </a:r>
            <a:r>
              <a:rPr lang="ru-RU" dirty="0" smtClean="0"/>
              <a:t> </a:t>
            </a:r>
            <a:r>
              <a:rPr lang="ru-RU" dirty="0" err="1" smtClean="0"/>
              <a:t>найближчого</a:t>
            </a:r>
            <a:r>
              <a:rPr lang="ru-RU" dirty="0" smtClean="0"/>
              <a:t> </a:t>
            </a:r>
            <a:r>
              <a:rPr lang="ru-RU" dirty="0" err="1" smtClean="0"/>
              <a:t>будинку</a:t>
            </a:r>
            <a:r>
              <a:rPr lang="ru-RU" dirty="0" smtClean="0"/>
              <a:t>.</a:t>
            </a:r>
          </a:p>
          <a:p>
            <a:r>
              <a:rPr lang="ru-RU" b="1" dirty="0" err="1" smtClean="0"/>
              <a:t>Найголовніша</a:t>
            </a:r>
            <a:r>
              <a:rPr lang="ru-RU" b="1" dirty="0" smtClean="0"/>
              <a:t> </a:t>
            </a:r>
            <a:r>
              <a:rPr lang="ru-RU" b="1" dirty="0" err="1" smtClean="0"/>
              <a:t>перевага</a:t>
            </a:r>
            <a:r>
              <a:rPr lang="ru-RU" b="1" dirty="0" smtClean="0"/>
              <a:t> будь-</a:t>
            </a:r>
            <a:r>
              <a:rPr lang="ru-RU" b="1" dirty="0" err="1" smtClean="0"/>
              <a:t>якої</a:t>
            </a:r>
            <a:r>
              <a:rPr lang="ru-RU" b="1" dirty="0" smtClean="0"/>
              <a:t> </a:t>
            </a:r>
            <a:r>
              <a:rPr lang="ru-RU" b="1" dirty="0" err="1" smtClean="0"/>
              <a:t>маленької</a:t>
            </a:r>
            <a:r>
              <a:rPr lang="ru-RU" b="1" dirty="0" smtClean="0"/>
              <a:t> </a:t>
            </a:r>
            <a:r>
              <a:rPr lang="ru-RU" b="1" dirty="0" err="1" smtClean="0"/>
              <a:t>компанії</a:t>
            </a:r>
            <a:r>
              <a:rPr lang="ru-RU" b="1" dirty="0" smtClean="0"/>
              <a:t> </a:t>
            </a:r>
            <a:r>
              <a:rPr lang="ru-RU" b="1" dirty="0" err="1" smtClean="0"/>
              <a:t>полягає</a:t>
            </a:r>
            <a:r>
              <a:rPr lang="ru-RU" b="1" dirty="0" smtClean="0"/>
              <a:t> в тому, </a:t>
            </a:r>
            <a:r>
              <a:rPr lang="ru-RU" b="1" dirty="0" err="1" smtClean="0"/>
              <a:t>що</a:t>
            </a:r>
            <a:r>
              <a:rPr lang="ru-RU" b="1" dirty="0" smtClean="0"/>
              <a:t> вона </a:t>
            </a:r>
            <a:r>
              <a:rPr lang="ru-RU" b="1" dirty="0" err="1" smtClean="0"/>
              <a:t>може</a:t>
            </a:r>
            <a:r>
              <a:rPr lang="ru-RU" b="1" dirty="0" smtClean="0"/>
              <a:t> для будь-</a:t>
            </a:r>
            <a:r>
              <a:rPr lang="ru-RU" b="1" dirty="0" err="1" smtClean="0"/>
              <a:t>якого</a:t>
            </a:r>
            <a:r>
              <a:rPr lang="ru-RU" b="1" dirty="0" smtClean="0"/>
              <a:t> </a:t>
            </a:r>
            <a:r>
              <a:rPr lang="ru-RU" b="1" dirty="0" err="1" smtClean="0"/>
              <a:t>споживача</a:t>
            </a:r>
            <a:r>
              <a:rPr lang="ru-RU" b="1" dirty="0" smtClean="0"/>
              <a:t> </a:t>
            </a:r>
            <a:r>
              <a:rPr lang="ru-RU" b="1" dirty="0" err="1" smtClean="0"/>
              <a:t>зробити</a:t>
            </a:r>
            <a:r>
              <a:rPr lang="ru-RU" b="1" dirty="0" smtClean="0"/>
              <a:t> те, </a:t>
            </a:r>
            <a:r>
              <a:rPr lang="ru-RU" b="1" dirty="0" err="1" smtClean="0"/>
              <a:t>що</a:t>
            </a:r>
            <a:r>
              <a:rPr lang="ru-RU" b="1" dirty="0" smtClean="0"/>
              <a:t> часто не </a:t>
            </a:r>
            <a:r>
              <a:rPr lang="ru-RU" b="1" dirty="0" err="1" smtClean="0"/>
              <a:t>може</a:t>
            </a:r>
            <a:r>
              <a:rPr lang="ru-RU" b="1" dirty="0" smtClean="0"/>
              <a:t> </a:t>
            </a:r>
            <a:r>
              <a:rPr lang="ru-RU" b="1" dirty="0" err="1" smtClean="0"/>
              <a:t>дозволити</a:t>
            </a:r>
            <a:r>
              <a:rPr lang="ru-RU" b="1" dirty="0" smtClean="0"/>
              <a:t> </a:t>
            </a:r>
            <a:r>
              <a:rPr lang="ru-RU" b="1" dirty="0" err="1" smtClean="0"/>
              <a:t>собі</a:t>
            </a:r>
            <a:r>
              <a:rPr lang="ru-RU" b="1" dirty="0" smtClean="0"/>
              <a:t> велика </a:t>
            </a:r>
            <a:r>
              <a:rPr lang="ru-RU" b="1" dirty="0" err="1" smtClean="0"/>
              <a:t>велика</a:t>
            </a:r>
            <a:r>
              <a:rPr lang="ru-RU" b="1" dirty="0" smtClean="0"/>
              <a:t> </a:t>
            </a:r>
            <a:r>
              <a:rPr lang="ru-RU" b="1" dirty="0" err="1" smtClean="0"/>
              <a:t>або</a:t>
            </a:r>
            <a:r>
              <a:rPr lang="ru-RU" b="1" dirty="0" smtClean="0"/>
              <a:t> </a:t>
            </a:r>
            <a:r>
              <a:rPr lang="ru-RU" b="1" dirty="0" err="1" smtClean="0"/>
              <a:t>міжнародна</a:t>
            </a:r>
            <a:r>
              <a:rPr lang="ru-RU" b="1" dirty="0" smtClean="0"/>
              <a:t> </a:t>
            </a:r>
            <a:r>
              <a:rPr lang="ru-RU" b="1" dirty="0" err="1" smtClean="0"/>
              <a:t>компанія</a:t>
            </a:r>
            <a:r>
              <a:rPr lang="ru-RU" b="1" dirty="0" smtClean="0"/>
              <a:t>. Невелика </a:t>
            </a:r>
            <a:r>
              <a:rPr lang="ru-RU" b="1" dirty="0" err="1" smtClean="0"/>
              <a:t>компанія</a:t>
            </a:r>
            <a:r>
              <a:rPr lang="ru-RU" b="1" dirty="0" smtClean="0"/>
              <a:t> </a:t>
            </a:r>
            <a:r>
              <a:rPr lang="ru-RU" b="1" dirty="0" err="1" smtClean="0"/>
              <a:t>може</a:t>
            </a:r>
            <a:r>
              <a:rPr lang="ru-RU" b="1" dirty="0" smtClean="0"/>
              <a:t> </a:t>
            </a:r>
            <a:r>
              <a:rPr lang="ru-RU" b="1" dirty="0" err="1" smtClean="0"/>
              <a:t>дати</a:t>
            </a:r>
            <a:r>
              <a:rPr lang="ru-RU" b="1" dirty="0" smtClean="0"/>
              <a:t> тепле </a:t>
            </a:r>
            <a:r>
              <a:rPr lang="ru-RU" b="1" dirty="0" err="1" smtClean="0"/>
              <a:t>людське</a:t>
            </a:r>
            <a:r>
              <a:rPr lang="ru-RU" b="1" dirty="0" smtClean="0"/>
              <a:t> </a:t>
            </a:r>
            <a:r>
              <a:rPr lang="ru-RU" b="1" dirty="0" err="1" smtClean="0"/>
              <a:t>ставлення</a:t>
            </a:r>
            <a:r>
              <a:rPr lang="ru-RU" b="1" dirty="0" smtClean="0"/>
              <a:t> та </a:t>
            </a:r>
            <a:r>
              <a:rPr lang="ru-RU" b="1" dirty="0" err="1" smtClean="0"/>
              <a:t>персональну</a:t>
            </a:r>
            <a:r>
              <a:rPr lang="ru-RU" b="1" dirty="0" smtClean="0"/>
              <a:t> </a:t>
            </a:r>
            <a:r>
              <a:rPr lang="ru-RU" b="1" dirty="0" err="1" smtClean="0"/>
              <a:t>увагу</a:t>
            </a:r>
            <a:r>
              <a:rPr lang="ru-RU" b="1" dirty="0" smtClean="0"/>
              <a:t>.</a:t>
            </a:r>
          </a:p>
          <a:p>
            <a:endParaRPr lang="ru-UA" b="1" dirty="0"/>
          </a:p>
        </p:txBody>
      </p:sp>
    </p:spTree>
    <p:extLst>
      <p:ext uri="{BB962C8B-B14F-4D97-AF65-F5344CB8AC3E}">
        <p14:creationId xmlns:p14="http://schemas.microsoft.com/office/powerpoint/2010/main" val="429187581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6665" y="332656"/>
            <a:ext cx="8892480" cy="3693319"/>
          </a:xfrm>
          <a:prstGeom prst="rect">
            <a:avLst/>
          </a:prstGeom>
        </p:spPr>
        <p:txBody>
          <a:bodyPr wrap="square">
            <a:spAutoFit/>
          </a:bodyPr>
          <a:lstStyle/>
          <a:p>
            <a:r>
              <a:rPr lang="uk-UA" dirty="0" smtClean="0"/>
              <a:t>Повертаючись до серії рекламних листівок, необхідно розуміти, що вона повинна бути не одна. За кілька днів вам потрібно буде надіслати наступну листівку вже з іншим текстом. Для підприємця-початківця вони повинні скластися в схему розповіді про те:</a:t>
            </a:r>
          </a:p>
          <a:p>
            <a:endParaRPr lang="uk-UA" dirty="0" smtClean="0"/>
          </a:p>
          <a:p>
            <a:r>
              <a:rPr lang="uk-UA" dirty="0" smtClean="0"/>
              <a:t>- Як у нього з'являються нові послуги;</a:t>
            </a:r>
          </a:p>
          <a:p>
            <a:endParaRPr lang="uk-UA" dirty="0" smtClean="0"/>
          </a:p>
          <a:p>
            <a:r>
              <a:rPr lang="uk-UA" dirty="0" smtClean="0"/>
              <a:t>- Що він готовий зробити для своїх нових клієнтів;</a:t>
            </a:r>
          </a:p>
          <a:p>
            <a:endParaRPr lang="uk-UA" dirty="0" smtClean="0"/>
          </a:p>
          <a:p>
            <a:pPr marL="285750" indent="-285750">
              <a:buFontTx/>
              <a:buChar char="-"/>
            </a:pPr>
            <a:r>
              <a:rPr lang="uk-UA" dirty="0" smtClean="0"/>
              <a:t>Як чудово він виконуватиме їх побажання.</a:t>
            </a:r>
          </a:p>
          <a:p>
            <a:pPr marL="285750" indent="-285750">
              <a:buFontTx/>
              <a:buChar char="-"/>
            </a:pPr>
            <a:r>
              <a:rPr lang="uk-UA" b="1" dirty="0" smtClean="0"/>
              <a:t>У результаті підприємець отримує свою першу клієнтську базу, продаж, початок бізнесу, практично не використовуючи традиційні методи реклами, які є зливом грошей у незрозуміле місце. Цей метод потребує значних зусиль та енергії, але саме в цьому вся суть підприємницької діяльності</a:t>
            </a:r>
            <a:r>
              <a:rPr lang="uk-UA" dirty="0" smtClean="0"/>
              <a:t>.</a:t>
            </a:r>
            <a:endParaRPr lang="ru-UA" dirty="0"/>
          </a:p>
        </p:txBody>
      </p:sp>
    </p:spTree>
    <p:extLst>
      <p:ext uri="{BB962C8B-B14F-4D97-AF65-F5344CB8AC3E}">
        <p14:creationId xmlns:p14="http://schemas.microsoft.com/office/powerpoint/2010/main" val="215520386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27137" y="116632"/>
            <a:ext cx="8712968" cy="6463308"/>
          </a:xfrm>
          <a:prstGeom prst="rect">
            <a:avLst/>
          </a:prstGeom>
        </p:spPr>
        <p:txBody>
          <a:bodyPr wrap="square">
            <a:spAutoFit/>
          </a:bodyPr>
          <a:lstStyle/>
          <a:p>
            <a:r>
              <a:rPr lang="uk-UA" dirty="0" smtClean="0"/>
              <a:t>Наступний варіант, коли у фірмі вже працює 5-10 співробітників. Це дуже поширений варіант. Наприклад можемо взяти </a:t>
            </a:r>
            <a:r>
              <a:rPr lang="uk-UA" dirty="0" err="1" smtClean="0"/>
              <a:t>турфірму</a:t>
            </a:r>
            <a:r>
              <a:rPr lang="uk-UA" dirty="0" smtClean="0"/>
              <a:t>, салон краси або ще якусь невелику компанію.</a:t>
            </a:r>
          </a:p>
          <a:p>
            <a:r>
              <a:rPr lang="uk-UA" dirty="0" smtClean="0"/>
              <a:t>Варіант, який розглянутий у першому методі, теж підходить. Однак лише цими засобами тут уже не обійтись. Ця компанія має застосовувати більш серйозні методи та більше інвестувати.</a:t>
            </a:r>
          </a:p>
          <a:p>
            <a:r>
              <a:rPr lang="uk-UA" b="1" dirty="0" smtClean="0"/>
              <a:t>Зазвичай така фірма має застосовувати як одноступінчасті кампанії </a:t>
            </a:r>
            <a:r>
              <a:rPr lang="uk-UA" b="1" dirty="0" err="1" smtClean="0"/>
              <a:t>директ</a:t>
            </a:r>
            <a:r>
              <a:rPr lang="uk-UA" b="1" dirty="0" smtClean="0"/>
              <a:t>-маркетингу, і багатоступінчасті. Одноступінчасті кампанії в цьому випадку можуть бути не націлені на продаж будь-якого товару, а нести функцію з інформування клієнта та підтримання лояльності</a:t>
            </a:r>
          </a:p>
          <a:p>
            <a:r>
              <a:rPr lang="uk-UA" dirty="0" smtClean="0"/>
              <a:t>одноступінчасті кампанії лояльності дозволяють вибудовувати стосунки з клієнтами. Це можуть бути вітальні листи, причому непросто сухі листівки, а цікаві й не стандартні привітання, або якісь не дуже дорогі, але подарунки, що запам'ятовуються, зроблені заздалегідь, з любов'ю і увагою.</a:t>
            </a:r>
          </a:p>
          <a:p>
            <a:endParaRPr lang="uk-UA" dirty="0" smtClean="0"/>
          </a:p>
          <a:p>
            <a:r>
              <a:rPr lang="uk-UA" dirty="0" smtClean="0"/>
              <a:t>Такі серії листів повинні надходити не рідше одного разу на 2 місяці. Для того, щоб нагадувати клієнтам про існування фірми. Тут можуть бути як привітання зі святами, так і інформування про постачання нових товарів, послуги або досягнення компанії.</a:t>
            </a:r>
          </a:p>
          <a:p>
            <a:endParaRPr lang="uk-UA" dirty="0" smtClean="0"/>
          </a:p>
          <a:p>
            <a:r>
              <a:rPr lang="uk-UA" dirty="0" smtClean="0"/>
              <a:t>Тому щоб ви могли продати якийсь товар клієнту часто одноступінчастої кампанії </a:t>
            </a:r>
            <a:r>
              <a:rPr lang="uk-UA" dirty="0" err="1" smtClean="0"/>
              <a:t>директ</a:t>
            </a:r>
            <a:r>
              <a:rPr lang="uk-UA" dirty="0" smtClean="0"/>
              <a:t>-маркетингу недостатньо. Тому </a:t>
            </a:r>
            <a:r>
              <a:rPr lang="uk-UA" b="1" dirty="0" smtClean="0"/>
              <a:t>необхідно проводити багатоступінчасту кампанію, яка включатиме пряме поштове розсилання, інструменти </a:t>
            </a:r>
            <a:r>
              <a:rPr lang="uk-UA" b="1" dirty="0" err="1" smtClean="0"/>
              <a:t>телемаркетингу</a:t>
            </a:r>
            <a:r>
              <a:rPr lang="uk-UA" b="1" dirty="0" smtClean="0"/>
              <a:t>, роботу на виставках та інші важливі заходи.</a:t>
            </a:r>
            <a:endParaRPr lang="ru-UA" b="1" dirty="0"/>
          </a:p>
        </p:txBody>
      </p:sp>
    </p:spTree>
    <p:extLst>
      <p:ext uri="{BB962C8B-B14F-4D97-AF65-F5344CB8AC3E}">
        <p14:creationId xmlns:p14="http://schemas.microsoft.com/office/powerpoint/2010/main" val="413880427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64579" y="116632"/>
            <a:ext cx="8712968" cy="5909310"/>
          </a:xfrm>
          <a:prstGeom prst="rect">
            <a:avLst/>
          </a:prstGeom>
        </p:spPr>
        <p:txBody>
          <a:bodyPr wrap="square">
            <a:spAutoFit/>
          </a:bodyPr>
          <a:lstStyle/>
          <a:p>
            <a:r>
              <a:rPr lang="uk-UA" dirty="0" smtClean="0"/>
              <a:t> всіх своїх клієнтів необхідно знати в обличчя та постійно підтримувати з ними </a:t>
            </a:r>
            <a:r>
              <a:rPr lang="uk-UA" dirty="0" err="1" smtClean="0"/>
              <a:t>стосунки.Іноді</a:t>
            </a:r>
            <a:r>
              <a:rPr lang="uk-UA" dirty="0" smtClean="0"/>
              <a:t> </a:t>
            </a:r>
            <a:r>
              <a:rPr lang="uk-UA" dirty="0" err="1" smtClean="0"/>
              <a:t>директ</a:t>
            </a:r>
            <a:r>
              <a:rPr lang="uk-UA" dirty="0" smtClean="0"/>
              <a:t>-маркетинг називають маркетингом з баз даних. Тому що саме з бази даних починається справжній повноцінний </a:t>
            </a:r>
            <a:r>
              <a:rPr lang="uk-UA" dirty="0" err="1" smtClean="0"/>
              <a:t>директ</a:t>
            </a:r>
            <a:r>
              <a:rPr lang="uk-UA" dirty="0" smtClean="0"/>
              <a:t>-маркетинг.</a:t>
            </a:r>
          </a:p>
          <a:p>
            <a:endParaRPr lang="uk-UA" dirty="0" smtClean="0"/>
          </a:p>
          <a:p>
            <a:r>
              <a:rPr lang="uk-UA" dirty="0" smtClean="0"/>
              <a:t>Продаж повинен вестися не всім підряд, а саме тим, хто вже купував або в перспективі зможе купити, тобто реальну або потенційну клієнтську базу.</a:t>
            </a:r>
          </a:p>
          <a:p>
            <a:r>
              <a:rPr lang="uk-UA" dirty="0" smtClean="0"/>
              <a:t>Другий етап, коли кожен запис необхідно актуалізувати, тобто перевірити. Для цього потрібно продзвонити кожну адресу. Тут використовуються спеціальні методи, які добре відомі фахівцям </a:t>
            </a:r>
            <a:r>
              <a:rPr lang="uk-UA" dirty="0" err="1" smtClean="0"/>
              <a:t>телемаркетингу</a:t>
            </a:r>
            <a:r>
              <a:rPr lang="uk-UA" dirty="0" smtClean="0"/>
              <a:t>. Існують спеціальні </a:t>
            </a:r>
            <a:r>
              <a:rPr lang="uk-UA" dirty="0" err="1" smtClean="0"/>
              <a:t>скрипти</a:t>
            </a:r>
            <a:r>
              <a:rPr lang="uk-UA" dirty="0" smtClean="0"/>
              <a:t> </a:t>
            </a:r>
            <a:r>
              <a:rPr lang="uk-UA" dirty="0" err="1" smtClean="0"/>
              <a:t>обдзвону</a:t>
            </a:r>
            <a:r>
              <a:rPr lang="uk-UA" dirty="0" smtClean="0"/>
              <a:t> для того, щоб представник компанії, секретар чи помічник директора підтвердив дані про фірму та поставив необхідні питання.</a:t>
            </a:r>
          </a:p>
          <a:p>
            <a:r>
              <a:rPr lang="uk-UA" dirty="0" smtClean="0"/>
              <a:t>Коли ми говоримо про багатоступінчасту кампанію </a:t>
            </a:r>
            <a:r>
              <a:rPr lang="uk-UA" dirty="0" err="1" smtClean="0"/>
              <a:t>директ</a:t>
            </a:r>
            <a:r>
              <a:rPr lang="uk-UA" dirty="0" smtClean="0"/>
              <a:t>-маркетингу, зазвичай вона включає ряд найважливіших етапів.</a:t>
            </a:r>
          </a:p>
          <a:p>
            <a:endParaRPr lang="uk-UA" dirty="0" smtClean="0"/>
          </a:p>
          <a:p>
            <a:r>
              <a:rPr lang="uk-UA" dirty="0" smtClean="0"/>
              <a:t>Розробка комерційної пропозиції</a:t>
            </a:r>
          </a:p>
          <a:p>
            <a:endParaRPr lang="uk-UA" dirty="0" smtClean="0"/>
          </a:p>
          <a:p>
            <a:r>
              <a:rPr lang="uk-UA" dirty="0" smtClean="0"/>
              <a:t>Повернімося до розробки кампанії. Як і в першому випадку, нам необхідно надіслати комерційну пропозицію. Проте наразі його розробляє не сам підприємець, а вся команда. За бажання керівник підприємства може замовити цю пропозицію на </a:t>
            </a:r>
            <a:r>
              <a:rPr lang="uk-UA" dirty="0" err="1" smtClean="0"/>
              <a:t>аутсорсинг</a:t>
            </a:r>
            <a:r>
              <a:rPr lang="uk-UA" dirty="0" smtClean="0"/>
              <a:t> </a:t>
            </a:r>
            <a:r>
              <a:rPr lang="ru-RU" b="1" dirty="0" err="1" smtClean="0"/>
              <a:t>Дуже</a:t>
            </a:r>
            <a:r>
              <a:rPr lang="ru-RU" b="1" dirty="0" smtClean="0"/>
              <a:t> велика </a:t>
            </a:r>
            <a:r>
              <a:rPr lang="ru-RU" b="1" dirty="0" err="1" smtClean="0"/>
              <a:t>помилка</a:t>
            </a:r>
            <a:r>
              <a:rPr lang="ru-RU" b="1" dirty="0" smtClean="0"/>
              <a:t> – </a:t>
            </a:r>
            <a:r>
              <a:rPr lang="ru-RU" b="1" dirty="0" err="1" smtClean="0"/>
              <a:t>це</a:t>
            </a:r>
            <a:r>
              <a:rPr lang="ru-RU" b="1" dirty="0" smtClean="0"/>
              <a:t> </a:t>
            </a:r>
            <a:r>
              <a:rPr lang="ru-RU" b="1" dirty="0" err="1" smtClean="0"/>
              <a:t>взяти</a:t>
            </a:r>
            <a:r>
              <a:rPr lang="ru-RU" b="1" dirty="0" smtClean="0"/>
              <a:t> </a:t>
            </a:r>
            <a:r>
              <a:rPr lang="ru-RU" b="1" dirty="0" err="1" smtClean="0"/>
              <a:t>чужу</a:t>
            </a:r>
            <a:r>
              <a:rPr lang="ru-RU" b="1" dirty="0" smtClean="0"/>
              <a:t> </a:t>
            </a:r>
            <a:r>
              <a:rPr lang="ru-RU" b="1" dirty="0" err="1" smtClean="0"/>
              <a:t>пропозицію</a:t>
            </a:r>
            <a:r>
              <a:rPr lang="ru-RU" b="1" dirty="0" smtClean="0"/>
              <a:t> та </a:t>
            </a:r>
            <a:r>
              <a:rPr lang="ru-RU" b="1" dirty="0" err="1" smtClean="0"/>
              <a:t>списати</a:t>
            </a:r>
            <a:r>
              <a:rPr lang="ru-RU" b="1" dirty="0" smtClean="0"/>
              <a:t> з </a:t>
            </a:r>
            <a:r>
              <a:rPr lang="ru-RU" b="1" dirty="0" err="1" smtClean="0"/>
              <a:t>неї</a:t>
            </a:r>
            <a:r>
              <a:rPr lang="ru-RU" b="1" dirty="0" smtClean="0"/>
              <a:t> текст, вставивши </a:t>
            </a:r>
            <a:r>
              <a:rPr lang="ru-RU" b="1" dirty="0" err="1" smtClean="0"/>
              <a:t>лише</a:t>
            </a:r>
            <a:r>
              <a:rPr lang="ru-RU" b="1" dirty="0" smtClean="0"/>
              <a:t> </a:t>
            </a:r>
            <a:r>
              <a:rPr lang="ru-RU" b="1" dirty="0" err="1" smtClean="0"/>
              <a:t>свої</a:t>
            </a:r>
            <a:r>
              <a:rPr lang="ru-RU" b="1" dirty="0" smtClean="0"/>
              <a:t> </a:t>
            </a:r>
            <a:r>
              <a:rPr lang="ru-RU" b="1" dirty="0" err="1" smtClean="0"/>
              <a:t>данні</a:t>
            </a:r>
            <a:endParaRPr lang="ru-UA" b="1" dirty="0"/>
          </a:p>
        </p:txBody>
      </p:sp>
    </p:spTree>
    <p:extLst>
      <p:ext uri="{BB962C8B-B14F-4D97-AF65-F5344CB8AC3E}">
        <p14:creationId xmlns:p14="http://schemas.microsoft.com/office/powerpoint/2010/main" val="122153169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9512" y="188640"/>
            <a:ext cx="8424936" cy="6186309"/>
          </a:xfrm>
          <a:prstGeom prst="rect">
            <a:avLst/>
          </a:prstGeom>
        </p:spPr>
        <p:txBody>
          <a:bodyPr wrap="square">
            <a:spAutoFit/>
          </a:bodyPr>
          <a:lstStyle/>
          <a:p>
            <a:r>
              <a:rPr lang="ru-RU" dirty="0" err="1" smtClean="0"/>
              <a:t>Найважливіше</a:t>
            </a:r>
            <a:r>
              <a:rPr lang="ru-RU" dirty="0" smtClean="0"/>
              <a:t>, як конверт </a:t>
            </a:r>
            <a:r>
              <a:rPr lang="ru-RU" dirty="0" err="1" smtClean="0"/>
              <a:t>має</a:t>
            </a:r>
            <a:r>
              <a:rPr lang="ru-RU" dirty="0" smtClean="0"/>
              <a:t> бути оформлений, тому </a:t>
            </a:r>
            <a:r>
              <a:rPr lang="ru-RU" dirty="0" err="1" smtClean="0"/>
              <a:t>що</a:t>
            </a:r>
            <a:r>
              <a:rPr lang="ru-RU" dirty="0" smtClean="0"/>
              <a:t> фразу «По </a:t>
            </a:r>
            <a:r>
              <a:rPr lang="ru-RU" dirty="0" err="1" smtClean="0"/>
              <a:t>одягу</a:t>
            </a:r>
            <a:r>
              <a:rPr lang="ru-RU" dirty="0" smtClean="0"/>
              <a:t> </a:t>
            </a:r>
            <a:r>
              <a:rPr lang="ru-RU" dirty="0" err="1" smtClean="0"/>
              <a:t>зустрічають</a:t>
            </a:r>
            <a:r>
              <a:rPr lang="ru-RU" dirty="0" smtClean="0"/>
              <a:t>» </a:t>
            </a:r>
            <a:r>
              <a:rPr lang="ru-RU" dirty="0" err="1" smtClean="0"/>
              <a:t>ніхто</a:t>
            </a:r>
            <a:r>
              <a:rPr lang="ru-RU" dirty="0" smtClean="0"/>
              <a:t> не </a:t>
            </a:r>
            <a:r>
              <a:rPr lang="ru-RU" dirty="0" err="1" smtClean="0"/>
              <a:t>скасовував</a:t>
            </a:r>
            <a:r>
              <a:rPr lang="ru-RU" dirty="0" smtClean="0"/>
              <a:t>. "</a:t>
            </a:r>
            <a:r>
              <a:rPr lang="ru-RU" dirty="0" err="1" smtClean="0"/>
              <a:t>Одяг</a:t>
            </a:r>
            <a:r>
              <a:rPr lang="ru-RU" dirty="0" smtClean="0"/>
              <a:t>" для </a:t>
            </a:r>
            <a:r>
              <a:rPr lang="ru-RU" dirty="0" err="1" smtClean="0"/>
              <a:t>послання</a:t>
            </a:r>
            <a:r>
              <a:rPr lang="ru-RU" dirty="0" smtClean="0"/>
              <a:t> </a:t>
            </a:r>
            <a:r>
              <a:rPr lang="ru-RU" dirty="0" err="1" smtClean="0"/>
              <a:t>вашої</a:t>
            </a:r>
            <a:r>
              <a:rPr lang="ru-RU" dirty="0" smtClean="0"/>
              <a:t> </a:t>
            </a:r>
            <a:r>
              <a:rPr lang="ru-RU" dirty="0" err="1" smtClean="0"/>
              <a:t>фірми</a:t>
            </a:r>
            <a:r>
              <a:rPr lang="ru-RU" dirty="0" smtClean="0"/>
              <a:t> - </a:t>
            </a:r>
            <a:r>
              <a:rPr lang="ru-RU" dirty="0" err="1" smtClean="0"/>
              <a:t>це</a:t>
            </a:r>
            <a:r>
              <a:rPr lang="ru-RU" dirty="0" smtClean="0"/>
              <a:t> </a:t>
            </a:r>
            <a:r>
              <a:rPr lang="ru-RU" dirty="0" err="1" smtClean="0"/>
              <a:t>оформлення</a:t>
            </a:r>
            <a:r>
              <a:rPr lang="ru-RU" dirty="0" smtClean="0"/>
              <a:t> конверта.</a:t>
            </a:r>
          </a:p>
          <a:p>
            <a:r>
              <a:rPr lang="ru-RU" dirty="0" err="1" smtClean="0"/>
              <a:t>Помічено</a:t>
            </a:r>
            <a:r>
              <a:rPr lang="ru-RU" dirty="0" smtClean="0"/>
              <a:t>, </a:t>
            </a:r>
            <a:r>
              <a:rPr lang="ru-RU" dirty="0" err="1" smtClean="0"/>
              <a:t>що</a:t>
            </a:r>
            <a:r>
              <a:rPr lang="ru-RU" dirty="0" smtClean="0"/>
              <a:t> фраза "</a:t>
            </a:r>
            <a:r>
              <a:rPr lang="ru-RU" dirty="0" err="1" smtClean="0"/>
              <a:t>це</a:t>
            </a:r>
            <a:r>
              <a:rPr lang="ru-RU" dirty="0" smtClean="0"/>
              <a:t> не реклама, </a:t>
            </a:r>
            <a:r>
              <a:rPr lang="ru-RU" dirty="0" err="1" smtClean="0"/>
              <a:t>це</a:t>
            </a:r>
            <a:r>
              <a:rPr lang="ru-RU" dirty="0" smtClean="0"/>
              <a:t> </a:t>
            </a:r>
            <a:r>
              <a:rPr lang="ru-RU" dirty="0" err="1" smtClean="0"/>
              <a:t>дуже</a:t>
            </a:r>
            <a:r>
              <a:rPr lang="ru-RU" dirty="0" smtClean="0"/>
              <a:t> </a:t>
            </a:r>
            <a:r>
              <a:rPr lang="ru-RU" dirty="0" err="1" smtClean="0"/>
              <a:t>важливе</a:t>
            </a:r>
            <a:r>
              <a:rPr lang="ru-RU" dirty="0" smtClean="0"/>
              <a:t> для Вас </a:t>
            </a:r>
            <a:r>
              <a:rPr lang="ru-RU" dirty="0" err="1" smtClean="0"/>
              <a:t>повідомлення</a:t>
            </a:r>
            <a:r>
              <a:rPr lang="ru-RU" dirty="0" smtClean="0"/>
              <a:t>" </a:t>
            </a:r>
            <a:r>
              <a:rPr lang="ru-RU" dirty="0" err="1" smtClean="0"/>
              <a:t>спонукає</a:t>
            </a:r>
            <a:r>
              <a:rPr lang="ru-RU" dirty="0" smtClean="0"/>
              <a:t> до </a:t>
            </a:r>
            <a:r>
              <a:rPr lang="ru-RU" dirty="0" err="1" smtClean="0"/>
              <a:t>прочитання</a:t>
            </a:r>
            <a:r>
              <a:rPr lang="ru-RU" dirty="0" smtClean="0"/>
              <a:t> </a:t>
            </a:r>
            <a:r>
              <a:rPr lang="ru-RU" dirty="0" err="1" smtClean="0"/>
              <a:t>наступного</a:t>
            </a:r>
            <a:r>
              <a:rPr lang="ru-RU" dirty="0" smtClean="0"/>
              <a:t> листа в </a:t>
            </a:r>
            <a:r>
              <a:rPr lang="ru-RU" dirty="0" err="1" smtClean="0"/>
              <a:t>пошті</a:t>
            </a:r>
            <a:r>
              <a:rPr lang="ru-RU" dirty="0" smtClean="0"/>
              <a:t>.</a:t>
            </a:r>
          </a:p>
          <a:p>
            <a:r>
              <a:rPr lang="uk-UA" dirty="0" smtClean="0"/>
              <a:t>Наступний етап – це етап телефонного </a:t>
            </a:r>
            <a:r>
              <a:rPr lang="uk-UA" dirty="0" err="1" smtClean="0"/>
              <a:t>обдзвону</a:t>
            </a:r>
            <a:r>
              <a:rPr lang="uk-UA" dirty="0" smtClean="0"/>
              <a:t> чи </a:t>
            </a:r>
            <a:r>
              <a:rPr lang="uk-UA" dirty="0" err="1" smtClean="0"/>
              <a:t>телемаркетингу</a:t>
            </a:r>
            <a:r>
              <a:rPr lang="uk-UA" dirty="0" smtClean="0"/>
              <a:t>, коли фахівці фірми обдзвонюють всіх, кому були направлені листи.</a:t>
            </a:r>
          </a:p>
          <a:p>
            <a:endParaRPr lang="uk-UA" dirty="0" smtClean="0"/>
          </a:p>
          <a:p>
            <a:r>
              <a:rPr lang="uk-UA" dirty="0" smtClean="0"/>
              <a:t>Вони можуть отримати різні відповіді. Наприклад:</a:t>
            </a:r>
          </a:p>
          <a:p>
            <a:endParaRPr lang="uk-UA" dirty="0" smtClean="0"/>
          </a:p>
          <a:p>
            <a:r>
              <a:rPr lang="uk-UA" dirty="0" smtClean="0"/>
              <a:t>Першу відповідь – отримали, але не читали. Добре. У цьому випадку завжди можна запитати дані людини, з якою ви розмовляли і передзвонити їй через 2 дні, коли вона прочитає.</a:t>
            </a:r>
          </a:p>
          <a:p>
            <a:endParaRPr lang="uk-UA" dirty="0" smtClean="0"/>
          </a:p>
          <a:p>
            <a:r>
              <a:rPr lang="uk-UA" dirty="0" smtClean="0"/>
              <a:t>Другої відповіді – не отримали. Значить, можна знову надіслати листа і зателефонувати цій людині ще раз.</a:t>
            </a:r>
          </a:p>
          <a:p>
            <a:endParaRPr lang="uk-UA" dirty="0" smtClean="0"/>
          </a:p>
          <a:p>
            <a:r>
              <a:rPr lang="uk-UA" dirty="0" smtClean="0"/>
              <a:t>Третя і найкраща відповідь – отримали цікаво. Отже потрібно надсилати інформацію та працювати.</a:t>
            </a:r>
          </a:p>
          <a:p>
            <a:endParaRPr lang="uk-UA" dirty="0" smtClean="0"/>
          </a:p>
          <a:p>
            <a:r>
              <a:rPr lang="uk-UA" dirty="0" smtClean="0"/>
              <a:t>І четверта відповідь – отримали, але нічого не потрібно. Нічого поганого у цьому немає. З цими клієнтами ще можна працювати, надсилаючи їм інформацію.</a:t>
            </a:r>
            <a:endParaRPr lang="ru-UA" dirty="0"/>
          </a:p>
        </p:txBody>
      </p:sp>
    </p:spTree>
    <p:extLst>
      <p:ext uri="{BB962C8B-B14F-4D97-AF65-F5344CB8AC3E}">
        <p14:creationId xmlns:p14="http://schemas.microsoft.com/office/powerpoint/2010/main" val="97764007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12837" y="116632"/>
            <a:ext cx="8928992" cy="3693319"/>
          </a:xfrm>
          <a:prstGeom prst="rect">
            <a:avLst/>
          </a:prstGeom>
        </p:spPr>
        <p:txBody>
          <a:bodyPr wrap="square">
            <a:spAutoFit/>
          </a:bodyPr>
          <a:lstStyle/>
          <a:p>
            <a:r>
              <a:rPr lang="ru-RU" dirty="0" err="1" smtClean="0"/>
              <a:t>Після</a:t>
            </a:r>
            <a:r>
              <a:rPr lang="ru-RU" dirty="0" smtClean="0"/>
              <a:t> </a:t>
            </a:r>
            <a:r>
              <a:rPr lang="ru-RU" dirty="0" err="1" smtClean="0"/>
              <a:t>обдзвону</a:t>
            </a:r>
            <a:r>
              <a:rPr lang="ru-RU" dirty="0" smtClean="0"/>
              <a:t> </a:t>
            </a:r>
            <a:r>
              <a:rPr lang="ru-RU" dirty="0" err="1" smtClean="0"/>
              <a:t>йде</a:t>
            </a:r>
            <a:r>
              <a:rPr lang="ru-RU" dirty="0" smtClean="0"/>
              <a:t> </a:t>
            </a:r>
            <a:r>
              <a:rPr lang="ru-RU" dirty="0" err="1" smtClean="0"/>
              <a:t>наступний</a:t>
            </a:r>
            <a:r>
              <a:rPr lang="ru-RU" dirty="0" smtClean="0"/>
              <a:t> </a:t>
            </a:r>
            <a:r>
              <a:rPr lang="ru-RU" dirty="0" err="1" smtClean="0"/>
              <a:t>етап</a:t>
            </a:r>
            <a:r>
              <a:rPr lang="ru-RU" dirty="0" smtClean="0"/>
              <a:t> </a:t>
            </a:r>
            <a:r>
              <a:rPr lang="ru-RU" dirty="0" err="1" smtClean="0"/>
              <a:t>розсилки</a:t>
            </a:r>
            <a:r>
              <a:rPr lang="ru-RU" dirty="0" smtClean="0"/>
              <a:t>, коли </a:t>
            </a:r>
            <a:r>
              <a:rPr lang="ru-RU" dirty="0" err="1" smtClean="0"/>
              <a:t>можна</a:t>
            </a:r>
            <a:r>
              <a:rPr lang="ru-RU" dirty="0" smtClean="0"/>
              <a:t> </a:t>
            </a:r>
            <a:r>
              <a:rPr lang="ru-RU" dirty="0" err="1" smtClean="0"/>
              <a:t>починати</a:t>
            </a:r>
            <a:r>
              <a:rPr lang="ru-RU" dirty="0" smtClean="0"/>
              <a:t> </a:t>
            </a:r>
            <a:r>
              <a:rPr lang="ru-RU" dirty="0" err="1" smtClean="0"/>
              <a:t>запрошувати</a:t>
            </a:r>
            <a:r>
              <a:rPr lang="ru-RU" dirty="0" smtClean="0"/>
              <a:t> людей на </a:t>
            </a:r>
            <a:r>
              <a:rPr lang="ru-RU" dirty="0" err="1" smtClean="0"/>
              <a:t>профільну</a:t>
            </a:r>
            <a:r>
              <a:rPr lang="ru-RU" dirty="0" smtClean="0"/>
              <a:t> </a:t>
            </a:r>
            <a:r>
              <a:rPr lang="ru-RU" dirty="0" err="1" smtClean="0"/>
              <a:t>виставку</a:t>
            </a:r>
            <a:r>
              <a:rPr lang="ru-RU" dirty="0" smtClean="0"/>
              <a:t>, в </a:t>
            </a:r>
            <a:r>
              <a:rPr lang="ru-RU" dirty="0" err="1" smtClean="0"/>
              <a:t>якій</a:t>
            </a:r>
            <a:r>
              <a:rPr lang="ru-RU" dirty="0" smtClean="0"/>
              <a:t> </a:t>
            </a:r>
            <a:r>
              <a:rPr lang="ru-RU" dirty="0" err="1" smtClean="0"/>
              <a:t>компанія</a:t>
            </a:r>
            <a:r>
              <a:rPr lang="ru-RU" dirty="0" smtClean="0"/>
              <a:t> </a:t>
            </a:r>
            <a:r>
              <a:rPr lang="ru-RU" dirty="0" err="1" smtClean="0"/>
              <a:t>братиме</a:t>
            </a:r>
            <a:r>
              <a:rPr lang="ru-RU" dirty="0" smtClean="0"/>
              <a:t> участь та </a:t>
            </a:r>
            <a:r>
              <a:rPr lang="ru-RU" dirty="0" err="1" smtClean="0"/>
              <a:t>презентуватиме</a:t>
            </a:r>
            <a:r>
              <a:rPr lang="ru-RU" dirty="0" smtClean="0"/>
              <a:t> свою </a:t>
            </a:r>
            <a:r>
              <a:rPr lang="ru-RU" dirty="0" err="1" smtClean="0"/>
              <a:t>продукцію</a:t>
            </a:r>
            <a:r>
              <a:rPr lang="ru-RU" dirty="0" smtClean="0"/>
              <a:t>. </a:t>
            </a:r>
            <a:r>
              <a:rPr lang="ru-RU" dirty="0" err="1" smtClean="0"/>
              <a:t>Це</a:t>
            </a:r>
            <a:r>
              <a:rPr lang="ru-RU" dirty="0" smtClean="0"/>
              <a:t> </a:t>
            </a:r>
            <a:r>
              <a:rPr lang="ru-RU" dirty="0" err="1" smtClean="0"/>
              <a:t>потрібно</a:t>
            </a:r>
            <a:r>
              <a:rPr lang="ru-RU" dirty="0" smtClean="0"/>
              <a:t>, </a:t>
            </a:r>
            <a:r>
              <a:rPr lang="ru-RU" dirty="0" err="1" smtClean="0"/>
              <a:t>щоб</a:t>
            </a:r>
            <a:r>
              <a:rPr lang="ru-RU" dirty="0" smtClean="0"/>
              <a:t> вони </a:t>
            </a:r>
            <a:r>
              <a:rPr lang="ru-RU" dirty="0" err="1" smtClean="0"/>
              <a:t>прийшли</a:t>
            </a:r>
            <a:r>
              <a:rPr lang="ru-RU" dirty="0" smtClean="0"/>
              <a:t> на стенд і </a:t>
            </a:r>
            <a:r>
              <a:rPr lang="ru-RU" dirty="0" err="1" smtClean="0"/>
              <a:t>познайомилися</a:t>
            </a:r>
            <a:r>
              <a:rPr lang="ru-RU" dirty="0" smtClean="0"/>
              <a:t> з товаром. Так у </a:t>
            </a:r>
            <a:r>
              <a:rPr lang="ru-RU" dirty="0" err="1" smtClean="0"/>
              <a:t>компанії</a:t>
            </a:r>
            <a:r>
              <a:rPr lang="ru-RU" dirty="0" smtClean="0"/>
              <a:t> </a:t>
            </a:r>
            <a:r>
              <a:rPr lang="ru-RU" dirty="0" err="1" smtClean="0"/>
              <a:t>з'явиться</a:t>
            </a:r>
            <a:r>
              <a:rPr lang="ru-RU" dirty="0" smtClean="0"/>
              <a:t> </a:t>
            </a:r>
            <a:r>
              <a:rPr lang="ru-RU" dirty="0" err="1" smtClean="0"/>
              <a:t>можливість</a:t>
            </a:r>
            <a:r>
              <a:rPr lang="ru-RU" dirty="0" smtClean="0"/>
              <a:t> </a:t>
            </a:r>
            <a:r>
              <a:rPr lang="ru-RU" dirty="0" err="1" smtClean="0"/>
              <a:t>встановити</a:t>
            </a:r>
            <a:r>
              <a:rPr lang="ru-RU" dirty="0" smtClean="0"/>
              <a:t> з ними </a:t>
            </a:r>
            <a:r>
              <a:rPr lang="ru-RU" dirty="0" err="1" smtClean="0"/>
              <a:t>тісніші</a:t>
            </a:r>
            <a:r>
              <a:rPr lang="ru-RU" dirty="0" smtClean="0"/>
              <a:t> </a:t>
            </a:r>
            <a:r>
              <a:rPr lang="ru-RU" dirty="0" err="1" smtClean="0"/>
              <a:t>стосунки</a:t>
            </a:r>
            <a:r>
              <a:rPr lang="ru-RU" dirty="0" smtClean="0"/>
              <a:t>.</a:t>
            </a:r>
          </a:p>
          <a:p>
            <a:r>
              <a:rPr lang="uk-UA" dirty="0" smtClean="0"/>
              <a:t>великі фірми. Вони проводять дані заходи щодо схеми багатоступінчастої кампанії </a:t>
            </a:r>
            <a:r>
              <a:rPr lang="uk-UA" dirty="0" err="1" smtClean="0"/>
              <a:t>директ</a:t>
            </a:r>
            <a:r>
              <a:rPr lang="uk-UA" dirty="0" smtClean="0"/>
              <a:t>-маркетингу. Зазвичай для цього залучаються сторонні компанії, які займаються реалізацією цих заходів і розраховані на більш тривалий період.</a:t>
            </a:r>
          </a:p>
          <a:p>
            <a:endParaRPr lang="uk-UA" dirty="0" smtClean="0"/>
          </a:p>
          <a:p>
            <a:r>
              <a:rPr lang="uk-UA" dirty="0" smtClean="0"/>
              <a:t>Як і в другому випадку, вони залучають друкарні для друку листів та буклетів. Для </a:t>
            </a:r>
            <a:r>
              <a:rPr lang="uk-UA" dirty="0" err="1" smtClean="0"/>
              <a:t>обдзвону</a:t>
            </a:r>
            <a:r>
              <a:rPr lang="uk-UA" dirty="0" smtClean="0"/>
              <a:t> зазвичай залучають </a:t>
            </a:r>
            <a:r>
              <a:rPr lang="uk-UA" dirty="0" err="1" smtClean="0"/>
              <a:t>колл</a:t>
            </a:r>
            <a:r>
              <a:rPr lang="uk-UA" dirty="0" smtClean="0"/>
              <a:t>-центр, якщо такого немає у структурі компанії.</a:t>
            </a:r>
          </a:p>
          <a:p>
            <a:r>
              <a:rPr lang="ru-RU" dirty="0" smtClean="0"/>
              <a:t>Як правило, у кол-центрах </a:t>
            </a:r>
            <a:r>
              <a:rPr lang="ru-RU" dirty="0" err="1" smtClean="0"/>
              <a:t>працюють</a:t>
            </a:r>
            <a:r>
              <a:rPr lang="ru-RU" dirty="0" smtClean="0"/>
              <a:t> </a:t>
            </a:r>
            <a:r>
              <a:rPr lang="ru-RU" dirty="0" err="1" smtClean="0"/>
              <a:t>високопрофесійні</a:t>
            </a:r>
            <a:r>
              <a:rPr lang="ru-RU" dirty="0" smtClean="0"/>
              <a:t> </a:t>
            </a:r>
            <a:r>
              <a:rPr lang="ru-RU" dirty="0" err="1" smtClean="0"/>
              <a:t>фахівці</a:t>
            </a:r>
            <a:r>
              <a:rPr lang="ru-RU" dirty="0" smtClean="0"/>
              <a:t>. Вони </a:t>
            </a:r>
            <a:r>
              <a:rPr lang="ru-RU" dirty="0" err="1" smtClean="0"/>
              <a:t>можуть</a:t>
            </a:r>
            <a:r>
              <a:rPr lang="ru-RU" dirty="0" smtClean="0"/>
              <a:t> </a:t>
            </a:r>
            <a:r>
              <a:rPr lang="ru-RU" dirty="0" err="1" smtClean="0"/>
              <a:t>розробити</a:t>
            </a:r>
            <a:r>
              <a:rPr lang="ru-RU" dirty="0" smtClean="0"/>
              <a:t> </a:t>
            </a:r>
            <a:r>
              <a:rPr lang="ru-RU" dirty="0" err="1" smtClean="0"/>
              <a:t>скрипти</a:t>
            </a:r>
            <a:r>
              <a:rPr lang="ru-RU" dirty="0" smtClean="0"/>
              <a:t> </a:t>
            </a:r>
            <a:r>
              <a:rPr lang="ru-RU" dirty="0" err="1" smtClean="0"/>
              <a:t>обдзвону</a:t>
            </a:r>
            <a:r>
              <a:rPr lang="ru-RU" dirty="0" smtClean="0"/>
              <a:t>, а </a:t>
            </a:r>
            <a:r>
              <a:rPr lang="ru-RU" dirty="0" err="1" smtClean="0"/>
              <a:t>також</a:t>
            </a:r>
            <a:r>
              <a:rPr lang="ru-RU" dirty="0" smtClean="0"/>
              <a:t> </a:t>
            </a:r>
            <a:r>
              <a:rPr lang="ru-RU" dirty="0" err="1" smtClean="0"/>
              <a:t>контролювати</a:t>
            </a:r>
            <a:r>
              <a:rPr lang="ru-RU" dirty="0" smtClean="0"/>
              <a:t> роботу </a:t>
            </a:r>
            <a:r>
              <a:rPr lang="ru-RU" dirty="0" err="1" smtClean="0"/>
              <a:t>своїх</a:t>
            </a:r>
            <a:r>
              <a:rPr lang="ru-RU" dirty="0" smtClean="0"/>
              <a:t> </a:t>
            </a:r>
            <a:r>
              <a:rPr lang="ru-RU" dirty="0" err="1" smtClean="0"/>
              <a:t>операторів</a:t>
            </a:r>
            <a:r>
              <a:rPr lang="ru-RU" dirty="0" smtClean="0"/>
              <a:t>. </a:t>
            </a:r>
            <a:r>
              <a:rPr lang="ru-RU" dirty="0" err="1" smtClean="0"/>
              <a:t>Такі</a:t>
            </a:r>
            <a:r>
              <a:rPr lang="ru-RU" dirty="0" smtClean="0"/>
              <a:t> </a:t>
            </a:r>
            <a:r>
              <a:rPr lang="ru-RU" dirty="0" err="1" smtClean="0"/>
              <a:t>фахівці</a:t>
            </a:r>
            <a:r>
              <a:rPr lang="ru-RU" dirty="0" smtClean="0"/>
              <a:t> </a:t>
            </a:r>
            <a:r>
              <a:rPr lang="ru-RU" dirty="0" err="1" smtClean="0"/>
              <a:t>можуть</a:t>
            </a:r>
            <a:r>
              <a:rPr lang="ru-RU" dirty="0" smtClean="0"/>
              <a:t> </a:t>
            </a:r>
            <a:r>
              <a:rPr lang="ru-RU" dirty="0" err="1" smtClean="0"/>
              <a:t>одночасно</a:t>
            </a:r>
            <a:r>
              <a:rPr lang="ru-RU" dirty="0" smtClean="0"/>
              <a:t> </a:t>
            </a:r>
            <a:r>
              <a:rPr lang="ru-RU" dirty="0" err="1" smtClean="0"/>
              <a:t>обслуговувати</a:t>
            </a:r>
            <a:r>
              <a:rPr lang="ru-RU" dirty="0" smtClean="0"/>
              <a:t> </a:t>
            </a:r>
            <a:r>
              <a:rPr lang="ru-RU" dirty="0" err="1" smtClean="0"/>
              <a:t>багато</a:t>
            </a:r>
            <a:r>
              <a:rPr lang="ru-RU" dirty="0" smtClean="0"/>
              <a:t> </a:t>
            </a:r>
            <a:r>
              <a:rPr lang="ru-RU" dirty="0" err="1" smtClean="0"/>
              <a:t>клієнтів</a:t>
            </a:r>
            <a:r>
              <a:rPr lang="ru-RU" dirty="0" smtClean="0"/>
              <a:t>.</a:t>
            </a:r>
            <a:endParaRPr lang="ru-UA" dirty="0"/>
          </a:p>
        </p:txBody>
      </p:sp>
    </p:spTree>
    <p:extLst>
      <p:ext uri="{BB962C8B-B14F-4D97-AF65-F5344CB8AC3E}">
        <p14:creationId xmlns:p14="http://schemas.microsoft.com/office/powerpoint/2010/main" val="299263626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dirty="0" smtClean="0"/>
              <a:t>План компанії </a:t>
            </a:r>
            <a:r>
              <a:rPr lang="uk-UA" dirty="0" err="1" smtClean="0"/>
              <a:t>директ</a:t>
            </a:r>
            <a:r>
              <a:rPr lang="uk-UA" dirty="0" smtClean="0"/>
              <a:t>- </a:t>
            </a:r>
            <a:r>
              <a:rPr lang="uk-UA" dirty="0" err="1" smtClean="0"/>
              <a:t>маркетинга</a:t>
            </a:r>
            <a:r>
              <a:rPr lang="uk-UA" dirty="0" smtClean="0"/>
              <a:t> для середніх фірм</a:t>
            </a:r>
            <a:endParaRPr lang="ru-UA" dirty="0"/>
          </a:p>
        </p:txBody>
      </p:sp>
      <p:pic>
        <p:nvPicPr>
          <p:cNvPr id="307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403648" y="1412776"/>
            <a:ext cx="6768752" cy="511256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97084906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3528" y="-79653"/>
            <a:ext cx="8712968" cy="6186309"/>
          </a:xfrm>
          <a:prstGeom prst="rect">
            <a:avLst/>
          </a:prstGeom>
        </p:spPr>
        <p:txBody>
          <a:bodyPr wrap="square">
            <a:spAutoFit/>
          </a:bodyPr>
          <a:lstStyle/>
          <a:p>
            <a:pPr algn="ctr"/>
            <a:r>
              <a:rPr lang="uk-UA" b="1" dirty="0" smtClean="0"/>
              <a:t>ПЛАН ДИРЕКТ- МАРКЕТИНГУ ДЛЯ ВЕЛИКИХ ФІРМ</a:t>
            </a:r>
          </a:p>
          <a:p>
            <a:r>
              <a:rPr lang="uk-UA" dirty="0" smtClean="0"/>
              <a:t>Тут будуть докладніші етапи:</a:t>
            </a:r>
          </a:p>
          <a:p>
            <a:r>
              <a:rPr lang="uk-UA" dirty="0" smtClean="0"/>
              <a:t>Перший- формування клієнтської бази</a:t>
            </a:r>
          </a:p>
          <a:p>
            <a:endParaRPr lang="uk-UA" dirty="0" smtClean="0"/>
          </a:p>
          <a:p>
            <a:r>
              <a:rPr lang="uk-UA" dirty="0" smtClean="0"/>
              <a:t>Перший – це збирання первинної інформації потенційних клієнтів.</a:t>
            </a:r>
          </a:p>
          <a:p>
            <a:endParaRPr lang="uk-UA" dirty="0" smtClean="0"/>
          </a:p>
          <a:p>
            <a:r>
              <a:rPr lang="uk-UA" dirty="0" smtClean="0"/>
              <a:t>Другий – це розробка структури єдиної бази даних потенційних клієнтів та її наповнення.</a:t>
            </a:r>
          </a:p>
          <a:p>
            <a:endParaRPr lang="uk-UA" dirty="0" smtClean="0"/>
          </a:p>
          <a:p>
            <a:r>
              <a:rPr lang="uk-UA" dirty="0" smtClean="0"/>
              <a:t>Третій – це актуалізація бази даних.</a:t>
            </a:r>
          </a:p>
          <a:p>
            <a:endParaRPr lang="uk-UA" dirty="0" smtClean="0"/>
          </a:p>
          <a:p>
            <a:r>
              <a:rPr lang="uk-UA" dirty="0" smtClean="0"/>
              <a:t>Четвертий – це класифікація та складання профілю клієнтів.</a:t>
            </a:r>
          </a:p>
          <a:p>
            <a:r>
              <a:rPr lang="uk-UA" dirty="0" smtClean="0"/>
              <a:t>П'ятий – це розробка анкет та послань.</a:t>
            </a:r>
          </a:p>
          <a:p>
            <a:endParaRPr lang="uk-UA" dirty="0" smtClean="0"/>
          </a:p>
          <a:p>
            <a:r>
              <a:rPr lang="uk-UA" dirty="0" smtClean="0"/>
              <a:t>Шостий – виготовлення всіх друкованих матеріалів. Сюди входять листи, речення, анкети, конверти, пакети.</a:t>
            </a:r>
          </a:p>
          <a:p>
            <a:endParaRPr lang="uk-UA" dirty="0" smtClean="0"/>
          </a:p>
          <a:p>
            <a:r>
              <a:rPr lang="uk-UA" dirty="0" smtClean="0"/>
              <a:t>Сьомий – це доставка.</a:t>
            </a:r>
          </a:p>
          <a:p>
            <a:endParaRPr lang="uk-UA" dirty="0" smtClean="0"/>
          </a:p>
          <a:p>
            <a:r>
              <a:rPr lang="uk-UA" dirty="0" smtClean="0"/>
              <a:t>Восьмий – це </a:t>
            </a:r>
            <a:r>
              <a:rPr lang="uk-UA" dirty="0" err="1" smtClean="0"/>
              <a:t>телемаркетинг</a:t>
            </a:r>
            <a:r>
              <a:rPr lang="uk-UA" dirty="0" smtClean="0"/>
              <a:t> та обов'язково контроль доставки.</a:t>
            </a:r>
          </a:p>
          <a:p>
            <a:endParaRPr lang="uk-UA" dirty="0" smtClean="0"/>
          </a:p>
          <a:p>
            <a:r>
              <a:rPr lang="uk-UA" dirty="0" smtClean="0"/>
              <a:t>Дев'ятий – це отримання, збирання анкет та формування повної бази даних.</a:t>
            </a:r>
            <a:endParaRPr lang="ru-UA" dirty="0"/>
          </a:p>
        </p:txBody>
      </p:sp>
    </p:spTree>
    <p:extLst>
      <p:ext uri="{BB962C8B-B14F-4D97-AF65-F5344CB8AC3E}">
        <p14:creationId xmlns:p14="http://schemas.microsoft.com/office/powerpoint/2010/main" val="100424676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3528" y="44624"/>
            <a:ext cx="8568952" cy="5909310"/>
          </a:xfrm>
          <a:prstGeom prst="rect">
            <a:avLst/>
          </a:prstGeom>
        </p:spPr>
        <p:txBody>
          <a:bodyPr wrap="square">
            <a:spAutoFit/>
          </a:bodyPr>
          <a:lstStyle/>
          <a:p>
            <a:r>
              <a:rPr lang="uk-UA" dirty="0" smtClean="0"/>
              <a:t>Другий етап – це перший етап </a:t>
            </a:r>
            <a:r>
              <a:rPr lang="uk-UA" dirty="0" err="1" smtClean="0"/>
              <a:t>телемаркетингу</a:t>
            </a:r>
            <a:r>
              <a:rPr lang="uk-UA" dirty="0" smtClean="0"/>
              <a:t>, що включає телефонний </a:t>
            </a:r>
            <a:r>
              <a:rPr lang="uk-UA" dirty="0" err="1" smtClean="0"/>
              <a:t>обдзвон</a:t>
            </a:r>
            <a:r>
              <a:rPr lang="uk-UA" dirty="0" smtClean="0"/>
              <a:t> усіх компаній, які відгукнулися або фізичних осіб. Далі слідує розробка другого листа-пропозиції або коригування розробленого листа.</a:t>
            </a:r>
          </a:p>
          <a:p>
            <a:endParaRPr lang="uk-UA" dirty="0" smtClean="0"/>
          </a:p>
          <a:p>
            <a:r>
              <a:rPr lang="uk-UA" dirty="0" smtClean="0"/>
              <a:t>Третій етап – це виготовлення нових листів та конвертів, якщо вони не були заздалегідь розроблені.</a:t>
            </a:r>
          </a:p>
          <a:p>
            <a:endParaRPr lang="uk-UA" dirty="0" smtClean="0"/>
          </a:p>
          <a:p>
            <a:r>
              <a:rPr lang="uk-UA" dirty="0" smtClean="0"/>
              <a:t>Четвертий етап – це друга хвиля телефонного </a:t>
            </a:r>
            <a:r>
              <a:rPr lang="uk-UA" dirty="0" err="1" smtClean="0"/>
              <a:t>продзвону</a:t>
            </a:r>
            <a:r>
              <a:rPr lang="uk-UA" dirty="0" smtClean="0"/>
              <a:t>, яка уточнює тих клієнтів, які вже відгукнулися.</a:t>
            </a:r>
          </a:p>
          <a:p>
            <a:endParaRPr lang="uk-UA" dirty="0" smtClean="0"/>
          </a:p>
          <a:p>
            <a:r>
              <a:rPr lang="uk-UA" dirty="0" smtClean="0"/>
              <a:t>П'ятий етап – це безпосередня робота на виставці, яку необхідно вивести клієнтів та його прийом.</a:t>
            </a:r>
          </a:p>
          <a:p>
            <a:endParaRPr lang="uk-UA" dirty="0" smtClean="0"/>
          </a:p>
          <a:p>
            <a:r>
              <a:rPr lang="uk-UA" dirty="0" smtClean="0"/>
              <a:t>Причому тут слід зазначити два моменти:</a:t>
            </a:r>
          </a:p>
          <a:p>
            <a:endParaRPr lang="uk-UA" dirty="0" smtClean="0"/>
          </a:p>
          <a:p>
            <a:r>
              <a:rPr lang="uk-UA" dirty="0" smtClean="0"/>
              <a:t>1) зустріч відвідувача біля входу на виставку,</a:t>
            </a:r>
          </a:p>
          <a:p>
            <a:endParaRPr lang="uk-UA" dirty="0" smtClean="0"/>
          </a:p>
          <a:p>
            <a:r>
              <a:rPr lang="uk-UA" dirty="0" smtClean="0"/>
              <a:t>2) супровід його на стенд.</a:t>
            </a:r>
          </a:p>
          <a:p>
            <a:endParaRPr lang="uk-UA" dirty="0" smtClean="0"/>
          </a:p>
          <a:p>
            <a:r>
              <a:rPr lang="uk-UA" dirty="0" smtClean="0"/>
              <a:t>Відвідувач може загубитися дорогою. Тому його потрібно додатково мотивувати прийти на стенд спеціальним подарунком.</a:t>
            </a:r>
            <a:endParaRPr lang="ru-UA" dirty="0"/>
          </a:p>
        </p:txBody>
      </p:sp>
    </p:spTree>
    <p:extLst>
      <p:ext uri="{BB962C8B-B14F-4D97-AF65-F5344CB8AC3E}">
        <p14:creationId xmlns:p14="http://schemas.microsoft.com/office/powerpoint/2010/main" val="231377805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41672"/>
            <a:ext cx="9144000" cy="4524315"/>
          </a:xfrm>
          <a:prstGeom prst="rect">
            <a:avLst/>
          </a:prstGeom>
        </p:spPr>
        <p:txBody>
          <a:bodyPr wrap="square">
            <a:spAutoFit/>
          </a:bodyPr>
          <a:lstStyle/>
          <a:p>
            <a:r>
              <a:rPr lang="uk-UA" dirty="0" smtClean="0"/>
              <a:t>Шостий етап – це облік відвідувачів на стенді, тобто обов'язкове заповнення анкети або, як мінімум, отримання візитки від клієнта.</a:t>
            </a:r>
          </a:p>
          <a:p>
            <a:endParaRPr lang="uk-UA" dirty="0" smtClean="0"/>
          </a:p>
          <a:p>
            <a:r>
              <a:rPr lang="uk-UA" dirty="0" smtClean="0"/>
              <a:t>Сьомий етап – це систематизація та аналіз інформації відвідувачів.</a:t>
            </a:r>
          </a:p>
          <a:p>
            <a:endParaRPr lang="uk-UA" dirty="0" smtClean="0"/>
          </a:p>
          <a:p>
            <a:r>
              <a:rPr lang="uk-UA" dirty="0" smtClean="0"/>
              <a:t>Восьмий (обов'язковий) етап – лист відвідувачам, які відвідали виставку, який має бути відправлений протягом 48 годин. Цього дуже багато хто не робить.</a:t>
            </a:r>
          </a:p>
          <a:p>
            <a:endParaRPr lang="uk-UA" dirty="0" smtClean="0"/>
          </a:p>
          <a:p>
            <a:r>
              <a:rPr lang="uk-UA" dirty="0" smtClean="0"/>
              <a:t>Дев'ятий етап – це формування бази даних другого етапу.</a:t>
            </a:r>
          </a:p>
          <a:p>
            <a:r>
              <a:rPr lang="uk-UA" dirty="0" smtClean="0"/>
              <a:t>Другим етапом є розсилка каталогів та безпосередньо робота із зацікавленими клієнтами.</a:t>
            </a:r>
          </a:p>
          <a:p>
            <a:endParaRPr lang="uk-UA" dirty="0" smtClean="0"/>
          </a:p>
          <a:p>
            <a:r>
              <a:rPr lang="uk-UA" dirty="0" smtClean="0"/>
              <a:t>І третім етапом розпочинається продаж.</a:t>
            </a:r>
          </a:p>
          <a:p>
            <a:endParaRPr lang="uk-UA" dirty="0" smtClean="0"/>
          </a:p>
          <a:p>
            <a:r>
              <a:rPr lang="uk-UA" dirty="0" smtClean="0"/>
              <a:t>Бюджет такої кампанії, включаючи підтримку </a:t>
            </a:r>
            <a:r>
              <a:rPr lang="uk-UA" dirty="0" err="1" smtClean="0"/>
              <a:t>колл</a:t>
            </a:r>
            <a:r>
              <a:rPr lang="uk-UA" dirty="0" smtClean="0"/>
              <a:t>-центру, може включати вже тисячі доларів. Але повторюся, подібна кампанія проводиться великими фірмами, де точиться боротьба за великі обсяги продажу або за великих клієнтів.</a:t>
            </a:r>
            <a:endParaRPr lang="ru-UA" dirty="0"/>
          </a:p>
        </p:txBody>
      </p:sp>
    </p:spTree>
    <p:extLst>
      <p:ext uri="{BB962C8B-B14F-4D97-AF65-F5344CB8AC3E}">
        <p14:creationId xmlns:p14="http://schemas.microsoft.com/office/powerpoint/2010/main" val="275889115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332656"/>
            <a:ext cx="8424936" cy="5355312"/>
          </a:xfrm>
          <a:prstGeom prst="rect">
            <a:avLst/>
          </a:prstGeom>
        </p:spPr>
        <p:txBody>
          <a:bodyPr wrap="square">
            <a:spAutoFit/>
          </a:bodyPr>
          <a:lstStyle/>
          <a:p>
            <a:r>
              <a:rPr lang="uk-UA" dirty="0" smtClean="0"/>
              <a:t>«Звичайні» бізнеси рекламуються та просуваються як великі компанії та бренди, тобто витрачають (марно) купу грошей на імідж, ім'я та презентацію. Але наслідувати тут великим гравцям — все одно що кролику наслідувати лева. </a:t>
            </a:r>
          </a:p>
          <a:p>
            <a:r>
              <a:rPr lang="uk-UA" dirty="0" smtClean="0"/>
              <a:t>Великі компанії будують рекламу та маркетинг таким чином, тому що у них є на це тисяча причин, не пов'язаних із залученням клієнтів та здійсненням продажів</a:t>
            </a:r>
          </a:p>
          <a:p>
            <a:pPr algn="ctr"/>
            <a:r>
              <a:rPr lang="ru-RU" b="1" dirty="0" err="1" smtClean="0"/>
              <a:t>Завдання</a:t>
            </a:r>
            <a:r>
              <a:rPr lang="ru-RU" b="1" dirty="0" smtClean="0"/>
              <a:t> </a:t>
            </a:r>
            <a:r>
              <a:rPr lang="ru-RU" b="1" dirty="0" err="1" smtClean="0"/>
              <a:t>великої</a:t>
            </a:r>
            <a:r>
              <a:rPr lang="ru-RU" b="1" dirty="0" smtClean="0"/>
              <a:t> </a:t>
            </a:r>
            <a:r>
              <a:rPr lang="ru-RU" b="1" dirty="0" err="1" smtClean="0"/>
              <a:t>компанії</a:t>
            </a:r>
            <a:endParaRPr lang="ru-RU" b="1" dirty="0" smtClean="0"/>
          </a:p>
          <a:p>
            <a:pPr algn="ctr"/>
            <a:r>
              <a:rPr lang="ru-RU" b="1" dirty="0" smtClean="0"/>
              <a:t>у маркетингу та </a:t>
            </a:r>
            <a:r>
              <a:rPr lang="ru-RU" b="1" dirty="0" err="1" smtClean="0"/>
              <a:t>рекламі</a:t>
            </a:r>
            <a:endParaRPr lang="ru-RU" b="1" dirty="0" smtClean="0"/>
          </a:p>
          <a:p>
            <a:r>
              <a:rPr lang="ru-RU" dirty="0" smtClean="0"/>
              <a:t>1. </a:t>
            </a:r>
            <a:r>
              <a:rPr lang="ru-RU" dirty="0" err="1" smtClean="0"/>
              <a:t>Задовольнити</a:t>
            </a:r>
            <a:r>
              <a:rPr lang="ru-RU" dirty="0" smtClean="0"/>
              <a:t>/</a:t>
            </a:r>
            <a:r>
              <a:rPr lang="ru-RU" dirty="0" err="1" smtClean="0"/>
              <a:t>заспокоїти</a:t>
            </a:r>
            <a:r>
              <a:rPr lang="ru-RU" dirty="0" smtClean="0"/>
              <a:t> раду </a:t>
            </a:r>
            <a:r>
              <a:rPr lang="ru-RU" dirty="0" err="1" smtClean="0"/>
              <a:t>директорів</a:t>
            </a:r>
            <a:r>
              <a:rPr lang="ru-RU" dirty="0" smtClean="0"/>
              <a:t> (у </a:t>
            </a:r>
            <a:r>
              <a:rPr lang="ru-RU" dirty="0" err="1" smtClean="0"/>
              <a:t>якому</a:t>
            </a:r>
            <a:r>
              <a:rPr lang="ru-RU" dirty="0" smtClean="0"/>
              <a:t> </a:t>
            </a:r>
            <a:r>
              <a:rPr lang="ru-RU" dirty="0" err="1" smtClean="0"/>
              <a:t>майже</a:t>
            </a:r>
            <a:r>
              <a:rPr lang="ru-RU" dirty="0" smtClean="0"/>
              <a:t> </a:t>
            </a:r>
            <a:r>
              <a:rPr lang="ru-RU" dirty="0" err="1" smtClean="0"/>
              <a:t>ніхто</a:t>
            </a:r>
            <a:r>
              <a:rPr lang="ru-RU" dirty="0" smtClean="0"/>
              <a:t> не </a:t>
            </a:r>
            <a:r>
              <a:rPr lang="ru-RU" dirty="0" err="1" smtClean="0"/>
              <a:t>тямить</a:t>
            </a:r>
            <a:r>
              <a:rPr lang="ru-RU" dirty="0" smtClean="0"/>
              <a:t> у </a:t>
            </a:r>
            <a:r>
              <a:rPr lang="ru-RU" dirty="0" err="1" smtClean="0"/>
              <a:t>маркетингуг</a:t>
            </a:r>
            <a:r>
              <a:rPr lang="ru-RU" dirty="0" smtClean="0"/>
              <a:t> і </a:t>
            </a:r>
            <a:r>
              <a:rPr lang="ru-RU" dirty="0" err="1" smtClean="0"/>
              <a:t>реклами</a:t>
            </a:r>
            <a:r>
              <a:rPr lang="ru-RU" dirty="0" smtClean="0"/>
              <a:t> </a:t>
            </a:r>
            <a:r>
              <a:rPr lang="ru-RU" dirty="0" err="1" smtClean="0"/>
              <a:t>ні</a:t>
            </a:r>
            <a:r>
              <a:rPr lang="ru-RU" dirty="0" smtClean="0"/>
              <a:t> </a:t>
            </a:r>
            <a:r>
              <a:rPr lang="ru-RU" dirty="0" err="1" smtClean="0"/>
              <a:t>чорта</a:t>
            </a:r>
            <a:r>
              <a:rPr lang="ru-RU" dirty="0" smtClean="0"/>
              <a:t>, але </a:t>
            </a:r>
            <a:r>
              <a:rPr lang="ru-RU" dirty="0" err="1" smtClean="0"/>
              <a:t>кожен</a:t>
            </a:r>
            <a:r>
              <a:rPr lang="ru-RU" dirty="0" smtClean="0"/>
              <a:t> </a:t>
            </a:r>
            <a:r>
              <a:rPr lang="ru-RU" dirty="0" err="1" smtClean="0"/>
              <a:t>багато</a:t>
            </a:r>
            <a:r>
              <a:rPr lang="ru-RU" dirty="0" smtClean="0"/>
              <a:t> </a:t>
            </a:r>
            <a:r>
              <a:rPr lang="ru-RU" dirty="0" err="1" smtClean="0"/>
              <a:t>чого</a:t>
            </a:r>
            <a:r>
              <a:rPr lang="ru-RU" dirty="0" smtClean="0"/>
              <a:t> про </a:t>
            </a:r>
            <a:r>
              <a:rPr lang="ru-RU" dirty="0" err="1" smtClean="0"/>
              <a:t>це</a:t>
            </a:r>
            <a:r>
              <a:rPr lang="ru-RU" dirty="0" smtClean="0"/>
              <a:t> </a:t>
            </a:r>
            <a:r>
              <a:rPr lang="ru-RU" dirty="0" err="1" smtClean="0"/>
              <a:t>думає</a:t>
            </a:r>
            <a:r>
              <a:rPr lang="ru-RU" dirty="0" smtClean="0"/>
              <a:t>).</a:t>
            </a:r>
          </a:p>
          <a:p>
            <a:r>
              <a:rPr lang="ru-RU" dirty="0" smtClean="0"/>
              <a:t>2. </a:t>
            </a:r>
            <a:r>
              <a:rPr lang="ru-RU" dirty="0" err="1" smtClean="0"/>
              <a:t>Задовольнити</a:t>
            </a:r>
            <a:r>
              <a:rPr lang="ru-RU" dirty="0" smtClean="0"/>
              <a:t>/</a:t>
            </a:r>
            <a:r>
              <a:rPr lang="ru-RU" dirty="0" err="1" smtClean="0"/>
              <a:t>заспокоїти</a:t>
            </a:r>
            <a:r>
              <a:rPr lang="ru-RU" dirty="0" smtClean="0"/>
              <a:t> </a:t>
            </a:r>
            <a:r>
              <a:rPr lang="ru-RU" dirty="0" err="1" smtClean="0"/>
              <a:t>акціонерів</a:t>
            </a:r>
            <a:r>
              <a:rPr lang="ru-RU" dirty="0" smtClean="0"/>
              <a:t>.</a:t>
            </a:r>
          </a:p>
          <a:p>
            <a:r>
              <a:rPr lang="ru-RU" dirty="0" smtClean="0"/>
              <a:t>3.  </a:t>
            </a:r>
            <a:r>
              <a:rPr lang="ru-RU" dirty="0" err="1" smtClean="0"/>
              <a:t>Виглядати</a:t>
            </a:r>
            <a:r>
              <a:rPr lang="ru-RU" dirty="0" smtClean="0"/>
              <a:t> </a:t>
            </a:r>
            <a:r>
              <a:rPr lang="ru-RU" dirty="0" err="1" smtClean="0"/>
              <a:t>належно</a:t>
            </a:r>
            <a:r>
              <a:rPr lang="ru-RU" dirty="0" smtClean="0"/>
              <a:t> і пристойно для ЗМІ.</a:t>
            </a:r>
          </a:p>
          <a:p>
            <a:r>
              <a:rPr lang="ru-RU" dirty="0" smtClean="0"/>
              <a:t>5. </a:t>
            </a:r>
            <a:r>
              <a:rPr lang="ru-RU" dirty="0" err="1" smtClean="0"/>
              <a:t>Мати</a:t>
            </a:r>
            <a:r>
              <a:rPr lang="ru-RU" dirty="0" smtClean="0"/>
              <a:t> </a:t>
            </a:r>
            <a:r>
              <a:rPr lang="ru-RU" dirty="0" err="1" smtClean="0"/>
              <a:t>фірмовий</a:t>
            </a:r>
            <a:r>
              <a:rPr lang="ru-RU" dirty="0" smtClean="0"/>
              <a:t> стиль.</a:t>
            </a:r>
          </a:p>
          <a:p>
            <a:r>
              <a:rPr lang="ru-RU" dirty="0" smtClean="0"/>
              <a:t>6. </a:t>
            </a:r>
            <a:r>
              <a:rPr lang="ru-RU" dirty="0" err="1" smtClean="0"/>
              <a:t>Вигравати</a:t>
            </a:r>
            <a:r>
              <a:rPr lang="ru-RU" dirty="0" smtClean="0"/>
              <a:t> </a:t>
            </a:r>
            <a:r>
              <a:rPr lang="ru-RU" dirty="0" err="1" smtClean="0"/>
              <a:t>призи</a:t>
            </a:r>
            <a:r>
              <a:rPr lang="ru-RU" dirty="0" smtClean="0"/>
              <a:t> за рекламу.</a:t>
            </a:r>
          </a:p>
          <a:p>
            <a:r>
              <a:rPr lang="ru-RU" dirty="0" smtClean="0"/>
              <a:t>7. Ну і </a:t>
            </a:r>
            <a:r>
              <a:rPr lang="ru-RU" dirty="0" err="1" smtClean="0"/>
              <a:t>продати</a:t>
            </a:r>
            <a:r>
              <a:rPr lang="ru-RU" dirty="0" smtClean="0"/>
              <a:t> </a:t>
            </a:r>
            <a:r>
              <a:rPr lang="ru-RU" dirty="0" err="1" smtClean="0"/>
              <a:t>щось</a:t>
            </a:r>
            <a:r>
              <a:rPr lang="ru-RU" dirty="0" smtClean="0"/>
              <a:t>.</a:t>
            </a:r>
          </a:p>
          <a:p>
            <a:pPr algn="ctr"/>
            <a:r>
              <a:rPr lang="ru-RU" dirty="0" smtClean="0"/>
              <a:t> </a:t>
            </a:r>
            <a:r>
              <a:rPr lang="ru-RU" b="1" dirty="0" err="1" smtClean="0"/>
              <a:t>завдання</a:t>
            </a:r>
            <a:r>
              <a:rPr lang="ru-RU" b="1" dirty="0" smtClean="0"/>
              <a:t> </a:t>
            </a:r>
            <a:r>
              <a:rPr lang="ru-RU" b="1" dirty="0" err="1" smtClean="0"/>
              <a:t>звичайних</a:t>
            </a:r>
            <a:r>
              <a:rPr lang="ru-RU" b="1" dirty="0" smtClean="0"/>
              <a:t> </a:t>
            </a:r>
            <a:r>
              <a:rPr lang="ru-RU" b="1" dirty="0" err="1" smtClean="0"/>
              <a:t>компаній</a:t>
            </a:r>
            <a:endParaRPr lang="ru-RU" b="1" dirty="0" smtClean="0"/>
          </a:p>
          <a:p>
            <a:pPr marL="342900" indent="-342900">
              <a:buAutoNum type="arabicPeriod"/>
            </a:pPr>
            <a:r>
              <a:rPr lang="ru-RU" dirty="0" err="1" smtClean="0"/>
              <a:t>Щось</a:t>
            </a:r>
            <a:r>
              <a:rPr lang="ru-RU" dirty="0" smtClean="0"/>
              <a:t> </a:t>
            </a:r>
            <a:r>
              <a:rPr lang="ru-RU" dirty="0" err="1" smtClean="0"/>
              <a:t>продати</a:t>
            </a:r>
            <a:r>
              <a:rPr lang="ru-RU" dirty="0" smtClean="0"/>
              <a:t>. </a:t>
            </a:r>
            <a:r>
              <a:rPr lang="ru-RU" dirty="0" err="1" smtClean="0"/>
              <a:t>Швидше</a:t>
            </a:r>
            <a:r>
              <a:rPr lang="ru-RU" dirty="0" smtClean="0"/>
              <a:t>. </a:t>
            </a:r>
          </a:p>
          <a:p>
            <a:pPr marL="342900" indent="-342900">
              <a:buAutoNum type="arabicPeriod"/>
            </a:pPr>
            <a:r>
              <a:rPr lang="ru-RU" dirty="0" smtClean="0"/>
              <a:t>не </a:t>
            </a:r>
            <a:r>
              <a:rPr lang="ru-RU" dirty="0" err="1" smtClean="0"/>
              <a:t>цікавить</a:t>
            </a:r>
            <a:r>
              <a:rPr lang="ru-RU" dirty="0" smtClean="0"/>
              <a:t>, </a:t>
            </a:r>
            <a:r>
              <a:rPr lang="ru-RU" dirty="0" err="1" smtClean="0"/>
              <a:t>скільки</a:t>
            </a:r>
            <a:r>
              <a:rPr lang="ru-RU" dirty="0" smtClean="0"/>
              <a:t> людей </a:t>
            </a:r>
            <a:r>
              <a:rPr lang="ru-RU" dirty="0" err="1" smtClean="0"/>
              <a:t>подивилося</a:t>
            </a:r>
            <a:r>
              <a:rPr lang="ru-RU" dirty="0" smtClean="0"/>
              <a:t> на рекламу </a:t>
            </a:r>
            <a:r>
              <a:rPr lang="ru-RU" dirty="0" err="1" smtClean="0"/>
              <a:t>нашого</a:t>
            </a:r>
            <a:r>
              <a:rPr lang="ru-RU" dirty="0" smtClean="0"/>
              <a:t> товару (</a:t>
            </a:r>
            <a:r>
              <a:rPr lang="ru-RU" dirty="0" err="1" smtClean="0"/>
              <a:t>послуги</a:t>
            </a:r>
            <a:r>
              <a:rPr lang="ru-RU" dirty="0" smtClean="0"/>
              <a:t>), </a:t>
            </a:r>
            <a:r>
              <a:rPr lang="ru-RU" dirty="0" err="1" smtClean="0"/>
              <a:t>значущість</a:t>
            </a:r>
            <a:r>
              <a:rPr lang="ru-RU" dirty="0" smtClean="0"/>
              <a:t> </a:t>
            </a:r>
            <a:r>
              <a:rPr lang="ru-RU" dirty="0" err="1" smtClean="0"/>
              <a:t>чи</a:t>
            </a:r>
            <a:r>
              <a:rPr lang="ru-RU" dirty="0" smtClean="0"/>
              <a:t> </a:t>
            </a:r>
            <a:r>
              <a:rPr lang="ru-RU" dirty="0" err="1" smtClean="0"/>
              <a:t>популярність</a:t>
            </a:r>
            <a:r>
              <a:rPr lang="ru-RU" dirty="0" smtClean="0"/>
              <a:t>.</a:t>
            </a:r>
          </a:p>
          <a:p>
            <a:r>
              <a:rPr lang="ru-RU" dirty="0" smtClean="0"/>
              <a:t>3 </a:t>
            </a:r>
            <a:r>
              <a:rPr lang="ru-RU" dirty="0" err="1" smtClean="0"/>
              <a:t>цікава</a:t>
            </a:r>
            <a:r>
              <a:rPr lang="ru-RU" dirty="0" smtClean="0"/>
              <a:t> </a:t>
            </a:r>
            <a:r>
              <a:rPr lang="ru-RU" dirty="0" err="1" smtClean="0"/>
              <a:t>лише</a:t>
            </a:r>
            <a:r>
              <a:rPr lang="ru-RU" dirty="0" smtClean="0"/>
              <a:t> </a:t>
            </a:r>
            <a:r>
              <a:rPr lang="ru-RU" dirty="0" err="1" smtClean="0"/>
              <a:t>кількість</a:t>
            </a:r>
            <a:r>
              <a:rPr lang="ru-RU" dirty="0" smtClean="0"/>
              <a:t> людей, </a:t>
            </a:r>
            <a:r>
              <a:rPr lang="ru-RU" dirty="0" err="1" smtClean="0"/>
              <a:t>які</a:t>
            </a:r>
            <a:r>
              <a:rPr lang="ru-RU" dirty="0" smtClean="0"/>
              <a:t> </a:t>
            </a:r>
            <a:r>
              <a:rPr lang="ru-RU" dirty="0" err="1" smtClean="0"/>
              <a:t>прийдуть</a:t>
            </a:r>
            <a:r>
              <a:rPr lang="ru-RU" dirty="0" smtClean="0"/>
              <a:t> та </a:t>
            </a:r>
            <a:r>
              <a:rPr lang="ru-RU" dirty="0" err="1" smtClean="0"/>
              <a:t>куплять</a:t>
            </a:r>
            <a:r>
              <a:rPr lang="ru-RU" dirty="0" smtClean="0"/>
              <a:t> наш товар.</a:t>
            </a:r>
            <a:endParaRPr lang="ru-UA" dirty="0"/>
          </a:p>
        </p:txBody>
      </p:sp>
    </p:spTree>
    <p:extLst>
      <p:ext uri="{BB962C8B-B14F-4D97-AF65-F5344CB8AC3E}">
        <p14:creationId xmlns:p14="http://schemas.microsoft.com/office/powerpoint/2010/main" val="168398127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003232" cy="1162050"/>
          </a:xfrm>
        </p:spPr>
        <p:txBody>
          <a:bodyPr>
            <a:normAutofit/>
          </a:bodyPr>
          <a:lstStyle/>
          <a:p>
            <a:r>
              <a:rPr lang="uk-UA" dirty="0" smtClean="0"/>
              <a:t>Показники ефективності кампанії </a:t>
            </a:r>
            <a:r>
              <a:rPr lang="uk-UA" dirty="0" err="1" smtClean="0"/>
              <a:t>директ-маркетинга</a:t>
            </a:r>
            <a:endParaRPr lang="ru-UA" dirty="0"/>
          </a:p>
        </p:txBody>
      </p:sp>
      <p:pic>
        <p:nvPicPr>
          <p:cNvPr id="4098"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5163184" y="1484784"/>
            <a:ext cx="3873311" cy="432048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Текст 3"/>
          <p:cNvSpPr>
            <a:spLocks noGrp="1"/>
          </p:cNvSpPr>
          <p:nvPr>
            <p:ph type="body" sz="half" idx="2"/>
          </p:nvPr>
        </p:nvSpPr>
        <p:spPr/>
        <p:txBody>
          <a:bodyPr>
            <a:noAutofit/>
          </a:bodyPr>
          <a:lstStyle/>
          <a:p>
            <a:r>
              <a:rPr lang="uk-UA" sz="2400" dirty="0" smtClean="0"/>
              <a:t>конверсія кампанії </a:t>
            </a:r>
            <a:r>
              <a:rPr lang="uk-UA" sz="2400" dirty="0" err="1" smtClean="0"/>
              <a:t>директ</a:t>
            </a:r>
            <a:r>
              <a:rPr lang="uk-UA" sz="2400" dirty="0" smtClean="0"/>
              <a:t>-маркетингу може становити від 3 до 10%. Зазвичай планується середній показник 5%. Підвищення виручки відбувається в середньому від 20 до 40%, зростання прибутку може відбуватися від 30 до 100%, залежно від якості кампаній.</a:t>
            </a:r>
            <a:endParaRPr lang="ru-UA" sz="2400" dirty="0"/>
          </a:p>
        </p:txBody>
      </p:sp>
    </p:spTree>
    <p:extLst>
      <p:ext uri="{BB962C8B-B14F-4D97-AF65-F5344CB8AC3E}">
        <p14:creationId xmlns:p14="http://schemas.microsoft.com/office/powerpoint/2010/main" val="91769545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0"/>
            <a:ext cx="8229600" cy="332656"/>
          </a:xfrm>
        </p:spPr>
        <p:txBody>
          <a:bodyPr>
            <a:normAutofit/>
          </a:bodyPr>
          <a:lstStyle/>
          <a:p>
            <a:r>
              <a:rPr lang="uk-UA" sz="1400" b="1" dirty="0" smtClean="0"/>
              <a:t>Основні помилки в </a:t>
            </a:r>
            <a:r>
              <a:rPr lang="uk-UA" sz="1400" b="1" dirty="0" err="1" smtClean="0"/>
              <a:t>директ-маркетигну</a:t>
            </a:r>
            <a:endParaRPr lang="ru-UA" sz="1400" b="1" dirty="0"/>
          </a:p>
        </p:txBody>
      </p:sp>
      <p:sp>
        <p:nvSpPr>
          <p:cNvPr id="3" name="Объект 2"/>
          <p:cNvSpPr>
            <a:spLocks noGrp="1"/>
          </p:cNvSpPr>
          <p:nvPr>
            <p:ph idx="1"/>
          </p:nvPr>
        </p:nvSpPr>
        <p:spPr>
          <a:xfrm>
            <a:off x="35496" y="332656"/>
            <a:ext cx="9001000" cy="6525344"/>
          </a:xfrm>
        </p:spPr>
        <p:txBody>
          <a:bodyPr>
            <a:normAutofit fontScale="32500" lnSpcReduction="20000"/>
          </a:bodyPr>
          <a:lstStyle/>
          <a:p>
            <a:r>
              <a:rPr lang="uk-UA" dirty="0" smtClean="0"/>
              <a:t>1. </a:t>
            </a:r>
            <a:r>
              <a:rPr lang="uk-UA" sz="3700" dirty="0" smtClean="0"/>
              <a:t>Відсутність плану проведення кампанії, проміжних та кінцевих намічених показників.</a:t>
            </a:r>
          </a:p>
          <a:p>
            <a:endParaRPr lang="uk-UA" sz="3700" dirty="0" smtClean="0"/>
          </a:p>
          <a:p>
            <a:r>
              <a:rPr lang="uk-UA" sz="3700" dirty="0" smtClean="0"/>
              <a:t>2. Застаріла та не актуалізована БД.</a:t>
            </a:r>
          </a:p>
          <a:p>
            <a:endParaRPr lang="uk-UA" sz="3700" dirty="0" smtClean="0"/>
          </a:p>
          <a:p>
            <a:r>
              <a:rPr lang="uk-UA" sz="3700" dirty="0" smtClean="0"/>
              <a:t>3. При злитті своєї та зовнішньої бази не відбувається читка нової бази, тому один клієнт може отримувати дві пропозиції (іноді з різними умовами, що ставить його в глухий кут, і може призвести до втрати клієнта)</a:t>
            </a:r>
          </a:p>
          <a:p>
            <a:endParaRPr lang="uk-UA" sz="3700" dirty="0" smtClean="0"/>
          </a:p>
          <a:p>
            <a:r>
              <a:rPr lang="uk-UA" sz="3700" dirty="0" smtClean="0"/>
              <a:t>4. Низька якість послання (слабкий </a:t>
            </a:r>
            <a:r>
              <a:rPr lang="uk-UA" sz="3700" dirty="0" err="1" smtClean="0"/>
              <a:t>копірайтінг</a:t>
            </a:r>
            <a:r>
              <a:rPr lang="uk-UA" sz="3700" dirty="0" smtClean="0"/>
              <a:t>). Написання пропозиції слід приділяти дуже серйозну увагу. Необхідно зробити кілька варіантів, поки не досягнете того, щоб текст захопив увагу читача.</a:t>
            </a:r>
          </a:p>
          <a:p>
            <a:endParaRPr lang="uk-UA" sz="3700" dirty="0" smtClean="0"/>
          </a:p>
          <a:p>
            <a:r>
              <a:rPr lang="uk-UA" sz="3700" dirty="0" smtClean="0"/>
              <a:t>5. Відсутня заклик до дії. Якщо ви не повідомите читача, що ви хочете, щоб він зробив, це зробить розсилку безглуздою. Ви хочете, щоб Вам зателефонували? Надіслали вам е-</a:t>
            </a:r>
            <a:r>
              <a:rPr lang="uk-UA" sz="3700" dirty="0" err="1" smtClean="0"/>
              <a:t>мейл</a:t>
            </a:r>
            <a:r>
              <a:rPr lang="uk-UA" sz="3700" dirty="0" smtClean="0"/>
              <a:t>? Відправили заповнену листівку? Купили щось? Поясніть важливість дії, або Вам не дадуть відповіді.</a:t>
            </a:r>
          </a:p>
          <a:p>
            <a:endParaRPr lang="uk-UA" sz="3700" dirty="0" smtClean="0"/>
          </a:p>
          <a:p>
            <a:r>
              <a:rPr lang="uk-UA" sz="3700" dirty="0" smtClean="0"/>
              <a:t>6. Не проводиться тестування. Занадто багато людей мали проблеми з тим, що їхнє розсилання виявлялося неефективним. Це має бути загальною практикою протестувати все, що ви плануєте для просування на ринку або рекламування вашого бізнесу, щоб побачити, яка може бути віддача.</a:t>
            </a:r>
          </a:p>
          <a:p>
            <a:endParaRPr lang="uk-UA" sz="3700" dirty="0" smtClean="0"/>
          </a:p>
          <a:p>
            <a:r>
              <a:rPr lang="uk-UA" sz="3700" dirty="0" smtClean="0"/>
              <a:t>7. Нестача інформації чи помилки у повідомленні. Існує багато розповідей про те, що у розсилках були відсутні телефонні номери, адреси або інша ключова інформація. Помилки в тексті також трапляються досить часто. Попереднє прочитання тексту – важливий аспект усіх ваших рекламних кампаній. Якщо ви відчуваєте, що у вас недостатньо навичок для цього, найміть будь-кого для вичитування тексту. Або попросіть колегу, хто добре розуміється на правописі та мові, подивитися ваш текст.</a:t>
            </a:r>
          </a:p>
          <a:p>
            <a:endParaRPr lang="uk-UA" sz="3700" dirty="0" smtClean="0"/>
          </a:p>
          <a:p>
            <a:r>
              <a:rPr lang="uk-UA" sz="3700" dirty="0" smtClean="0"/>
              <a:t>8. Не фокусуєтесь на основних моментах. Одна з причин, через яку ми викидаємо пошту, це те, що вона нас не захоплює. Десь між нудним текстом і чимось вульгарним, існує розумне та відмінне використання тексту, який приваблює погляд, не напружуючи його. У Вас є лише кілька секунд, щоб завоювати читача, хоча вам треба багато повідомити його через Ваш текст.</a:t>
            </a:r>
          </a:p>
          <a:p>
            <a:endParaRPr lang="uk-UA" sz="3700" dirty="0" smtClean="0"/>
          </a:p>
          <a:p>
            <a:r>
              <a:rPr lang="uk-UA" sz="3700" dirty="0" smtClean="0"/>
              <a:t>9. Перевантаження яскравими ефектами. Одна з помилок, що часто зустрічаються - занадто багато уваги приділяється дизайну елементів розсилки, результатом чого є наявність чотирьох відмінних кольорових графіків, цікавих форм і кольорів, що привертають погляд. Але все це за рахунок змісту.</a:t>
            </a:r>
          </a:p>
          <a:p>
            <a:endParaRPr lang="uk-UA" sz="3700" dirty="0" smtClean="0"/>
          </a:p>
          <a:p>
            <a:r>
              <a:rPr lang="uk-UA" sz="3700" dirty="0" smtClean="0"/>
              <a:t>10. Відсутність продовження. Багато бізнесів надсилають брошури, файли та інші матеріали, але не планують продовження. Продовження передбачає дзвінки, розсилання додаткової інформації, або, принаймні, треба бути готовими виконати запит на продукт чи отримання подальшої інформації.</a:t>
            </a:r>
          </a:p>
          <a:p>
            <a:endParaRPr lang="uk-UA" sz="3700" dirty="0" smtClean="0"/>
          </a:p>
          <a:p>
            <a:r>
              <a:rPr lang="uk-UA" sz="3700" dirty="0" smtClean="0"/>
              <a:t>11. Ігнорування професійної ради. Пряме розсилання існує багато років, тому що там, де вона працює, вона працює добре. Багато людей присвятило свою кар'єру розвитку мистецтва прямого розсилання. Вони знають правильні слова, які треба використовувати і правильні шляхи, щоб досягти результату.</a:t>
            </a:r>
            <a:endParaRPr lang="ru-UA" sz="3700" dirty="0"/>
          </a:p>
        </p:txBody>
      </p:sp>
    </p:spTree>
    <p:extLst>
      <p:ext uri="{BB962C8B-B14F-4D97-AF65-F5344CB8AC3E}">
        <p14:creationId xmlns:p14="http://schemas.microsoft.com/office/powerpoint/2010/main" val="8942842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90342" y="23664"/>
            <a:ext cx="2337819" cy="369332"/>
          </a:xfrm>
          <a:prstGeom prst="rect">
            <a:avLst/>
          </a:prstGeom>
        </p:spPr>
        <p:txBody>
          <a:bodyPr wrap="none">
            <a:spAutoFit/>
          </a:bodyPr>
          <a:lstStyle/>
          <a:p>
            <a:r>
              <a:rPr lang="uk-UA" dirty="0" smtClean="0"/>
              <a:t>Трикутник результатів</a:t>
            </a:r>
            <a:endParaRPr lang="ru-UA" dirty="0"/>
          </a:p>
        </p:txBody>
      </p:sp>
      <p:sp>
        <p:nvSpPr>
          <p:cNvPr id="3" name="Прямоугольник 2"/>
          <p:cNvSpPr/>
          <p:nvPr/>
        </p:nvSpPr>
        <p:spPr>
          <a:xfrm>
            <a:off x="484325" y="392996"/>
            <a:ext cx="7920880" cy="6186309"/>
          </a:xfrm>
          <a:prstGeom prst="rect">
            <a:avLst/>
          </a:prstGeom>
        </p:spPr>
        <p:txBody>
          <a:bodyPr wrap="square">
            <a:spAutoFit/>
          </a:bodyPr>
          <a:lstStyle/>
          <a:p>
            <a:r>
              <a:rPr lang="ru-RU" sz="2200" b="1" dirty="0" smtClean="0"/>
              <a:t>маркетинг – </a:t>
            </a:r>
            <a:r>
              <a:rPr lang="ru-RU" sz="2200" b="1" dirty="0" err="1" smtClean="0"/>
              <a:t>це</a:t>
            </a:r>
            <a:r>
              <a:rPr lang="ru-RU" sz="2200" b="1" dirty="0" smtClean="0"/>
              <a:t> </a:t>
            </a:r>
            <a:r>
              <a:rPr lang="ru-RU" sz="2200" b="1" dirty="0" err="1" smtClean="0"/>
              <a:t>завжди</a:t>
            </a:r>
            <a:r>
              <a:rPr lang="ru-RU" sz="2200" b="1" dirty="0" smtClean="0"/>
              <a:t> три </a:t>
            </a:r>
            <a:r>
              <a:rPr lang="ru-RU" sz="2200" b="1" dirty="0" err="1" smtClean="0"/>
              <a:t>компоненти</a:t>
            </a:r>
            <a:r>
              <a:rPr lang="ru-RU" sz="2200" b="1" dirty="0" smtClean="0"/>
              <a:t>.</a:t>
            </a:r>
          </a:p>
          <a:p>
            <a:r>
              <a:rPr lang="ru-RU" sz="2200" b="1" dirty="0" err="1" smtClean="0"/>
              <a:t>Кожен</a:t>
            </a:r>
            <a:r>
              <a:rPr lang="ru-RU" sz="2200" b="1" dirty="0" smtClean="0"/>
              <a:t> </a:t>
            </a:r>
            <a:r>
              <a:rPr lang="ru-RU" sz="2200" b="1" dirty="0" err="1" smtClean="0"/>
              <a:t>із</a:t>
            </a:r>
            <a:r>
              <a:rPr lang="ru-RU" sz="2200" b="1" dirty="0" smtClean="0"/>
              <a:t> </a:t>
            </a:r>
            <a:r>
              <a:rPr lang="ru-RU" sz="2200" b="1" dirty="0" err="1" smtClean="0"/>
              <a:t>трьох</a:t>
            </a:r>
            <a:r>
              <a:rPr lang="ru-RU" sz="2200" b="1" dirty="0" smtClean="0"/>
              <a:t> </a:t>
            </a:r>
            <a:r>
              <a:rPr lang="ru-RU" sz="2200" b="1" dirty="0" err="1" smtClean="0"/>
              <a:t>компонентів</a:t>
            </a:r>
            <a:r>
              <a:rPr lang="ru-RU" sz="2200" b="1" dirty="0" smtClean="0"/>
              <a:t> живить два </a:t>
            </a:r>
            <a:r>
              <a:rPr lang="ru-RU" sz="2200" b="1" dirty="0" err="1" smtClean="0"/>
              <a:t>інших</a:t>
            </a:r>
            <a:r>
              <a:rPr lang="ru-RU" sz="2200" dirty="0" smtClean="0"/>
              <a:t>. </a:t>
            </a:r>
            <a:r>
              <a:rPr lang="ru-RU" sz="2200" dirty="0" err="1" smtClean="0"/>
              <a:t>Якщо</a:t>
            </a:r>
            <a:r>
              <a:rPr lang="ru-RU" sz="2200" dirty="0" smtClean="0"/>
              <a:t> </a:t>
            </a:r>
            <a:r>
              <a:rPr lang="ru-RU" sz="2200" dirty="0" err="1" smtClean="0"/>
              <a:t>завгодно</a:t>
            </a:r>
            <a:r>
              <a:rPr lang="ru-RU" sz="2200" dirty="0" smtClean="0"/>
              <a:t>, «</a:t>
            </a:r>
            <a:r>
              <a:rPr lang="ru-RU" sz="2200" dirty="0" err="1" smtClean="0"/>
              <a:t>маркетингова</a:t>
            </a:r>
            <a:endParaRPr lang="ru-RU" sz="2200" dirty="0" smtClean="0"/>
          </a:p>
          <a:p>
            <a:r>
              <a:rPr lang="ru-RU" sz="2200" dirty="0" err="1" smtClean="0"/>
              <a:t>енергія</a:t>
            </a:r>
            <a:r>
              <a:rPr lang="ru-RU" sz="2200" dirty="0" smtClean="0"/>
              <a:t>» </a:t>
            </a:r>
            <a:r>
              <a:rPr lang="ru-RU" sz="2200" dirty="0" err="1" smtClean="0"/>
              <a:t>перетікає</a:t>
            </a:r>
            <a:r>
              <a:rPr lang="ru-RU" sz="2200" dirty="0" smtClean="0"/>
              <a:t> на </a:t>
            </a:r>
            <a:r>
              <a:rPr lang="ru-RU" sz="2200" dirty="0" err="1" smtClean="0"/>
              <a:t>всі</a:t>
            </a:r>
            <a:r>
              <a:rPr lang="ru-RU" sz="2200" dirty="0" smtClean="0"/>
              <a:t> боки з кожного компонента в два </a:t>
            </a:r>
            <a:r>
              <a:rPr lang="ru-RU" sz="2200" dirty="0" err="1" smtClean="0"/>
              <a:t>інших</a:t>
            </a:r>
            <a:r>
              <a:rPr lang="ru-RU" sz="2200" dirty="0" smtClean="0"/>
              <a:t> і </a:t>
            </a:r>
            <a:r>
              <a:rPr lang="ru-RU" sz="2200" dirty="0" err="1" smtClean="0"/>
              <a:t>кожен</a:t>
            </a:r>
            <a:r>
              <a:rPr lang="ru-RU" sz="2200" dirty="0" smtClean="0"/>
              <a:t> компонент — </a:t>
            </a:r>
            <a:r>
              <a:rPr lang="ru-RU" sz="2200" dirty="0" err="1" smtClean="0"/>
              <a:t>із</a:t>
            </a:r>
            <a:r>
              <a:rPr lang="ru-RU" sz="2200" dirty="0" smtClean="0"/>
              <a:t> </a:t>
            </a:r>
            <a:r>
              <a:rPr lang="ru-RU" sz="2200" dirty="0" err="1" smtClean="0"/>
              <a:t>двох</a:t>
            </a:r>
            <a:r>
              <a:rPr lang="ru-RU" sz="2200" dirty="0" smtClean="0"/>
              <a:t> </a:t>
            </a:r>
            <a:r>
              <a:rPr lang="ru-RU" sz="2200" dirty="0" err="1" smtClean="0"/>
              <a:t>сусідніх</a:t>
            </a:r>
            <a:r>
              <a:rPr lang="ru-RU" sz="2200" dirty="0" smtClean="0"/>
              <a:t>.</a:t>
            </a:r>
          </a:p>
          <a:p>
            <a:r>
              <a:rPr lang="ru-RU" sz="2200" dirty="0" smtClean="0"/>
              <a:t>Є </a:t>
            </a:r>
            <a:r>
              <a:rPr lang="ru-RU" sz="2200" dirty="0" err="1" smtClean="0"/>
              <a:t>кілька</a:t>
            </a:r>
            <a:r>
              <a:rPr lang="ru-RU" sz="2200" dirty="0" smtClean="0"/>
              <a:t> </a:t>
            </a:r>
            <a:r>
              <a:rPr lang="ru-RU" sz="2200" dirty="0" err="1" smtClean="0"/>
              <a:t>варіантів</a:t>
            </a:r>
            <a:r>
              <a:rPr lang="ru-RU" sz="2200" dirty="0" smtClean="0"/>
              <a:t>, як </a:t>
            </a:r>
            <a:r>
              <a:rPr lang="ru-RU" sz="2200" dirty="0" err="1" smtClean="0"/>
              <a:t>розвалити</a:t>
            </a:r>
            <a:r>
              <a:rPr lang="ru-RU" sz="2200" dirty="0" smtClean="0"/>
              <a:t> весь </a:t>
            </a:r>
            <a:r>
              <a:rPr lang="ru-RU" sz="2200" dirty="0" err="1" smtClean="0"/>
              <a:t>трикутник</a:t>
            </a:r>
            <a:r>
              <a:rPr lang="ru-RU" sz="2200" dirty="0" smtClean="0"/>
              <a:t>:</a:t>
            </a:r>
          </a:p>
          <a:p>
            <a:r>
              <a:rPr lang="ru-RU" sz="2200" dirty="0" smtClean="0"/>
              <a:t>• </a:t>
            </a:r>
            <a:r>
              <a:rPr lang="ru-RU" sz="2200" dirty="0" err="1" smtClean="0"/>
              <a:t>Вірне</a:t>
            </a:r>
            <a:r>
              <a:rPr lang="ru-RU" sz="2200" dirty="0" smtClean="0"/>
              <a:t> </a:t>
            </a:r>
            <a:r>
              <a:rPr lang="ru-RU" sz="2200" dirty="0" err="1" smtClean="0"/>
              <a:t>послання</a:t>
            </a:r>
            <a:r>
              <a:rPr lang="ru-RU" sz="2200" dirty="0" smtClean="0"/>
              <a:t> – </a:t>
            </a:r>
            <a:r>
              <a:rPr lang="ru-RU" sz="2200" dirty="0" err="1" smtClean="0"/>
              <a:t>неправильний</a:t>
            </a:r>
            <a:r>
              <a:rPr lang="ru-RU" sz="2200" dirty="0" smtClean="0"/>
              <a:t> адресат – </a:t>
            </a:r>
            <a:r>
              <a:rPr lang="ru-RU" sz="2200" dirty="0" err="1" smtClean="0"/>
              <a:t>вірний</a:t>
            </a:r>
            <a:r>
              <a:rPr lang="ru-RU" sz="2200" dirty="0" smtClean="0"/>
              <a:t> </a:t>
            </a:r>
            <a:r>
              <a:rPr lang="ru-RU" sz="2200" dirty="0" err="1" smtClean="0"/>
              <a:t>носій</a:t>
            </a:r>
            <a:r>
              <a:rPr lang="ru-RU" sz="2200" dirty="0" smtClean="0"/>
              <a:t>:</a:t>
            </a:r>
          </a:p>
          <a:p>
            <a:r>
              <a:rPr lang="ru-RU" sz="2200" dirty="0" smtClean="0"/>
              <a:t>• </a:t>
            </a:r>
            <a:r>
              <a:rPr lang="ru-RU" sz="2200" dirty="0" err="1" smtClean="0"/>
              <a:t>Вірне</a:t>
            </a:r>
            <a:r>
              <a:rPr lang="ru-RU" sz="2200" dirty="0" smtClean="0"/>
              <a:t> </a:t>
            </a:r>
            <a:r>
              <a:rPr lang="ru-RU" sz="2200" dirty="0" err="1" smtClean="0"/>
              <a:t>послання</a:t>
            </a:r>
            <a:r>
              <a:rPr lang="ru-RU" sz="2200" dirty="0" smtClean="0"/>
              <a:t> – </a:t>
            </a:r>
            <a:r>
              <a:rPr lang="ru-RU" sz="2200" dirty="0" err="1" smtClean="0"/>
              <a:t>вірний</a:t>
            </a:r>
            <a:r>
              <a:rPr lang="ru-RU" sz="2200" dirty="0" smtClean="0"/>
              <a:t> адресат – </a:t>
            </a:r>
            <a:r>
              <a:rPr lang="ru-RU" sz="2200" dirty="0" err="1" smtClean="0"/>
              <a:t>невірний</a:t>
            </a:r>
            <a:r>
              <a:rPr lang="ru-RU" sz="2200" dirty="0" smtClean="0"/>
              <a:t> </a:t>
            </a:r>
            <a:r>
              <a:rPr lang="ru-RU" sz="2200" dirty="0" err="1" smtClean="0"/>
              <a:t>носій</a:t>
            </a:r>
            <a:r>
              <a:rPr lang="ru-RU" sz="2200" dirty="0" smtClean="0"/>
              <a:t>:</a:t>
            </a:r>
          </a:p>
          <a:p>
            <a:r>
              <a:rPr lang="ru-RU" sz="2200" dirty="0" smtClean="0"/>
              <a:t>• </a:t>
            </a:r>
            <a:r>
              <a:rPr lang="ru-RU" sz="2200" dirty="0" err="1" smtClean="0"/>
              <a:t>Вірне</a:t>
            </a:r>
            <a:r>
              <a:rPr lang="ru-RU" sz="2200" dirty="0" smtClean="0"/>
              <a:t> </a:t>
            </a:r>
            <a:r>
              <a:rPr lang="ru-RU" sz="2200" dirty="0" err="1" smtClean="0"/>
              <a:t>послання</a:t>
            </a:r>
            <a:r>
              <a:rPr lang="ru-RU" sz="2200" dirty="0" smtClean="0"/>
              <a:t> – </a:t>
            </a:r>
            <a:r>
              <a:rPr lang="ru-RU" sz="2200" dirty="0" err="1" smtClean="0"/>
              <a:t>неправильний</a:t>
            </a:r>
            <a:r>
              <a:rPr lang="ru-RU" sz="2200" dirty="0" smtClean="0"/>
              <a:t> адресат – </a:t>
            </a:r>
            <a:r>
              <a:rPr lang="ru-RU" sz="2200" dirty="0" err="1" smtClean="0"/>
              <a:t>неправильний</a:t>
            </a:r>
            <a:r>
              <a:rPr lang="ru-RU" sz="2200" dirty="0" smtClean="0"/>
              <a:t> </a:t>
            </a:r>
            <a:r>
              <a:rPr lang="ru-RU" sz="2200" dirty="0" err="1" smtClean="0"/>
              <a:t>носій</a:t>
            </a:r>
            <a:r>
              <a:rPr lang="ru-RU" sz="2200" dirty="0" smtClean="0"/>
              <a:t>.</a:t>
            </a:r>
          </a:p>
          <a:p>
            <a:r>
              <a:rPr lang="ru-RU" sz="2200" dirty="0" smtClean="0"/>
              <a:t>• </a:t>
            </a:r>
            <a:r>
              <a:rPr lang="ru-RU" sz="2200" dirty="0" err="1" smtClean="0"/>
              <a:t>Невірне</a:t>
            </a:r>
            <a:r>
              <a:rPr lang="ru-RU" sz="2200" dirty="0" smtClean="0"/>
              <a:t> </a:t>
            </a:r>
            <a:r>
              <a:rPr lang="ru-RU" sz="2200" dirty="0" err="1" smtClean="0"/>
              <a:t>послання</a:t>
            </a:r>
            <a:r>
              <a:rPr lang="ru-RU" sz="2200" dirty="0" smtClean="0"/>
              <a:t> – </a:t>
            </a:r>
            <a:r>
              <a:rPr lang="ru-RU" sz="2200" dirty="0" err="1" smtClean="0"/>
              <a:t>вірний</a:t>
            </a:r>
            <a:r>
              <a:rPr lang="ru-RU" sz="2200" dirty="0" smtClean="0"/>
              <a:t> адресат – </a:t>
            </a:r>
            <a:r>
              <a:rPr lang="ru-RU" sz="2200" dirty="0" err="1" smtClean="0"/>
              <a:t>вірний</a:t>
            </a:r>
            <a:r>
              <a:rPr lang="ru-RU" sz="2200" dirty="0" smtClean="0"/>
              <a:t> </a:t>
            </a:r>
            <a:r>
              <a:rPr lang="ru-RU" sz="2200" dirty="0" err="1" smtClean="0"/>
              <a:t>носій</a:t>
            </a:r>
            <a:r>
              <a:rPr lang="ru-RU" sz="2200" dirty="0" smtClean="0"/>
              <a:t>:</a:t>
            </a:r>
          </a:p>
          <a:p>
            <a:r>
              <a:rPr lang="ru-RU" sz="2200" dirty="0" smtClean="0"/>
              <a:t>• </a:t>
            </a:r>
            <a:r>
              <a:rPr lang="ru-RU" sz="2200" dirty="0" err="1" smtClean="0"/>
              <a:t>Неправильне</a:t>
            </a:r>
            <a:r>
              <a:rPr lang="ru-RU" sz="2200" dirty="0" smtClean="0"/>
              <a:t> </a:t>
            </a:r>
            <a:r>
              <a:rPr lang="ru-RU" sz="2200" dirty="0" err="1" smtClean="0"/>
              <a:t>послання</a:t>
            </a:r>
            <a:r>
              <a:rPr lang="ru-RU" sz="2200" dirty="0" smtClean="0"/>
              <a:t> – </a:t>
            </a:r>
            <a:r>
              <a:rPr lang="ru-RU" sz="2200" dirty="0" err="1" smtClean="0"/>
              <a:t>неправильний</a:t>
            </a:r>
            <a:r>
              <a:rPr lang="ru-RU" sz="2200" dirty="0" smtClean="0"/>
              <a:t> адресат – </a:t>
            </a:r>
            <a:r>
              <a:rPr lang="ru-RU" sz="2200" dirty="0" err="1" smtClean="0"/>
              <a:t>правильний</a:t>
            </a:r>
            <a:r>
              <a:rPr lang="ru-RU" sz="2200" dirty="0" smtClean="0"/>
              <a:t> </a:t>
            </a:r>
            <a:r>
              <a:rPr lang="ru-RU" sz="2200" dirty="0" err="1" smtClean="0"/>
              <a:t>носій</a:t>
            </a:r>
            <a:r>
              <a:rPr lang="ru-RU" sz="2200" dirty="0" smtClean="0"/>
              <a:t>.</a:t>
            </a:r>
          </a:p>
          <a:p>
            <a:r>
              <a:rPr lang="ru-RU" sz="2200" dirty="0" smtClean="0"/>
              <a:t>• </a:t>
            </a:r>
            <a:r>
              <a:rPr lang="ru-RU" sz="2200" dirty="0" err="1" smtClean="0"/>
              <a:t>Неправильне</a:t>
            </a:r>
            <a:r>
              <a:rPr lang="ru-RU" sz="2200" dirty="0" smtClean="0"/>
              <a:t> </a:t>
            </a:r>
            <a:r>
              <a:rPr lang="ru-RU" sz="2200" dirty="0" err="1" smtClean="0"/>
              <a:t>послання</a:t>
            </a:r>
            <a:r>
              <a:rPr lang="ru-RU" sz="2200" dirty="0" smtClean="0"/>
              <a:t> – </a:t>
            </a:r>
            <a:r>
              <a:rPr lang="ru-RU" sz="2200" dirty="0" err="1" smtClean="0"/>
              <a:t>правильний</a:t>
            </a:r>
            <a:r>
              <a:rPr lang="ru-RU" sz="2200" dirty="0" smtClean="0"/>
              <a:t> адресат – </a:t>
            </a:r>
            <a:r>
              <a:rPr lang="ru-RU" sz="2200" dirty="0" err="1" smtClean="0"/>
              <a:t>неправильний</a:t>
            </a:r>
            <a:r>
              <a:rPr lang="ru-RU" sz="2200" dirty="0" smtClean="0"/>
              <a:t> </a:t>
            </a:r>
            <a:r>
              <a:rPr lang="ru-RU" sz="2200" dirty="0" err="1" smtClean="0"/>
              <a:t>носій</a:t>
            </a:r>
            <a:r>
              <a:rPr lang="ru-RU" sz="2200" dirty="0" smtClean="0"/>
              <a:t>.</a:t>
            </a:r>
          </a:p>
          <a:p>
            <a:r>
              <a:rPr lang="ru-RU" sz="2200" dirty="0" smtClean="0"/>
              <a:t>• </a:t>
            </a:r>
            <a:r>
              <a:rPr lang="ru-RU" sz="2200" dirty="0" err="1" smtClean="0"/>
              <a:t>Неправильне</a:t>
            </a:r>
            <a:r>
              <a:rPr lang="ru-RU" sz="2200" dirty="0" smtClean="0"/>
              <a:t> </a:t>
            </a:r>
            <a:r>
              <a:rPr lang="ru-RU" sz="2200" dirty="0" err="1" smtClean="0"/>
              <a:t>послання</a:t>
            </a:r>
            <a:r>
              <a:rPr lang="ru-RU" sz="2200" dirty="0" smtClean="0"/>
              <a:t> – </a:t>
            </a:r>
            <a:r>
              <a:rPr lang="ru-RU" sz="2200" dirty="0" err="1" smtClean="0"/>
              <a:t>неправильний</a:t>
            </a:r>
            <a:r>
              <a:rPr lang="ru-RU" sz="2200" dirty="0" smtClean="0"/>
              <a:t> адресат – </a:t>
            </a:r>
            <a:r>
              <a:rPr lang="ru-RU" sz="2200" dirty="0" err="1" smtClean="0"/>
              <a:t>неправильний</a:t>
            </a:r>
            <a:r>
              <a:rPr lang="ru-RU" sz="2200" dirty="0" smtClean="0"/>
              <a:t> </a:t>
            </a:r>
            <a:r>
              <a:rPr lang="ru-RU" sz="2200" dirty="0" err="1" smtClean="0"/>
              <a:t>носій</a:t>
            </a:r>
            <a:r>
              <a:rPr lang="ru-RU" sz="2200" dirty="0" smtClean="0"/>
              <a:t> І </a:t>
            </a:r>
            <a:r>
              <a:rPr lang="ru-RU" sz="2200" dirty="0" err="1" smtClean="0"/>
              <a:t>лише</a:t>
            </a:r>
            <a:r>
              <a:rPr lang="ru-RU" sz="2200" dirty="0" smtClean="0"/>
              <a:t> один </a:t>
            </a:r>
            <a:r>
              <a:rPr lang="ru-RU" sz="2200" dirty="0" err="1" smtClean="0"/>
              <a:t>спосіб</a:t>
            </a:r>
            <a:r>
              <a:rPr lang="ru-RU" sz="2200" dirty="0" smtClean="0"/>
              <a:t> </a:t>
            </a:r>
            <a:r>
              <a:rPr lang="ru-RU" sz="2200" dirty="0" err="1" smtClean="0"/>
              <a:t>зібрати</a:t>
            </a:r>
            <a:r>
              <a:rPr lang="ru-RU" sz="2200" dirty="0" smtClean="0"/>
              <a:t> </a:t>
            </a:r>
            <a:r>
              <a:rPr lang="ru-RU" sz="2200" dirty="0" err="1" smtClean="0"/>
              <a:t>його</a:t>
            </a:r>
            <a:r>
              <a:rPr lang="ru-RU" sz="2200" dirty="0" smtClean="0"/>
              <a:t>:</a:t>
            </a:r>
          </a:p>
          <a:p>
            <a:r>
              <a:rPr lang="ru-RU" sz="2200" dirty="0" smtClean="0"/>
              <a:t>• </a:t>
            </a:r>
            <a:r>
              <a:rPr lang="ru-RU" sz="2200" dirty="0" err="1" smtClean="0"/>
              <a:t>Вірне</a:t>
            </a:r>
            <a:r>
              <a:rPr lang="ru-RU" sz="2200" dirty="0" smtClean="0"/>
              <a:t> </a:t>
            </a:r>
            <a:r>
              <a:rPr lang="ru-RU" sz="2200" dirty="0" err="1" smtClean="0"/>
              <a:t>послання</a:t>
            </a:r>
            <a:r>
              <a:rPr lang="ru-RU" sz="2200" dirty="0" smtClean="0"/>
              <a:t> – </a:t>
            </a:r>
            <a:r>
              <a:rPr lang="ru-RU" sz="2200" dirty="0" err="1" smtClean="0"/>
              <a:t>вірний</a:t>
            </a:r>
            <a:r>
              <a:rPr lang="ru-RU" sz="2200" dirty="0" smtClean="0"/>
              <a:t> адресат – </a:t>
            </a:r>
            <a:r>
              <a:rPr lang="ru-RU" sz="2200" dirty="0" err="1" smtClean="0"/>
              <a:t>вірний</a:t>
            </a:r>
            <a:r>
              <a:rPr lang="ru-RU" sz="2200" dirty="0" smtClean="0"/>
              <a:t> </a:t>
            </a:r>
            <a:r>
              <a:rPr lang="ru-RU" sz="2200" dirty="0" err="1" smtClean="0"/>
              <a:t>носій</a:t>
            </a:r>
            <a:endParaRPr lang="ru-UA" sz="2200" dirty="0"/>
          </a:p>
        </p:txBody>
      </p:sp>
    </p:spTree>
    <p:extLst>
      <p:ext uri="{BB962C8B-B14F-4D97-AF65-F5344CB8AC3E}">
        <p14:creationId xmlns:p14="http://schemas.microsoft.com/office/powerpoint/2010/main" val="265309354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3528" y="188640"/>
            <a:ext cx="8424936" cy="5078313"/>
          </a:xfrm>
          <a:prstGeom prst="rect">
            <a:avLst/>
          </a:prstGeom>
        </p:spPr>
        <p:txBody>
          <a:bodyPr wrap="square">
            <a:spAutoFit/>
          </a:bodyPr>
          <a:lstStyle/>
          <a:p>
            <a:r>
              <a:rPr lang="ru-RU" dirty="0" smtClean="0"/>
              <a:t>Суть маркетингу </a:t>
            </a:r>
            <a:r>
              <a:rPr lang="ru-RU" dirty="0" err="1" smtClean="0"/>
              <a:t>полягає</a:t>
            </a:r>
            <a:r>
              <a:rPr lang="ru-RU" dirty="0" smtClean="0"/>
              <a:t> в тому, </a:t>
            </a:r>
            <a:r>
              <a:rPr lang="ru-RU" b="1" dirty="0" err="1" smtClean="0"/>
              <a:t>щоб</a:t>
            </a:r>
            <a:r>
              <a:rPr lang="ru-RU" b="1" dirty="0" smtClean="0"/>
              <a:t> </a:t>
            </a:r>
            <a:r>
              <a:rPr lang="ru-RU" b="1" dirty="0" err="1" smtClean="0"/>
              <a:t>частина</a:t>
            </a:r>
            <a:r>
              <a:rPr lang="ru-RU" b="1" dirty="0" smtClean="0"/>
              <a:t> </a:t>
            </a:r>
            <a:r>
              <a:rPr lang="ru-RU" b="1" dirty="0" err="1" smtClean="0"/>
              <a:t>комунікацій</a:t>
            </a:r>
            <a:r>
              <a:rPr lang="ru-RU" b="1" dirty="0" smtClean="0"/>
              <a:t> та </a:t>
            </a:r>
            <a:r>
              <a:rPr lang="ru-RU" b="1" dirty="0" err="1" smtClean="0"/>
              <a:t>інформаційного</a:t>
            </a:r>
            <a:r>
              <a:rPr lang="ru-RU" b="1" dirty="0" smtClean="0"/>
              <a:t> потоку, </a:t>
            </a:r>
            <a:r>
              <a:rPr lang="ru-RU" b="1" dirty="0" err="1" smtClean="0"/>
              <a:t>які</a:t>
            </a:r>
            <a:r>
              <a:rPr lang="ru-RU" b="1" dirty="0" smtClean="0"/>
              <a:t> </a:t>
            </a:r>
            <a:r>
              <a:rPr lang="ru-RU" b="1" dirty="0" err="1" smtClean="0"/>
              <a:t>йдуть</a:t>
            </a:r>
            <a:r>
              <a:rPr lang="ru-RU" b="1" dirty="0" smtClean="0"/>
              <a:t> </a:t>
            </a:r>
            <a:r>
              <a:rPr lang="ru-RU" b="1" dirty="0" err="1" smtClean="0"/>
              <a:t>від</a:t>
            </a:r>
            <a:r>
              <a:rPr lang="ru-RU" b="1" dirty="0" smtClean="0"/>
              <a:t> </a:t>
            </a:r>
            <a:r>
              <a:rPr lang="ru-RU" b="1" dirty="0" err="1" smtClean="0"/>
              <a:t>рекламодавців</a:t>
            </a:r>
            <a:r>
              <a:rPr lang="ru-RU" b="1" dirty="0" smtClean="0"/>
              <a:t> до </a:t>
            </a:r>
            <a:r>
              <a:rPr lang="ru-RU" b="1" dirty="0" err="1" smtClean="0"/>
              <a:t>клієнта</a:t>
            </a:r>
            <a:r>
              <a:rPr lang="ru-RU" b="1" dirty="0" smtClean="0"/>
              <a:t>, </a:t>
            </a:r>
            <a:r>
              <a:rPr lang="ru-RU" b="1" dirty="0" err="1" smtClean="0"/>
              <a:t>були</a:t>
            </a:r>
            <a:r>
              <a:rPr lang="ru-RU" b="1" dirty="0" smtClean="0"/>
              <a:t> не </a:t>
            </a:r>
            <a:r>
              <a:rPr lang="ru-RU" b="1" dirty="0" err="1" smtClean="0"/>
              <a:t>якимись</a:t>
            </a:r>
            <a:r>
              <a:rPr lang="ru-RU" b="1" dirty="0" smtClean="0"/>
              <a:t> </a:t>
            </a:r>
            <a:r>
              <a:rPr lang="ru-RU" b="1" dirty="0" err="1" smtClean="0"/>
              <a:t>опосередкованими</a:t>
            </a:r>
            <a:r>
              <a:rPr lang="ru-RU" b="1" dirty="0" smtClean="0"/>
              <a:t>, а </a:t>
            </a:r>
            <a:r>
              <a:rPr lang="ru-RU" b="1" dirty="0" err="1" smtClean="0"/>
              <a:t>прямими</a:t>
            </a:r>
            <a:r>
              <a:rPr lang="ru-RU" b="1" dirty="0" smtClean="0"/>
              <a:t>, коли ми </a:t>
            </a:r>
            <a:r>
              <a:rPr lang="ru-RU" b="1" dirty="0" err="1" smtClean="0"/>
              <a:t>повинні</a:t>
            </a:r>
            <a:r>
              <a:rPr lang="ru-RU" b="1" dirty="0" smtClean="0"/>
              <a:t> </a:t>
            </a:r>
            <a:r>
              <a:rPr lang="ru-RU" b="1" dirty="0" err="1" smtClean="0"/>
              <a:t>звертатися</a:t>
            </a:r>
            <a:r>
              <a:rPr lang="ru-RU" b="1" dirty="0" smtClean="0"/>
              <a:t> </a:t>
            </a:r>
            <a:r>
              <a:rPr lang="ru-RU" b="1" dirty="0" err="1" smtClean="0"/>
              <a:t>саме</a:t>
            </a:r>
            <a:r>
              <a:rPr lang="ru-RU" b="1" dirty="0" smtClean="0"/>
              <a:t> до </a:t>
            </a:r>
            <a:r>
              <a:rPr lang="ru-RU" b="1" dirty="0" err="1" smtClean="0"/>
              <a:t>нашого</a:t>
            </a:r>
            <a:r>
              <a:rPr lang="ru-RU" b="1" dirty="0" smtClean="0"/>
              <a:t> </a:t>
            </a:r>
            <a:r>
              <a:rPr lang="ru-RU" b="1" dirty="0" err="1" smtClean="0"/>
              <a:t>безпосереднього</a:t>
            </a:r>
            <a:r>
              <a:rPr lang="ru-RU" b="1" dirty="0" smtClean="0"/>
              <a:t> </a:t>
            </a:r>
            <a:r>
              <a:rPr lang="ru-RU" b="1" dirty="0" err="1" smtClean="0"/>
              <a:t>клієнта</a:t>
            </a:r>
            <a:r>
              <a:rPr lang="ru-RU" b="1" dirty="0" smtClean="0"/>
              <a:t>.</a:t>
            </a:r>
          </a:p>
          <a:p>
            <a:r>
              <a:rPr lang="ru-RU" dirty="0" smtClean="0"/>
              <a:t>Ось </a:t>
            </a:r>
            <a:r>
              <a:rPr lang="ru-RU" dirty="0" err="1" smtClean="0"/>
              <a:t>це</a:t>
            </a:r>
            <a:r>
              <a:rPr lang="ru-RU" dirty="0" smtClean="0"/>
              <a:t> </a:t>
            </a:r>
            <a:r>
              <a:rPr lang="ru-RU" dirty="0" err="1" smtClean="0"/>
              <a:t>головна</a:t>
            </a:r>
            <a:r>
              <a:rPr lang="ru-RU" dirty="0" smtClean="0"/>
              <a:t> </a:t>
            </a:r>
            <a:r>
              <a:rPr lang="ru-RU" dirty="0" err="1" smtClean="0"/>
              <a:t>відмінність</a:t>
            </a:r>
            <a:r>
              <a:rPr lang="ru-RU" dirty="0" smtClean="0"/>
              <a:t> </a:t>
            </a:r>
            <a:r>
              <a:rPr lang="ru-RU" dirty="0" err="1" smtClean="0"/>
              <a:t>від</a:t>
            </a:r>
            <a:r>
              <a:rPr lang="ru-RU" dirty="0" smtClean="0"/>
              <a:t> </a:t>
            </a:r>
            <a:r>
              <a:rPr lang="ru-RU" dirty="0" err="1" smtClean="0"/>
              <a:t>звичайного</a:t>
            </a:r>
            <a:r>
              <a:rPr lang="ru-RU" dirty="0" smtClean="0"/>
              <a:t> маркетингу та </a:t>
            </a:r>
            <a:r>
              <a:rPr lang="ru-RU" dirty="0" err="1" smtClean="0"/>
              <a:t>від</a:t>
            </a:r>
            <a:r>
              <a:rPr lang="ru-RU" dirty="0" smtClean="0"/>
              <a:t> </a:t>
            </a:r>
            <a:r>
              <a:rPr lang="ru-RU" dirty="0" err="1" smtClean="0"/>
              <a:t>методів</a:t>
            </a:r>
            <a:r>
              <a:rPr lang="ru-RU" dirty="0" smtClean="0"/>
              <a:t> </a:t>
            </a:r>
            <a:r>
              <a:rPr lang="ru-RU" dirty="0" err="1" smtClean="0"/>
              <a:t>звичайної</a:t>
            </a:r>
            <a:r>
              <a:rPr lang="ru-RU" dirty="0" smtClean="0"/>
              <a:t> </a:t>
            </a:r>
            <a:r>
              <a:rPr lang="ru-RU" dirty="0" err="1" smtClean="0"/>
              <a:t>реклами</a:t>
            </a:r>
            <a:r>
              <a:rPr lang="ru-RU" dirty="0" smtClean="0"/>
              <a:t>.</a:t>
            </a:r>
          </a:p>
          <a:p>
            <a:r>
              <a:rPr lang="uk-UA" dirty="0" smtClean="0"/>
              <a:t>Прямий маркетинг має кілька очевидних переваг над іншими формами реклами, а саме :</a:t>
            </a:r>
          </a:p>
          <a:p>
            <a:endParaRPr lang="uk-UA" dirty="0" smtClean="0"/>
          </a:p>
          <a:p>
            <a:r>
              <a:rPr lang="uk-UA" dirty="0" smtClean="0"/>
              <a:t>• точне охоплення потенційних споживачів;</a:t>
            </a:r>
          </a:p>
          <a:p>
            <a:endParaRPr lang="uk-UA" dirty="0" smtClean="0"/>
          </a:p>
          <a:p>
            <a:r>
              <a:rPr lang="uk-UA" dirty="0" smtClean="0"/>
              <a:t>• індивідуалізація повідомлень;</a:t>
            </a:r>
          </a:p>
          <a:p>
            <a:endParaRPr lang="uk-UA" dirty="0" smtClean="0"/>
          </a:p>
          <a:p>
            <a:r>
              <a:rPr lang="uk-UA" dirty="0" smtClean="0"/>
              <a:t>• швидкий збут;</a:t>
            </a:r>
          </a:p>
          <a:p>
            <a:endParaRPr lang="uk-UA" dirty="0" smtClean="0"/>
          </a:p>
          <a:p>
            <a:r>
              <a:rPr lang="uk-UA" dirty="0" smtClean="0"/>
              <a:t>• широке різноманіття варіантів упаковки;</a:t>
            </a:r>
          </a:p>
          <a:p>
            <a:endParaRPr lang="uk-UA" dirty="0" smtClean="0"/>
          </a:p>
          <a:p>
            <a:r>
              <a:rPr lang="uk-UA" dirty="0" smtClean="0"/>
              <a:t>• менша «конкуренція» інших медіа-засобів.</a:t>
            </a:r>
            <a:endParaRPr lang="ru-UA" dirty="0"/>
          </a:p>
        </p:txBody>
      </p:sp>
    </p:spTree>
    <p:extLst>
      <p:ext uri="{BB962C8B-B14F-4D97-AF65-F5344CB8AC3E}">
        <p14:creationId xmlns:p14="http://schemas.microsoft.com/office/powerpoint/2010/main" val="331092673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84845" y="620688"/>
            <a:ext cx="8784976" cy="3693319"/>
          </a:xfrm>
          <a:prstGeom prst="rect">
            <a:avLst/>
          </a:prstGeom>
        </p:spPr>
        <p:txBody>
          <a:bodyPr wrap="square">
            <a:spAutoFit/>
          </a:bodyPr>
          <a:lstStyle/>
          <a:p>
            <a:pPr algn="ctr"/>
            <a:r>
              <a:rPr lang="ru-RU" b="1" dirty="0" err="1" smtClean="0"/>
              <a:t>Основні</a:t>
            </a:r>
            <a:r>
              <a:rPr lang="ru-RU" b="1" dirty="0" smtClean="0"/>
              <a:t> правила </a:t>
            </a:r>
            <a:r>
              <a:rPr lang="ru-RU" b="1" dirty="0" err="1" smtClean="0"/>
              <a:t>роботи</a:t>
            </a:r>
            <a:r>
              <a:rPr lang="ru-RU" b="1" dirty="0" smtClean="0"/>
              <a:t> </a:t>
            </a:r>
            <a:r>
              <a:rPr lang="ru-RU" b="1" dirty="0" err="1" smtClean="0"/>
              <a:t>директ</a:t>
            </a:r>
            <a:r>
              <a:rPr lang="ru-RU" b="1" dirty="0" smtClean="0"/>
              <a:t>- маркетингу</a:t>
            </a:r>
          </a:p>
          <a:p>
            <a:r>
              <a:rPr lang="ru-RU" b="1" dirty="0" smtClean="0"/>
              <a:t>Правило 1.</a:t>
            </a:r>
            <a:r>
              <a:rPr lang="ru-RU" dirty="0" smtClean="0"/>
              <a:t> </a:t>
            </a:r>
            <a:r>
              <a:rPr lang="ru-RU" dirty="0" err="1" smtClean="0"/>
              <a:t>Завжди</a:t>
            </a:r>
            <a:r>
              <a:rPr lang="ru-RU" dirty="0" smtClean="0"/>
              <a:t> </a:t>
            </a:r>
            <a:r>
              <a:rPr lang="ru-RU" dirty="0" err="1" smtClean="0"/>
              <a:t>має</a:t>
            </a:r>
            <a:r>
              <a:rPr lang="ru-RU" dirty="0" smtClean="0"/>
              <a:t> бути </a:t>
            </a:r>
            <a:r>
              <a:rPr lang="ru-RU" dirty="0" err="1" smtClean="0"/>
              <a:t>пропозиція</a:t>
            </a:r>
            <a:r>
              <a:rPr lang="ru-RU" dirty="0" smtClean="0"/>
              <a:t>.</a:t>
            </a:r>
          </a:p>
          <a:p>
            <a:r>
              <a:rPr lang="ru-RU" b="1" dirty="0" smtClean="0"/>
              <a:t>Правило 2. </a:t>
            </a:r>
            <a:r>
              <a:rPr lang="ru-RU" dirty="0" err="1" smtClean="0"/>
              <a:t>Має</a:t>
            </a:r>
            <a:r>
              <a:rPr lang="ru-RU" dirty="0" smtClean="0"/>
              <a:t> бути причина, </a:t>
            </a:r>
            <a:r>
              <a:rPr lang="ru-RU" dirty="0" err="1" smtClean="0"/>
              <a:t>що</a:t>
            </a:r>
            <a:r>
              <a:rPr lang="ru-RU" dirty="0" smtClean="0"/>
              <a:t> </a:t>
            </a:r>
            <a:r>
              <a:rPr lang="ru-RU" dirty="0" err="1" smtClean="0"/>
              <a:t>спонукає</a:t>
            </a:r>
            <a:r>
              <a:rPr lang="ru-RU" dirty="0" smtClean="0"/>
              <a:t> </a:t>
            </a:r>
            <a:r>
              <a:rPr lang="ru-RU" dirty="0" err="1" smtClean="0"/>
              <a:t>клієнта</a:t>
            </a:r>
            <a:r>
              <a:rPr lang="ru-RU" dirty="0" smtClean="0"/>
              <a:t> </a:t>
            </a:r>
            <a:r>
              <a:rPr lang="ru-RU" dirty="0" err="1" smtClean="0"/>
              <a:t>відповісти</a:t>
            </a:r>
            <a:r>
              <a:rPr lang="ru-RU" dirty="0" smtClean="0"/>
              <a:t> </a:t>
            </a:r>
            <a:r>
              <a:rPr lang="ru-RU" dirty="0" err="1" smtClean="0"/>
              <a:t>негайно</a:t>
            </a:r>
            <a:r>
              <a:rPr lang="ru-RU" dirty="0" smtClean="0"/>
              <a:t>.</a:t>
            </a:r>
          </a:p>
          <a:p>
            <a:r>
              <a:rPr lang="ru-RU" b="1" dirty="0" smtClean="0"/>
              <a:t>Правило 3.</a:t>
            </a:r>
            <a:r>
              <a:rPr lang="ru-RU" dirty="0" smtClean="0"/>
              <a:t> </a:t>
            </a:r>
            <a:r>
              <a:rPr lang="ru-RU" dirty="0" err="1" smtClean="0"/>
              <a:t>Повинні</a:t>
            </a:r>
            <a:r>
              <a:rPr lang="ru-RU" dirty="0" smtClean="0"/>
              <a:t> бути </a:t>
            </a:r>
            <a:r>
              <a:rPr lang="ru-RU" dirty="0" err="1" smtClean="0"/>
              <a:t>зрозумілі</a:t>
            </a:r>
            <a:r>
              <a:rPr lang="ru-RU" dirty="0" smtClean="0"/>
              <a:t> </a:t>
            </a:r>
            <a:r>
              <a:rPr lang="ru-RU" dirty="0" err="1" smtClean="0"/>
              <a:t>інструкції</a:t>
            </a:r>
            <a:r>
              <a:rPr lang="ru-RU" dirty="0" smtClean="0"/>
              <a:t>, як </a:t>
            </a:r>
            <a:r>
              <a:rPr lang="ru-RU" dirty="0" err="1" smtClean="0"/>
              <a:t>відповідати</a:t>
            </a:r>
            <a:r>
              <a:rPr lang="ru-RU" dirty="0" smtClean="0"/>
              <a:t>.</a:t>
            </a:r>
          </a:p>
          <a:p>
            <a:r>
              <a:rPr lang="ru-RU" b="1" dirty="0" smtClean="0"/>
              <a:t>Правило 4.</a:t>
            </a:r>
            <a:r>
              <a:rPr lang="ru-RU" dirty="0" smtClean="0"/>
              <a:t> Все </a:t>
            </a:r>
            <a:r>
              <a:rPr lang="ru-RU" dirty="0" err="1" smtClean="0"/>
              <a:t>має</a:t>
            </a:r>
            <a:r>
              <a:rPr lang="ru-RU" dirty="0" smtClean="0"/>
              <a:t> </a:t>
            </a:r>
            <a:r>
              <a:rPr lang="ru-RU" dirty="0" err="1" smtClean="0"/>
              <a:t>відслідковуватися</a:t>
            </a:r>
            <a:r>
              <a:rPr lang="ru-RU" dirty="0" smtClean="0"/>
              <a:t> та </a:t>
            </a:r>
            <a:r>
              <a:rPr lang="ru-RU" dirty="0" err="1" smtClean="0"/>
              <a:t>вимірюватися</a:t>
            </a:r>
            <a:r>
              <a:rPr lang="ru-RU" dirty="0" smtClean="0"/>
              <a:t>.</a:t>
            </a:r>
          </a:p>
          <a:p>
            <a:r>
              <a:rPr lang="ru-RU" b="1" dirty="0" smtClean="0"/>
              <a:t>Правило 5.</a:t>
            </a:r>
            <a:r>
              <a:rPr lang="ru-RU" dirty="0" smtClean="0"/>
              <a:t> Будь-яке </a:t>
            </a:r>
            <a:r>
              <a:rPr lang="ru-RU" dirty="0" err="1" smtClean="0"/>
              <a:t>будівництво</a:t>
            </a:r>
            <a:r>
              <a:rPr lang="ru-RU" dirty="0" smtClean="0"/>
              <a:t> бренду </a:t>
            </a:r>
            <a:r>
              <a:rPr lang="ru-RU" dirty="0" err="1" smtClean="0"/>
              <a:t>має</a:t>
            </a:r>
            <a:r>
              <a:rPr lang="ru-RU" dirty="0" smtClean="0"/>
              <a:t> бути </a:t>
            </a:r>
            <a:r>
              <a:rPr lang="ru-RU" dirty="0" err="1" smtClean="0"/>
              <a:t>відповідним</a:t>
            </a:r>
            <a:r>
              <a:rPr lang="ru-RU" dirty="0" smtClean="0"/>
              <a:t> </a:t>
            </a:r>
            <a:r>
              <a:rPr lang="ru-RU" dirty="0" err="1" smtClean="0"/>
              <a:t>ефектом</a:t>
            </a:r>
            <a:r>
              <a:rPr lang="ru-RU" dirty="0" smtClean="0"/>
              <a:t>, за </a:t>
            </a:r>
            <a:r>
              <a:rPr lang="ru-RU" dirty="0" err="1" smtClean="0"/>
              <a:t>нього</a:t>
            </a:r>
            <a:r>
              <a:rPr lang="ru-RU" dirty="0" smtClean="0"/>
              <a:t> </a:t>
            </a:r>
            <a:r>
              <a:rPr lang="ru-RU" dirty="0" err="1" smtClean="0"/>
              <a:t>ви</a:t>
            </a:r>
            <a:r>
              <a:rPr lang="ru-RU" dirty="0" smtClean="0"/>
              <a:t> не платите.</a:t>
            </a:r>
          </a:p>
          <a:p>
            <a:r>
              <a:rPr lang="ru-RU" b="1" dirty="0" smtClean="0"/>
              <a:t>Правило 6</a:t>
            </a:r>
            <a:r>
              <a:rPr lang="ru-RU" dirty="0" smtClean="0"/>
              <a:t>. </a:t>
            </a:r>
            <a:r>
              <a:rPr lang="ru-RU" dirty="0" err="1" smtClean="0"/>
              <a:t>Клієнтів</a:t>
            </a:r>
            <a:r>
              <a:rPr lang="ru-RU" dirty="0" smtClean="0"/>
              <a:t> </a:t>
            </a:r>
            <a:r>
              <a:rPr lang="ru-RU" dirty="0" err="1" smtClean="0"/>
              <a:t>слід</a:t>
            </a:r>
            <a:r>
              <a:rPr lang="ru-RU" dirty="0" smtClean="0"/>
              <a:t> </a:t>
            </a:r>
            <a:r>
              <a:rPr lang="ru-RU" dirty="0" err="1" smtClean="0"/>
              <a:t>невідступно</a:t>
            </a:r>
            <a:r>
              <a:rPr lang="ru-RU" dirty="0" smtClean="0"/>
              <a:t> </a:t>
            </a:r>
            <a:r>
              <a:rPr lang="ru-RU" dirty="0" err="1" smtClean="0"/>
              <a:t>супроводжувати</a:t>
            </a:r>
            <a:r>
              <a:rPr lang="ru-RU" dirty="0" smtClean="0"/>
              <a:t>.</a:t>
            </a:r>
          </a:p>
          <a:p>
            <a:r>
              <a:rPr lang="ru-RU" b="1" dirty="0" smtClean="0"/>
              <a:t>Правило 7</a:t>
            </a:r>
            <a:r>
              <a:rPr lang="ru-RU" dirty="0" smtClean="0"/>
              <a:t>. </a:t>
            </a:r>
            <a:r>
              <a:rPr lang="ru-RU" dirty="0" err="1" smtClean="0"/>
              <a:t>Має</a:t>
            </a:r>
            <a:r>
              <a:rPr lang="ru-RU" dirty="0" smtClean="0"/>
              <a:t> бути </a:t>
            </a:r>
            <a:r>
              <a:rPr lang="ru-RU" dirty="0" err="1" smtClean="0"/>
              <a:t>переконливий</a:t>
            </a:r>
            <a:r>
              <a:rPr lang="ru-RU" dirty="0" smtClean="0"/>
              <a:t> текст, </a:t>
            </a:r>
            <a:r>
              <a:rPr lang="ru-RU" dirty="0" err="1" smtClean="0"/>
              <a:t>що</a:t>
            </a:r>
            <a:r>
              <a:rPr lang="ru-RU" dirty="0" smtClean="0"/>
              <a:t> </a:t>
            </a:r>
            <a:r>
              <a:rPr lang="ru-RU" dirty="0" err="1" smtClean="0"/>
              <a:t>продає</a:t>
            </a:r>
            <a:r>
              <a:rPr lang="ru-RU" dirty="0" smtClean="0"/>
              <a:t>, а не </a:t>
            </a:r>
            <a:r>
              <a:rPr lang="ru-RU" dirty="0" err="1" smtClean="0"/>
              <a:t>розпливчасті</a:t>
            </a:r>
            <a:r>
              <a:rPr lang="ru-RU" dirty="0" smtClean="0"/>
              <a:t> </a:t>
            </a:r>
            <a:r>
              <a:rPr lang="ru-RU" dirty="0" err="1" smtClean="0"/>
              <a:t>гіперболи</a:t>
            </a:r>
            <a:r>
              <a:rPr lang="ru-RU" dirty="0" smtClean="0"/>
              <a:t>.</a:t>
            </a:r>
          </a:p>
          <a:p>
            <a:r>
              <a:rPr lang="ru-RU" b="1" dirty="0" smtClean="0"/>
              <a:t>Правило 8.</a:t>
            </a:r>
            <a:r>
              <a:rPr lang="ru-RU" dirty="0" smtClean="0"/>
              <a:t> </a:t>
            </a:r>
            <a:r>
              <a:rPr lang="ru-RU" dirty="0" err="1" smtClean="0"/>
              <a:t>Загалом</a:t>
            </a:r>
            <a:r>
              <a:rPr lang="ru-RU" dirty="0" smtClean="0"/>
              <a:t> все </a:t>
            </a:r>
            <a:r>
              <a:rPr lang="ru-RU" dirty="0" err="1" smtClean="0"/>
              <a:t>має</a:t>
            </a:r>
            <a:r>
              <a:rPr lang="ru-RU" dirty="0" smtClean="0"/>
              <a:t> бути схожим на рекламу "</a:t>
            </a:r>
            <a:r>
              <a:rPr lang="ru-RU" dirty="0" err="1" smtClean="0"/>
              <a:t>товари</a:t>
            </a:r>
            <a:r>
              <a:rPr lang="ru-RU" dirty="0" smtClean="0"/>
              <a:t> - </a:t>
            </a:r>
            <a:r>
              <a:rPr lang="ru-RU" dirty="0" err="1" smtClean="0"/>
              <a:t>поштою</a:t>
            </a:r>
            <a:r>
              <a:rPr lang="ru-RU" dirty="0" smtClean="0"/>
              <a:t>".</a:t>
            </a:r>
          </a:p>
          <a:p>
            <a:r>
              <a:rPr lang="ru-RU" b="1" dirty="0" smtClean="0"/>
              <a:t>Правило 9.</a:t>
            </a:r>
            <a:r>
              <a:rPr lang="ru-RU" dirty="0" smtClean="0"/>
              <a:t> Головне – результат, і точка.</a:t>
            </a:r>
          </a:p>
          <a:p>
            <a:r>
              <a:rPr lang="ru-RU" b="1" dirty="0" smtClean="0"/>
              <a:t>Правило 10. </a:t>
            </a:r>
            <a:r>
              <a:rPr lang="ru-RU" dirty="0" err="1" smtClean="0"/>
              <a:t>Потрібно</a:t>
            </a:r>
            <a:r>
              <a:rPr lang="ru-RU" dirty="0" smtClean="0"/>
              <a:t> </a:t>
            </a:r>
            <a:r>
              <a:rPr lang="ru-RU" dirty="0" err="1" smtClean="0"/>
              <a:t>жорстко</a:t>
            </a:r>
            <a:r>
              <a:rPr lang="ru-RU" dirty="0" smtClean="0"/>
              <a:t> і </a:t>
            </a:r>
            <a:r>
              <a:rPr lang="ru-RU" dirty="0" err="1" smtClean="0"/>
              <a:t>непохитно</a:t>
            </a:r>
            <a:r>
              <a:rPr lang="ru-RU" dirty="0" smtClean="0"/>
              <a:t> </a:t>
            </a:r>
            <a:r>
              <a:rPr lang="ru-RU" dirty="0" err="1" smtClean="0"/>
              <a:t>тримати</a:t>
            </a:r>
            <a:r>
              <a:rPr lang="ru-RU" dirty="0" smtClean="0"/>
              <a:t> </a:t>
            </a:r>
            <a:r>
              <a:rPr lang="ru-RU" dirty="0" err="1" smtClean="0"/>
              <a:t>бізніс</a:t>
            </a:r>
            <a:r>
              <a:rPr lang="ru-RU" dirty="0" smtClean="0"/>
              <a:t> на </a:t>
            </a:r>
            <a:r>
              <a:rPr lang="ru-RU" dirty="0" err="1" smtClean="0"/>
              <a:t>суворій</a:t>
            </a:r>
            <a:r>
              <a:rPr lang="ru-RU" dirty="0" smtClean="0"/>
              <a:t> </a:t>
            </a:r>
            <a:r>
              <a:rPr lang="ru-RU" dirty="0" err="1" smtClean="0"/>
              <a:t>директ-маркетинговій</a:t>
            </a:r>
            <a:r>
              <a:rPr lang="ru-RU" dirty="0" smtClean="0"/>
              <a:t> </a:t>
            </a:r>
            <a:r>
              <a:rPr lang="ru-RU" dirty="0" err="1" smtClean="0"/>
              <a:t>дієті</a:t>
            </a:r>
            <a:r>
              <a:rPr lang="ru-RU" dirty="0" smtClean="0"/>
              <a:t>  </a:t>
            </a:r>
            <a:r>
              <a:rPr lang="ru-RU" dirty="0" err="1" smtClean="0"/>
              <a:t>що</a:t>
            </a:r>
            <a:r>
              <a:rPr lang="ru-RU" dirty="0" smtClean="0"/>
              <a:t> </a:t>
            </a:r>
            <a:r>
              <a:rPr lang="ru-RU" dirty="0" err="1" smtClean="0"/>
              <a:t>найменше</a:t>
            </a:r>
            <a:r>
              <a:rPr lang="ru-RU" dirty="0" smtClean="0"/>
              <a:t> </a:t>
            </a:r>
            <a:r>
              <a:rPr lang="ru-RU" dirty="0" err="1" smtClean="0"/>
              <a:t>півроку</a:t>
            </a:r>
            <a:r>
              <a:rPr lang="ru-RU" dirty="0" smtClean="0"/>
              <a:t>.</a:t>
            </a:r>
            <a:endParaRPr lang="ru-UA" dirty="0"/>
          </a:p>
        </p:txBody>
      </p:sp>
    </p:spTree>
    <p:extLst>
      <p:ext uri="{BB962C8B-B14F-4D97-AF65-F5344CB8AC3E}">
        <p14:creationId xmlns:p14="http://schemas.microsoft.com/office/powerpoint/2010/main" val="206107730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9512" y="188640"/>
            <a:ext cx="8784976" cy="3139321"/>
          </a:xfrm>
          <a:prstGeom prst="rect">
            <a:avLst/>
          </a:prstGeom>
        </p:spPr>
        <p:txBody>
          <a:bodyPr wrap="square">
            <a:spAutoFit/>
          </a:bodyPr>
          <a:lstStyle/>
          <a:p>
            <a:pPr algn="ctr"/>
            <a:r>
              <a:rPr lang="uk-UA" b="1" dirty="0" smtClean="0"/>
              <a:t>три основні особливості </a:t>
            </a:r>
            <a:r>
              <a:rPr lang="uk-UA" b="1" dirty="0" err="1" smtClean="0"/>
              <a:t>директ</a:t>
            </a:r>
            <a:r>
              <a:rPr lang="uk-UA" b="1" dirty="0" smtClean="0"/>
              <a:t>-маркетингу</a:t>
            </a:r>
            <a:r>
              <a:rPr lang="uk-UA" dirty="0" smtClean="0"/>
              <a:t>:</a:t>
            </a:r>
          </a:p>
          <a:p>
            <a:endParaRPr lang="uk-UA" dirty="0" smtClean="0"/>
          </a:p>
          <a:p>
            <a:r>
              <a:rPr lang="uk-UA" dirty="0" smtClean="0"/>
              <a:t>1) </a:t>
            </a:r>
            <a:r>
              <a:rPr lang="uk-UA" dirty="0" err="1" smtClean="0"/>
              <a:t>директ</a:t>
            </a:r>
            <a:r>
              <a:rPr lang="uk-UA" dirty="0" smtClean="0"/>
              <a:t>-маркетинг заснований на прямій споживчій реакції;</a:t>
            </a:r>
          </a:p>
          <a:p>
            <a:endParaRPr lang="uk-UA" dirty="0" smtClean="0"/>
          </a:p>
          <a:p>
            <a:r>
              <a:rPr lang="uk-UA" dirty="0" smtClean="0"/>
              <a:t>2) </a:t>
            </a:r>
            <a:r>
              <a:rPr lang="uk-UA" dirty="0" err="1" smtClean="0"/>
              <a:t>директ</a:t>
            </a:r>
            <a:r>
              <a:rPr lang="uk-UA" dirty="0" smtClean="0"/>
              <a:t>-маркетинг вимірюється. Це мрія будь-якого маркетолога та керівника. При проведенні кампаній </a:t>
            </a:r>
            <a:r>
              <a:rPr lang="uk-UA" dirty="0" err="1" smtClean="0"/>
              <a:t>директ</a:t>
            </a:r>
            <a:r>
              <a:rPr lang="uk-UA" dirty="0" smtClean="0"/>
              <a:t>-маркетингу реакція споживачів, що надходить різними способами (телефоном, поштою), оцінюється кількісно і якісно та аналізується;</a:t>
            </a:r>
          </a:p>
          <a:p>
            <a:endParaRPr lang="uk-UA" dirty="0" smtClean="0"/>
          </a:p>
          <a:p>
            <a:r>
              <a:rPr lang="uk-UA" dirty="0" smtClean="0"/>
              <a:t>3) </a:t>
            </a:r>
            <a:r>
              <a:rPr lang="uk-UA" dirty="0" err="1" smtClean="0"/>
              <a:t>директ</a:t>
            </a:r>
            <a:r>
              <a:rPr lang="uk-UA" dirty="0" smtClean="0"/>
              <a:t>-маркетинг завжди вимагає створення та розвитку бази даних про клієнтів, а також планування. Таким чином ми не працюємо з усім ринком, а з обраною базою клієнтів.</a:t>
            </a:r>
            <a:endParaRPr lang="ru-UA" dirty="0"/>
          </a:p>
        </p:txBody>
      </p:sp>
    </p:spTree>
    <p:extLst>
      <p:ext uri="{BB962C8B-B14F-4D97-AF65-F5344CB8AC3E}">
        <p14:creationId xmlns:p14="http://schemas.microsoft.com/office/powerpoint/2010/main" val="291885151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dirty="0" smtClean="0"/>
              <a:t>Основні інструменти </a:t>
            </a:r>
            <a:r>
              <a:rPr lang="uk-UA" dirty="0" err="1" smtClean="0"/>
              <a:t>директ</a:t>
            </a:r>
            <a:r>
              <a:rPr lang="uk-UA" dirty="0" smtClean="0"/>
              <a:t>- маркетингу</a:t>
            </a:r>
            <a:endParaRPr lang="ru-UA" dirty="0"/>
          </a:p>
        </p:txBody>
      </p:sp>
      <p:pic>
        <p:nvPicPr>
          <p:cNvPr id="1026" name="Picture 2"/>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tretch>
            <a:fillRect/>
          </a:stretch>
        </p:blipFill>
        <p:spPr bwMode="auto">
          <a:xfrm>
            <a:off x="179512" y="1412776"/>
            <a:ext cx="4316288" cy="446970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bwMode="auto">
          <a:xfrm>
            <a:off x="4648200" y="1412776"/>
            <a:ext cx="4316288" cy="46085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1749047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3528" y="260648"/>
            <a:ext cx="8424936" cy="4247317"/>
          </a:xfrm>
          <a:prstGeom prst="rect">
            <a:avLst/>
          </a:prstGeom>
        </p:spPr>
        <p:txBody>
          <a:bodyPr wrap="square">
            <a:spAutoFit/>
          </a:bodyPr>
          <a:lstStyle/>
          <a:p>
            <a:endParaRPr lang="uk-UA" dirty="0" smtClean="0"/>
          </a:p>
          <a:p>
            <a:pPr algn="ctr"/>
            <a:r>
              <a:rPr lang="uk-UA" sz="2800" b="1" dirty="0" smtClean="0"/>
              <a:t>ПРАВИЛО 1</a:t>
            </a:r>
          </a:p>
          <a:p>
            <a:r>
              <a:rPr lang="uk-UA" sz="2800" dirty="0"/>
              <a:t>С</a:t>
            </a:r>
            <a:r>
              <a:rPr lang="uk-UA" sz="2800" dirty="0" smtClean="0"/>
              <a:t>класти пропозицію, яка вимагає негайного відгуку. Написати щось на кшталт «Купи цю річ і отримаєш другу безкоштовно» або «Дзвоніть та отримайте безкоштовний каталог та </a:t>
            </a:r>
            <a:r>
              <a:rPr lang="en-US" sz="2800" dirty="0" smtClean="0"/>
              <a:t>DVD».</a:t>
            </a:r>
            <a:r>
              <a:rPr lang="uk-UA" sz="2800" dirty="0" smtClean="0"/>
              <a:t>Чим воно цікавіше і привабливіше, тим краще. Але головний Важливий момент такий: </a:t>
            </a:r>
            <a:r>
              <a:rPr lang="uk-UA" sz="2800" b="1" dirty="0" smtClean="0"/>
              <a:t>ніколи в жодному посланні</a:t>
            </a:r>
          </a:p>
          <a:p>
            <a:r>
              <a:rPr lang="uk-UA" sz="2800" b="1" dirty="0" smtClean="0"/>
              <a:t>не закінчуйте «розмову», не зробивши прямої пропозиції</a:t>
            </a:r>
            <a:r>
              <a:rPr lang="uk-UA" dirty="0" smtClean="0"/>
              <a:t>.</a:t>
            </a:r>
            <a:endParaRPr lang="ru-UA" dirty="0"/>
          </a:p>
        </p:txBody>
      </p:sp>
    </p:spTree>
    <p:extLst>
      <p:ext uri="{BB962C8B-B14F-4D97-AF65-F5344CB8AC3E}">
        <p14:creationId xmlns:p14="http://schemas.microsoft.com/office/powerpoint/2010/main" val="35277683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404664"/>
            <a:ext cx="8748464" cy="2954655"/>
          </a:xfrm>
          <a:prstGeom prst="rect">
            <a:avLst/>
          </a:prstGeom>
        </p:spPr>
        <p:txBody>
          <a:bodyPr wrap="square">
            <a:spAutoFit/>
          </a:bodyPr>
          <a:lstStyle/>
          <a:p>
            <a:pPr algn="ctr"/>
            <a:r>
              <a:rPr lang="ru-RU" sz="2800" b="1" dirty="0" smtClean="0"/>
              <a:t>Правило 2. </a:t>
            </a:r>
          </a:p>
          <a:p>
            <a:r>
              <a:rPr lang="ru-RU" sz="2800" dirty="0" smtClean="0"/>
              <a:t>Причина, </a:t>
            </a:r>
            <a:r>
              <a:rPr lang="ru-RU" sz="2800" dirty="0" err="1" smtClean="0"/>
              <a:t>спонукаюча</a:t>
            </a:r>
            <a:r>
              <a:rPr lang="ru-RU" sz="2800" dirty="0" smtClean="0"/>
              <a:t> </a:t>
            </a:r>
            <a:r>
              <a:rPr lang="ru-RU" sz="2800" dirty="0" err="1" smtClean="0"/>
              <a:t>відповісти</a:t>
            </a:r>
            <a:r>
              <a:rPr lang="ru-RU" sz="2800" dirty="0" smtClean="0"/>
              <a:t>  </a:t>
            </a:r>
            <a:r>
              <a:rPr lang="ru-RU" sz="2800" dirty="0" err="1" smtClean="0"/>
              <a:t>негайно</a:t>
            </a:r>
            <a:endParaRPr lang="ru-RU" sz="2800" dirty="0" smtClean="0"/>
          </a:p>
          <a:p>
            <a:r>
              <a:rPr lang="ru-RU" sz="2800" b="1" dirty="0" smtClean="0"/>
              <a:t>Ваша </a:t>
            </a:r>
            <a:r>
              <a:rPr lang="ru-RU" sz="2800" b="1" dirty="0" err="1" smtClean="0"/>
              <a:t>пропозиція</a:t>
            </a:r>
            <a:r>
              <a:rPr lang="ru-RU" sz="2800" b="1" dirty="0" smtClean="0"/>
              <a:t> повинна </a:t>
            </a:r>
            <a:r>
              <a:rPr lang="ru-RU" sz="2800" b="1" dirty="0" err="1" smtClean="0"/>
              <a:t>струсити</a:t>
            </a:r>
            <a:r>
              <a:rPr lang="ru-RU" sz="2800" b="1" dirty="0" smtClean="0"/>
              <a:t> </a:t>
            </a:r>
            <a:r>
              <a:rPr lang="ru-RU" sz="2800" b="1" dirty="0" err="1" smtClean="0"/>
              <a:t>клієнта</a:t>
            </a:r>
            <a:r>
              <a:rPr lang="ru-RU" sz="2800" b="1" dirty="0" smtClean="0"/>
              <a:t> і </a:t>
            </a:r>
            <a:r>
              <a:rPr lang="ru-RU" sz="2800" b="1" dirty="0" err="1" smtClean="0"/>
              <a:t>змусити</a:t>
            </a:r>
            <a:r>
              <a:rPr lang="ru-RU" sz="2800" b="1" dirty="0" smtClean="0"/>
              <a:t> </a:t>
            </a:r>
            <a:r>
              <a:rPr lang="ru-RU" sz="2800" b="1" dirty="0" err="1" smtClean="0"/>
              <a:t>рухатися</a:t>
            </a:r>
            <a:r>
              <a:rPr lang="ru-RU" sz="2800" b="1" dirty="0" smtClean="0"/>
              <a:t>. </a:t>
            </a:r>
            <a:r>
              <a:rPr lang="ru-RU" sz="2800" b="1" dirty="0" err="1" smtClean="0"/>
              <a:t>гатися</a:t>
            </a:r>
            <a:r>
              <a:rPr lang="ru-RU" sz="2800" b="1" dirty="0" smtClean="0"/>
              <a:t> </a:t>
            </a:r>
            <a:r>
              <a:rPr lang="ru-RU" sz="2800" b="1" dirty="0" err="1" smtClean="0"/>
              <a:t>цю</a:t>
            </a:r>
            <a:r>
              <a:rPr lang="ru-RU" sz="2800" b="1" dirty="0" smtClean="0"/>
              <a:t> ж </a:t>
            </a:r>
            <a:r>
              <a:rPr lang="ru-RU" sz="2800" b="1" dirty="0" err="1" smtClean="0"/>
              <a:t>хвилину</a:t>
            </a:r>
            <a:r>
              <a:rPr lang="ru-RU" sz="2800" dirty="0" smtClean="0"/>
              <a:t>. Ваша мета – </a:t>
            </a:r>
            <a:r>
              <a:rPr lang="ru-RU" sz="2800" dirty="0" err="1" smtClean="0"/>
              <a:t>негайна</a:t>
            </a:r>
            <a:r>
              <a:rPr lang="ru-RU" sz="2800" dirty="0" smtClean="0"/>
              <a:t> </a:t>
            </a:r>
            <a:r>
              <a:rPr lang="ru-RU" sz="2800" dirty="0" err="1" smtClean="0"/>
              <a:t>відповідь</a:t>
            </a:r>
            <a:r>
              <a:rPr lang="ru-RU" sz="2800" dirty="0" smtClean="0"/>
              <a:t>. Пресною, нудною, </a:t>
            </a:r>
            <a:r>
              <a:rPr lang="ru-RU" sz="2800" dirty="0" err="1" smtClean="0"/>
              <a:t>млявою</a:t>
            </a:r>
            <a:r>
              <a:rPr lang="ru-RU" sz="2800" dirty="0" smtClean="0"/>
              <a:t> </a:t>
            </a:r>
            <a:r>
              <a:rPr lang="ru-RU" sz="2800" dirty="0" err="1" smtClean="0"/>
              <a:t>пропозицією</a:t>
            </a:r>
            <a:r>
              <a:rPr lang="ru-RU" sz="2800" dirty="0" smtClean="0"/>
              <a:t> такого не </a:t>
            </a:r>
            <a:r>
              <a:rPr lang="ru-RU" sz="2800" dirty="0" err="1" smtClean="0"/>
              <a:t>досягти</a:t>
            </a:r>
            <a:r>
              <a:rPr lang="ru-RU" sz="2800" dirty="0" smtClean="0"/>
              <a:t>.</a:t>
            </a:r>
            <a:endParaRPr lang="ru-UA" sz="2800" dirty="0" smtClean="0"/>
          </a:p>
          <a:p>
            <a:endParaRPr lang="ru-UA" dirty="0"/>
          </a:p>
        </p:txBody>
      </p:sp>
    </p:spTree>
    <p:extLst>
      <p:ext uri="{BB962C8B-B14F-4D97-AF65-F5344CB8AC3E}">
        <p14:creationId xmlns:p14="http://schemas.microsoft.com/office/powerpoint/2010/main" val="1271757003"/>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173</TotalTime>
  <Words>3860</Words>
  <Application>Microsoft Office PowerPoint</Application>
  <PresentationFormat>Экран (4:3)</PresentationFormat>
  <Paragraphs>269</Paragraphs>
  <Slides>32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32</vt:i4>
      </vt:variant>
    </vt:vector>
  </HeadingPairs>
  <TitlesOfParts>
    <vt:vector size="33" baseType="lpstr">
      <vt:lpstr>Тема Office</vt:lpstr>
      <vt:lpstr>ДИРЕКТ- МАРКЕТИНГ</vt:lpstr>
      <vt:lpstr>Презентация PowerPoint</vt:lpstr>
      <vt:lpstr>Презентация PowerPoint</vt:lpstr>
      <vt:lpstr>Презентация PowerPoint</vt:lpstr>
      <vt:lpstr>Презентация PowerPoint</vt:lpstr>
      <vt:lpstr>Презентация PowerPoint</vt:lpstr>
      <vt:lpstr>Основні інструменти директ- маркетингу</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План компанії директ- маркетинга для середніх фірм</vt:lpstr>
      <vt:lpstr>Презентация PowerPoint</vt:lpstr>
      <vt:lpstr>Презентация PowerPoint</vt:lpstr>
      <vt:lpstr>Презентация PowerPoint</vt:lpstr>
      <vt:lpstr>Показники ефективності кампанії директ-маркетинга</vt:lpstr>
      <vt:lpstr>Основні помилки в директ-маркетигну</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ДИРЕКТ- МАРКЕТИНГ</dc:title>
  <dc:creator>uzver</dc:creator>
  <cp:lastModifiedBy>uzver</cp:lastModifiedBy>
  <cp:revision>17</cp:revision>
  <dcterms:created xsi:type="dcterms:W3CDTF">2024-01-28T11:43:24Z</dcterms:created>
  <dcterms:modified xsi:type="dcterms:W3CDTF">2024-01-28T14:37:09Z</dcterms:modified>
</cp:coreProperties>
</file>