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8" r:id="rId2"/>
    <p:sldId id="259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72" r:id="rId11"/>
    <p:sldId id="261" r:id="rId12"/>
    <p:sldId id="273" r:id="rId13"/>
    <p:sldId id="274" r:id="rId14"/>
    <p:sldId id="275" r:id="rId15"/>
    <p:sldId id="269" r:id="rId16"/>
    <p:sldId id="276" r:id="rId17"/>
    <p:sldId id="270" r:id="rId18"/>
    <p:sldId id="277" r:id="rId19"/>
    <p:sldId id="278" r:id="rId20"/>
    <p:sldId id="287" r:id="rId21"/>
    <p:sldId id="282" r:id="rId22"/>
    <p:sldId id="283" r:id="rId23"/>
    <p:sldId id="284" r:id="rId24"/>
    <p:sldId id="280" r:id="rId25"/>
    <p:sldId id="281" r:id="rId26"/>
    <p:sldId id="285" r:id="rId27"/>
    <p:sldId id="271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4598" autoAdjust="0"/>
  </p:normalViewPr>
  <p:slideViewPr>
    <p:cSldViewPr>
      <p:cViewPr>
        <p:scale>
          <a:sx n="100" d="100"/>
          <a:sy n="100" d="100"/>
        </p:scale>
        <p:origin x="-44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26.02.2021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18" Type="http://schemas.openxmlformats.org/officeDocument/2006/relationships/oleObject" Target="../embeddings/oleObject37.bin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3.wmf"/><Relationship Id="rId19" Type="http://schemas.openxmlformats.org/officeDocument/2006/relationships/image" Target="../media/image37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Relationship Id="rId22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14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" name="Rectangle 1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Rectangle 1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1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Тепер сформулюємо послідовність дій реалізації цього метода.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Покладається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,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ці параметри після закінчення роботи алгоритму не зміняться, те відрізок є цілком видимим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(рисунок в центрі);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Для всіх ребер вікна обчислити параметр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формулою (3.1).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параметра, що  не задовольняють умові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розгляду виключаються, ртс.12.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занести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 нижнього  списку,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верхнього,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лівий рисунок.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114398"/>
              </p:ext>
            </p:extLst>
          </p:nvPr>
        </p:nvGraphicFramePr>
        <p:xfrm>
          <a:off x="3203848" y="2492896"/>
          <a:ext cx="64807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Формула" r:id="rId3" imgW="495085" imgH="241195" progId="Equation.3">
                  <p:embed/>
                </p:oleObj>
              </mc:Choice>
              <mc:Fallback>
                <p:oleObj name="Формула" r:id="rId3" imgW="495085" imgH="241195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492896"/>
                        <a:ext cx="64807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72660"/>
              </p:ext>
            </p:extLst>
          </p:nvPr>
        </p:nvGraphicFramePr>
        <p:xfrm>
          <a:off x="4139952" y="2492896"/>
          <a:ext cx="57606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Формула" r:id="rId5" imgW="419040" imgH="241200" progId="Equation.3">
                  <p:embed/>
                </p:oleObj>
              </mc:Choice>
              <mc:Fallback>
                <p:oleObj name="Формула" r:id="rId5" imgW="419040" imgH="2412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92896"/>
                        <a:ext cx="57606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09469"/>
              </p:ext>
            </p:extLst>
          </p:nvPr>
        </p:nvGraphicFramePr>
        <p:xfrm>
          <a:off x="3923928" y="4365104"/>
          <a:ext cx="864096" cy="33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Формула" r:id="rId7" imgW="583947" imgH="190417" progId="Equation.3">
                  <p:embed/>
                </p:oleObj>
              </mc:Choice>
              <mc:Fallback>
                <p:oleObj name="Формула" r:id="rId7" imgW="583947" imgH="190417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365104"/>
                        <a:ext cx="864096" cy="334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491642"/>
              </p:ext>
            </p:extLst>
          </p:nvPr>
        </p:nvGraphicFramePr>
        <p:xfrm>
          <a:off x="1475656" y="5229200"/>
          <a:ext cx="93610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Формула" r:id="rId9" imgW="583947" imgH="241195" progId="Equation.3">
                  <p:embed/>
                </p:oleObj>
              </mc:Choice>
              <mc:Fallback>
                <p:oleObj name="Формула" r:id="rId9" imgW="583947" imgH="241195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229200"/>
                        <a:ext cx="93610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072779"/>
              </p:ext>
            </p:extLst>
          </p:nvPr>
        </p:nvGraphicFramePr>
        <p:xfrm>
          <a:off x="1412875" y="5589588"/>
          <a:ext cx="9144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Формула" r:id="rId11" imgW="571320" imgH="241200" progId="Equation.3">
                  <p:embed/>
                </p:oleObj>
              </mc:Choice>
              <mc:Fallback>
                <p:oleObj name="Формула" r:id="rId11" imgW="57132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5589588"/>
                        <a:ext cx="9144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64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6293900" cy="288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6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закінченні роботи алгоритму після проходу усі сторін багатокутника з нижнього списку вибирається максимальне 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з верхнього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мінімальне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визначають кінцеві точки видимого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(лівий рисунок).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Випадок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цілком невидимому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відрізкові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правий рисунок.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66549"/>
              </p:ext>
            </p:extLst>
          </p:nvPr>
        </p:nvGraphicFramePr>
        <p:xfrm>
          <a:off x="4283968" y="2348880"/>
          <a:ext cx="2651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Формула" r:id="rId3" imgW="203040" imgH="241200" progId="Equation.3">
                  <p:embed/>
                </p:oleObj>
              </mc:Choice>
              <mc:Fallback>
                <p:oleObj name="Формула" r:id="rId3" imgW="20304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348880"/>
                        <a:ext cx="2651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666138"/>
              </p:ext>
            </p:extLst>
          </p:nvPr>
        </p:nvGraphicFramePr>
        <p:xfrm>
          <a:off x="827584" y="2852936"/>
          <a:ext cx="2317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Формула" r:id="rId5" imgW="177480" imgH="241200" progId="Equation.3">
                  <p:embed/>
                </p:oleObj>
              </mc:Choice>
              <mc:Fallback>
                <p:oleObj name="Формула" r:id="rId5" imgW="17748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852936"/>
                        <a:ext cx="23177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097430"/>
              </p:ext>
            </p:extLst>
          </p:nvPr>
        </p:nvGraphicFramePr>
        <p:xfrm>
          <a:off x="2195736" y="4077072"/>
          <a:ext cx="69691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Формула" r:id="rId7" imgW="533160" imgH="241200" progId="Equation.3">
                  <p:embed/>
                </p:oleObj>
              </mc:Choice>
              <mc:Fallback>
                <p:oleObj name="Формула" r:id="rId7" imgW="53316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077072"/>
                        <a:ext cx="69691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73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 БАГАТОКУТНИКІВ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Результатом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роботи алгоритму відтинання повинен бути один або декілька замкнених багатокутників. При цьому можуть бути додані нові ребра, а ті, що є або збережені, або вилучені. Суттєвим є те , що границі вікна які не обмежують видиму частину, багатокутника, який відсікається, не повинні міститися у результаті. Якщо це не виконується, то можлива некоректне зафарбування границь.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2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 БАГАТОКУТНИКІВ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Безпосереднє застосування для цієї цілі алгоритмів відтинання відрізків може привести до некоректних результатів, коли результатом буде набір не зв’язаних між собою відрізків, рис. 13.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072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Сазерленда-Ходжмена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7632848" cy="213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198884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алгоритм відтинання </a:t>
            </a:r>
            <a:r>
              <a:rPr lang="uk-U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довільного багатокутника опуклим вікном полягає в тому , що багатокутник відтинається(далі робочий багатокутник) всіма сторонами вікна по черзі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9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Сазерленда-Ходжмена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півплощина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розташована праворуч від сторони вікна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 обході по годинній стрілці, 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 робочого багатокутника. Очевидно, що можливо всього чотири ситуації орієнтації ребра  відносно області, рис 15: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вхідне ребро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внутрішнє ребро: 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вихідне ребро: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;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зовнішнє ребро: 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належать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588277"/>
              </p:ext>
            </p:extLst>
          </p:nvPr>
        </p:nvGraphicFramePr>
        <p:xfrm>
          <a:off x="3635896" y="1700808"/>
          <a:ext cx="288032" cy="305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6" name="Формула" r:id="rId3" imgW="164885" imgH="164885" progId="Equation.3">
                  <p:embed/>
                </p:oleObj>
              </mc:Choice>
              <mc:Fallback>
                <p:oleObj name="Формула" r:id="rId3" imgW="164885" imgH="16488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700808"/>
                        <a:ext cx="288032" cy="305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665212"/>
              </p:ext>
            </p:extLst>
          </p:nvPr>
        </p:nvGraphicFramePr>
        <p:xfrm>
          <a:off x="2771800" y="2060848"/>
          <a:ext cx="57606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Формула" r:id="rId5" imgW="355446" imgH="228501" progId="Equation.3">
                  <p:embed/>
                </p:oleObj>
              </mc:Choice>
              <mc:Fallback>
                <p:oleObj name="Формула" r:id="rId5" imgW="355446" imgH="228501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060848"/>
                        <a:ext cx="576064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926410"/>
              </p:ext>
            </p:extLst>
          </p:nvPr>
        </p:nvGraphicFramePr>
        <p:xfrm>
          <a:off x="1115616" y="2420888"/>
          <a:ext cx="576064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Формула" r:id="rId7" imgW="406224" imgH="228501" progId="Equation.3">
                  <p:embed/>
                </p:oleObj>
              </mc:Choice>
              <mc:Fallback>
                <p:oleObj name="Формула" r:id="rId7" imgW="406224" imgH="228501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420888"/>
                        <a:ext cx="576064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967397"/>
              </p:ext>
            </p:extLst>
          </p:nvPr>
        </p:nvGraphicFramePr>
        <p:xfrm>
          <a:off x="2987824" y="3573016"/>
          <a:ext cx="79208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9" name="Формула" r:id="rId9" imgW="520474" imgH="241195" progId="Equation.3">
                  <p:embed/>
                </p:oleObj>
              </mc:Choice>
              <mc:Fallback>
                <p:oleObj name="Формула" r:id="rId9" imgW="520474" imgH="241195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573016"/>
                        <a:ext cx="79208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878344"/>
              </p:ext>
            </p:extLst>
          </p:nvPr>
        </p:nvGraphicFramePr>
        <p:xfrm>
          <a:off x="4211960" y="3573016"/>
          <a:ext cx="892299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0" name="Формула" r:id="rId11" imgW="672808" imgH="241195" progId="Equation.3">
                  <p:embed/>
                </p:oleObj>
              </mc:Choice>
              <mc:Fallback>
                <p:oleObj name="Формула" r:id="rId11" imgW="672808" imgH="241195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573016"/>
                        <a:ext cx="892299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23706"/>
              </p:ext>
            </p:extLst>
          </p:nvPr>
        </p:nvGraphicFramePr>
        <p:xfrm>
          <a:off x="3707904" y="4005064"/>
          <a:ext cx="2880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1" name="Формула" r:id="rId13" imgW="203112" imgH="241195" progId="Equation.3">
                  <p:embed/>
                </p:oleObj>
              </mc:Choice>
              <mc:Fallback>
                <p:oleObj name="Формула" r:id="rId13" imgW="203112" imgH="241195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005064"/>
                        <a:ext cx="2880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860200"/>
              </p:ext>
            </p:extLst>
          </p:nvPr>
        </p:nvGraphicFramePr>
        <p:xfrm>
          <a:off x="4283968" y="4005064"/>
          <a:ext cx="892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2" name="Формула" r:id="rId15" imgW="672808" imgH="241195" progId="Equation.3">
                  <p:embed/>
                </p:oleObj>
              </mc:Choice>
              <mc:Fallback>
                <p:oleObj name="Формула" r:id="rId15" imgW="672808" imgH="241195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005064"/>
                        <a:ext cx="8921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934030"/>
              </p:ext>
            </p:extLst>
          </p:nvPr>
        </p:nvGraphicFramePr>
        <p:xfrm>
          <a:off x="3378200" y="4437063"/>
          <a:ext cx="688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3" name="Формула" r:id="rId16" imgW="520560" imgH="241200" progId="Equation.3">
                  <p:embed/>
                </p:oleObj>
              </mc:Choice>
              <mc:Fallback>
                <p:oleObj name="Формула" r:id="rId16" imgW="520560" imgH="241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437063"/>
                        <a:ext cx="6889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124761"/>
              </p:ext>
            </p:extLst>
          </p:nvPr>
        </p:nvGraphicFramePr>
        <p:xfrm>
          <a:off x="4692650" y="4437063"/>
          <a:ext cx="984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4" name="Формула" r:id="rId18" imgW="647640" imgH="241200" progId="Equation.3">
                  <p:embed/>
                </p:oleObj>
              </mc:Choice>
              <mc:Fallback>
                <p:oleObj name="Формула" r:id="rId18" imgW="64764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4437063"/>
                        <a:ext cx="984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504272"/>
              </p:ext>
            </p:extLst>
          </p:nvPr>
        </p:nvGraphicFramePr>
        <p:xfrm>
          <a:off x="3707904" y="4869160"/>
          <a:ext cx="2873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5" name="Формула" r:id="rId20" imgW="203112" imgH="241195" progId="Equation.3">
                  <p:embed/>
                </p:oleObj>
              </mc:Choice>
              <mc:Fallback>
                <p:oleObj name="Формула" r:id="rId20" imgW="203112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869160"/>
                        <a:ext cx="2873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689484"/>
              </p:ext>
            </p:extLst>
          </p:nvPr>
        </p:nvGraphicFramePr>
        <p:xfrm>
          <a:off x="4122738" y="4868863"/>
          <a:ext cx="4667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6" name="Формула" r:id="rId21" imgW="330120" imgH="241200" progId="Equation.3">
                  <p:embed/>
                </p:oleObj>
              </mc:Choice>
              <mc:Fallback>
                <p:oleObj name="Формула" r:id="rId21" imgW="330120" imgH="241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4868863"/>
                        <a:ext cx="4667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588026"/>
              </p:ext>
            </p:extLst>
          </p:nvPr>
        </p:nvGraphicFramePr>
        <p:xfrm>
          <a:off x="6588224" y="4869160"/>
          <a:ext cx="2889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17" name="Формула" r:id="rId23" imgW="164885" imgH="164885" progId="Equation.3">
                  <p:embed/>
                </p:oleObj>
              </mc:Choice>
              <mc:Fallback>
                <p:oleObj name="Формула" r:id="rId23" imgW="164885" imgH="164885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869160"/>
                        <a:ext cx="2889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734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Сазерленда-Ходжмена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2888232" cy="270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78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Сазерленда-Ходжмена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Випадок, коли ребро збігається зі стороною вікна, аналізується окремо. Для побудови результату формується список робочих вершин багатокутника, що будується в такий спосіб.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випадку, коли вершина стартового ребра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вона заноситься в список, у противному випадку початковий список є порожнім.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396779"/>
              </p:ext>
            </p:extLst>
          </p:nvPr>
        </p:nvGraphicFramePr>
        <p:xfrm>
          <a:off x="7020272" y="3645024"/>
          <a:ext cx="688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Формула" r:id="rId3" imgW="520560" imgH="241200" progId="Equation.3">
                  <p:embed/>
                </p:oleObj>
              </mc:Choice>
              <mc:Fallback>
                <p:oleObj name="Формула" r:id="rId3" imgW="520560" imgH="2412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645024"/>
                        <a:ext cx="6889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127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Сазерленда-Ходжмена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ситуації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список поповнюється точкою перетину ребра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зі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стороною вікна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і вершиною       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випадках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список поповнюється тільки одною точкою – вершиною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 перетину, відповідно.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ситуації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список не змінюється.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101773"/>
              </p:ext>
            </p:extLst>
          </p:nvPr>
        </p:nvGraphicFramePr>
        <p:xfrm>
          <a:off x="1763688" y="2060848"/>
          <a:ext cx="64807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Формула" r:id="rId3" imgW="508000" imgH="241300" progId="Equation.3">
                  <p:embed/>
                </p:oleObj>
              </mc:Choice>
              <mc:Fallback>
                <p:oleObj name="Формула" r:id="rId3" imgW="508000" imgH="241300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060848"/>
                        <a:ext cx="64807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97171"/>
              </p:ext>
            </p:extLst>
          </p:nvPr>
        </p:nvGraphicFramePr>
        <p:xfrm>
          <a:off x="5076056" y="2060848"/>
          <a:ext cx="57606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Формула" r:id="rId5" imgW="444307" imgH="241195" progId="Equation.3">
                  <p:embed/>
                </p:oleObj>
              </mc:Choice>
              <mc:Fallback>
                <p:oleObj name="Формула" r:id="rId5" imgW="444307" imgH="241195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060848"/>
                        <a:ext cx="57606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000672"/>
              </p:ext>
            </p:extLst>
          </p:nvPr>
        </p:nvGraphicFramePr>
        <p:xfrm>
          <a:off x="7380312" y="2060848"/>
          <a:ext cx="4667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Формула" r:id="rId7" imgW="330120" imgH="241200" progId="Equation.3">
                  <p:embed/>
                </p:oleObj>
              </mc:Choice>
              <mc:Fallback>
                <p:oleObj name="Формула" r:id="rId7" imgW="330120" imgH="2412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2060848"/>
                        <a:ext cx="4667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908023"/>
              </p:ext>
            </p:extLst>
          </p:nvPr>
        </p:nvGraphicFramePr>
        <p:xfrm>
          <a:off x="3707904" y="2852936"/>
          <a:ext cx="4667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Формула" r:id="rId9" imgW="330057" imgH="241195" progId="Equation.3">
                  <p:embed/>
                </p:oleObj>
              </mc:Choice>
              <mc:Fallback>
                <p:oleObj name="Формула" r:id="rId9" imgW="330057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852936"/>
                        <a:ext cx="4667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285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Відтинання багатокутників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Сазерленда-Ходжмена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Сазерленда-Ходжмена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809" y="2986991"/>
            <a:ext cx="3152381" cy="17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939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найбільш загальним із всіх алгоритмів цього класу і дозволяє одержати відсікання довільного багатокутника довільним (не опуклим) вікном.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кожний з багатокутників заданий списком вершин, причому таким чином, що при русі за списком вершин у порядку їхнього завдання внутрішня область багатокутника знаходиться праворуч від границі.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973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випадку перетинання границь і багатокутника, що відтинається, і вікна виникають точки двох типів: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вхідні точки, коли орієнтоване ребро робочого багатокутника входить у вікно;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вихідні точки, коли ребро робочого багатокутника виходить з області вікна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Попередньо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 вершин вікна і робочого багатокутника і визначаються всі точки перетину. Ці списки доповнюються новими вершинами - координатами точок перетину.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374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цьому, якщо точка перетину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 на ребрі, що з'єднує вершини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і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послідовність точок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,     перетворюється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послідовність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Встановлюються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двосторонні зв'язки між однойменними точками перетину в списках вершин робочого багатокутника і вікна. Точки торкання і випадок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ребро одного багатокутника співпадає з частиною другого перетинами не вважаються.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491795"/>
              </p:ext>
            </p:extLst>
          </p:nvPr>
        </p:nvGraphicFramePr>
        <p:xfrm>
          <a:off x="4644008" y="2060848"/>
          <a:ext cx="233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Формула" r:id="rId3" imgW="164880" imgH="241200" progId="Equation.3">
                  <p:embed/>
                </p:oleObj>
              </mc:Choice>
              <mc:Fallback>
                <p:oleObj name="Формула" r:id="rId3" imgW="164880" imgH="241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060848"/>
                        <a:ext cx="2333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785032"/>
              </p:ext>
            </p:extLst>
          </p:nvPr>
        </p:nvGraphicFramePr>
        <p:xfrm>
          <a:off x="5508104" y="1700808"/>
          <a:ext cx="3413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Формула" r:id="rId5" imgW="241200" imgH="241200" progId="Equation.3">
                  <p:embed/>
                </p:oleObj>
              </mc:Choice>
              <mc:Fallback>
                <p:oleObj name="Формула" r:id="rId5" imgW="24120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700808"/>
                        <a:ext cx="3413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48942"/>
              </p:ext>
            </p:extLst>
          </p:nvPr>
        </p:nvGraphicFramePr>
        <p:xfrm>
          <a:off x="5076056" y="2060848"/>
          <a:ext cx="2873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Формула" r:id="rId7" imgW="203040" imgH="266400" progId="Equation.3">
                  <p:embed/>
                </p:oleObj>
              </mc:Choice>
              <mc:Fallback>
                <p:oleObj name="Формула" r:id="rId7" imgW="203040" imgH="2664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060848"/>
                        <a:ext cx="2873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778520"/>
              </p:ext>
            </p:extLst>
          </p:nvPr>
        </p:nvGraphicFramePr>
        <p:xfrm>
          <a:off x="1619672" y="2420888"/>
          <a:ext cx="233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Формула" r:id="rId9" imgW="164880" imgH="241200" progId="Equation.3">
                  <p:embed/>
                </p:oleObj>
              </mc:Choice>
              <mc:Fallback>
                <p:oleObj name="Формула" r:id="rId9" imgW="16488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20888"/>
                        <a:ext cx="2333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335979"/>
              </p:ext>
            </p:extLst>
          </p:nvPr>
        </p:nvGraphicFramePr>
        <p:xfrm>
          <a:off x="2051720" y="2420888"/>
          <a:ext cx="2873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Формула" r:id="rId11" imgW="203040" imgH="266400" progId="Equation.3">
                  <p:embed/>
                </p:oleObj>
              </mc:Choice>
              <mc:Fallback>
                <p:oleObj name="Формула" r:id="rId11" imgW="203040" imgH="2664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20888"/>
                        <a:ext cx="2873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589261"/>
              </p:ext>
            </p:extLst>
          </p:nvPr>
        </p:nvGraphicFramePr>
        <p:xfrm>
          <a:off x="827584" y="2852936"/>
          <a:ext cx="233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Формула" r:id="rId13" imgW="164957" imgH="241091" progId="Equation.3">
                  <p:embed/>
                </p:oleObj>
              </mc:Choice>
              <mc:Fallback>
                <p:oleObj name="Формула" r:id="rId13" imgW="164957" imgH="241091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852936"/>
                        <a:ext cx="2333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03172"/>
              </p:ext>
            </p:extLst>
          </p:nvPr>
        </p:nvGraphicFramePr>
        <p:xfrm>
          <a:off x="1691680" y="2852936"/>
          <a:ext cx="2873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Формула" r:id="rId14" imgW="203024" imgH="266469" progId="Equation.3">
                  <p:embed/>
                </p:oleObj>
              </mc:Choice>
              <mc:Fallback>
                <p:oleObj name="Формула" r:id="rId14" imgW="203024" imgH="266469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852936"/>
                        <a:ext cx="2873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106461"/>
              </p:ext>
            </p:extLst>
          </p:nvPr>
        </p:nvGraphicFramePr>
        <p:xfrm>
          <a:off x="1187624" y="2852936"/>
          <a:ext cx="3413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Формула" r:id="rId15" imgW="241200" imgH="241200" progId="Equation.3">
                  <p:embed/>
                </p:oleObj>
              </mc:Choice>
              <mc:Fallback>
                <p:oleObj name="Формула" r:id="rId15" imgW="24120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852936"/>
                        <a:ext cx="34131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254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pic>
        <p:nvPicPr>
          <p:cNvPr id="19458" name="Picture 2" descr="C:\Users\Владелец\Pictures\kg026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80928"/>
            <a:ext cx="4464496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115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pic>
        <p:nvPicPr>
          <p:cNvPr id="20482" name="Picture 2" descr="C:\Users\Владелец\Pictures\kg0263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4241254" cy="22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11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частини оброблюваного багатокутника, що потрапила у вікно виконується в такий спосіб: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 вхідна точка і заноситься у список результатів. Далі рухаємося по вершинах робочого багатокутника поки не зустрінеться наступна точка перетину. Всі пройдені точки заносяться в результат; використовуючи двосторонній зв'язок точок перетину і переходимо на перегляд списку вершин вікна. Рух по вершинах вікна продовжується до наступної точки перетину.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08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276872"/>
            <a:ext cx="4042804" cy="234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Вейлера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Азертона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робочого багатокутника і вікна позначені відповідно великими і маленькими буквами, а точки перетину їх сторін цифрами. З рисунку видно, що вершина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точка торкання , і вершини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утворюють спільне ребро, у список перетинів не входять. Для цієї задачі відповідні списки мають вигляд: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робочого багатокутника 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E F G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вікна 	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a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1 b c 2 3 d e f a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результат 				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2 3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E F G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17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метод відтинання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відрізка довільним опуклим вікном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побудований на наступній властивості опуклих багатокутників. Нехай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внутрішня нормаль до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границі багатокутника, 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на цій границі, то вектор, утворений як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спрямований усередину області 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зовні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 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збігається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границею.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00001"/>
              </p:ext>
            </p:extLst>
          </p:nvPr>
        </p:nvGraphicFramePr>
        <p:xfrm>
          <a:off x="4499992" y="2636912"/>
          <a:ext cx="3600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Формула" r:id="rId3" imgW="177480" imgH="241200" progId="Equation.3">
                  <p:embed/>
                </p:oleObj>
              </mc:Choice>
              <mc:Fallback>
                <p:oleObj name="Формула" r:id="rId3" imgW="17748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636912"/>
                        <a:ext cx="36004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056396"/>
              </p:ext>
            </p:extLst>
          </p:nvPr>
        </p:nvGraphicFramePr>
        <p:xfrm>
          <a:off x="2267744" y="3645024"/>
          <a:ext cx="2664296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Формула" r:id="rId5" imgW="1676400" imgH="241300" progId="Equation.3">
                  <p:embed/>
                </p:oleObj>
              </mc:Choice>
              <mc:Fallback>
                <p:oleObj name="Формула" r:id="rId5" imgW="16764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645024"/>
                        <a:ext cx="2664296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077397"/>
              </p:ext>
            </p:extLst>
          </p:nvPr>
        </p:nvGraphicFramePr>
        <p:xfrm>
          <a:off x="6300192" y="4725144"/>
          <a:ext cx="777999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Формула" r:id="rId7" imgW="558558" imgH="241195" progId="Equation.3">
                  <p:embed/>
                </p:oleObj>
              </mc:Choice>
              <mc:Fallback>
                <p:oleObj name="Формула" r:id="rId7" imgW="558558" imgH="24119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725144"/>
                        <a:ext cx="777999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145073"/>
              </p:ext>
            </p:extLst>
          </p:nvPr>
        </p:nvGraphicFramePr>
        <p:xfrm>
          <a:off x="2483768" y="5085184"/>
          <a:ext cx="8445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Формула" r:id="rId9" imgW="545760" imgH="241200" progId="Equation.3">
                  <p:embed/>
                </p:oleObj>
              </mc:Choice>
              <mc:Fallback>
                <p:oleObj name="Формула" r:id="rId9" imgW="54576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085184"/>
                        <a:ext cx="8445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209626"/>
              </p:ext>
            </p:extLst>
          </p:nvPr>
        </p:nvGraphicFramePr>
        <p:xfrm>
          <a:off x="1475656" y="5445224"/>
          <a:ext cx="79208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Формула" r:id="rId11" imgW="558720" imgH="241200" progId="Equation.3">
                  <p:embed/>
                </p:oleObj>
              </mc:Choice>
              <mc:Fallback>
                <p:oleObj name="Формула" r:id="rId11" imgW="55872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445224"/>
                        <a:ext cx="79208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793883"/>
              </p:ext>
            </p:extLst>
          </p:nvPr>
        </p:nvGraphicFramePr>
        <p:xfrm>
          <a:off x="3707904" y="2204864"/>
          <a:ext cx="31229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Формула" r:id="rId13" imgW="164880" imgH="241200" progId="Equation.3">
                  <p:embed/>
                </p:oleObj>
              </mc:Choice>
              <mc:Fallback>
                <p:oleObj name="Формула" r:id="rId13" imgW="16488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04864"/>
                        <a:ext cx="312291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9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4111335" cy="224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61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останньому випадку кінець вектора належить як границі так і відрізку і точка перетину відрізка з ребром вікна визначиться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позначити                ,    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для параметра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17865"/>
              </p:ext>
            </p:extLst>
          </p:nvPr>
        </p:nvGraphicFramePr>
        <p:xfrm>
          <a:off x="3275856" y="3717032"/>
          <a:ext cx="115212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Формула" r:id="rId3" imgW="838200" imgH="241300" progId="Equation.3">
                  <p:embed/>
                </p:oleObj>
              </mc:Choice>
              <mc:Fallback>
                <p:oleObj name="Формула" r:id="rId3" imgW="8382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717032"/>
                        <a:ext cx="115212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501178"/>
              </p:ext>
            </p:extLst>
          </p:nvPr>
        </p:nvGraphicFramePr>
        <p:xfrm>
          <a:off x="4644008" y="3717032"/>
          <a:ext cx="11262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Формула" r:id="rId5" imgW="838200" imgH="241300" progId="Equation.3">
                  <p:embed/>
                </p:oleObj>
              </mc:Choice>
              <mc:Fallback>
                <p:oleObj name="Формула" r:id="rId5" imgW="838200" imgH="2413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717032"/>
                        <a:ext cx="11262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724232"/>
              </p:ext>
            </p:extLst>
          </p:nvPr>
        </p:nvGraphicFramePr>
        <p:xfrm>
          <a:off x="2555776" y="2924944"/>
          <a:ext cx="2952328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Формула" r:id="rId7" imgW="1892300" imgH="241300" progId="Equation.3">
                  <p:embed/>
                </p:oleObj>
              </mc:Choice>
              <mc:Fallback>
                <p:oleObj name="Формула" r:id="rId7" imgW="1892300" imgH="2413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924944"/>
                        <a:ext cx="2952328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874790"/>
              </p:ext>
            </p:extLst>
          </p:nvPr>
        </p:nvGraphicFramePr>
        <p:xfrm>
          <a:off x="3563888" y="4509120"/>
          <a:ext cx="1224136" cy="783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Формула" r:id="rId9" imgW="698197" imgH="495085" progId="Equation.3">
                  <p:embed/>
                </p:oleObj>
              </mc:Choice>
              <mc:Fallback>
                <p:oleObj name="Формула" r:id="rId9" imgW="698197" imgH="495085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509120"/>
                        <a:ext cx="1224136" cy="783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18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відтинання формально полягає в визначенні точок коректного перетину відрізка з стороною вікна, Тобто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перетину повинна одночасно належати і відрізку і стороні вікна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методі безпосередньо перевіряється тільки одна умова –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точка перетину повинна належати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відрізку              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кроці більшість перетинів відкидаються, а ті що лишились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(вибір коректного перетину  </a:t>
            </a:r>
            <a:r>
              <a:rPr lang="uk-UA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</a:t>
            </a:r>
            <a:r>
              <a:rPr lang="uk-UA" b="1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стороною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вікна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аналізуються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спеціальним чином.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213753"/>
              </p:ext>
            </p:extLst>
          </p:nvPr>
        </p:nvGraphicFramePr>
        <p:xfrm>
          <a:off x="2267744" y="3933056"/>
          <a:ext cx="863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Формула" r:id="rId3" imgW="583947" imgH="190417" progId="Equation.3">
                  <p:embed/>
                </p:oleObj>
              </mc:Choice>
              <mc:Fallback>
                <p:oleObj name="Формула" r:id="rId3" imgW="583947" imgH="190417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933056"/>
                        <a:ext cx="8636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6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відрізок вироджується в точку маємо ситуацію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 положення точки відносно вікна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величиною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саме: точка буде поза, усередині або на границі вікна якщо величина  буде відповідно менша, більша або рівна нулеві.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поза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вікном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всередині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вікна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границі вікна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072279"/>
              </p:ext>
            </p:extLst>
          </p:nvPr>
        </p:nvGraphicFramePr>
        <p:xfrm>
          <a:off x="3131840" y="1988840"/>
          <a:ext cx="93610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Формула" r:id="rId3" imgW="583947" imgH="241195" progId="Equation.3">
                  <p:embed/>
                </p:oleObj>
              </mc:Choice>
              <mc:Fallback>
                <p:oleObj name="Формула" r:id="rId3" imgW="583947" imgH="241195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88840"/>
                        <a:ext cx="93610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737371"/>
              </p:ext>
            </p:extLst>
          </p:nvPr>
        </p:nvGraphicFramePr>
        <p:xfrm>
          <a:off x="971600" y="4941168"/>
          <a:ext cx="648072" cy="526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Формула" r:id="rId5" imgW="304668" imgH="241195" progId="Equation.3">
                  <p:embed/>
                </p:oleObj>
              </mc:Choice>
              <mc:Fallback>
                <p:oleObj name="Формула" r:id="rId5" imgW="304668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941168"/>
                        <a:ext cx="648072" cy="5261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574064"/>
              </p:ext>
            </p:extLst>
          </p:nvPr>
        </p:nvGraphicFramePr>
        <p:xfrm>
          <a:off x="4499992" y="2780928"/>
          <a:ext cx="6477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Формула" r:id="rId7" imgW="304668" imgH="241195" progId="Equation.3">
                  <p:embed/>
                </p:oleObj>
              </mc:Choice>
              <mc:Fallback>
                <p:oleObj name="Формула" r:id="rId7" imgW="304668" imgH="241195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780928"/>
                        <a:ext cx="64770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74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 до границі визначаються з умови рівності нулю скалярного добутку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дві невідомі компоненти вектора нормалі. Постільки необхідно знати тільки напрямок вектора, поклавши наприклад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 непридатна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випадках, коли напрямок ребра співпадає з однією з координатних осей.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934968"/>
              </p:ext>
            </p:extLst>
          </p:nvPr>
        </p:nvGraphicFramePr>
        <p:xfrm>
          <a:off x="2843808" y="2564904"/>
          <a:ext cx="1679823" cy="482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Формула" r:id="rId3" imgW="1244060" imgH="266584" progId="Equation.3">
                  <p:embed/>
                </p:oleObj>
              </mc:Choice>
              <mc:Fallback>
                <p:oleObj name="Формула" r:id="rId3" imgW="1244060" imgH="266584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564904"/>
                        <a:ext cx="1679823" cy="482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70208"/>
              </p:ext>
            </p:extLst>
          </p:nvPr>
        </p:nvGraphicFramePr>
        <p:xfrm>
          <a:off x="3707904" y="4221088"/>
          <a:ext cx="1080120" cy="73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Формула" r:id="rId5" imgW="748975" imgH="520474" progId="Equation.3">
                  <p:embed/>
                </p:oleObj>
              </mc:Choice>
              <mc:Fallback>
                <p:oleObj name="Формула" r:id="rId5" imgW="748975" imgH="520474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221088"/>
                        <a:ext cx="1080120" cy="739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33397"/>
              </p:ext>
            </p:extLst>
          </p:nvPr>
        </p:nvGraphicFramePr>
        <p:xfrm>
          <a:off x="3923928" y="3861048"/>
          <a:ext cx="64807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Формула" r:id="rId7" imgW="457002" imgH="266584" progId="Equation.3">
                  <p:embed/>
                </p:oleObj>
              </mc:Choice>
              <mc:Fallback>
                <p:oleObj name="Формула" r:id="rId7" imgW="457002" imgH="266584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861048"/>
                        <a:ext cx="648072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0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Кіруса-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коли границя вікна паралельна осі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наступні вектора нормалі (0,1) і (1,0). Перевірка, чи буде знайдена нормаль внутрішньою, проводиться за допомогою аналізу знаку скалярного добутку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як і раніше поточна границя задається вершинами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скалярний добуток буде додатний, то нормаль є внутрішньою. У противному випадку знаки компонент нормалі слід змінити на протилежні.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86858"/>
              </p:ext>
            </p:extLst>
          </p:nvPr>
        </p:nvGraphicFramePr>
        <p:xfrm>
          <a:off x="4427984" y="3068960"/>
          <a:ext cx="9683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Формула" r:id="rId3" imgW="596880" imgH="241200" progId="Equation.3">
                  <p:embed/>
                </p:oleObj>
              </mc:Choice>
              <mc:Fallback>
                <p:oleObj name="Формула" r:id="rId3" imgW="596880" imgH="2412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068960"/>
                        <a:ext cx="9683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24269"/>
              </p:ext>
            </p:extLst>
          </p:nvPr>
        </p:nvGraphicFramePr>
        <p:xfrm>
          <a:off x="6444208" y="3501008"/>
          <a:ext cx="360040" cy="431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Формула" r:id="rId5" imgW="164880" imgH="241200" progId="Equation.3">
                  <p:embed/>
                </p:oleObj>
              </mc:Choice>
              <mc:Fallback>
                <p:oleObj name="Формула" r:id="rId5" imgW="164880" imgH="24120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501008"/>
                        <a:ext cx="360040" cy="431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899242"/>
              </p:ext>
            </p:extLst>
          </p:nvPr>
        </p:nvGraphicFramePr>
        <p:xfrm>
          <a:off x="6876256" y="3501008"/>
          <a:ext cx="4175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Формула" r:id="rId7" imgW="291960" imgH="241200" progId="Equation.3">
                  <p:embed/>
                </p:oleObj>
              </mc:Choice>
              <mc:Fallback>
                <p:oleObj name="Формула" r:id="rId7" imgW="29196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501008"/>
                        <a:ext cx="41753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30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1968</TotalTime>
  <Words>1135</Words>
  <Application>Microsoft Office PowerPoint</Application>
  <PresentationFormat>Экран (4:3)</PresentationFormat>
  <Paragraphs>135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Паркет</vt:lpstr>
      <vt:lpstr>Формула</vt:lpstr>
      <vt:lpstr>КОМП’ЮТЕРНА ГРАФІКА</vt:lpstr>
      <vt:lpstr>ЛЕКЦІЯ 1</vt:lpstr>
      <vt:lpstr>Метод Кіруса- Бека</vt:lpstr>
      <vt:lpstr>Метод Кіруса- Бека</vt:lpstr>
      <vt:lpstr>Метод Кіруса- Бека</vt:lpstr>
      <vt:lpstr>Метод Кіруса- Бека</vt:lpstr>
      <vt:lpstr>Метод Кіруса- Бека</vt:lpstr>
      <vt:lpstr>Метод Кіруса- Бека</vt:lpstr>
      <vt:lpstr>Метод Кіруса- Бека</vt:lpstr>
      <vt:lpstr>     Метод Кіруса- Бека</vt:lpstr>
      <vt:lpstr>Метод Кіруса- Бека</vt:lpstr>
      <vt:lpstr> Метод Кіруса- Бека</vt:lpstr>
      <vt:lpstr>ВІДТИНАННЯ БАГАТОКУТНИКІВ</vt:lpstr>
      <vt:lpstr>ВІДТИНАННЯ БАГАТОКУТНИКІВ</vt:lpstr>
      <vt:lpstr>Алгоритм Сазерленда-Ходжмена</vt:lpstr>
      <vt:lpstr>Алгоритм Сазерленда-Ходжмена</vt:lpstr>
      <vt:lpstr>Алгоритм Сазерленда-Ходжмена</vt:lpstr>
      <vt:lpstr>Алгоритм Сазерленда-Ходжмена</vt:lpstr>
      <vt:lpstr>Алгоритм Сазерленда-Ходжмена</vt:lpstr>
      <vt:lpstr>Алгоритм Сазерленда-Ходжмена</vt:lpstr>
      <vt:lpstr>Алгоритм  Вейлера – Азертона</vt:lpstr>
      <vt:lpstr>Алгоритм  Вейлера – Азертона</vt:lpstr>
      <vt:lpstr>Алгоритм  Вейлера – Азертона</vt:lpstr>
      <vt:lpstr>Алгоритм  Вейлера – Азертона</vt:lpstr>
      <vt:lpstr>Алгоритм  Вейлера – Азертона</vt:lpstr>
      <vt:lpstr>Алгоритм  Вейлера – Азертона</vt:lpstr>
      <vt:lpstr>Алгоритм  Вейлера – Азертона</vt:lpstr>
      <vt:lpstr>Алгоритм  Вейлера – Азертона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178</cp:revision>
  <dcterms:created xsi:type="dcterms:W3CDTF">2018-09-10T07:12:08Z</dcterms:created>
  <dcterms:modified xsi:type="dcterms:W3CDTF">2021-02-26T19:01:46Z</dcterms:modified>
</cp:coreProperties>
</file>