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4"/>
  </p:notesMasterIdLst>
  <p:sldIdLst>
    <p:sldId id="256" r:id="rId2"/>
    <p:sldId id="275" r:id="rId3"/>
    <p:sldId id="276" r:id="rId4"/>
    <p:sldId id="277" r:id="rId5"/>
    <p:sldId id="278" r:id="rId6"/>
    <p:sldId id="367" r:id="rId7"/>
    <p:sldId id="368" r:id="rId8"/>
    <p:sldId id="369" r:id="rId9"/>
    <p:sldId id="383" r:id="rId10"/>
    <p:sldId id="384" r:id="rId11"/>
    <p:sldId id="385" r:id="rId12"/>
    <p:sldId id="412" r:id="rId13"/>
    <p:sldId id="354" r:id="rId14"/>
    <p:sldId id="356" r:id="rId15"/>
    <p:sldId id="357" r:id="rId16"/>
    <p:sldId id="374" r:id="rId17"/>
    <p:sldId id="376" r:id="rId18"/>
    <p:sldId id="379" r:id="rId19"/>
    <p:sldId id="271" r:id="rId20"/>
    <p:sldId id="272" r:id="rId21"/>
    <p:sldId id="382" r:id="rId22"/>
    <p:sldId id="380" r:id="rId23"/>
    <p:sldId id="381" r:id="rId24"/>
    <p:sldId id="400" r:id="rId25"/>
    <p:sldId id="402" r:id="rId26"/>
    <p:sldId id="404" r:id="rId27"/>
    <p:sldId id="406" r:id="rId28"/>
    <p:sldId id="408" r:id="rId29"/>
    <p:sldId id="410" r:id="rId30"/>
    <p:sldId id="270" r:id="rId31"/>
    <p:sldId id="413" r:id="rId32"/>
    <p:sldId id="411" r:id="rId3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C75BD-5D54-3D4C-840B-AB07482E263A}" type="datetimeFigureOut">
              <a:rPr lang="ru-UA" smtClean="0"/>
              <a:t>14.03.2024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BAC7-6966-E447-8FB9-569A347D4C1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00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45D8D-B514-4C4A-8884-A3A8277F77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1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EFEBF-FF0E-6F63-7E35-3F66B13D2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4" y="4098524"/>
            <a:ext cx="6257141" cy="2226076"/>
          </a:xfrm>
        </p:spPr>
        <p:txBody>
          <a:bodyPr anchor="ctr">
            <a:normAutofit/>
          </a:bodyPr>
          <a:lstStyle/>
          <a:p>
            <a:pPr algn="l"/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ЕЛЕМЕНТИ</a:t>
            </a:r>
            <a:r>
              <a:rPr lang="uk-UA" sz="20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ТЕОРІЇ</a:t>
            </a:r>
            <a:r>
              <a:rPr lang="uk-UA" sz="2000" b="1" kern="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ЙМОВІРНОСТЕЙ</a:t>
            </a:r>
            <a:br>
              <a:rPr lang="ru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UA" sz="2000" dirty="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738262B-3960-4D04-92F3-C363584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657100-BDC2-4335-865E-8B822BC9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7C44F7A2-EC4A-484B-BE71-8B23C0F6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590F86-76CD-4EB9-8741-34B0E1941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6089F4-CD95-4D48-A805-34EA5F848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8DB60A2-B18C-4F65-B0E6-66ED9CEFA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048C6F4-614B-45FA-AB8F-25347B5441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25FD66F-3D7B-4850-B481-5D51840D4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393D591-D719-4C28-B8E5-33463635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0E41FB1-38F3-4037-B5F2-E4E353110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A8B4BF-5D23-4610-AD0E-B290C8D6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367E9-4A1C-C569-1D1A-0A4892D7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084" y="5267984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uk-UA" sz="18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Основні</a:t>
            </a:r>
            <a:r>
              <a:rPr lang="uk-UA" sz="1800" b="1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поняття</a:t>
            </a:r>
            <a:endParaRPr lang="ru-UA" sz="18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endParaRPr lang="ru-UA" sz="2200" dirty="0"/>
          </a:p>
        </p:txBody>
      </p:sp>
      <p:pic>
        <p:nvPicPr>
          <p:cNvPr id="37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CE8A60BF-9ED7-D929-5F1B-C6B3C5FBF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41" b="24653"/>
          <a:stretch/>
        </p:blipFill>
        <p:spPr>
          <a:xfrm>
            <a:off x="198741" y="10"/>
            <a:ext cx="11812017" cy="3919684"/>
          </a:xfrm>
          <a:prstGeom prst="rect">
            <a:avLst/>
          </a:pr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345A4508-88A7-4C04-9603-4F8CCFC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BEBA10-A14A-4AE6-9F5B-84BDE565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6C86399-9706-4DD7-8917-E6DB39242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DA7BC8-3D83-4235-80B9-97CB95E3D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9C08E3-DA34-4386-990E-1CB4F68E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CFB05D-200F-4880-92F6-8730C6DEB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B4525A-595A-4728-9298-A4DFEE991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0A4D64-630B-47EB-9255-66DEFA42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2E2A24AE-1C03-4337-8529-C4233C56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213D2F-99EA-48EA-AD3A-A55DC4F5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ADACBA-0EE9-4E11-B79A-F39D15CFE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66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гральній колоді 36 карт. Навмання вибирається одна карта. Яка ймовірність того, що ця карта: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8"/>
            <a:ext cx="420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Туз;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2)Червовий туз?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>
                <a:blip r:embed="rId2"/>
                <a:stretch>
                  <a:fillRect l="-10000" r="-26000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  <a:blipFill>
                <a:blip r:embed="rId3"/>
                <a:stretch>
                  <a:fillRect r="-1961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1389" y="320954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389" y="3209540"/>
                <a:ext cx="625856" cy="1017523"/>
              </a:xfrm>
              <a:prstGeom prst="rect">
                <a:avLst/>
              </a:prstGeom>
              <a:blipFill>
                <a:blip r:embed="rId4"/>
                <a:stretch>
                  <a:fillRect l="-9804" r="-23529"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dn.mmotimes.ru/images/stream/channels/4No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86" y="2354179"/>
            <a:ext cx="1445367" cy="14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shpoker.net/alldata/images/karti_igralnie__koloda_na_36_shtu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23701"/>
            <a:ext cx="2850246" cy="19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2"/>
            <a:ext cx="8122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ящику знаходиться 45 кульок, з яких 17 білих. Загубили дві не білих кульки. Яка ймовірність того, що вибрана навмання одна кулька буде білою?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0480" y="4554465"/>
                <a:ext cx="936104" cy="12448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480" y="4554465"/>
                <a:ext cx="936104" cy="1244828"/>
              </a:xfrm>
              <a:prstGeom prst="rect">
                <a:avLst/>
              </a:prstGeom>
              <a:blipFill>
                <a:blip r:embed="rId2"/>
                <a:stretch>
                  <a:fillRect l="-2667" r="-9333" b="-1717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astlines.ru/images/upakovka/korobka27-27-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42088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00" y="2966346"/>
            <a:ext cx="1120056" cy="5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3" y="2895641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898" y="3376298"/>
            <a:ext cx="591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«Вибрана кулька – біла»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387" y="3789041"/>
            <a:ext cx="591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кількість сприятливих подій, тобто білих кульок – 17;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870" y="4653136"/>
            <a:ext cx="64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загальна кількість подій 45 – 2 = 43;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43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  <a:blipFill>
                <a:blip r:embed="rId5"/>
                <a:stretch>
                  <a:fillRect l="-4969" b="-183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85C080-8A8A-BD2A-E80D-DB114378C652}"/>
              </a:ext>
            </a:extLst>
          </p:cNvPr>
          <p:cNvSpPr txBox="1"/>
          <p:nvPr/>
        </p:nvSpPr>
        <p:spPr>
          <a:xfrm>
            <a:off x="1493520" y="755498"/>
            <a:ext cx="6108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820" algn="just">
              <a:spcBef>
                <a:spcPts val="60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Відносною</a:t>
            </a:r>
            <a:r>
              <a:rPr lang="uk-UA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частотою </a:t>
            </a:r>
            <a:r>
              <a:rPr lang="uk-UA" sz="20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20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випробувань,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з’явилася,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виконаних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AF491-0DE1-A98C-1A46-3138CF89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240026"/>
            <a:ext cx="1562100" cy="622300"/>
          </a:xfrm>
          <a:prstGeom prst="rect">
            <a:avLst/>
          </a:prstGeom>
        </p:spPr>
      </p:pic>
      <p:sp>
        <p:nvSpPr>
          <p:cNvPr id="7" name="Line 1">
            <a:extLst>
              <a:ext uri="{FF2B5EF4-FFF2-40B4-BE49-F238E27FC236}">
                <a16:creationId xmlns:a16="http://schemas.microsoft.com/office/drawing/2014/main" id="{06A648A1-051C-31CD-4D35-DDE2CF159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18980"/>
            <a:ext cx="660400" cy="0"/>
          </a:xfrm>
          <a:prstGeom prst="line">
            <a:avLst/>
          </a:prstGeom>
          <a:noFill/>
          <a:ln w="87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4A605-1BAF-E50A-056B-77866C244F03}"/>
              </a:ext>
            </a:extLst>
          </p:cNvPr>
          <p:cNvSpPr txBox="1"/>
          <p:nvPr/>
        </p:nvSpPr>
        <p:spPr>
          <a:xfrm>
            <a:off x="1664208" y="3023415"/>
            <a:ext cx="910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algn="just">
              <a:spcBef>
                <a:spcPts val="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 обчислюють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випробування,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відносну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частоту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22F57-72C5-A408-F58C-516FEEC1D61C}"/>
              </a:ext>
            </a:extLst>
          </p:cNvPr>
          <p:cNvSpPr txBox="1"/>
          <p:nvPr/>
        </p:nvSpPr>
        <p:spPr>
          <a:xfrm>
            <a:off x="-12192" y="3730858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345" indent="276860" algn="just"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Статистичною ймовірністю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границя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відносної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частоти,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прямує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нескінченності: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60B629-B36D-F44B-7B40-7271FEC0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08" y="4337225"/>
            <a:ext cx="2184400" cy="482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116A5E-41C0-61A6-98C8-6D7E222A1EAD}"/>
              </a:ext>
            </a:extLst>
          </p:cNvPr>
          <p:cNvSpPr txBox="1"/>
          <p:nvPr/>
        </p:nvSpPr>
        <p:spPr>
          <a:xfrm>
            <a:off x="201168" y="5044668"/>
            <a:ext cx="11673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класичного</a:t>
            </a:r>
            <a:r>
              <a:rPr lang="uk-UA" sz="18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способу: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випробування.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Недоліки: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</a:t>
            </a:r>
            <a:r>
              <a:rPr lang="uk-UA" sz="18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скінченна;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 бути застосований тільки тоді, коли розглядаються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рівноможливі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(що не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C433A-D0FB-A890-2921-84052D84A92D}"/>
              </a:ext>
            </a:extLst>
          </p:cNvPr>
          <p:cNvSpPr txBox="1"/>
          <p:nvPr/>
        </p:nvSpPr>
        <p:spPr>
          <a:xfrm>
            <a:off x="-77724" y="6014084"/>
            <a:ext cx="12025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indent="276860"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 статистичного способу: спирається на реальний експеримент.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Недолік: для надійного означення ймовірності потрібна велика кількість випробувань.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4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662363" y="333376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b="1" i="1" u="sng">
                <a:solidFill>
                  <a:srgbClr val="002060"/>
                </a:solidFill>
                <a:latin typeface="Arial" panose="020B0604020202020204" pitchFamily="34" charset="0"/>
              </a:rPr>
              <a:t>Комбінаторні формули:</a:t>
            </a:r>
            <a:endParaRPr lang="uk-UA" altLang="uk-UA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229943" y="1395487"/>
            <a:ext cx="825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- </a:t>
            </a: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переставлення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(впорядкована 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 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елементів) 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6948" y="2741362"/>
            <a:ext cx="1433854" cy="55085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844675" y="3332164"/>
            <a:ext cx="857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- розміщення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(впорядкована 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елементів по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m</a:t>
            </a:r>
            <a:r>
              <a:rPr lang="ru-RU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) </a:t>
            </a:r>
            <a:endParaRPr lang="uk-UA" altLang="uk-UA" sz="2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2828" y="3783220"/>
            <a:ext cx="2050818" cy="8318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-817562" y="4689289"/>
            <a:ext cx="10347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комбінація (сполука)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(будь-яка не впорядкована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 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елементів по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m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)  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8688" y="5511801"/>
            <a:ext cx="2388538" cy="83183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25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2257425" y="406445"/>
            <a:ext cx="7924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Схема </a:t>
            </a:r>
            <a:r>
              <a:rPr lang="uk-UA" altLang="uk-UA" b="1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розв</a:t>
            </a:r>
            <a:r>
              <a:rPr lang="en-US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uk-UA" altLang="uk-UA" b="1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язування</a:t>
            </a:r>
            <a:r>
              <a:rPr lang="uk-UA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 комбінаторних задач</a:t>
            </a:r>
            <a:endParaRPr lang="uk-UA" altLang="uk-UA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870450" y="2406651"/>
            <a:ext cx="274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Вибір формули:</a:t>
            </a:r>
            <a:endParaRPr lang="uk-UA" altLang="uk-UA" sz="2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1990726" y="3033714"/>
            <a:ext cx="2047875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1.Чи всі елементи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входять до сполуки?</a:t>
            </a:r>
          </a:p>
        </p:txBody>
      </p:sp>
      <p:sp>
        <p:nvSpPr>
          <p:cNvPr id="9222" name="Прямоугольник 11"/>
          <p:cNvSpPr>
            <a:spLocks noChangeArrowheads="1"/>
          </p:cNvSpPr>
          <p:nvPr/>
        </p:nvSpPr>
        <p:spPr bwMode="auto">
          <a:xfrm>
            <a:off x="4724401" y="3090864"/>
            <a:ext cx="746125" cy="460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так 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4870451" y="3886201"/>
            <a:ext cx="455613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ні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Прямоугольник 14"/>
          <p:cNvSpPr>
            <a:spLocks noChangeArrowheads="1"/>
          </p:cNvSpPr>
          <p:nvPr/>
        </p:nvSpPr>
        <p:spPr bwMode="auto">
          <a:xfrm>
            <a:off x="6257926" y="3730626"/>
            <a:ext cx="3890963" cy="83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Чи враховується порядок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розміщення елементів?</a:t>
            </a:r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6792914" y="4895851"/>
            <a:ext cx="541337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ні 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Прямоугольник 16"/>
          <p:cNvSpPr>
            <a:spLocks noChangeArrowheads="1"/>
          </p:cNvSpPr>
          <p:nvPr/>
        </p:nvSpPr>
        <p:spPr bwMode="auto">
          <a:xfrm>
            <a:off x="8834438" y="4891088"/>
            <a:ext cx="660400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так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>
            <a:stCxn id="9221" idx="3"/>
          </p:cNvCxnSpPr>
          <p:nvPr/>
        </p:nvCxnSpPr>
        <p:spPr>
          <a:xfrm flipV="1">
            <a:off x="4038601" y="3346451"/>
            <a:ext cx="601663" cy="4730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60826" y="3886201"/>
            <a:ext cx="663575" cy="3524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546725" y="3238500"/>
            <a:ext cx="1085850" cy="825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370513" y="4198938"/>
            <a:ext cx="887412" cy="31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085138" y="4633914"/>
            <a:ext cx="728662" cy="307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259638" y="4633914"/>
            <a:ext cx="741362" cy="238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219825" y="5245100"/>
            <a:ext cx="534988" cy="387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658225" y="5389563"/>
            <a:ext cx="534988" cy="385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2384" y="2916200"/>
            <a:ext cx="2226126" cy="62715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8900" y="5632451"/>
            <a:ext cx="2826415" cy="9797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26175" y="5713326"/>
            <a:ext cx="2420856" cy="9797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636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2514600" y="5029201"/>
            <a:ext cx="631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г) 10 різних путівок між 10 робітниками?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2514600" y="1162051"/>
            <a:ext cx="716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. Скількома способами можна розподілити:</a:t>
            </a: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2078038" y="1639889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а) три однакові туристичні путівки між 10 робітниками;</a:t>
            </a:r>
          </a:p>
        </p:txBody>
      </p:sp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2078038" y="2667001"/>
            <a:ext cx="805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б) три різні туристичні путівки між 10 робітниками;</a:t>
            </a:r>
          </a:p>
        </p:txBody>
      </p:sp>
      <p:sp>
        <p:nvSpPr>
          <p:cNvPr id="12295" name="Прямоугольник 4"/>
          <p:cNvSpPr>
            <a:spLocks noChangeArrowheads="1"/>
          </p:cNvSpPr>
          <p:nvPr/>
        </p:nvSpPr>
        <p:spPr bwMode="auto">
          <a:xfrm>
            <a:off x="2116139" y="3878263"/>
            <a:ext cx="719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в) 10 однакових путівок між 10 робітниками;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6" y="2049464"/>
            <a:ext cx="6318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6" y="3205163"/>
            <a:ext cx="7207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486276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4" y="5562601"/>
            <a:ext cx="581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5181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uk-UA" altLang="uk-UA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групі навчається 10 юнаків. Скількома способами можна їх вишикувати у шеренгу?</a:t>
            </a:r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7427914" y="990601"/>
            <a:ext cx="2509837" cy="1228725"/>
            <a:chOff x="3216" y="576"/>
            <a:chExt cx="1581" cy="774"/>
          </a:xfrm>
        </p:grpSpPr>
        <p:sp>
          <p:nvSpPr>
            <p:cNvPr id="34829" name="Rectangle 3"/>
            <p:cNvSpPr>
              <a:spLocks noChangeArrowheads="1"/>
            </p:cNvSpPr>
            <p:nvPr/>
          </p:nvSpPr>
          <p:spPr bwMode="auto">
            <a:xfrm>
              <a:off x="3216" y="5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altLang="uk-UA" sz="20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0" name="Text Box 4"/>
            <p:cNvSpPr txBox="1">
              <a:spLocks noChangeArrowheads="1"/>
            </p:cNvSpPr>
            <p:nvPr/>
          </p:nvSpPr>
          <p:spPr bwMode="auto">
            <a:xfrm>
              <a:off x="3405" y="1023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3 628 800</a:t>
              </a:r>
              <a:r>
                <a:rPr lang="ru-RU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4831" name="Text Box 6"/>
            <p:cNvSpPr txBox="1">
              <a:spLocks noChangeArrowheads="1"/>
            </p:cNvSpPr>
            <p:nvPr/>
          </p:nvSpPr>
          <p:spPr bwMode="auto">
            <a:xfrm>
              <a:off x="3744" y="62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3200">
                  <a:solidFill>
                    <a:srgbClr val="EE0E0E"/>
                  </a:solidFill>
                  <a:latin typeface="Times New Roman" panose="02020603050405020304" pitchFamily="18" charset="0"/>
                </a:rPr>
                <a:t>= 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altLang="uk-UA" sz="28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162228" y="2650276"/>
            <a:ext cx="50704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uk-UA" altLang="uk-UA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Скількома способами можна скласти список із 9 прізвищ?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289175" y="4318000"/>
            <a:ext cx="535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Скількома способами можна розкласти 8 різних листів у 8 різних конвертів, якщо в кожний конверт кладеться лише 1 лист?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7700964" y="2846388"/>
            <a:ext cx="2452687" cy="1295400"/>
            <a:chOff x="3024" y="1799"/>
            <a:chExt cx="1577" cy="807"/>
          </a:xfrm>
        </p:grpSpPr>
        <p:sp>
          <p:nvSpPr>
            <p:cNvPr id="34827" name="Rectangle 9"/>
            <p:cNvSpPr>
              <a:spLocks noChangeArrowheads="1"/>
            </p:cNvSpPr>
            <p:nvPr/>
          </p:nvSpPr>
          <p:spPr bwMode="auto">
            <a:xfrm>
              <a:off x="3024" y="1799"/>
              <a:ext cx="108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</a:rPr>
                <a:t>9 </a:t>
              </a:r>
              <a:r>
                <a:rPr lang="uk-UA" altLang="uk-UA" sz="4000" i="1">
                  <a:solidFill>
                    <a:srgbClr val="EE0E0E"/>
                  </a:solidFill>
                  <a:latin typeface="Arial" panose="020B0604020202020204" pitchFamily="34" charset="0"/>
                </a:rPr>
                <a:t>= 9!</a:t>
              </a:r>
              <a:endParaRPr lang="ru-RU" altLang="uk-UA" sz="3600" i="1">
                <a:solidFill>
                  <a:srgbClr val="EE0E0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3209" y="2241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362880</a:t>
              </a:r>
              <a:endParaRPr lang="ru-RU" altLang="uk-UA" sz="28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7896226" y="4719638"/>
            <a:ext cx="2555875" cy="1511300"/>
            <a:chOff x="3381" y="2967"/>
            <a:chExt cx="1610" cy="952"/>
          </a:xfrm>
        </p:grpSpPr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3381" y="2967"/>
              <a:ext cx="115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</a:rPr>
                <a:t>8 </a:t>
              </a:r>
              <a:r>
                <a:rPr lang="uk-UA" altLang="uk-UA" sz="3600" i="1">
                  <a:solidFill>
                    <a:srgbClr val="EE0E0E"/>
                  </a:solidFill>
                  <a:latin typeface="Arial" panose="020B0604020202020204" pitchFamily="34" charset="0"/>
                </a:rPr>
                <a:t>= 8!</a:t>
              </a:r>
              <a:endParaRPr lang="ru-RU" altLang="uk-UA" sz="3600" i="1">
                <a:solidFill>
                  <a:srgbClr val="EE0E0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>
              <a:off x="3599" y="3515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36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40320</a:t>
              </a:r>
              <a:endParaRPr lang="ru-RU" altLang="uk-UA" sz="32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264" name="Text Box 15"/>
          <p:cNvSpPr txBox="1">
            <a:spLocks noChangeArrowheads="1"/>
          </p:cNvSpPr>
          <p:nvPr/>
        </p:nvSpPr>
        <p:spPr bwMode="auto">
          <a:xfrm>
            <a:off x="5181600" y="395289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40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4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132013" y="3051086"/>
            <a:ext cx="7767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Юнак має 10 різних художніх книг. Він хоче подарувати по 1 книзі чотирьом одногрупникам. Скількома способами це можна зробити?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132013" y="4781371"/>
            <a:ext cx="7710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групі з 32 учнів для проведення зборів обирають голову, заступника і секретаря. Скількома способами це можна зробити</a:t>
            </a: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k-UA" altLang="uk-UA" sz="2400" dirty="0">
                <a:solidFill>
                  <a:srgbClr val="4B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uk-UA" sz="2400" dirty="0">
              <a:solidFill>
                <a:srgbClr val="4BFFFF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107781" y="368302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40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4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38917" name="Group 25"/>
          <p:cNvGrpSpPr>
            <a:grpSpLocks/>
          </p:cNvGrpSpPr>
          <p:nvPr/>
        </p:nvGrpSpPr>
        <p:grpSpPr bwMode="auto">
          <a:xfrm>
            <a:off x="7769226" y="4073525"/>
            <a:ext cx="3476625" cy="762000"/>
            <a:chOff x="3600" y="2112"/>
            <a:chExt cx="2190" cy="480"/>
          </a:xfrm>
        </p:grpSpPr>
        <p:grpSp>
          <p:nvGrpSpPr>
            <p:cNvPr id="40979" name="Group 15"/>
            <p:cNvGrpSpPr>
              <a:grpSpLocks/>
            </p:cNvGrpSpPr>
            <p:nvPr/>
          </p:nvGrpSpPr>
          <p:grpSpPr bwMode="auto">
            <a:xfrm>
              <a:off x="3600" y="2112"/>
              <a:ext cx="624" cy="480"/>
              <a:chOff x="4320" y="1872"/>
              <a:chExt cx="624" cy="480"/>
            </a:xfrm>
          </p:grpSpPr>
          <p:sp>
            <p:nvSpPr>
              <p:cNvPr id="40982" name="Text Box 10"/>
              <p:cNvSpPr txBox="1">
                <a:spLocks noChangeArrowheads="1"/>
              </p:cNvSpPr>
              <p:nvPr/>
            </p:nvSpPr>
            <p:spPr bwMode="auto">
              <a:xfrm>
                <a:off x="4320" y="187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10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3" name="Text Box 11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4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4080" y="216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1" name="Text Box 22"/>
            <p:cNvSpPr txBox="1">
              <a:spLocks noChangeArrowheads="1"/>
            </p:cNvSpPr>
            <p:nvPr/>
          </p:nvSpPr>
          <p:spPr bwMode="auto">
            <a:xfrm>
              <a:off x="4254" y="2160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5040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918" name="Group 26"/>
          <p:cNvGrpSpPr>
            <a:grpSpLocks/>
          </p:cNvGrpSpPr>
          <p:nvPr/>
        </p:nvGrpSpPr>
        <p:grpSpPr bwMode="auto">
          <a:xfrm>
            <a:off x="7480300" y="5508625"/>
            <a:ext cx="3714750" cy="762000"/>
            <a:chOff x="3408" y="3552"/>
            <a:chExt cx="2340" cy="480"/>
          </a:xfrm>
        </p:grpSpPr>
        <p:grpSp>
          <p:nvGrpSpPr>
            <p:cNvPr id="40974" name="Group 16"/>
            <p:cNvGrpSpPr>
              <a:grpSpLocks/>
            </p:cNvGrpSpPr>
            <p:nvPr/>
          </p:nvGrpSpPr>
          <p:grpSpPr bwMode="auto">
            <a:xfrm>
              <a:off x="3408" y="3552"/>
              <a:ext cx="624" cy="480"/>
              <a:chOff x="3408" y="3552"/>
              <a:chExt cx="624" cy="480"/>
            </a:xfrm>
          </p:grpSpPr>
          <p:sp>
            <p:nvSpPr>
              <p:cNvPr id="40977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8" name="Text Box 14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75" name="Text Box 21"/>
            <p:cNvSpPr txBox="1">
              <a:spLocks noChangeArrowheads="1"/>
            </p:cNvSpPr>
            <p:nvPr/>
          </p:nvSpPr>
          <p:spPr bwMode="auto">
            <a:xfrm>
              <a:off x="3888" y="360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6" name="Text Box 23"/>
            <p:cNvSpPr txBox="1">
              <a:spLocks noChangeArrowheads="1"/>
            </p:cNvSpPr>
            <p:nvPr/>
          </p:nvSpPr>
          <p:spPr bwMode="auto">
            <a:xfrm>
              <a:off x="4116" y="3630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29 760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967" name="Прямокутник 1"/>
          <p:cNvSpPr>
            <a:spLocks noChangeArrowheads="1"/>
          </p:cNvSpPr>
          <p:nvPr/>
        </p:nvSpPr>
        <p:spPr bwMode="auto">
          <a:xfrm>
            <a:off x="2243931" y="1054667"/>
            <a:ext cx="7704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семестрі вивчається 14 </a:t>
            </a:r>
            <a:r>
              <a:rPr lang="uk-UA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Скількома способами можна скласти розклад занять на </a:t>
            </a:r>
            <a:r>
              <a:rPr lang="uk-UA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п’ятницю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в цей день повинно бути 6 різних уроків?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altLang="uk-UA" sz="24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7264400" y="2284414"/>
            <a:ext cx="3714750" cy="769937"/>
            <a:chOff x="3408" y="3552"/>
            <a:chExt cx="2340" cy="485"/>
          </a:xfrm>
        </p:grpSpPr>
        <p:grpSp>
          <p:nvGrpSpPr>
            <p:cNvPr id="40969" name="Group 16"/>
            <p:cNvGrpSpPr>
              <a:grpSpLocks/>
            </p:cNvGrpSpPr>
            <p:nvPr/>
          </p:nvGrpSpPr>
          <p:grpSpPr bwMode="auto">
            <a:xfrm>
              <a:off x="3408" y="3552"/>
              <a:ext cx="624" cy="485"/>
              <a:chOff x="3408" y="3552"/>
              <a:chExt cx="624" cy="485"/>
            </a:xfrm>
          </p:grpSpPr>
          <p:sp>
            <p:nvSpPr>
              <p:cNvPr id="40972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14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Text Box 14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6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70" name="Text Box 21"/>
            <p:cNvSpPr txBox="1">
              <a:spLocks noChangeArrowheads="1"/>
            </p:cNvSpPr>
            <p:nvPr/>
          </p:nvSpPr>
          <p:spPr bwMode="auto">
            <a:xfrm>
              <a:off x="3888" y="360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1" name="Text Box 23"/>
            <p:cNvSpPr txBox="1">
              <a:spLocks noChangeArrowheads="1"/>
            </p:cNvSpPr>
            <p:nvPr/>
          </p:nvSpPr>
          <p:spPr bwMode="auto">
            <a:xfrm>
              <a:off x="4116" y="3630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2 162 160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370931" y="1172983"/>
            <a:ext cx="7735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проведення іспиту створюється комісія із двох викладачів. Скільки різних комісій можна скласти із п’яти викладачів?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99494" y="3262005"/>
            <a:ext cx="7499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20 студентів треба виділити 6 для чергування. Скількома способами це можна зробити?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70931" y="4878080"/>
            <a:ext cx="7208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полиці є 35 книжок. Скількома способами можна вибрати дві із них</a:t>
            </a:r>
            <a:r>
              <a:rPr lang="uk-UA" altLang="uk-UA" sz="2400" dirty="0">
                <a:solidFill>
                  <a:srgbClr val="DEB34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799856" y="348457"/>
            <a:ext cx="1905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36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3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7896225" y="2425700"/>
            <a:ext cx="1690688" cy="762000"/>
            <a:chOff x="2892" y="906"/>
            <a:chExt cx="1065" cy="480"/>
          </a:xfrm>
        </p:grpSpPr>
        <p:grpSp>
          <p:nvGrpSpPr>
            <p:cNvPr id="47123" name="Group 7"/>
            <p:cNvGrpSpPr>
              <a:grpSpLocks/>
            </p:cNvGrpSpPr>
            <p:nvPr/>
          </p:nvGrpSpPr>
          <p:grpSpPr bwMode="auto">
            <a:xfrm>
              <a:off x="2892" y="906"/>
              <a:ext cx="528" cy="480"/>
              <a:chOff x="2784" y="912"/>
              <a:chExt cx="528" cy="480"/>
            </a:xfrm>
          </p:grpSpPr>
          <p:sp>
            <p:nvSpPr>
              <p:cNvPr id="47126" name="Text Box 8"/>
              <p:cNvSpPr txBox="1">
                <a:spLocks noChangeArrowheads="1"/>
              </p:cNvSpPr>
              <p:nvPr/>
            </p:nvSpPr>
            <p:spPr bwMode="auto">
              <a:xfrm>
                <a:off x="2784" y="912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5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27" name="Text Box 9"/>
              <p:cNvSpPr txBox="1">
                <a:spLocks noChangeArrowheads="1"/>
              </p:cNvSpPr>
              <p:nvPr/>
            </p:nvSpPr>
            <p:spPr bwMode="auto">
              <a:xfrm>
                <a:off x="3024" y="96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24" name="Text Box 10"/>
            <p:cNvSpPr txBox="1">
              <a:spLocks noChangeArrowheads="1"/>
            </p:cNvSpPr>
            <p:nvPr/>
          </p:nvSpPr>
          <p:spPr bwMode="auto">
            <a:xfrm>
              <a:off x="3285" y="99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11"/>
            <p:cNvSpPr txBox="1">
              <a:spLocks noChangeArrowheads="1"/>
            </p:cNvSpPr>
            <p:nvPr/>
          </p:nvSpPr>
          <p:spPr bwMode="auto">
            <a:xfrm>
              <a:off x="3264" y="9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7685088" y="4030663"/>
            <a:ext cx="2735262" cy="762000"/>
            <a:chOff x="2832" y="2112"/>
            <a:chExt cx="1723" cy="480"/>
          </a:xfrm>
        </p:grpSpPr>
        <p:grpSp>
          <p:nvGrpSpPr>
            <p:cNvPr id="47118" name="Group 13"/>
            <p:cNvGrpSpPr>
              <a:grpSpLocks/>
            </p:cNvGrpSpPr>
            <p:nvPr/>
          </p:nvGrpSpPr>
          <p:grpSpPr bwMode="auto">
            <a:xfrm>
              <a:off x="2832" y="2112"/>
              <a:ext cx="615" cy="480"/>
              <a:chOff x="4320" y="1872"/>
              <a:chExt cx="624" cy="480"/>
            </a:xfrm>
          </p:grpSpPr>
          <p:sp>
            <p:nvSpPr>
              <p:cNvPr id="47121" name="Text Box 14"/>
              <p:cNvSpPr txBox="1">
                <a:spLocks noChangeArrowheads="1"/>
              </p:cNvSpPr>
              <p:nvPr/>
            </p:nvSpPr>
            <p:spPr bwMode="auto">
              <a:xfrm>
                <a:off x="4320" y="187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20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22" name="Text Box 15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6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19" name="Text Box 16"/>
            <p:cNvSpPr txBox="1">
              <a:spLocks noChangeArrowheads="1"/>
            </p:cNvSpPr>
            <p:nvPr/>
          </p:nvSpPr>
          <p:spPr bwMode="auto">
            <a:xfrm>
              <a:off x="3305" y="2160"/>
              <a:ext cx="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0" name="Text Box 17"/>
            <p:cNvSpPr txBox="1">
              <a:spLocks noChangeArrowheads="1"/>
            </p:cNvSpPr>
            <p:nvPr/>
          </p:nvSpPr>
          <p:spPr bwMode="auto">
            <a:xfrm>
              <a:off x="3552" y="2184"/>
              <a:ext cx="10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38760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8116889" y="5507038"/>
            <a:ext cx="1881187" cy="762000"/>
            <a:chOff x="2832" y="3504"/>
            <a:chExt cx="1185" cy="480"/>
          </a:xfrm>
        </p:grpSpPr>
        <p:grpSp>
          <p:nvGrpSpPr>
            <p:cNvPr id="47113" name="Group 19"/>
            <p:cNvGrpSpPr>
              <a:grpSpLocks/>
            </p:cNvGrpSpPr>
            <p:nvPr/>
          </p:nvGrpSpPr>
          <p:grpSpPr bwMode="auto">
            <a:xfrm>
              <a:off x="2832" y="3504"/>
              <a:ext cx="624" cy="480"/>
              <a:chOff x="3408" y="3552"/>
              <a:chExt cx="624" cy="480"/>
            </a:xfrm>
          </p:grpSpPr>
          <p:sp>
            <p:nvSpPr>
              <p:cNvPr id="47116" name="Text Box 20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35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17" name="Text Box 21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14" name="Text Box 22"/>
            <p:cNvSpPr txBox="1">
              <a:spLocks noChangeArrowheads="1"/>
            </p:cNvSpPr>
            <p:nvPr/>
          </p:nvSpPr>
          <p:spPr bwMode="auto">
            <a:xfrm>
              <a:off x="3312" y="355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15" name="Text Box 23"/>
            <p:cNvSpPr txBox="1">
              <a:spLocks noChangeArrowheads="1"/>
            </p:cNvSpPr>
            <p:nvPr/>
          </p:nvSpPr>
          <p:spPr bwMode="auto">
            <a:xfrm>
              <a:off x="3456" y="3582"/>
              <a:ext cx="5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595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BC74CF-DBE5-A12C-2A8E-2EABB7B90FED}"/>
              </a:ext>
            </a:extLst>
          </p:cNvPr>
          <p:cNvSpPr txBox="1"/>
          <p:nvPr/>
        </p:nvSpPr>
        <p:spPr>
          <a:xfrm>
            <a:off x="282177" y="177054"/>
            <a:ext cx="11562160" cy="914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65"/>
              </a:spcBef>
            </a:pP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ЛЕП, скільки існує варіантів розподілити 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електричну енергію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 ними.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645" algn="just">
              <a:lnSpc>
                <a:spcPct val="150000"/>
              </a:lnSpc>
              <a:spcBef>
                <a:spcPts val="1380"/>
              </a:spcBef>
              <a:spcAft>
                <a:spcPts val="0"/>
              </a:spcAft>
            </a:pPr>
            <a:r>
              <a:rPr lang="uk-UA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Рішення.</a:t>
            </a:r>
            <a:r>
              <a:rPr lang="uk-UA" sz="1800" i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варіантів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рівнює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числу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перестановок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Шрифт, белый, типограф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24FA2A-C4F8-9A76-FAD3-023823C50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1" y="1341344"/>
            <a:ext cx="2930976" cy="542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87E8A-AFAE-C276-E1CD-540384B05F1F}"/>
              </a:ext>
            </a:extLst>
          </p:cNvPr>
          <p:cNvSpPr txBox="1"/>
          <p:nvPr/>
        </p:nvSpPr>
        <p:spPr>
          <a:xfrm>
            <a:off x="282177" y="2133379"/>
            <a:ext cx="11233547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9535" algn="just">
              <a:lnSpc>
                <a:spcPct val="150000"/>
              </a:lnSpc>
            </a:pP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ящику п'ять реле. Навмання</a:t>
            </a:r>
            <a:r>
              <a:rPr lang="ru-UA" sz="1800" spc="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витягають всі реле з ящика. Знайти імовірність того, що реле з'являться в порядку зростання максимальної напруги.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>
              <a:lnSpc>
                <a:spcPct val="150000"/>
              </a:lnSpc>
            </a:pPr>
            <a:b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Позначимо</a:t>
            </a:r>
            <a:r>
              <a:rPr lang="ru-UA" sz="1800" spc="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UA" sz="1800" spc="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подію, що складається в тім, що номера витягнутих реле з'являться в зростаючому порядку.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75"/>
              </a:spcBef>
            </a:pP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18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8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z="1800" spc="-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(із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комбі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націй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номерів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порядком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номерів).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UA" sz="18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8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можливих</a:t>
            </a:r>
            <a:r>
              <a:rPr lang="ru-UA" sz="1800" spc="1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UA" sz="1800" spc="1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UA" sz="1800" spc="1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8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комбінацій</a:t>
            </a:r>
            <a:r>
              <a:rPr lang="ru-UA" sz="1800" spc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8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UA" sz="1800" spc="1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UA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мерів</a:t>
            </a:r>
            <a:r>
              <a:rPr lang="ru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Шрифт, белый, текст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FB23A37-EF8B-282B-A11C-AA91A452A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74" y="6142169"/>
            <a:ext cx="4635052" cy="6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636" y="1749561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Основні поняття теорії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218398">
            <a:off x="4072991" y="2323200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83184">
            <a:off x="7681637" y="2322257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35560" y="2943204"/>
            <a:ext cx="4176464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Позначаються: А; В; С і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6061" y="2996954"/>
            <a:ext cx="302433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4720" y="3984984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Явище, яке може відбутися або не відбутися за певних умов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065" y="4149080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Умови, за яких відбувається або не відбувається певна 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B95D7-904A-5A7A-9AD6-6940E1FCDC82}"/>
              </a:ext>
            </a:extLst>
          </p:cNvPr>
          <p:cNvSpPr txBox="1"/>
          <p:nvPr/>
        </p:nvSpPr>
        <p:spPr>
          <a:xfrm>
            <a:off x="153590" y="358259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Тоді ймовірність:</a:t>
            </a:r>
            <a:r>
              <a:rPr lang="ru-UA" dirty="0">
                <a:effectLst/>
              </a:rPr>
              <a:t> </a:t>
            </a:r>
            <a:endParaRPr lang="ru-UA" dirty="0"/>
          </a:p>
        </p:txBody>
      </p:sp>
      <p:pic>
        <p:nvPicPr>
          <p:cNvPr id="4" name="Рисунок 3" descr="Изображение выглядит как Шрифт, белый, текс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B633ECC-4484-A6CF-AE57-7B19EFA3E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02" y="358259"/>
            <a:ext cx="2272407" cy="713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243C5-FC28-8F3D-5782-B2FAE9288BA6}"/>
              </a:ext>
            </a:extLst>
          </p:cNvPr>
          <p:cNvSpPr txBox="1"/>
          <p:nvPr/>
        </p:nvSpPr>
        <p:spPr>
          <a:xfrm>
            <a:off x="-70572" y="2079684"/>
            <a:ext cx="11902353" cy="131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420" marR="93980" indent="533400" algn="just">
              <a:lnSpc>
                <a:spcPct val="150000"/>
              </a:lnSpc>
              <a:spcAft>
                <a:spcPts val="0"/>
              </a:spcAft>
            </a:pPr>
            <a:r>
              <a:rPr lang="ru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Скількома способами можна вибрати 3 різних реле, із 30 штук.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marR="90805" indent="5334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 прорахувати число можливих комбінацій витягнутих з 30 елементів що включають по 3 елемента.  Використовуємо число розміщень із 30 елементів по 3: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C14309-2159-DF60-02B0-CB0053AC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45" y="4334210"/>
            <a:ext cx="4924507" cy="7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8420" y="589929"/>
            <a:ext cx="73914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Скількома способами можна </a:t>
            </a:r>
            <a:r>
              <a:rPr lang="uk-UA" altLang="ru-RU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вімикнути</a:t>
            </a: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10 різних реле?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28049" y="2348881"/>
            <a:ext cx="3096344" cy="106824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3628800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3613" y="2276872"/>
            <a:ext cx="2827600" cy="95210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</a:t>
            </a:r>
          </a:p>
        </p:txBody>
      </p:sp>
      <p:sp>
        <p:nvSpPr>
          <p:cNvPr id="10" name="Овал 9"/>
          <p:cNvSpPr/>
          <p:nvPr/>
        </p:nvSpPr>
        <p:spPr>
          <a:xfrm>
            <a:off x="6714120" y="4869160"/>
            <a:ext cx="3120592" cy="9590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3312" y="4941168"/>
            <a:ext cx="2860600" cy="95139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362880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39816" y="3578673"/>
            <a:ext cx="3096344" cy="10127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90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7600" y="498476"/>
            <a:ext cx="82804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 20 студентів групи треба делегувати по 1 студенту на 2 різні конференції Скількома способами це можна зробити?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31904" y="3247272"/>
            <a:ext cx="1728192" cy="829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380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664" y="2455184"/>
            <a:ext cx="1800200" cy="829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10172" y="2455185"/>
            <a:ext cx="2010164" cy="829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3672" y="4353241"/>
            <a:ext cx="1728192" cy="8057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190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76120" y="4174691"/>
            <a:ext cx="1944216" cy="9843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654051"/>
            <a:ext cx="80645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Скількома способами можна вибрати трьох чергових з групи у якій 20 студентів?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5680" y="4456601"/>
            <a:ext cx="201622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1140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5168" y="2441926"/>
            <a:ext cx="1873200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4961" y="2441926"/>
            <a:ext cx="1903536" cy="7255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52008" y="3328542"/>
            <a:ext cx="2088232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6840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27652" y="4456601"/>
            <a:ext cx="2088232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</a:t>
            </a:r>
            <a:r>
              <a:rPr lang="uk-UA" altLang="ru-RU" sz="4900" dirty="0"/>
              <a:t> </a:t>
            </a:r>
            <a:r>
              <a:rPr lang="uk-UA" altLang="ru-RU" sz="2500" dirty="0"/>
              <a:t>Нехай є 5 відрізків, довжини яких 1, 2, 3, 4, 5 см. Навмання вибираємо три з них. Знайти ймовірність того, що з них можна скласти трикутник.            															</a:t>
            </a:r>
            <a:endParaRPr lang="uk-UA" altLang="ru-RU" sz="29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700" b="1" dirty="0"/>
              <a:t>									</a:t>
            </a:r>
            <a:r>
              <a:rPr lang="ru-RU" altLang="ru-RU" sz="1000" b="1" dirty="0"/>
              <a:t>	      </a:t>
            </a:r>
            <a:r>
              <a:rPr lang="ru-RU" altLang="ru-RU" sz="2000" b="1" dirty="0"/>
              <a:t>                                                                                                   </a:t>
            </a:r>
            <a:endParaRPr lang="ru-RU" altLang="ru-RU" sz="2700" b="1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altLang="ru-RU" b="1" u="sng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1639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781300"/>
            <a:ext cx="204946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708275"/>
            <a:ext cx="36718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5232401" y="3429001"/>
            <a:ext cx="7921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43615"/>
            <a:ext cx="9144000" cy="5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1954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8732" y="901699"/>
            <a:ext cx="8207375" cy="4537075"/>
          </a:xfrm>
        </p:spPr>
        <p:txBody>
          <a:bodyPr rtlCol="0"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uk-UA" dirty="0"/>
              <a:t>     </a:t>
            </a:r>
            <a:r>
              <a:rPr lang="uk-UA" sz="2900" dirty="0"/>
              <a:t>Нехай є 5 відрізків, довжини яких 1, 2, 3, 4, 5 см. Навмання вибираємо три з них. Знайти ймовірність того, що з них можна скласти трикутник.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uk-UA" sz="2900" dirty="0"/>
          </a:p>
          <a:p>
            <a:pPr algn="ctr">
              <a:buNone/>
              <a:defRPr/>
            </a:pPr>
            <a:r>
              <a:rPr lang="uk-UA" sz="2900" b="1" u="sng" dirty="0" err="1"/>
              <a:t>Розв</a:t>
            </a:r>
            <a:r>
              <a:rPr lang="en-US" sz="2900" b="1" u="sng" dirty="0"/>
              <a:t>’</a:t>
            </a:r>
            <a:r>
              <a:rPr lang="uk-UA" sz="2900" b="1" u="sng" dirty="0" err="1"/>
              <a:t>язання</a:t>
            </a:r>
            <a:r>
              <a:rPr lang="uk-UA" sz="29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dirty="0"/>
              <a:t>	</a:t>
            </a:r>
            <a:r>
              <a:rPr lang="uk-UA" sz="2900" dirty="0"/>
              <a:t>Нехай подія </a:t>
            </a:r>
            <a:r>
              <a:rPr lang="uk-UA" sz="2900" i="1" dirty="0"/>
              <a:t>А</a:t>
            </a:r>
            <a:r>
              <a:rPr lang="uk-UA" sz="2900" dirty="0"/>
              <a:t> полягає в тому, з трьох сторін можна скласти трикутник.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900" dirty="0"/>
              <a:t>	Простір елементарних подій складається з         елементарних подій (</a:t>
            </a:r>
            <a:r>
              <a:rPr lang="en-US" sz="2900" dirty="0"/>
              <a:t>                      </a:t>
            </a:r>
            <a:r>
              <a:rPr lang="uk-UA" sz="2900" dirty="0"/>
              <a:t>)</a:t>
            </a:r>
            <a:r>
              <a:rPr lang="en-US" sz="2900" dirty="0"/>
              <a:t>.</a:t>
            </a:r>
            <a:endParaRPr lang="uk-UA" sz="29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900" dirty="0"/>
              <a:t>	Трикутник можна скласти з наборів 4, 7, 9 см та 3, 7, 9 см. Отже 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sz="2900" b="1" dirty="0"/>
              <a:t>		</a:t>
            </a:r>
            <a:r>
              <a:rPr lang="en-US" sz="2900" b="1" dirty="0"/>
              <a:t>	</a:t>
            </a:r>
            <a:endParaRPr lang="uk-UA" sz="2900" b="1" u="sng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5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7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8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576639"/>
            <a:ext cx="285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890964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13264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523160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9" y="5093493"/>
            <a:ext cx="75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5313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	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sz="2400" b="1" dirty="0"/>
              <a:t>	</a:t>
            </a:r>
            <a:r>
              <a:rPr lang="uk-UA" altLang="ru-RU" sz="2400" dirty="0"/>
              <a:t> На картках записані натуральні числа: від 1 до 15. Навмання виймають дві з них. Яка ймовірність того, що сума чисел, записаних на цих картках дорівнює 10?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700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uk-UA" altLang="ru-RU" b="1" dirty="0"/>
              <a:t>							       +	        =10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13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1813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1813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3976" y="3284538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63976" y="3789363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3976" y="4292601"/>
            <a:ext cx="576263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56138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6138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56138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48301" y="3284538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48301" y="3789363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48301" y="4292601"/>
            <a:ext cx="576263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40463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40463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40463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63630" y="3932239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x</a:t>
            </a:r>
            <a:endParaRPr lang="uk-UA" sz="2000" b="1" i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43129" y="3932239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y</a:t>
            </a:r>
            <a:endParaRPr lang="uk-U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990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4" y="1412876"/>
            <a:ext cx="8207375" cy="4537075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uk-UA" dirty="0"/>
              <a:t>	</a:t>
            </a:r>
            <a:r>
              <a:rPr lang="uk-UA" sz="4200" dirty="0"/>
              <a:t>На картках записані натуральні числа: від 1 до 15. Навмання виймають дві з них. Яка ймовірність того, що сума чисел, записаних на цих картках дорівнює 10?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uk-UA" sz="4200" dirty="0"/>
          </a:p>
          <a:p>
            <a:pPr algn="ctr">
              <a:buNone/>
              <a:defRPr/>
            </a:pPr>
            <a:r>
              <a:rPr lang="uk-UA" sz="4200" b="1" u="sng" dirty="0" err="1"/>
              <a:t>Розв</a:t>
            </a:r>
            <a:r>
              <a:rPr lang="en-US" sz="4200" b="1" u="sng" dirty="0"/>
              <a:t>’</a:t>
            </a:r>
            <a:r>
              <a:rPr lang="uk-UA" sz="4200" b="1" u="sng" dirty="0" err="1"/>
              <a:t>язання</a:t>
            </a:r>
            <a:r>
              <a:rPr lang="uk-UA" sz="42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4200" dirty="0"/>
              <a:t>	</a:t>
            </a:r>
            <a:r>
              <a:rPr lang="uk-UA" sz="4200" dirty="0"/>
              <a:t>Нехай подія </a:t>
            </a:r>
            <a:r>
              <a:rPr lang="uk-UA" sz="4200" i="1" dirty="0"/>
              <a:t>А</a:t>
            </a:r>
            <a:r>
              <a:rPr lang="uk-UA" sz="4200" dirty="0"/>
              <a:t> полягає в тому, що сума чисел, записаних на картках дорівнює 10.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Простір елементарних подій складається з         елементарних подій (</a:t>
            </a:r>
            <a:r>
              <a:rPr lang="en-US" sz="4200" dirty="0"/>
              <a:t>                         </a:t>
            </a:r>
            <a:r>
              <a:rPr lang="uk-UA" sz="4200" dirty="0"/>
              <a:t>)</a:t>
            </a:r>
            <a:r>
              <a:rPr lang="en-US" sz="4200" dirty="0"/>
              <a:t>.</a:t>
            </a:r>
            <a:endParaRPr lang="uk-UA" sz="42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</a:t>
            </a:r>
            <a:r>
              <a:rPr lang="ru-RU" sz="4200" dirty="0"/>
              <a:t>По</a:t>
            </a:r>
            <a:r>
              <a:rPr lang="uk-UA" sz="4200" dirty="0"/>
              <a:t>дія А задовольняють такі набори: (1;9), (2;8), (3;7), (4;6). Отже</a:t>
            </a:r>
            <a:r>
              <a:rPr lang="uk-UA" sz="4600" dirty="0"/>
              <a:t> </a:t>
            </a:r>
            <a:r>
              <a:rPr lang="uk-UA" sz="4300" dirty="0"/>
              <a:t>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b="1" dirty="0"/>
              <a:t>		</a:t>
            </a:r>
            <a:r>
              <a:rPr lang="en-US" b="1" dirty="0"/>
              <a:t>	</a:t>
            </a:r>
            <a:endParaRPr lang="uk-UA" b="1" u="sng" dirty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2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3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4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5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66102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5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6" y="3978276"/>
            <a:ext cx="352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356101"/>
            <a:ext cx="1590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5149849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516563"/>
            <a:ext cx="419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7462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	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sz="2400" b="1" dirty="0"/>
              <a:t>	</a:t>
            </a:r>
            <a:r>
              <a:rPr lang="uk-UA" altLang="ru-RU" sz="2400" dirty="0"/>
              <a:t>На чотирьох картках записані числа 1, 2, 3, 4. Беремо навмання три з них. Яка ймовірність того, що сума трьох чисел, записаних на цих картках ділиться на 3?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700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ru-RU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ru-RU" dirty="0"/>
              <a:t>					         +           +          </a:t>
            </a:r>
            <a:endParaRPr lang="uk-UA" altLang="ru-RU" dirty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5913" y="2924176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1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5913" y="4005264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2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1313" y="2924176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3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51313" y="4005264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4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64200" y="4060826"/>
            <a:ext cx="71913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prstClr val="black"/>
                </a:solidFill>
              </a:rPr>
              <a:t>x</a:t>
            </a:r>
            <a:endParaRPr lang="uk-UA" sz="3600" i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8163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y</a:t>
            </a:r>
            <a:endParaRPr lang="uk-UA" sz="3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4036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z</a:t>
            </a:r>
            <a:endParaRPr lang="uk-UA" sz="3600" dirty="0">
              <a:solidFill>
                <a:prstClr val="black"/>
              </a:solidFill>
            </a:endParaRP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24597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60" y="4060826"/>
            <a:ext cx="13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459909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3</a:t>
            </a:r>
            <a:endParaRPr lang="uk-U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5618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4" y="1412876"/>
            <a:ext cx="8207375" cy="4537075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uk-UA" dirty="0"/>
              <a:t>	</a:t>
            </a:r>
            <a:r>
              <a:rPr lang="uk-UA" sz="4200" dirty="0"/>
              <a:t>На чотирьох картках записані числа 1, 2, 3, 4. Беремо навмання три з них. Яка ймовірність того, що сума трьох чисел, записаних на цих картках ділиться на 3?</a:t>
            </a:r>
          </a:p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uk-UA" sz="4200" dirty="0"/>
          </a:p>
          <a:p>
            <a:pPr algn="ctr">
              <a:buNone/>
              <a:defRPr/>
            </a:pPr>
            <a:r>
              <a:rPr lang="uk-UA" sz="4200" b="1" u="sng" dirty="0" err="1"/>
              <a:t>Розв</a:t>
            </a:r>
            <a:r>
              <a:rPr lang="en-US" sz="4200" b="1" u="sng" dirty="0"/>
              <a:t>’</a:t>
            </a:r>
            <a:r>
              <a:rPr lang="uk-UA" sz="4200" b="1" u="sng" dirty="0" err="1"/>
              <a:t>язання</a:t>
            </a:r>
            <a:r>
              <a:rPr lang="uk-UA" sz="42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4200" dirty="0"/>
              <a:t>	</a:t>
            </a:r>
            <a:r>
              <a:rPr lang="uk-UA" sz="4200" dirty="0"/>
              <a:t>Нехай подія </a:t>
            </a:r>
            <a:r>
              <a:rPr lang="uk-UA" sz="4200" i="1" dirty="0"/>
              <a:t>А</a:t>
            </a:r>
            <a:r>
              <a:rPr lang="uk-UA" sz="4200" dirty="0"/>
              <a:t> полягає в тому, що сума чисел, записаних на трьох картках ділиться на 3.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Простір елементарних подій складається з         елементарних подій (</a:t>
            </a:r>
            <a:r>
              <a:rPr lang="en-US" sz="4200" dirty="0"/>
              <a:t>                     </a:t>
            </a:r>
            <a:r>
              <a:rPr lang="uk-UA" sz="4200" dirty="0"/>
              <a:t>)</a:t>
            </a:r>
            <a:r>
              <a:rPr lang="en-US" sz="4200" dirty="0"/>
              <a:t>.</a:t>
            </a:r>
            <a:endParaRPr lang="uk-UA" sz="42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</a:t>
            </a:r>
            <a:r>
              <a:rPr lang="ru-RU" sz="4200" dirty="0"/>
              <a:t>По</a:t>
            </a:r>
            <a:r>
              <a:rPr lang="uk-UA" sz="4200" dirty="0"/>
              <a:t>дія А задовольняють такі набори: (1;</a:t>
            </a:r>
            <a:r>
              <a:rPr lang="en-US" sz="4200" dirty="0"/>
              <a:t> 2; 3</a:t>
            </a:r>
            <a:r>
              <a:rPr lang="uk-UA" sz="4200" dirty="0"/>
              <a:t>)</a:t>
            </a:r>
            <a:r>
              <a:rPr lang="en-US" sz="4200" dirty="0"/>
              <a:t> </a:t>
            </a:r>
            <a:r>
              <a:rPr lang="ru-RU" sz="4200" dirty="0"/>
              <a:t>та (2; 3; 4)</a:t>
            </a:r>
            <a:r>
              <a:rPr lang="uk-UA" sz="4200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Отже</a:t>
            </a:r>
            <a:r>
              <a:rPr lang="uk-UA" sz="4600" dirty="0"/>
              <a:t> </a:t>
            </a:r>
            <a:r>
              <a:rPr lang="uk-UA" sz="4300" dirty="0"/>
              <a:t>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b="1" dirty="0"/>
              <a:t>		</a:t>
            </a:r>
            <a:r>
              <a:rPr lang="en-US" b="1" dirty="0"/>
              <a:t>	</a:t>
            </a:r>
            <a:endParaRPr lang="uk-UA" b="1" u="sng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9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0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1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66102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0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1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2" y="4011615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316415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149849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516563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150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62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192" y="1249596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Відбуваються обов'язково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4371881" y="1511206"/>
            <a:ext cx="8593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7624" y="2041684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913" y="2041684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Ніколи не відбуваються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587904" y="2303294"/>
            <a:ext cx="7160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5560" y="3142005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905" y="2926563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Можуть відбутися, а можуть і не відбутися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4655840" y="3403616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019" y="783821"/>
            <a:ext cx="78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Серед 30 деталей 8 бракованих. Яка ймовірність того, що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взяті навмання 5 деталей будуть без дефекту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0584" y="1556792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206084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30д. – 8д. = 22д. – кількість деталей без браку.</a:t>
            </a:r>
          </a:p>
          <a:p>
            <a:pPr marL="514350" indent="-514350">
              <a:buAutoNum type="arabicParenR"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Визначимо скількома способами можна вибрати не браковану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1624" y="3586484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22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586484"/>
                <a:ext cx="936104" cy="646331"/>
              </a:xfrm>
              <a:prstGeom prst="rect">
                <a:avLst/>
              </a:prstGeom>
              <a:blipFill>
                <a:blip r:embed="rId2"/>
                <a:stretch>
                  <a:fillRect l="-18667" t="-19231" b="-28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9656" y="3573017"/>
                <a:ext cx="2592288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22!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22−5</m:t>
                              </m:r>
                            </m:e>
                          </m:d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3573017"/>
                <a:ext cx="2592288" cy="651973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3" y="3573016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17!</m:t>
                          </m:r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∙18∙19∙20∙21∙22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5!17!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3" y="3573016"/>
                <a:ext cx="3016665" cy="612796"/>
              </a:xfrm>
              <a:prstGeom prst="rect">
                <a:avLst/>
              </a:prstGeom>
              <a:blipFill>
                <a:blip r:embed="rId4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24192" y="3678816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26334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544" y="4221089"/>
            <a:ext cx="809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3)Визначимо скількома способами можна вибрати будь-яку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35760" y="5028055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5028055"/>
                <a:ext cx="936104" cy="646331"/>
              </a:xfrm>
              <a:prstGeom prst="rect">
                <a:avLst/>
              </a:prstGeom>
              <a:blipFill>
                <a:blip r:embed="rId5"/>
                <a:stretch>
                  <a:fillRect l="-20270" t="-21569" b="-31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7224" y="5013177"/>
                <a:ext cx="217082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30−5</m:t>
                              </m:r>
                            </m:e>
                          </m:d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24" y="5013177"/>
                <a:ext cx="2170824" cy="651973"/>
              </a:xfrm>
              <a:prstGeom prst="rect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03672" y="5061589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25!</m:t>
                          </m:r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∙26∙27∙28∙29∙30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5!25!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72" y="5061589"/>
                <a:ext cx="3016665" cy="612796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43906" y="5120387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142506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920" y="5759010"/>
            <a:ext cx="45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4)Визначимо ймовірність події: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2035" y="5737576"/>
                <a:ext cx="410865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Р</m:t>
                      </m:r>
                      <m:d>
                        <m:dPr>
                          <m:ctrlP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26334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142506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≈0,18=18%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35" y="5737576"/>
                <a:ext cx="4108652" cy="612796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9120336" y="5877272"/>
            <a:ext cx="648072" cy="4731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7" grpId="0"/>
      <p:bldP spid="8" grpId="0"/>
      <p:bldP spid="9" grpId="0"/>
      <p:bldP spid="10" grpId="0" build="p"/>
      <p:bldP spid="11" grpId="0"/>
      <p:bldP spid="12" grpId="0"/>
      <p:bldP spid="13" grpId="0"/>
      <p:bldP spid="14" grpId="0"/>
      <p:bldP spid="15" grpId="0" build="p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3C9D82-8986-A7F7-BF15-6FA37FE6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61" y="2001139"/>
            <a:ext cx="9015709" cy="2855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AF1F1-93D5-7325-2B77-A6B46D19D10F}"/>
              </a:ext>
            </a:extLst>
          </p:cNvPr>
          <p:cNvSpPr txBox="1"/>
          <p:nvPr/>
        </p:nvSpPr>
        <p:spPr>
          <a:xfrm>
            <a:off x="2615184" y="912614"/>
            <a:ext cx="610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ctr">
              <a:spcBef>
                <a:spcPts val="815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Основні формули</a:t>
            </a:r>
            <a:endParaRPr lang="ru-UA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27879-B0D4-968D-1C03-12026B111CA3}"/>
              </a:ext>
            </a:extLst>
          </p:cNvPr>
          <p:cNvSpPr txBox="1"/>
          <p:nvPr/>
        </p:nvSpPr>
        <p:spPr>
          <a:xfrm>
            <a:off x="3176159" y="729543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ctr">
              <a:spcBef>
                <a:spcPts val="81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Запитання</a:t>
            </a:r>
            <a:r>
              <a:rPr lang="uk-UA" sz="1800" b="1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</a:t>
            </a:r>
            <a:r>
              <a:rPr lang="uk-UA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самоперевірки</a:t>
            </a:r>
            <a:endParaRPr lang="ru-UA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2" descr="Питання — Стокове фото © bluecups #83391332">
            <a:extLst>
              <a:ext uri="{FF2B5EF4-FFF2-40B4-BE49-F238E27FC236}">
                <a16:creationId xmlns:a16="http://schemas.microsoft.com/office/drawing/2014/main" id="{7B4A4613-1BB3-517C-FD80-A8EABAF9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84349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75511-2A05-D25A-DB38-1EA9F787028A}"/>
              </a:ext>
            </a:extLst>
          </p:cNvPr>
          <p:cNvSpPr txBox="1"/>
          <p:nvPr/>
        </p:nvSpPr>
        <p:spPr>
          <a:xfrm>
            <a:off x="4013691" y="1330251"/>
            <a:ext cx="6107906" cy="41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585"/>
              </a:spcBef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несумісними?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повна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несумісних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протилежними?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рівноможливими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 розміщення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із</a:t>
            </a:r>
            <a:r>
              <a:rPr lang="uk-UA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переставлення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елементів,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люються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сполуки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Чим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Протилежні А і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(не А)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  <a:blipFill>
                <a:blip r:embed="rId2"/>
                <a:stretch>
                  <a:fillRect l="-877" t="-7792" r="-5263" b="-2077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31192" y="1249597"/>
            <a:ext cx="4949316" cy="954107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відбувається тоді, коли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не відбувається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 flipV="1">
            <a:off x="4935488" y="1726651"/>
            <a:ext cx="295704" cy="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3944" y="3756696"/>
            <a:ext cx="23678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Попарно несумісні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078" y="3756697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Події, що не можуть відбуватися одночасно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511825" y="4233750"/>
            <a:ext cx="60725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1544" y="242088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4858" y="2482443"/>
            <a:ext cx="62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«У поштовій скриньці лист»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«У скриньці листа немає»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blipFill>
                <a:blip r:embed="rId3"/>
                <a:stretch>
                  <a:fillRect l="-2174" t="-11628" b="-3953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88096" y="471701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3712" y="5183877"/>
            <a:ext cx="743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монету і випало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9616" y="570709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монету і випав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23" grpId="0"/>
      <p:bldP spid="24" grpId="0"/>
      <p:bldP spid="25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457" y="227687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271" y="2861648"/>
            <a:ext cx="752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гральний кубик і випало число 2»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865" y="381575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гральний кубик і випало число 3»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1448560"/>
            <a:ext cx="27538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6754" y="1262626"/>
            <a:ext cx="47036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Жодна з подій не має переваг у появі частіше за іншу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 flipV="1">
            <a:off x="4889365" y="1678124"/>
            <a:ext cx="247389" cy="12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3752" y="404664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030" y="40466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Повна група подій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це всі можливі наслідки експерименту.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417" y="133205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1624" y="1916832"/>
            <a:ext cx="73448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Експеримент: «Підкинули 2  монети»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624" y="2591326"/>
            <a:ext cx="15841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743" y="3323804"/>
            <a:ext cx="808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«Випало одне число і один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219" y="4049416"/>
            <a:ext cx="59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«Випало число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039" y="4690643"/>
            <a:ext cx="505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С: «Випав герб і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951" y="525445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«Випав герб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31581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події утворюють повну групу подій, є несумісними і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то вони утворюють 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простір елементарних подій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628" y="1772816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Класичне означення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584" y="2369858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Ймовірністю випадкової події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називається відношення кількості елементарних подій, що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сприяють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цій події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 загальної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кількості подій простору елементарних подій.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Позначається:   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, де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А – випадкова подія;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Р(А) – ймовірність; </a:t>
                </a: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m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кількість сприятливих подій;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</a:t>
                </a:r>
                <a:endParaRPr lang="uk-UA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n</a:t>
                </a:r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загальна кількість подій.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blipFill>
                <a:blip r:embed="rId2"/>
                <a:stretch>
                  <a:fillRect l="-1538" b="-731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подія 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74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674" y="1285908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5452001" y="1511206"/>
            <a:ext cx="842673" cy="363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9684" y="2342470"/>
            <a:ext cx="27403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674" y="2327928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0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 flipV="1">
            <a:off x="5670061" y="2589538"/>
            <a:ext cx="624613" cy="145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1720" y="3188078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1631" y="3180453"/>
            <a:ext cx="30246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&lt;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&lt;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5452000" y="3442064"/>
            <a:ext cx="839630" cy="76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+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  <a:blipFill>
                <a:blip r:embed="rId2"/>
                <a:stretch>
                  <a:fillRect t="-13953" b="-372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 – Р(А)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  <a:blipFill>
                <a:blip r:embed="rId3"/>
                <a:stretch>
                  <a:fillRect t="-11628" b="-372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Яка ймовірність того, що при одному киданні грального кубика випаде число очок, що дорівнює: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7"/>
            <a:ext cx="4208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Двом;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2)П'яти;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3)Парному числу;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4)Числу, яке кратне 6?</a:t>
            </a:r>
          </a:p>
          <a:p>
            <a:pPr marL="514350" indent="-514350">
              <a:buAutoNum type="arabicParenR"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>
                <a:blip r:embed="rId2"/>
                <a:stretch>
                  <a:fillRect r="-2000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  <a:blipFill>
                <a:blip r:embed="rId3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8558" y="4145158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58" y="4145158"/>
                <a:ext cx="625856" cy="1017523"/>
              </a:xfrm>
              <a:prstGeom prst="rect">
                <a:avLst/>
              </a:prstGeom>
              <a:blipFill>
                <a:blip r:embed="rId4"/>
                <a:stretch>
                  <a:fillRect r="-1961" b="-1204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2150" y="4158492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50" y="4158492"/>
                <a:ext cx="625856" cy="1017523"/>
              </a:xfrm>
              <a:prstGeom prst="rect">
                <a:avLst/>
              </a:prstGeom>
              <a:blipFill>
                <a:blip r:embed="rId5"/>
                <a:stretch>
                  <a:fillRect r="-1961" b="-1325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  <a:blipFill>
                <a:blip r:embed="rId6"/>
                <a:stretch>
                  <a:fillRect r="-1961"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699"/>
          <a:stretch/>
        </p:blipFill>
        <p:spPr>
          <a:xfrm>
            <a:off x="8760296" y="2065054"/>
            <a:ext cx="1301426" cy="13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1816</Words>
  <Application>Microsoft Macintosh PowerPoint</Application>
  <PresentationFormat>Широкоэкранный</PresentationFormat>
  <Paragraphs>272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Avenir Next LT Pro</vt:lpstr>
      <vt:lpstr>AvenirNext LT Pro Medium</vt:lpstr>
      <vt:lpstr>Book Antiqua</vt:lpstr>
      <vt:lpstr>Bookman Old Style</vt:lpstr>
      <vt:lpstr>Calibri</vt:lpstr>
      <vt:lpstr>Cambria Math</vt:lpstr>
      <vt:lpstr>Century Schoolbook</vt:lpstr>
      <vt:lpstr>Monotype Corsiva</vt:lpstr>
      <vt:lpstr>Sagona Book</vt:lpstr>
      <vt:lpstr>Times New Roman</vt:lpstr>
      <vt:lpstr>ExploreVTI</vt:lpstr>
      <vt:lpstr>ЕЛЕМЕНТИ ТЕОРІЇ ЙМОВІРНОСТЕЙ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ТЕОРІЇ ЙМОВІРНОСТЕЙ В АНАЛІЗІ НАДІЙНОСТІ ЕЛЕКТРООБЛАДНАННЯ </dc:title>
  <dc:creator>ivanovvl</dc:creator>
  <cp:lastModifiedBy>ivanovvl</cp:lastModifiedBy>
  <cp:revision>6</cp:revision>
  <dcterms:created xsi:type="dcterms:W3CDTF">2024-01-16T12:03:51Z</dcterms:created>
  <dcterms:modified xsi:type="dcterms:W3CDTF">2024-03-14T12:15:25Z</dcterms:modified>
</cp:coreProperties>
</file>