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1" r:id="rId5"/>
    <p:sldId id="262" r:id="rId6"/>
    <p:sldId id="263" r:id="rId7"/>
    <p:sldId id="260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wipe dir="d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d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d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>
    <p:wipe dir="d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  <p:transition spd="med">
    <p:wipe dir="d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</p:spTree>
  </p:cSld>
  <p:clrMapOvr>
    <a:masterClrMapping/>
  </p:clrMapOvr>
  <p:transition spd="med">
    <p:wipe dir="d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wipe dir="d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uk-UA"/>
          </a:p>
        </p:txBody>
      </p:sp>
    </p:spTree>
  </p:cSld>
  <p:clrMapOvr>
    <a:masterClrMapping/>
  </p:clrMapOvr>
  <p:transition spd="med">
    <p:wipe dir="d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D35E98B-1D0A-4ABE-94F9-95FE710CFD07}" type="datetimeFigureOut">
              <a:rPr lang="uk-UA" smtClean="0"/>
              <a:pPr/>
              <a:t>10.04.2013</a:t>
            </a:fld>
            <a:endParaRPr lang="uk-UA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uk-UA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8A1EB42E-8845-4224-BD30-E338C1CCBA5E}" type="slidenum">
              <a:rPr lang="uk-UA" smtClean="0"/>
              <a:pPr/>
              <a:t>‹#›</a:t>
            </a:fld>
            <a:endParaRPr lang="uk-UA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 dir="d"/>
  </p:transition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school.xvatit.com/images/6/60/Tyu.jpg" TargetMode="Externa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2428868"/>
            <a:ext cx="7868308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perspectiveHeroicExtremeLeftFacing"/>
              <a:lightRig rig="threePt" dir="t"/>
            </a:scene3d>
            <a:sp3d extrusionH="57150">
              <a:bevelT w="57150" h="38100" prst="artDeco"/>
            </a:sp3d>
          </a:bodyPr>
          <a:lstStyle/>
          <a:p>
            <a:pPr algn="ctr"/>
            <a:r>
              <a:rPr lang="uk-UA" sz="4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60007" dir="2000400" sy="-30000" kx="-800400" algn="bl" rotWithShape="0">
                    <a:prstClr val="black">
                      <a:alpha val="20000"/>
                    </a:prstClr>
                  </a:outerShdw>
                </a:effectLst>
              </a:rPr>
              <a:t>Міжнародна валютна система </a:t>
            </a:r>
            <a:endParaRPr lang="uk-UA" sz="4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60007" dir="2000400" sy="-30000" kx="-800400" algn="bl" rotWithShape="0">
                  <a:prstClr val="black">
                    <a:alpha val="20000"/>
                  </a:prst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57356" y="2428868"/>
            <a:ext cx="5297284" cy="923330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lIns="91440" tIns="45720" rIns="91440" bIns="45720">
            <a:prstTxWarp prst="textArchDown">
              <a:avLst/>
            </a:prstTxWarp>
            <a:spAutoFit/>
          </a:bodyPr>
          <a:lstStyle/>
          <a:p>
            <a:pPr algn="ctr"/>
            <a:r>
              <a:rPr lang="uk-UA" sz="5400" b="1" cap="none" spc="5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Дякую за увагу</a:t>
            </a:r>
            <a:endParaRPr lang="uk-UA" sz="5400" b="1" cap="none" spc="5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785794"/>
            <a:ext cx="850112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Міжнародна валютна система</a:t>
            </a:r>
          </a:p>
          <a:p>
            <a:pPr algn="just"/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— це форма організації міжнародних валютних (грошових) відносин, що історично склалася і закріплена міждержавною домовленістю. </a:t>
            </a:r>
          </a:p>
          <a:p>
            <a:pPr algn="just"/>
            <a:endParaRPr lang="uk-UA" b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/>
            <a:r>
              <a:rPr lang="uk-UA" b="1" dirty="0" smtClean="0">
                <a:solidFill>
                  <a:schemeClr val="accent6">
                    <a:lumMod val="50000"/>
                  </a:schemeClr>
                </a:solidFill>
              </a:rPr>
              <a:t>— це сукупність способів, інструментів і міждержавних органів, за допомогою яких здійснюється взаємний платіжно-розрахунковий оборот у рамках світового господарства.</a:t>
            </a:r>
            <a:endParaRPr lang="uk-UA" b="1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25602" name="Picture 2" descr="http://www.ural.ru/gallery/news/economic/money/eur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14612" y="3571876"/>
            <a:ext cx="3048000" cy="2286000"/>
          </a:xfrm>
          <a:prstGeom prst="rect">
            <a:avLst/>
          </a:prstGeom>
          <a:noFill/>
        </p:spPr>
      </p:pic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 descr="Файл:Tyu.jp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2976" y="928670"/>
            <a:ext cx="6572296" cy="56821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Прямоугольник 2"/>
          <p:cNvSpPr/>
          <p:nvPr/>
        </p:nvSpPr>
        <p:spPr>
          <a:xfrm>
            <a:off x="2714612" y="0"/>
            <a:ext cx="33261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cap="none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З </a:t>
            </a:r>
            <a:r>
              <a:rPr lang="uk-UA" sz="5400" b="1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і</a:t>
            </a:r>
            <a:r>
              <a:rPr lang="uk-UA" sz="5400" b="1" cap="none" spc="30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</a:rPr>
              <a:t>сторії</a:t>
            </a:r>
            <a:endParaRPr lang="uk-UA" sz="5400" b="1" cap="none" spc="30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785794"/>
            <a:ext cx="828680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1. Міжнародна ліквідність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Сукупність усіх платіжних інструментів, що можуть бути використані у валютних розрахунках: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золото;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кредитні гроші (векселі, банкноти, чеки, депозити);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міжнародні гроші (СДР, Європейська валютна одиниця (ЕКЮ), євро).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2. Валютний курс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Кількісне співвідношення обміну однієї національної одиниці на грошові одиниці інших країн.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3. Валютні ринки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Система механізмів, функціонування яких забезпечує купівлю-продаж національних грошових одиниць та іноземних валют для обслуговування міжнародних платежів.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4. Міжнародні валютно-фінансові організації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Забезпечують взаємодію країн під час вирішення міжнародних валютних проблем, сприяють стабілізації валют, створенню системи платежів і розрахунків. Головні організації: Міжнародний валютний фонд, Світовий банк 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857356" y="0"/>
            <a:ext cx="5186035" cy="107721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3200" b="1" i="1" u="sng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Елементи міжнародної</a:t>
            </a:r>
          </a:p>
          <a:p>
            <a:pPr algn="ctr"/>
            <a:r>
              <a:rPr lang="uk-UA" sz="3200" b="1" i="1" u="sng" cap="none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валютної системи</a:t>
            </a:r>
            <a:endParaRPr lang="uk-UA" sz="3200" b="1" cap="none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428736"/>
            <a:ext cx="8429684" cy="4801314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>1. Вільно конвертовані</a:t>
            </a:r>
          </a:p>
          <a:p>
            <a: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Валюти, що без обмеження обмінюються на будь-які інші іноземні валюти — грошові одиниці інших країн (американський долар, японська єна, євро тощо)</a:t>
            </a:r>
            <a:b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>2. Частково конвертовані</a:t>
            </a:r>
          </a:p>
          <a:p>
            <a: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Валюти держав, які вводять на обмінні операції певні обмеження (гривня України, рубль Росії тощо)</a:t>
            </a:r>
            <a:b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/>
            </a:r>
            <a:br>
              <a:rPr lang="uk-UA" i="1" dirty="0" smtClean="0">
                <a:solidFill>
                  <a:srgbClr val="002060"/>
                </a:solidFill>
              </a:rPr>
            </a:br>
            <a:r>
              <a:rPr lang="uk-UA" i="1" dirty="0" smtClean="0">
                <a:solidFill>
                  <a:srgbClr val="002060"/>
                </a:solidFill>
              </a:rPr>
              <a:t>3. Неконвертовані (замкнуті)</a:t>
            </a:r>
          </a:p>
          <a:p>
            <a:r>
              <a:rPr lang="uk-UA" i="1" dirty="0" smtClean="0">
                <a:solidFill>
                  <a:srgbClr val="002060"/>
                </a:solidFill>
              </a:rPr>
              <a:t/>
            </a:r>
            <a:br>
              <a:rPr lang="uk-UA" i="1" dirty="0" smtClean="0">
                <a:solidFill>
                  <a:srgbClr val="002060"/>
                </a:solidFill>
              </a:rPr>
            </a:br>
            <a: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  <a:t>Валюти країн, у яких уряд забороняє громадянам і фірмам здійснювати валютні операції (раніше — рубль СРСР та валюти інших країн із плановою економікою)</a:t>
            </a:r>
            <a:br>
              <a:rPr lang="uk-UA" i="1" dirty="0" smtClean="0">
                <a:solidFill>
                  <a:schemeClr val="tx2">
                    <a:lumMod val="20000"/>
                    <a:lumOff val="80000"/>
                  </a:schemeClr>
                </a:solidFill>
              </a:rPr>
            </a:br>
            <a:endParaRPr lang="uk-UA" dirty="0">
              <a:solidFill>
                <a:schemeClr val="tx2">
                  <a:lumMod val="20000"/>
                  <a:lumOff val="8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428860" y="214290"/>
            <a:ext cx="457029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uk-UA" sz="5400" b="1" i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Види валют </a:t>
            </a:r>
            <a:endParaRPr lang="uk-UA" sz="5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3571876"/>
            <a:ext cx="657228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i="1" u="sng" dirty="0" smtClean="0">
                <a:solidFill>
                  <a:schemeClr val="accent6">
                    <a:lumMod val="50000"/>
                  </a:schemeClr>
                </a:solidFill>
              </a:rPr>
              <a:t>Чинники, що впливають на зміну плаваючого курсу</a:t>
            </a: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Рівень інфляції в країні та за кордоном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Темпи зростання продуктивності праці в країні та за кордоном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Рівень реальних відсоткових ставок у країні та за кордоном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Зростання доходів населення 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Банківські інтервенції (утручання центрального банку в процес формування валютного курсу)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• Стан платіжного балансу країни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14546" y="214290"/>
            <a:ext cx="425507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uk-UA" sz="5400" b="1" i="1" cap="none" spc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</a:rPr>
              <a:t>Курс валют</a:t>
            </a:r>
            <a:endParaRPr lang="uk-UA" sz="5400" b="1" cap="none" spc="0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85720" y="1428736"/>
            <a:ext cx="3071834" cy="1754326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1. Фіксований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Установлюється на основі міждержавних угод або офіційних державних постанов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5357818" y="1428736"/>
            <a:ext cx="3071834" cy="1785950"/>
          </a:xfrm>
          <a:prstGeom prst="rect">
            <a:avLst/>
          </a:prstGeom>
          <a:ln>
            <a:solidFill>
              <a:srgbClr val="00000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2. Плаваючий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Формується на валютних ринках під впливом попиту та пропозиції на певні види валют.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i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0034" y="2214554"/>
            <a:ext cx="828680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AutoNum type="arabicPeriod"/>
            </a:pP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Кожна країна — член МВФ — не повинна допускати маніпуляції валютними курсами, яка дасть їй можливість одержати несправедливі конкурентні переваги перед іншими країнами.</a:t>
            </a:r>
          </a:p>
          <a:p>
            <a:pPr marL="342900" indent="-342900" algn="just">
              <a:buAutoNum type="arabicPeriod"/>
            </a:pPr>
            <a:endParaRPr lang="uk-UA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 algn="just">
              <a:buAutoNum type="arabicPeriod"/>
            </a:pP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Обов'язком кожного члена МВФ є валютне регулювання, спрямоване на попередження негативних наслідків, обумовлених різкими коливаннями обмінних курсів.</a:t>
            </a:r>
          </a:p>
          <a:p>
            <a:pPr marL="342900" indent="-342900" algn="just">
              <a:buAutoNum type="arabicPeriod"/>
            </a:pPr>
            <a:endParaRPr lang="uk-UA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AutoNum type="arabicPeriod"/>
            </a:pP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Під час проведення політики регулювання валютних курсів мають враховуватися інтереси інших членів МВФ.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85728"/>
            <a:ext cx="8096529" cy="138499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uk-UA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Принципи міжнародної валютної політики,</a:t>
            </a:r>
          </a:p>
          <a:p>
            <a:pPr algn="ctr"/>
            <a:r>
              <a:rPr lang="uk-UA" sz="2800" b="1" spc="50" dirty="0" smtClean="0">
                <a:ln w="12700" cmpd="sng">
                  <a:solidFill>
                    <a:schemeClr val="accent6">
                      <a:satMod val="120000"/>
                      <a:shade val="80000"/>
                    </a:schemeClr>
                  </a:solidFill>
                  <a:prstDash val="solid"/>
                </a:ln>
                <a:solidFill>
                  <a:schemeClr val="accent6">
                    <a:tint val="1000"/>
                  </a:schemeClr>
                </a:solidFill>
                <a:effectLst>
                  <a:glow rad="53100">
                    <a:schemeClr val="accent6">
                      <a:satMod val="180000"/>
                      <a:alpha val="30000"/>
                    </a:schemeClr>
                  </a:glow>
                </a:effectLst>
              </a:rPr>
              <a:t> закріплені Статутом МВФ</a:t>
            </a:r>
            <a:endParaRPr lang="uk-UA" sz="2800" b="1" spc="50" dirty="0">
              <a:ln w="12700" cmpd="sng">
                <a:solidFill>
                  <a:schemeClr val="accent6">
                    <a:satMod val="120000"/>
                    <a:shade val="80000"/>
                  </a:schemeClr>
                </a:solidFill>
                <a:prstDash val="solid"/>
              </a:ln>
              <a:solidFill>
                <a:schemeClr val="accent6">
                  <a:tint val="1000"/>
                </a:schemeClr>
              </a:solidFill>
              <a:effectLst>
                <a:glow rad="53100">
                  <a:schemeClr val="accent6">
                    <a:satMod val="180000"/>
                    <a:alpha val="30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1928802"/>
            <a:ext cx="821537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Україна стала членом МВФ у 1992 р. </a:t>
            </a:r>
          </a:p>
          <a:p>
            <a:pPr marL="342900" indent="-342900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endParaRPr lang="uk-UA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marL="342900" indent="-342900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1992р. було створено Українську міжбанківську валютну біржу, що здійснює валютні операції.</a:t>
            </a:r>
          </a:p>
          <a:p>
            <a:pPr marL="342900" indent="-342900">
              <a:buClr>
                <a:schemeClr val="accent5">
                  <a:lumMod val="75000"/>
                </a:schemeClr>
              </a:buClr>
            </a:pP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 </a:t>
            </a:r>
          </a:p>
          <a:p>
            <a:pPr marL="342900" indent="-342900">
              <a:buClr>
                <a:schemeClr val="accent5">
                  <a:lumMod val="75000"/>
                </a:schemeClr>
              </a:buClr>
              <a:buFont typeface="Wingdings" pitchFamily="2" charset="2"/>
              <a:buChar char="q"/>
            </a:pPr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>Із 1994 р. валютний курс української грошової одиниці на основі щоденних торгів на валютній біржі почав установлювати НБУ.</a:t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i="1" dirty="0" smtClean="0">
              <a:solidFill>
                <a:schemeClr val="accent6">
                  <a:lumMod val="50000"/>
                </a:schemeClr>
              </a:solidFill>
            </a:endParaRPr>
          </a:p>
          <a:p>
            <a: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  <a:t/>
            </a:r>
            <a:br>
              <a:rPr lang="uk-UA" i="1" dirty="0" smtClean="0">
                <a:solidFill>
                  <a:schemeClr val="accent6">
                    <a:lumMod val="50000"/>
                  </a:schemeClr>
                </a:solidFill>
              </a:rPr>
            </a:br>
            <a:endParaRPr lang="uk-UA" i="1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643174" y="428604"/>
            <a:ext cx="368607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КОРИСНЕ</a:t>
            </a:r>
            <a:endParaRPr lang="ru-RU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428737"/>
            <a:ext cx="857256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i="1" dirty="0" smtClean="0">
                <a:solidFill>
                  <a:srgbClr val="C00000"/>
                </a:solidFill>
              </a:rPr>
              <a:t>Валюта (від латин — коштую) — грошова одиниця будь-якої країни (наприклад, гривня — валюта України, долар — валюта США). </a:t>
            </a:r>
          </a:p>
          <a:p>
            <a:r>
              <a:rPr lang="uk-UA" i="1" dirty="0" smtClean="0">
                <a:solidFill>
                  <a:srgbClr val="C00000"/>
                </a:solidFill>
              </a:rPr>
              <a:t/>
            </a:r>
            <a:br>
              <a:rPr lang="uk-UA" i="1" dirty="0" smtClean="0">
                <a:solidFill>
                  <a:srgbClr val="C00000"/>
                </a:solidFill>
              </a:rPr>
            </a:br>
            <a:r>
              <a:rPr lang="uk-UA" i="1" dirty="0" smtClean="0">
                <a:solidFill>
                  <a:srgbClr val="C00000"/>
                </a:solidFill>
              </a:rPr>
              <a:t>Валютний курс — ціна грошової одиниці однієї країни, виражена у грошових одиницях інших країн. </a:t>
            </a:r>
          </a:p>
          <a:p>
            <a:r>
              <a:rPr lang="uk-UA" i="1" dirty="0" smtClean="0">
                <a:solidFill>
                  <a:srgbClr val="C00000"/>
                </a:solidFill>
              </a:rPr>
              <a:t/>
            </a:r>
            <a:br>
              <a:rPr lang="uk-UA" i="1" dirty="0" smtClean="0">
                <a:solidFill>
                  <a:srgbClr val="C00000"/>
                </a:solidFill>
              </a:rPr>
            </a:br>
            <a:r>
              <a:rPr lang="uk-UA" i="1" dirty="0" smtClean="0">
                <a:solidFill>
                  <a:srgbClr val="C00000"/>
                </a:solidFill>
              </a:rPr>
              <a:t>Конвертованість — вільний обмін національної грошової одиниці на інші валюти за діючим курсом.</a:t>
            </a:r>
          </a:p>
          <a:p>
            <a:endParaRPr lang="uk-UA" i="1" dirty="0" smtClean="0">
              <a:solidFill>
                <a:srgbClr val="C00000"/>
              </a:solidFill>
            </a:endParaRPr>
          </a:p>
          <a:p>
            <a:r>
              <a:rPr lang="uk-UA" i="1" dirty="0" smtClean="0">
                <a:solidFill>
                  <a:srgbClr val="C00000"/>
                </a:solidFill>
              </a:rPr>
              <a:t>Девальвація — цілеспрямовані дії відповідних державних структур, спрямовані на зниження обмінного курсу валюти власної країни щодо валюти іншої країни. </a:t>
            </a:r>
          </a:p>
          <a:p>
            <a:r>
              <a:rPr lang="uk-UA" i="1" dirty="0" smtClean="0">
                <a:solidFill>
                  <a:srgbClr val="C00000"/>
                </a:solidFill>
              </a:rPr>
              <a:t/>
            </a:r>
            <a:br>
              <a:rPr lang="uk-UA" i="1" dirty="0" smtClean="0">
                <a:solidFill>
                  <a:srgbClr val="C00000"/>
                </a:solidFill>
              </a:rPr>
            </a:br>
            <a:r>
              <a:rPr lang="uk-UA" i="1" dirty="0" smtClean="0">
                <a:solidFill>
                  <a:srgbClr val="C00000"/>
                </a:solidFill>
              </a:rPr>
              <a:t>Ревальвація — офіційне підвищення курсу національної валюти. </a:t>
            </a:r>
          </a:p>
          <a:p>
            <a:r>
              <a:rPr lang="uk-UA" i="1" dirty="0" smtClean="0">
                <a:solidFill>
                  <a:srgbClr val="C00000"/>
                </a:solidFill>
              </a:rPr>
              <a:t/>
            </a:r>
            <a:br>
              <a:rPr lang="uk-UA" i="1" dirty="0" smtClean="0">
                <a:solidFill>
                  <a:srgbClr val="C00000"/>
                </a:solidFill>
              </a:rPr>
            </a:br>
            <a:r>
              <a:rPr lang="uk-UA" i="1" dirty="0" smtClean="0">
                <a:solidFill>
                  <a:srgbClr val="C00000"/>
                </a:solidFill>
              </a:rPr>
              <a:t>Валютна інтервенція — форма політики валютного регулювання, пов'язана з купівлею-продажем власної валюти на валютному ринку, яка приводить до певної кореляції (зміни) її обмінного курсу.</a:t>
            </a:r>
            <a:br>
              <a:rPr lang="uk-UA" i="1" dirty="0" smtClean="0">
                <a:solidFill>
                  <a:srgbClr val="C00000"/>
                </a:solidFill>
              </a:rPr>
            </a:br>
            <a:endParaRPr lang="uk-UA" i="1" dirty="0" smtClean="0">
              <a:solidFill>
                <a:srgbClr val="C00000"/>
              </a:solidFill>
            </a:endParaRPr>
          </a:p>
          <a:p>
            <a:r>
              <a:rPr lang="uk-UA" i="1" dirty="0" smtClean="0">
                <a:solidFill>
                  <a:srgbClr val="C00000"/>
                </a:solidFill>
              </a:rPr>
              <a:t/>
            </a:r>
            <a:br>
              <a:rPr lang="uk-UA" i="1" dirty="0" smtClean="0">
                <a:solidFill>
                  <a:srgbClr val="C00000"/>
                </a:solidFill>
              </a:rPr>
            </a:br>
            <a:endParaRPr lang="uk-UA" i="1" dirty="0">
              <a:solidFill>
                <a:srgbClr val="C0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285984" y="428604"/>
            <a:ext cx="43254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/>
            </a:scene3d>
            <a:sp3d contourW="19050" prstMaterial="clear">
              <a:bevelT w="50800" h="50800"/>
              <a:contourClr>
                <a:schemeClr val="accent5">
                  <a:tint val="70000"/>
                  <a:satMod val="180000"/>
                  <a:alpha val="70000"/>
                </a:schemeClr>
              </a:contourClr>
            </a:sp3d>
          </a:bodyPr>
          <a:lstStyle/>
          <a:p>
            <a:pPr algn="ctr"/>
            <a:r>
              <a:rPr lang="ru-RU" sz="5400" b="1" cap="none" spc="0" dirty="0" err="1" smtClean="0">
                <a:ln/>
                <a:solidFill>
                  <a:srgbClr val="C00000"/>
                </a:solidFill>
                <a:effectLst/>
              </a:rPr>
              <a:t>Визначення</a:t>
            </a:r>
            <a:endParaRPr lang="ru-RU" sz="5400" b="1" cap="none" spc="0" dirty="0">
              <a:ln/>
              <a:solidFill>
                <a:srgbClr val="C00000"/>
              </a:solidFill>
              <a:effectLst/>
            </a:endParaRPr>
          </a:p>
        </p:txBody>
      </p:sp>
    </p:spTree>
  </p:cSld>
  <p:clrMapOvr>
    <a:masterClrMapping/>
  </p:clrMapOvr>
  <p:transition spd="med"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Другая 2">
      <a:dk1>
        <a:srgbClr val="F6C120"/>
      </a:dk1>
      <a:lt1>
        <a:srgbClr val="FFC000"/>
      </a:lt1>
      <a:dk2>
        <a:srgbClr val="FFC000"/>
      </a:dk2>
      <a:lt2>
        <a:srgbClr val="FFFF00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78</TotalTime>
  <Words>213</Words>
  <Application>Microsoft Office PowerPoint</Application>
  <PresentationFormat>Экран (4:3)</PresentationFormat>
  <Paragraphs>43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Настя</dc:creator>
  <cp:lastModifiedBy>HP</cp:lastModifiedBy>
  <cp:revision>11</cp:revision>
  <dcterms:created xsi:type="dcterms:W3CDTF">2010-05-05T12:23:39Z</dcterms:created>
  <dcterms:modified xsi:type="dcterms:W3CDTF">2013-04-10T06:59:28Z</dcterms:modified>
</cp:coreProperties>
</file>