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1879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995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01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58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0443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92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151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40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690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399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CCCECA0-ADAB-4372-914B-931C7B812211}" type="datetimeFigureOut">
              <a:rPr lang="uk-UA" smtClean="0"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A1D4BF1-5212-49CC-9EFA-30DF613C0F2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61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A68C3-462E-460A-92B6-6DDF538A1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921" y="1624206"/>
            <a:ext cx="8731642" cy="2555030"/>
          </a:xfrm>
        </p:spPr>
        <p:txBody>
          <a:bodyPr/>
          <a:lstStyle/>
          <a:p>
            <a:r>
              <a:rPr lang="uk-UA" sz="96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ВІРМЕНІЯ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958C3E-5AF5-4E84-810A-1EDD39615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52" y="5521911"/>
            <a:ext cx="4191410" cy="665825"/>
          </a:xfrm>
        </p:spPr>
        <p:txBody>
          <a:bodyPr>
            <a:normAutofit fontScale="92500"/>
          </a:bodyPr>
          <a:lstStyle/>
          <a:p>
            <a:pPr algn="l"/>
            <a:r>
              <a:rPr lang="uk-UA" sz="1400" dirty="0"/>
              <a:t>Казбеков Прохор</a:t>
            </a:r>
          </a:p>
          <a:p>
            <a:pPr algn="l"/>
            <a:r>
              <a:rPr lang="uk-UA" sz="1400" dirty="0"/>
              <a:t>Сучасна геополітика країн пострадянського простору</a:t>
            </a:r>
          </a:p>
        </p:txBody>
      </p:sp>
    </p:spTree>
    <p:extLst>
      <p:ext uri="{BB962C8B-B14F-4D97-AF65-F5344CB8AC3E}">
        <p14:creationId xmlns:p14="http://schemas.microsoft.com/office/powerpoint/2010/main" val="336386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A3E849-2BEE-4522-AEFD-502B06E5B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99" y="1769347"/>
            <a:ext cx="8984202" cy="5088653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1E8F69C-75B2-4954-8BD2-6E1520456353}"/>
              </a:ext>
            </a:extLst>
          </p:cNvPr>
          <p:cNvSpPr/>
          <p:nvPr/>
        </p:nvSpPr>
        <p:spPr>
          <a:xfrm>
            <a:off x="1464816" y="3240350"/>
            <a:ext cx="1003176" cy="2840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2A42B-2780-4BC9-B710-30E4EF2A2D18}"/>
              </a:ext>
            </a:extLst>
          </p:cNvPr>
          <p:cNvSpPr txBox="1"/>
          <p:nvPr/>
        </p:nvSpPr>
        <p:spPr>
          <a:xfrm>
            <a:off x="870012" y="142043"/>
            <a:ext cx="840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Сучасний стан Вірмено-українських відносин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164C1-8F2B-4225-97E9-64FF477554A1}"/>
              </a:ext>
            </a:extLst>
          </p:cNvPr>
          <p:cNvSpPr txBox="1"/>
          <p:nvPr/>
        </p:nvSpPr>
        <p:spPr>
          <a:xfrm>
            <a:off x="1535838" y="1398808"/>
            <a:ext cx="550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highlight>
                  <a:srgbClr val="C0C0C0"/>
                </a:highlight>
              </a:rPr>
              <a:t>Результати голосування в ООН резолюції щодо Криму</a:t>
            </a:r>
          </a:p>
        </p:txBody>
      </p:sp>
    </p:spTree>
    <p:extLst>
      <p:ext uri="{BB962C8B-B14F-4D97-AF65-F5344CB8AC3E}">
        <p14:creationId xmlns:p14="http://schemas.microsoft.com/office/powerpoint/2010/main" val="15433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3C18A150-0E9C-43B4-99EC-EED7DBC8724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5F4D46D-498C-4B43-9FC3-8C5A9D44F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33165"/>
            <a:ext cx="3855720" cy="659610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highlight>
                  <a:srgbClr val="C0C0C0"/>
                </a:highlight>
              </a:rPr>
              <a:t>Респу</a:t>
            </a:r>
            <a:r>
              <a:rPr lang="uk-UA" dirty="0" err="1">
                <a:highlight>
                  <a:srgbClr val="C0C0C0"/>
                </a:highlight>
              </a:rPr>
              <a:t>бліка</a:t>
            </a:r>
            <a:r>
              <a:rPr lang="uk-UA" dirty="0">
                <a:highlight>
                  <a:srgbClr val="C0C0C0"/>
                </a:highlight>
              </a:rPr>
              <a:t> Вірменія - </a:t>
            </a:r>
            <a:r>
              <a:rPr lang="ru-RU" dirty="0" err="1">
                <a:highlight>
                  <a:srgbClr val="C0C0C0"/>
                </a:highlight>
              </a:rPr>
              <a:t>парламентсько-президентська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республіка</a:t>
            </a:r>
            <a:r>
              <a:rPr lang="ru-RU" dirty="0">
                <a:highlight>
                  <a:srgbClr val="C0C0C0"/>
                </a:highlight>
              </a:rPr>
              <a:t> на </a:t>
            </a:r>
            <a:r>
              <a:rPr lang="ru-RU" dirty="0" err="1">
                <a:highlight>
                  <a:srgbClr val="C0C0C0"/>
                </a:highlight>
              </a:rPr>
              <a:t>південному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сході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Європи</a:t>
            </a:r>
            <a:r>
              <a:rPr lang="ru-RU" dirty="0">
                <a:highlight>
                  <a:srgbClr val="C0C0C0"/>
                </a:highlight>
              </a:rPr>
              <a:t> і </a:t>
            </a:r>
            <a:r>
              <a:rPr lang="ru-RU" dirty="0" err="1">
                <a:highlight>
                  <a:srgbClr val="C0C0C0"/>
                </a:highlight>
              </a:rPr>
              <a:t>Азії</a:t>
            </a:r>
            <a:r>
              <a:rPr lang="ru-RU" dirty="0">
                <a:highlight>
                  <a:srgbClr val="C0C0C0"/>
                </a:highlight>
              </a:rPr>
              <a:t>, в </a:t>
            </a:r>
            <a:r>
              <a:rPr lang="ru-RU" dirty="0" err="1">
                <a:highlight>
                  <a:srgbClr val="C0C0C0"/>
                </a:highlight>
              </a:rPr>
              <a:t>Закавказзі</a:t>
            </a:r>
            <a:r>
              <a:rPr lang="ru-RU" dirty="0">
                <a:highlight>
                  <a:srgbClr val="C0C0C0"/>
                </a:highlight>
              </a:rPr>
              <a:t>, </a:t>
            </a:r>
            <a:r>
              <a:rPr lang="ru-RU" dirty="0" err="1">
                <a:highlight>
                  <a:srgbClr val="C0C0C0"/>
                </a:highlight>
              </a:rPr>
              <a:t>між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Чорним</a:t>
            </a:r>
            <a:r>
              <a:rPr lang="ru-RU" dirty="0">
                <a:highlight>
                  <a:srgbClr val="C0C0C0"/>
                </a:highlight>
              </a:rPr>
              <a:t> та </a:t>
            </a:r>
            <a:r>
              <a:rPr lang="ru-RU" dirty="0" err="1">
                <a:highlight>
                  <a:srgbClr val="C0C0C0"/>
                </a:highlight>
              </a:rPr>
              <a:t>Каспійським</a:t>
            </a:r>
            <a:r>
              <a:rPr lang="ru-RU" dirty="0">
                <a:highlight>
                  <a:srgbClr val="C0C0C0"/>
                </a:highlight>
              </a:rPr>
              <a:t> морями.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C0C0C0"/>
                </a:highlight>
              </a:rPr>
              <a:t>Столицею </a:t>
            </a:r>
            <a:r>
              <a:rPr lang="ru-RU" dirty="0" err="1">
                <a:highlight>
                  <a:srgbClr val="C0C0C0"/>
                </a:highlight>
              </a:rPr>
              <a:t>Вірменії</a:t>
            </a:r>
            <a:r>
              <a:rPr lang="ru-RU" dirty="0">
                <a:highlight>
                  <a:srgbClr val="C0C0C0"/>
                </a:highlight>
              </a:rPr>
              <a:t> є </a:t>
            </a:r>
            <a:r>
              <a:rPr lang="ru-RU" dirty="0" err="1">
                <a:highlight>
                  <a:srgbClr val="C0C0C0"/>
                </a:highlight>
              </a:rPr>
              <a:t>місто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Єреван</a:t>
            </a:r>
            <a:r>
              <a:rPr lang="ru-RU" dirty="0">
                <a:highlight>
                  <a:srgbClr val="C0C0C0"/>
                </a:highlight>
              </a:rPr>
              <a:t>. Державною </a:t>
            </a:r>
            <a:r>
              <a:rPr lang="ru-RU" dirty="0" err="1">
                <a:highlight>
                  <a:srgbClr val="C0C0C0"/>
                </a:highlight>
              </a:rPr>
              <a:t>мовою</a:t>
            </a:r>
            <a:r>
              <a:rPr lang="ru-RU" dirty="0">
                <a:highlight>
                  <a:srgbClr val="C0C0C0"/>
                </a:highlight>
              </a:rPr>
              <a:t> є </a:t>
            </a:r>
            <a:r>
              <a:rPr lang="ru-RU" dirty="0" err="1">
                <a:highlight>
                  <a:srgbClr val="C0C0C0"/>
                </a:highlight>
              </a:rPr>
              <a:t>вірменська</a:t>
            </a:r>
            <a:r>
              <a:rPr lang="ru-RU" dirty="0">
                <a:highlight>
                  <a:srgbClr val="C0C0C0"/>
                </a:highligh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C0C0C0"/>
                </a:highlight>
              </a:rPr>
              <a:t>За </a:t>
            </a:r>
            <a:r>
              <a:rPr lang="ru-RU" dirty="0" err="1">
                <a:highlight>
                  <a:srgbClr val="C0C0C0"/>
                </a:highlight>
              </a:rPr>
              <a:t>політичною</a:t>
            </a:r>
            <a:r>
              <a:rPr lang="ru-RU" dirty="0">
                <a:highlight>
                  <a:srgbClr val="C0C0C0"/>
                </a:highlight>
              </a:rPr>
              <a:t> системою — </a:t>
            </a:r>
            <a:r>
              <a:rPr lang="ru-RU" dirty="0" err="1">
                <a:highlight>
                  <a:srgbClr val="C0C0C0"/>
                </a:highlight>
              </a:rPr>
              <a:t>демократія</a:t>
            </a:r>
            <a:r>
              <a:rPr lang="ru-RU" dirty="0">
                <a:highlight>
                  <a:srgbClr val="C0C0C0"/>
                </a:highlight>
              </a:rPr>
              <a:t>, </a:t>
            </a:r>
            <a:r>
              <a:rPr lang="ru-RU" dirty="0" err="1">
                <a:highlight>
                  <a:srgbClr val="C0C0C0"/>
                </a:highlight>
              </a:rPr>
              <a:t>що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розвивається</a:t>
            </a:r>
            <a:r>
              <a:rPr lang="ru-RU" dirty="0">
                <a:highlight>
                  <a:srgbClr val="C0C0C0"/>
                </a:highligh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highlight>
                  <a:srgbClr val="C0C0C0"/>
                </a:highlight>
              </a:rPr>
              <a:t>Вірменія</a:t>
            </a:r>
            <a:r>
              <a:rPr lang="ru-RU" dirty="0">
                <a:highlight>
                  <a:srgbClr val="C0C0C0"/>
                </a:highlight>
              </a:rPr>
              <a:t> є </a:t>
            </a:r>
            <a:r>
              <a:rPr lang="ru-RU" dirty="0" err="1">
                <a:highlight>
                  <a:srgbClr val="C0C0C0"/>
                </a:highlight>
              </a:rPr>
              <a:t>унітарною</a:t>
            </a:r>
            <a:r>
              <a:rPr lang="ru-RU" dirty="0">
                <a:highlight>
                  <a:srgbClr val="C0C0C0"/>
                </a:highlight>
              </a:rPr>
              <a:t>, </a:t>
            </a:r>
            <a:r>
              <a:rPr lang="ru-RU" dirty="0" err="1">
                <a:highlight>
                  <a:srgbClr val="C0C0C0"/>
                </a:highlight>
              </a:rPr>
              <a:t>багатопартійною</a:t>
            </a:r>
            <a:r>
              <a:rPr lang="ru-RU" dirty="0">
                <a:highlight>
                  <a:srgbClr val="C0C0C0"/>
                </a:highlight>
              </a:rPr>
              <a:t>, демократичною </a:t>
            </a:r>
            <a:r>
              <a:rPr lang="ru-RU" dirty="0" err="1">
                <a:highlight>
                  <a:srgbClr val="C0C0C0"/>
                </a:highlight>
              </a:rPr>
              <a:t>національною</a:t>
            </a:r>
            <a:r>
              <a:rPr lang="ru-RU" dirty="0">
                <a:highlight>
                  <a:srgbClr val="C0C0C0"/>
                </a:highlight>
              </a:rPr>
              <a:t> державою.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highlight>
                  <a:srgbClr val="C0C0C0"/>
                </a:highlight>
              </a:rPr>
              <a:t>Майже</a:t>
            </a:r>
            <a:r>
              <a:rPr lang="ru-RU" dirty="0">
                <a:highlight>
                  <a:srgbClr val="C0C0C0"/>
                </a:highlight>
              </a:rPr>
              <a:t> 95% </a:t>
            </a:r>
            <a:r>
              <a:rPr lang="ru-RU" dirty="0" err="1">
                <a:highlight>
                  <a:srgbClr val="C0C0C0"/>
                </a:highlight>
              </a:rPr>
              <a:t>населення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сповідує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християнство</a:t>
            </a:r>
            <a:r>
              <a:rPr lang="ru-RU" dirty="0">
                <a:highlight>
                  <a:srgbClr val="C0C0C0"/>
                </a:highligh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highlight>
                  <a:srgbClr val="C0C0C0"/>
                </a:highlight>
              </a:rPr>
              <a:t>Індустріально-аграрна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країна</a:t>
            </a:r>
            <a:r>
              <a:rPr lang="ru-RU" dirty="0">
                <a:highlight>
                  <a:srgbClr val="C0C0C0"/>
                </a:highlight>
              </a:rPr>
              <a:t> з </a:t>
            </a:r>
            <a:r>
              <a:rPr lang="ru-RU" dirty="0" err="1">
                <a:highlight>
                  <a:srgbClr val="C0C0C0"/>
                </a:highlight>
              </a:rPr>
              <a:t>економікою</a:t>
            </a:r>
            <a:r>
              <a:rPr lang="ru-RU" dirty="0">
                <a:highlight>
                  <a:srgbClr val="C0C0C0"/>
                </a:highlight>
              </a:rPr>
              <a:t>, </a:t>
            </a:r>
            <a:r>
              <a:rPr lang="ru-RU" dirty="0" err="1">
                <a:highlight>
                  <a:srgbClr val="C0C0C0"/>
                </a:highlight>
              </a:rPr>
              <a:t>що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динамічно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розвивається</a:t>
            </a:r>
            <a:r>
              <a:rPr lang="ru-RU" dirty="0">
                <a:highlight>
                  <a:srgbClr val="C0C0C0"/>
                </a:highlight>
              </a:rPr>
              <a:t>. </a:t>
            </a:r>
            <a:r>
              <a:rPr lang="ru-RU" dirty="0" err="1">
                <a:highlight>
                  <a:srgbClr val="C0C0C0"/>
                </a:highlight>
              </a:rPr>
              <a:t>Грошова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одиниця</a:t>
            </a:r>
            <a:r>
              <a:rPr lang="ru-RU" dirty="0">
                <a:highlight>
                  <a:srgbClr val="C0C0C0"/>
                </a:highlight>
              </a:rPr>
              <a:t> – </a:t>
            </a:r>
            <a:r>
              <a:rPr lang="ru-RU" dirty="0" err="1">
                <a:highlight>
                  <a:srgbClr val="C0C0C0"/>
                </a:highlight>
              </a:rPr>
              <a:t>вірменський</a:t>
            </a:r>
            <a:r>
              <a:rPr lang="ru-RU" dirty="0">
                <a:highlight>
                  <a:srgbClr val="C0C0C0"/>
                </a:highlight>
              </a:rPr>
              <a:t> драм.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highlight>
                  <a:srgbClr val="C0C0C0"/>
                </a:highlight>
              </a:rPr>
              <a:t>Колишишня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республіка</a:t>
            </a:r>
            <a:r>
              <a:rPr lang="ru-RU" dirty="0">
                <a:highlight>
                  <a:srgbClr val="C0C0C0"/>
                </a:highlight>
              </a:rPr>
              <a:t> у </a:t>
            </a:r>
            <a:r>
              <a:rPr lang="ru-RU" dirty="0" err="1">
                <a:highlight>
                  <a:srgbClr val="C0C0C0"/>
                </a:highlight>
              </a:rPr>
              <a:t>складі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Радянського</a:t>
            </a:r>
            <a:r>
              <a:rPr lang="ru-RU" dirty="0">
                <a:highlight>
                  <a:srgbClr val="C0C0C0"/>
                </a:highlight>
              </a:rPr>
              <a:t> Союзу. </a:t>
            </a:r>
            <a:r>
              <a:rPr lang="ru-RU" dirty="0" err="1">
                <a:highlight>
                  <a:srgbClr val="C0C0C0"/>
                </a:highlight>
              </a:rPr>
              <a:t>Незалежність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отримала</a:t>
            </a:r>
            <a:r>
              <a:rPr lang="ru-RU" dirty="0">
                <a:highlight>
                  <a:srgbClr val="C0C0C0"/>
                </a:highlight>
              </a:rPr>
              <a:t> 23 вересня 1991 року за результатами </a:t>
            </a:r>
            <a:r>
              <a:rPr lang="ru-RU" dirty="0" err="1">
                <a:highlight>
                  <a:srgbClr val="C0C0C0"/>
                </a:highlight>
              </a:rPr>
              <a:t>проведеного</a:t>
            </a:r>
            <a:r>
              <a:rPr lang="ru-RU" dirty="0">
                <a:highlight>
                  <a:srgbClr val="C0C0C0"/>
                </a:highlight>
              </a:rPr>
              <a:t> референдуму.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589726-ACA8-45EB-9963-83AF92D2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-1"/>
            <a:ext cx="6659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4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CEE744EB-DF0D-4D3B-AEFE-32E219607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15410"/>
            <a:ext cx="3855720" cy="661386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Вірменія – унітарна держава.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Адміністративно-територіальними одиницями Республіки Вірменія є </a:t>
            </a:r>
            <a:r>
              <a:rPr lang="uk-UA" dirty="0" err="1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марзи</a:t>
            </a: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 (області) та общини. Столиця – Єреван – є окремою одиницею та має спеціальний статус.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Вірменія складається з 10 </a:t>
            </a:r>
            <a:r>
              <a:rPr lang="uk-UA" dirty="0" err="1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марзів</a:t>
            </a: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: </a:t>
            </a:r>
            <a:r>
              <a:rPr lang="uk-UA" dirty="0" err="1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Арагацотн</a:t>
            </a: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, Арарат, Армавір, </a:t>
            </a:r>
            <a:r>
              <a:rPr lang="uk-UA" dirty="0" err="1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Вайоц-Дзор</a:t>
            </a: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Гегаркунік</a:t>
            </a: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Котайк</a:t>
            </a: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, Лорі, </a:t>
            </a:r>
            <a:r>
              <a:rPr lang="uk-UA" dirty="0" err="1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Сюнік</a:t>
            </a: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Тавуш</a:t>
            </a: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 та Ширак.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Губернатори (</a:t>
            </a:r>
            <a:r>
              <a:rPr lang="uk-UA" dirty="0" err="1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марзпети</a:t>
            </a: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) призначаються і звільняються з посади Урядом Республіки Вірменія.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Органи місцевого самоврядування - рада старійшин общини і керівник общини (мер міста, сільський староста) - обираються на чотирирічний термін.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highlight>
                  <a:srgbClr val="C0C0C0"/>
                </a:highlight>
                <a:latin typeface="Bahnschrift SemiLight" panose="020B0502040204020203" pitchFamily="34" charset="0"/>
              </a:rPr>
              <a:t>Мер Єревана обирається Радою Старійшин міста, який в свою чергу обирається жителями Єревана за пропорційною системою на чотирирічний термін.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AA813-B016-4102-B6CB-0E4721EF7485}"/>
              </a:ext>
            </a:extLst>
          </p:cNvPr>
          <p:cNvSpPr txBox="1"/>
          <p:nvPr/>
        </p:nvSpPr>
        <p:spPr>
          <a:xfrm>
            <a:off x="7861419" y="2897062"/>
            <a:ext cx="758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Єреван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A453451-0826-443A-9904-D70D1F2448F8}"/>
              </a:ext>
            </a:extLst>
          </p:cNvPr>
          <p:cNvSpPr/>
          <p:nvPr/>
        </p:nvSpPr>
        <p:spPr>
          <a:xfrm>
            <a:off x="7688062" y="3151573"/>
            <a:ext cx="106532" cy="1065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FAA400-A887-40A8-B77A-316080EDDB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92" r="2892"/>
          <a:stretch>
            <a:fillRect/>
          </a:stretch>
        </p:blipFill>
        <p:spPr>
          <a:xfrm>
            <a:off x="5551488" y="-11113"/>
            <a:ext cx="666115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3CFBC-EF3A-44C6-9045-57D30307CBEB}"/>
              </a:ext>
            </a:extLst>
          </p:cNvPr>
          <p:cNvSpPr txBox="1"/>
          <p:nvPr/>
        </p:nvSpPr>
        <p:spPr>
          <a:xfrm rot="16200000">
            <a:off x="-2991540" y="3131448"/>
            <a:ext cx="6907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atin typeface="Bahnschrift Condensed" panose="020B0502040204020203" pitchFamily="34" charset="0"/>
              </a:rPr>
              <a:t>Адміністративно-територіальний устрій</a:t>
            </a:r>
          </a:p>
        </p:txBody>
      </p:sp>
    </p:spTree>
    <p:extLst>
      <p:ext uri="{BB962C8B-B14F-4D97-AF65-F5344CB8AC3E}">
        <p14:creationId xmlns:p14="http://schemas.microsoft.com/office/powerpoint/2010/main" val="268194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5F2967-FC57-4175-AA88-5208514FD223}"/>
              </a:ext>
            </a:extLst>
          </p:cNvPr>
          <p:cNvSpPr txBox="1"/>
          <p:nvPr/>
        </p:nvSpPr>
        <p:spPr>
          <a:xfrm>
            <a:off x="914398" y="0"/>
            <a:ext cx="7457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Економіка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7F546-F45B-4392-8E08-6E71819B3A4C}"/>
              </a:ext>
            </a:extLst>
          </p:cNvPr>
          <p:cNvSpPr txBox="1"/>
          <p:nvPr/>
        </p:nvSpPr>
        <p:spPr>
          <a:xfrm>
            <a:off x="914398" y="923330"/>
            <a:ext cx="11132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Вірменія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аграрно-промислова країна.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ВВП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12,4 млрд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долл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(+7,6% у 2019). На душу – 3,880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долл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борг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53,4 % ВВП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Працевлаштоване населення за секторами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39 %,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17 %,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18,5%.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1,626 млрд долл.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2,78 млрд долл.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КНР,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Іран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 галузі промисловості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машинобудування і металообробка, хімічна і нафтохімічна, кольорова металургія, виробництво будматеріалів, добування різнокольорових туфів, перлітів, вапняків, граніту і мармуру. Крім того — харчосмакова, легка промисловість.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 площі країни відведено під </a:t>
            </a:r>
            <a:r>
              <a:rPr lang="uk-UA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 господарство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лише 20% з яких оброблюється.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платники податків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2020 року: Газпром Вірменія, Гранд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Тобако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Інтернешнл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Масис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Тютюн,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СіПіЕс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МТС Вірменія,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Зангезурський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Каджаранскій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мідно-молібденовий комбінат.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5F3BD-D594-4F80-B5A6-A4E7C3A00945}"/>
              </a:ext>
            </a:extLst>
          </p:cNvPr>
          <p:cNvSpPr txBox="1"/>
          <p:nvPr/>
        </p:nvSpPr>
        <p:spPr>
          <a:xfrm>
            <a:off x="798990" y="0"/>
            <a:ext cx="4532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Державний устрій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B21C8A-56AE-44E9-8D1D-0C7B6EA80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17" y="769441"/>
            <a:ext cx="1668130" cy="25021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A547B-AAD2-4785-A850-B1B540285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42" y="3884456"/>
            <a:ext cx="1697505" cy="2365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060EA-8C20-4E0D-A7CF-9C2845D5B8B6}"/>
              </a:ext>
            </a:extLst>
          </p:cNvPr>
          <p:cNvSpPr txBox="1"/>
          <p:nvPr/>
        </p:nvSpPr>
        <p:spPr>
          <a:xfrm>
            <a:off x="871709" y="3186732"/>
            <a:ext cx="1848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/>
              <a:t>Прем’єр-міністр</a:t>
            </a:r>
            <a:r>
              <a:rPr lang="uk-UA" dirty="0"/>
              <a:t> </a:t>
            </a:r>
          </a:p>
          <a:p>
            <a:pPr algn="ctr"/>
            <a:r>
              <a:rPr lang="uk-UA" dirty="0" err="1"/>
              <a:t>Пашинян</a:t>
            </a:r>
            <a:r>
              <a:rPr lang="uk-UA" dirty="0"/>
              <a:t> </a:t>
            </a:r>
            <a:r>
              <a:rPr lang="uk-UA" dirty="0" err="1"/>
              <a:t>Нікол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FD082-E0FA-4386-A773-CF0643529683}"/>
              </a:ext>
            </a:extLst>
          </p:cNvPr>
          <p:cNvSpPr txBox="1"/>
          <p:nvPr/>
        </p:nvSpPr>
        <p:spPr>
          <a:xfrm>
            <a:off x="869529" y="6211669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/>
              <a:t>Президент</a:t>
            </a:r>
            <a:r>
              <a:rPr lang="uk-UA" dirty="0"/>
              <a:t> </a:t>
            </a:r>
          </a:p>
          <a:p>
            <a:pPr algn="ctr"/>
            <a:r>
              <a:rPr lang="uk-UA" dirty="0" err="1"/>
              <a:t>Армен</a:t>
            </a:r>
            <a:r>
              <a:rPr lang="uk-UA" dirty="0"/>
              <a:t> </a:t>
            </a:r>
            <a:r>
              <a:rPr lang="uk-UA" dirty="0" err="1"/>
              <a:t>Саркисян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CC004-9AAC-413C-A368-18CD8B9E772F}"/>
              </a:ext>
            </a:extLst>
          </p:cNvPr>
          <p:cNvSpPr txBox="1"/>
          <p:nvPr/>
        </p:nvSpPr>
        <p:spPr>
          <a:xfrm>
            <a:off x="2968368" y="665826"/>
            <a:ext cx="8762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Вірменія - унітарна республіка.</a:t>
            </a: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Президент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/>
              <a:t>Обирається</a:t>
            </a:r>
            <a:r>
              <a:rPr lang="ru-RU" dirty="0"/>
              <a:t> парламентом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</a:t>
            </a:r>
            <a:r>
              <a:rPr lang="ru-RU" b="1" dirty="0"/>
              <a:t>7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Одна й та сама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президентську</a:t>
            </a:r>
            <a:r>
              <a:rPr lang="ru-RU" dirty="0"/>
              <a:t> посаду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b="1" dirty="0"/>
              <a:t>одного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Президент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b="1" dirty="0" err="1"/>
              <a:t>консультацій</a:t>
            </a:r>
            <a:r>
              <a:rPr lang="ru-RU" dirty="0"/>
              <a:t> з </a:t>
            </a:r>
            <a:r>
              <a:rPr lang="ru-RU" dirty="0" err="1"/>
              <a:t>депутатськими</a:t>
            </a:r>
            <a:r>
              <a:rPr lang="ru-RU" dirty="0"/>
              <a:t> </a:t>
            </a:r>
            <a:r>
              <a:rPr lang="ru-RU" dirty="0" err="1"/>
              <a:t>фракціями</a:t>
            </a:r>
            <a:r>
              <a:rPr lang="ru-RU" dirty="0"/>
              <a:t> у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зборах</a:t>
            </a:r>
            <a:r>
              <a:rPr lang="ru-RU" dirty="0"/>
              <a:t> </a:t>
            </a:r>
            <a:r>
              <a:rPr lang="ru-RU" b="1" dirty="0" err="1"/>
              <a:t>призначає</a:t>
            </a:r>
            <a:r>
              <a:rPr lang="ru-RU" b="1" dirty="0"/>
              <a:t> </a:t>
            </a:r>
            <a:r>
              <a:rPr lang="ru-RU" b="1" dirty="0" err="1"/>
              <a:t>Прем'єр-міністром</a:t>
            </a:r>
            <a:r>
              <a:rPr lang="ru-RU" b="1" dirty="0"/>
              <a:t> </a:t>
            </a:r>
            <a:r>
              <a:rPr lang="ru-RU" dirty="0"/>
              <a:t>особу, яку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E7474-6D5A-458E-9DBE-439A36352519}"/>
              </a:ext>
            </a:extLst>
          </p:cNvPr>
          <p:cNvSpPr txBox="1"/>
          <p:nvPr/>
        </p:nvSpPr>
        <p:spPr>
          <a:xfrm>
            <a:off x="3000651" y="2613392"/>
            <a:ext cx="8697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Виконавча влада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Президент за </a:t>
            </a:r>
            <a:r>
              <a:rPr lang="ru-RU" dirty="0" err="1"/>
              <a:t>пропозицією</a:t>
            </a:r>
            <a:r>
              <a:rPr lang="ru-RU" dirty="0"/>
              <a:t> </a:t>
            </a:r>
            <a:r>
              <a:rPr lang="ru-RU" dirty="0" err="1"/>
              <a:t>прем'єр-міністра</a:t>
            </a:r>
            <a:r>
              <a:rPr lang="ru-RU" dirty="0"/>
              <a:t> </a:t>
            </a:r>
            <a:r>
              <a:rPr lang="ru-RU" b="1" dirty="0" err="1"/>
              <a:t>призначає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уряду і </a:t>
            </a:r>
            <a:r>
              <a:rPr lang="ru-RU" dirty="0" err="1"/>
              <a:t>звільняє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 посади.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прийнятим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2019 року закону до складу уряду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прем'єр-міністр</a:t>
            </a:r>
            <a:r>
              <a:rPr lang="ru-RU" dirty="0"/>
              <a:t>, 2 </a:t>
            </a:r>
            <a:r>
              <a:rPr lang="ru-RU" dirty="0" err="1"/>
              <a:t>віце-прем'єра</a:t>
            </a:r>
            <a:r>
              <a:rPr lang="ru-RU" dirty="0"/>
              <a:t> і 12 </a:t>
            </a:r>
            <a:r>
              <a:rPr lang="ru-RU" dirty="0" err="1"/>
              <a:t>міністрів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957F8-D4DC-48DB-A396-5B37F61DAADE}"/>
              </a:ext>
            </a:extLst>
          </p:cNvPr>
          <p:cNvSpPr txBox="1"/>
          <p:nvPr/>
        </p:nvSpPr>
        <p:spPr>
          <a:xfrm>
            <a:off x="3000651" y="4035778"/>
            <a:ext cx="8697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Законодавча влада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законодавчим</a:t>
            </a:r>
            <a:r>
              <a:rPr lang="ru-RU" dirty="0"/>
              <a:t> органом є </a:t>
            </a:r>
            <a:r>
              <a:rPr lang="ru-RU" b="1" dirty="0" err="1"/>
              <a:t>Національні</a:t>
            </a:r>
            <a:r>
              <a:rPr lang="ru-RU" b="1" dirty="0"/>
              <a:t> </a:t>
            </a:r>
            <a:r>
              <a:rPr lang="ru-RU" b="1" dirty="0" err="1"/>
              <a:t>збори</a:t>
            </a:r>
            <a:r>
              <a:rPr lang="ru-RU" b="1" dirty="0"/>
              <a:t> </a:t>
            </a:r>
            <a:r>
              <a:rPr lang="ru-RU" dirty="0"/>
              <a:t>(132 </a:t>
            </a:r>
            <a:r>
              <a:rPr lang="ru-RU" dirty="0" err="1"/>
              <a:t>депутати</a:t>
            </a:r>
            <a:r>
              <a:rPr lang="ru-RU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b="1" dirty="0" err="1"/>
              <a:t>обираються</a:t>
            </a:r>
            <a:r>
              <a:rPr lang="ru-RU" dirty="0"/>
              <a:t> на </a:t>
            </a:r>
            <a:r>
              <a:rPr lang="ru-RU" dirty="0" err="1"/>
              <a:t>всенародних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 на </a:t>
            </a:r>
            <a:r>
              <a:rPr lang="ru-RU" dirty="0" err="1"/>
              <a:t>п'ятирічний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Депутатом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громадянин</a:t>
            </a:r>
            <a:r>
              <a:rPr lang="ru-RU" dirty="0"/>
              <a:t> </a:t>
            </a:r>
            <a:r>
              <a:rPr lang="ru-RU" dirty="0" err="1"/>
              <a:t>Вірменії</a:t>
            </a:r>
            <a:r>
              <a:rPr lang="ru-RU" dirty="0"/>
              <a:t> не </a:t>
            </a:r>
            <a:r>
              <a:rPr lang="ru-RU" dirty="0" err="1"/>
              <a:t>молодше</a:t>
            </a:r>
            <a:r>
              <a:rPr lang="ru-RU" dirty="0"/>
              <a:t> 25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проживав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до дня </a:t>
            </a:r>
            <a:r>
              <a:rPr lang="ru-RU" dirty="0" err="1"/>
              <a:t>виборів</a:t>
            </a:r>
            <a:r>
              <a:rPr lang="ru-RU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D8F51-7F64-46C6-9681-C8D45A917D1E}"/>
              </a:ext>
            </a:extLst>
          </p:cNvPr>
          <p:cNvSpPr txBox="1"/>
          <p:nvPr/>
        </p:nvSpPr>
        <p:spPr>
          <a:xfrm>
            <a:off x="3000650" y="5513106"/>
            <a:ext cx="859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Судова влада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Вищою</a:t>
            </a:r>
            <a:r>
              <a:rPr lang="ru-RU" dirty="0"/>
              <a:t> судовою </a:t>
            </a:r>
            <a:r>
              <a:rPr lang="ru-RU" dirty="0" err="1"/>
              <a:t>інстанцією</a:t>
            </a:r>
            <a:r>
              <a:rPr lang="ru-RU" dirty="0"/>
              <a:t> </a:t>
            </a:r>
            <a:r>
              <a:rPr lang="ru-RU" dirty="0" err="1"/>
              <a:t>Вірменії</a:t>
            </a:r>
            <a:r>
              <a:rPr lang="ru-RU" dirty="0"/>
              <a:t> є </a:t>
            </a:r>
            <a:r>
              <a:rPr lang="ru-RU" b="1" dirty="0" err="1"/>
              <a:t>Касаційний</a:t>
            </a:r>
            <a:r>
              <a:rPr lang="ru-RU" b="1" dirty="0"/>
              <a:t> суд.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Конституційне</a:t>
            </a:r>
            <a:r>
              <a:rPr lang="ru-RU" dirty="0"/>
              <a:t> </a:t>
            </a:r>
            <a:r>
              <a:rPr lang="ru-RU" dirty="0" err="1"/>
              <a:t>правосуддя</a:t>
            </a:r>
            <a:r>
              <a:rPr lang="ru-RU" dirty="0"/>
              <a:t> в </a:t>
            </a:r>
            <a:r>
              <a:rPr lang="ru-RU" dirty="0" err="1"/>
              <a:t>Республіці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b="1" dirty="0" err="1"/>
              <a:t>Конституційним</a:t>
            </a:r>
            <a:r>
              <a:rPr lang="ru-RU" b="1" dirty="0"/>
              <a:t> судом.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24670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F4E16D-FA8A-4AD9-AACC-39AA1E0412AB}"/>
              </a:ext>
            </a:extLst>
          </p:cNvPr>
          <p:cNvSpPr txBox="1"/>
          <p:nvPr/>
        </p:nvSpPr>
        <p:spPr>
          <a:xfrm>
            <a:off x="781235" y="88776"/>
            <a:ext cx="2888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Політичні партії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C6FDF-B188-4633-B2F9-B093F738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97" y="1494402"/>
            <a:ext cx="6324822" cy="3251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37807-F49B-404B-9CEF-FBDD5A252085}"/>
              </a:ext>
            </a:extLst>
          </p:cNvPr>
          <p:cNvSpPr txBox="1"/>
          <p:nvPr/>
        </p:nvSpPr>
        <p:spPr>
          <a:xfrm>
            <a:off x="5476561" y="4845660"/>
            <a:ext cx="2163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highlight>
                  <a:srgbClr val="C0C0C0"/>
                </a:highlight>
              </a:rPr>
              <a:t>Парламент Вірменії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97E97B5-CA87-4674-BCFE-FE3ECEC8FE3F}"/>
              </a:ext>
            </a:extLst>
          </p:cNvPr>
          <p:cNvSpPr/>
          <p:nvPr/>
        </p:nvSpPr>
        <p:spPr>
          <a:xfrm>
            <a:off x="923278" y="781235"/>
            <a:ext cx="319596" cy="3284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C883A40-96A1-47B4-9F97-575662BCBCE1}"/>
              </a:ext>
            </a:extLst>
          </p:cNvPr>
          <p:cNvSpPr/>
          <p:nvPr/>
        </p:nvSpPr>
        <p:spPr>
          <a:xfrm>
            <a:off x="923278" y="2743199"/>
            <a:ext cx="319596" cy="32847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099029F-3E48-48C3-BABC-173A00FA5F5A}"/>
              </a:ext>
            </a:extLst>
          </p:cNvPr>
          <p:cNvSpPr/>
          <p:nvPr/>
        </p:nvSpPr>
        <p:spPr>
          <a:xfrm>
            <a:off x="923278" y="4546519"/>
            <a:ext cx="319596" cy="32847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E4711-7D96-4B55-B618-AF1A0746DF71}"/>
              </a:ext>
            </a:extLst>
          </p:cNvPr>
          <p:cNvSpPr txBox="1"/>
          <p:nvPr/>
        </p:nvSpPr>
        <p:spPr>
          <a:xfrm>
            <a:off x="1420924" y="720586"/>
            <a:ext cx="41192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Мій крок </a:t>
            </a:r>
            <a:r>
              <a:rPr lang="uk-UA" dirty="0"/>
              <a:t>(місць у парламенті: 88 (66,7%). Лідер – </a:t>
            </a:r>
            <a:r>
              <a:rPr lang="uk-UA" dirty="0" err="1"/>
              <a:t>Нікол</a:t>
            </a:r>
            <a:r>
              <a:rPr lang="uk-UA" dirty="0"/>
              <a:t> </a:t>
            </a:r>
            <a:r>
              <a:rPr lang="uk-UA" dirty="0" err="1"/>
              <a:t>Пашинян</a:t>
            </a:r>
            <a:r>
              <a:rPr lang="uk-UA" dirty="0"/>
              <a:t>. Ідеологія: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Націонал-лібераліз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ліберальна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демократія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, центризм</a:t>
            </a:r>
            <a:r>
              <a:rPr lang="uk-UA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1D652-413E-4BEE-B0A4-A8DFC2D7128C}"/>
              </a:ext>
            </a:extLst>
          </p:cNvPr>
          <p:cNvSpPr txBox="1"/>
          <p:nvPr/>
        </p:nvSpPr>
        <p:spPr>
          <a:xfrm>
            <a:off x="1423903" y="2671563"/>
            <a:ext cx="3955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Процвітаюча Вірменія </a:t>
            </a:r>
            <a:r>
              <a:rPr lang="uk-UA" dirty="0"/>
              <a:t>(місць у парламенті: 24 (18,2%). Лідер - </a:t>
            </a:r>
            <a:r>
              <a:rPr lang="uk-UA" dirty="0" err="1"/>
              <a:t>Гагик</a:t>
            </a:r>
            <a:r>
              <a:rPr lang="uk-UA" dirty="0"/>
              <a:t> </a:t>
            </a:r>
            <a:r>
              <a:rPr lang="uk-UA" dirty="0" err="1"/>
              <a:t>Царукян</a:t>
            </a:r>
            <a:r>
              <a:rPr lang="uk-UA" dirty="0"/>
              <a:t>. Ідеологія: </a:t>
            </a:r>
            <a:r>
              <a:rPr lang="uk-UA" dirty="0" err="1"/>
              <a:t>Правоцентризм</a:t>
            </a:r>
            <a:r>
              <a:rPr lang="uk-UA" dirty="0"/>
              <a:t>, ліберальний консерватизм.</a:t>
            </a:r>
            <a:endParaRPr lang="uk-UA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05E24-639D-4E31-80D6-42C541A7D311}"/>
              </a:ext>
            </a:extLst>
          </p:cNvPr>
          <p:cNvSpPr txBox="1"/>
          <p:nvPr/>
        </p:nvSpPr>
        <p:spPr>
          <a:xfrm>
            <a:off x="1420924" y="4460939"/>
            <a:ext cx="36664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Світла Вірменія</a:t>
            </a:r>
            <a:r>
              <a:rPr lang="uk-UA" dirty="0"/>
              <a:t> </a:t>
            </a:r>
            <a:r>
              <a:rPr lang="uk-UA" sz="1600" dirty="0"/>
              <a:t>(місць у парламенті: 17 (12,9%). Лідер - Едмон </a:t>
            </a:r>
            <a:r>
              <a:rPr lang="uk-UA" sz="1600" dirty="0" err="1"/>
              <a:t>Марукян</a:t>
            </a:r>
            <a:r>
              <a:rPr lang="uk-UA" sz="1600" dirty="0"/>
              <a:t>. Ідеологія: Класичний лібералізм, </a:t>
            </a:r>
            <a:r>
              <a:rPr lang="uk-UA" sz="1600" dirty="0" err="1"/>
              <a:t>Проєвропеїзм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885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1B221-66B8-49EC-B23D-C24065CBA310}"/>
              </a:ext>
            </a:extLst>
          </p:cNvPr>
          <p:cNvSpPr txBox="1"/>
          <p:nvPr/>
        </p:nvSpPr>
        <p:spPr>
          <a:xfrm>
            <a:off x="801210" y="58881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/>
              <a:t>Зовнішня політика</a:t>
            </a:r>
          </a:p>
        </p:txBody>
      </p:sp>
      <p:pic>
        <p:nvPicPr>
          <p:cNvPr id="1026" name="Picture 2" descr="Почему армяне так преданы России? | Армения и армяне | Яндекс Дзен">
            <a:extLst>
              <a:ext uri="{FF2B5EF4-FFF2-40B4-BE49-F238E27FC236}">
                <a16:creationId xmlns:a16="http://schemas.microsoft.com/office/drawing/2014/main" id="{107FF642-B4BA-46C1-9721-3F235095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16" y="1188543"/>
            <a:ext cx="6557084" cy="36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21EE2E-9164-4293-B14A-EE5B02E1E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10" y="3024527"/>
            <a:ext cx="3910983" cy="42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6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091DF2-F2D7-4BAE-869E-91F0E274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30" y="1384917"/>
            <a:ext cx="10210000" cy="447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790AD2-A8DD-4949-91C4-A101B881009B}"/>
              </a:ext>
            </a:extLst>
          </p:cNvPr>
          <p:cNvSpPr txBox="1"/>
          <p:nvPr/>
        </p:nvSpPr>
        <p:spPr>
          <a:xfrm>
            <a:off x="763480" y="159798"/>
            <a:ext cx="975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Країни, що обмінялися дипломатичними місіями з Вірменією</a:t>
            </a:r>
          </a:p>
        </p:txBody>
      </p:sp>
    </p:spTree>
    <p:extLst>
      <p:ext uri="{BB962C8B-B14F-4D97-AF65-F5344CB8AC3E}">
        <p14:creationId xmlns:p14="http://schemas.microsoft.com/office/powerpoint/2010/main" val="135657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6D31F6-5932-4608-891F-32FC7968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2" y="1196157"/>
            <a:ext cx="9870073" cy="5007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F6EC4-9063-4CE6-B85C-EB73D47FB469}"/>
              </a:ext>
            </a:extLst>
          </p:cNvPr>
          <p:cNvSpPr txBox="1"/>
          <p:nvPr/>
        </p:nvSpPr>
        <p:spPr>
          <a:xfrm>
            <a:off x="803816" y="242050"/>
            <a:ext cx="112656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Одна з найголовніших місій зовнішньої політики Вірменії – міжнародне визнання геноциду 1915 року, вчиненого Османською імперією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7922E8-DC3D-4295-86E1-A00C5BB3E214}"/>
              </a:ext>
            </a:extLst>
          </p:cNvPr>
          <p:cNvSpPr/>
          <p:nvPr/>
        </p:nvSpPr>
        <p:spPr>
          <a:xfrm>
            <a:off x="1029810" y="6391922"/>
            <a:ext cx="195308" cy="1509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5B6640-8895-4EC8-9138-90D5517801FE}"/>
              </a:ext>
            </a:extLst>
          </p:cNvPr>
          <p:cNvSpPr/>
          <p:nvPr/>
        </p:nvSpPr>
        <p:spPr>
          <a:xfrm>
            <a:off x="5752730" y="6391922"/>
            <a:ext cx="195308" cy="15092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6E9CC-5512-4197-9E2B-04C36262A853}"/>
              </a:ext>
            </a:extLst>
          </p:cNvPr>
          <p:cNvSpPr txBox="1"/>
          <p:nvPr/>
        </p:nvSpPr>
        <p:spPr>
          <a:xfrm>
            <a:off x="1260630" y="6292784"/>
            <a:ext cx="414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- країни, які визнали геноцидом масові вбивства вірмен на державному рівні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65BDC-CAB9-48F0-BB75-4A7890CD1FFC}"/>
              </a:ext>
            </a:extLst>
          </p:cNvPr>
          <p:cNvSpPr txBox="1"/>
          <p:nvPr/>
        </p:nvSpPr>
        <p:spPr>
          <a:xfrm>
            <a:off x="6095999" y="6292783"/>
            <a:ext cx="597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- країни, які визнали геноцидом масові вбивства вірмен на рівні окремих муніципалітетів та земель</a:t>
            </a:r>
          </a:p>
        </p:txBody>
      </p:sp>
    </p:spTree>
    <p:extLst>
      <p:ext uri="{BB962C8B-B14F-4D97-AF65-F5344CB8AC3E}">
        <p14:creationId xmlns:p14="http://schemas.microsoft.com/office/powerpoint/2010/main" val="927245017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377</TotalTime>
  <Words>666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BatangChe</vt:lpstr>
      <vt:lpstr>Arial</vt:lpstr>
      <vt:lpstr>Bahnschrift Condensed</vt:lpstr>
      <vt:lpstr>Bahnschrift SemiLight</vt:lpstr>
      <vt:lpstr>Franklin Gothic Book</vt:lpstr>
      <vt:lpstr>Roboto</vt:lpstr>
      <vt:lpstr>Times New Roman</vt:lpstr>
      <vt:lpstr>Уголки</vt:lpstr>
      <vt:lpstr>ВІРМЕНІЯ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ВІРМЕНІЯ</dc:title>
  <dc:creator>Прохор Казбеков</dc:creator>
  <cp:lastModifiedBy>Прохор Казбеков</cp:lastModifiedBy>
  <cp:revision>24</cp:revision>
  <dcterms:created xsi:type="dcterms:W3CDTF">2020-11-08T18:49:35Z</dcterms:created>
  <dcterms:modified xsi:type="dcterms:W3CDTF">2020-11-09T15:27:13Z</dcterms:modified>
</cp:coreProperties>
</file>