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59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42975" y="4453699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1" y="158394"/>
                </a:moveTo>
                <a:lnTo>
                  <a:pt x="304749" y="97790"/>
                </a:lnTo>
                <a:lnTo>
                  <a:pt x="270408" y="46393"/>
                </a:lnTo>
                <a:lnTo>
                  <a:pt x="219024" y="12065"/>
                </a:lnTo>
                <a:lnTo>
                  <a:pt x="158407" y="0"/>
                </a:lnTo>
                <a:lnTo>
                  <a:pt x="108343" y="8077"/>
                </a:lnTo>
                <a:lnTo>
                  <a:pt x="64858" y="30556"/>
                </a:lnTo>
                <a:lnTo>
                  <a:pt x="30568" y="64846"/>
                </a:lnTo>
                <a:lnTo>
                  <a:pt x="8077" y="108331"/>
                </a:lnTo>
                <a:lnTo>
                  <a:pt x="0" y="158394"/>
                </a:lnTo>
                <a:lnTo>
                  <a:pt x="0" y="506425"/>
                </a:lnTo>
                <a:lnTo>
                  <a:pt x="0" y="688492"/>
                </a:lnTo>
                <a:lnTo>
                  <a:pt x="316801" y="688517"/>
                </a:lnTo>
                <a:lnTo>
                  <a:pt x="316801" y="506425"/>
                </a:lnTo>
                <a:lnTo>
                  <a:pt x="316801" y="15839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01178" y="4105693"/>
            <a:ext cx="316865" cy="1036955"/>
          </a:xfrm>
          <a:custGeom>
            <a:avLst/>
            <a:gdLst/>
            <a:ahLst/>
            <a:cxnLst/>
            <a:rect l="l" t="t" r="r" b="b"/>
            <a:pathLst>
              <a:path w="316865" h="1036954">
                <a:moveTo>
                  <a:pt x="316801" y="158407"/>
                </a:moveTo>
                <a:lnTo>
                  <a:pt x="304749" y="97790"/>
                </a:lnTo>
                <a:lnTo>
                  <a:pt x="270421" y="46405"/>
                </a:lnTo>
                <a:lnTo>
                  <a:pt x="219024" y="12065"/>
                </a:lnTo>
                <a:lnTo>
                  <a:pt x="158394" y="0"/>
                </a:lnTo>
                <a:lnTo>
                  <a:pt x="108331" y="8077"/>
                </a:lnTo>
                <a:lnTo>
                  <a:pt x="64858" y="30568"/>
                </a:lnTo>
                <a:lnTo>
                  <a:pt x="30568" y="64858"/>
                </a:lnTo>
                <a:lnTo>
                  <a:pt x="8077" y="108343"/>
                </a:lnTo>
                <a:lnTo>
                  <a:pt x="0" y="158407"/>
                </a:lnTo>
                <a:lnTo>
                  <a:pt x="0" y="506399"/>
                </a:lnTo>
                <a:lnTo>
                  <a:pt x="0" y="854430"/>
                </a:lnTo>
                <a:lnTo>
                  <a:pt x="0" y="1036497"/>
                </a:lnTo>
                <a:lnTo>
                  <a:pt x="316801" y="1036523"/>
                </a:lnTo>
                <a:lnTo>
                  <a:pt x="316801" y="854430"/>
                </a:lnTo>
                <a:lnTo>
                  <a:pt x="316801" y="506399"/>
                </a:lnTo>
                <a:lnTo>
                  <a:pt x="316801" y="15840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259407" y="3757701"/>
            <a:ext cx="316865" cy="1384935"/>
          </a:xfrm>
          <a:custGeom>
            <a:avLst/>
            <a:gdLst/>
            <a:ahLst/>
            <a:cxnLst/>
            <a:rect l="l" t="t" r="r" b="b"/>
            <a:pathLst>
              <a:path w="316865" h="1384935">
                <a:moveTo>
                  <a:pt x="316788" y="158394"/>
                </a:moveTo>
                <a:lnTo>
                  <a:pt x="304736" y="97777"/>
                </a:lnTo>
                <a:lnTo>
                  <a:pt x="270395" y="46367"/>
                </a:lnTo>
                <a:lnTo>
                  <a:pt x="219011" y="12052"/>
                </a:lnTo>
                <a:lnTo>
                  <a:pt x="158394" y="0"/>
                </a:lnTo>
                <a:lnTo>
                  <a:pt x="108318" y="8077"/>
                </a:lnTo>
                <a:lnTo>
                  <a:pt x="64833" y="30556"/>
                </a:lnTo>
                <a:lnTo>
                  <a:pt x="30556" y="64846"/>
                </a:lnTo>
                <a:lnTo>
                  <a:pt x="8064" y="108318"/>
                </a:lnTo>
                <a:lnTo>
                  <a:pt x="0" y="158394"/>
                </a:lnTo>
                <a:lnTo>
                  <a:pt x="0" y="506399"/>
                </a:lnTo>
                <a:lnTo>
                  <a:pt x="0" y="854392"/>
                </a:lnTo>
                <a:lnTo>
                  <a:pt x="0" y="1202423"/>
                </a:lnTo>
                <a:lnTo>
                  <a:pt x="0" y="1384490"/>
                </a:lnTo>
                <a:lnTo>
                  <a:pt x="316788" y="1384515"/>
                </a:lnTo>
                <a:lnTo>
                  <a:pt x="316788" y="1202423"/>
                </a:lnTo>
                <a:lnTo>
                  <a:pt x="316788" y="854392"/>
                </a:lnTo>
                <a:lnTo>
                  <a:pt x="316788" y="506399"/>
                </a:lnTo>
                <a:lnTo>
                  <a:pt x="316788" y="15839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17598" y="3409670"/>
            <a:ext cx="316865" cy="1732914"/>
          </a:xfrm>
          <a:custGeom>
            <a:avLst/>
            <a:gdLst/>
            <a:ahLst/>
            <a:cxnLst/>
            <a:rect l="l" t="t" r="r" b="b"/>
            <a:pathLst>
              <a:path w="316865" h="1732914">
                <a:moveTo>
                  <a:pt x="316801" y="158407"/>
                </a:moveTo>
                <a:lnTo>
                  <a:pt x="304736" y="97790"/>
                </a:lnTo>
                <a:lnTo>
                  <a:pt x="270408" y="46405"/>
                </a:lnTo>
                <a:lnTo>
                  <a:pt x="219011" y="12065"/>
                </a:lnTo>
                <a:lnTo>
                  <a:pt x="158407" y="0"/>
                </a:lnTo>
                <a:lnTo>
                  <a:pt x="108343" y="8077"/>
                </a:lnTo>
                <a:lnTo>
                  <a:pt x="64858" y="30568"/>
                </a:lnTo>
                <a:lnTo>
                  <a:pt x="30568" y="64858"/>
                </a:lnTo>
                <a:lnTo>
                  <a:pt x="8077" y="108343"/>
                </a:lnTo>
                <a:lnTo>
                  <a:pt x="0" y="158407"/>
                </a:lnTo>
                <a:lnTo>
                  <a:pt x="0" y="506425"/>
                </a:lnTo>
                <a:lnTo>
                  <a:pt x="0" y="854430"/>
                </a:lnTo>
                <a:lnTo>
                  <a:pt x="0" y="1732546"/>
                </a:lnTo>
                <a:lnTo>
                  <a:pt x="316801" y="1732546"/>
                </a:lnTo>
                <a:lnTo>
                  <a:pt x="316801" y="506425"/>
                </a:lnTo>
                <a:lnTo>
                  <a:pt x="316801" y="15840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0957" y="181777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299" y="396599"/>
                </a:moveTo>
                <a:lnTo>
                  <a:pt x="152829" y="391361"/>
                </a:lnTo>
                <a:lnTo>
                  <a:pt x="111089" y="376443"/>
                </a:lnTo>
                <a:lnTo>
                  <a:pt x="74270" y="353034"/>
                </a:lnTo>
                <a:lnTo>
                  <a:pt x="43562" y="322325"/>
                </a:lnTo>
                <a:lnTo>
                  <a:pt x="20154" y="285506"/>
                </a:lnTo>
                <a:lnTo>
                  <a:pt x="5236" y="243767"/>
                </a:lnTo>
                <a:lnTo>
                  <a:pt x="0" y="198299"/>
                </a:lnTo>
                <a:lnTo>
                  <a:pt x="5236" y="152831"/>
                </a:lnTo>
                <a:lnTo>
                  <a:pt x="20154" y="111092"/>
                </a:lnTo>
                <a:lnTo>
                  <a:pt x="43562" y="74273"/>
                </a:lnTo>
                <a:lnTo>
                  <a:pt x="74270" y="43564"/>
                </a:lnTo>
                <a:lnTo>
                  <a:pt x="111089" y="20155"/>
                </a:lnTo>
                <a:lnTo>
                  <a:pt x="152829" y="5237"/>
                </a:lnTo>
                <a:lnTo>
                  <a:pt x="198299" y="0"/>
                </a:lnTo>
                <a:lnTo>
                  <a:pt x="237169" y="3845"/>
                </a:lnTo>
                <a:lnTo>
                  <a:pt x="274186" y="15094"/>
                </a:lnTo>
                <a:lnTo>
                  <a:pt x="308317" y="33316"/>
                </a:lnTo>
                <a:lnTo>
                  <a:pt x="338524" y="58079"/>
                </a:lnTo>
                <a:lnTo>
                  <a:pt x="363281" y="88282"/>
                </a:lnTo>
                <a:lnTo>
                  <a:pt x="381502" y="122413"/>
                </a:lnTo>
                <a:lnTo>
                  <a:pt x="392752" y="159432"/>
                </a:lnTo>
                <a:lnTo>
                  <a:pt x="396599" y="198299"/>
                </a:lnTo>
                <a:lnTo>
                  <a:pt x="391362" y="243767"/>
                </a:lnTo>
                <a:lnTo>
                  <a:pt x="376445" y="285506"/>
                </a:lnTo>
                <a:lnTo>
                  <a:pt x="353037" y="322325"/>
                </a:lnTo>
                <a:lnTo>
                  <a:pt x="322328" y="353034"/>
                </a:lnTo>
                <a:lnTo>
                  <a:pt x="285509" y="376443"/>
                </a:lnTo>
                <a:lnTo>
                  <a:pt x="243770" y="391361"/>
                </a:lnTo>
                <a:lnTo>
                  <a:pt x="198299" y="39659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470318" y="3480803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5816" y="319981"/>
                </a:moveTo>
                <a:lnTo>
                  <a:pt x="114943" y="313739"/>
                </a:lnTo>
                <a:lnTo>
                  <a:pt x="59506" y="284983"/>
                </a:lnTo>
                <a:lnTo>
                  <a:pt x="19293" y="237214"/>
                </a:lnTo>
                <a:lnTo>
                  <a:pt x="406" y="177667"/>
                </a:lnTo>
                <a:lnTo>
                  <a:pt x="94" y="153676"/>
                </a:lnTo>
                <a:lnTo>
                  <a:pt x="0" y="146437"/>
                </a:lnTo>
                <a:lnTo>
                  <a:pt x="27662" y="69119"/>
                </a:lnTo>
                <a:lnTo>
                  <a:pt x="61721" y="33239"/>
                </a:lnTo>
                <a:lnTo>
                  <a:pt x="104649" y="9599"/>
                </a:lnTo>
                <a:lnTo>
                  <a:pt x="153180" y="0"/>
                </a:lnTo>
                <a:lnTo>
                  <a:pt x="204043" y="6239"/>
                </a:lnTo>
                <a:lnTo>
                  <a:pt x="250372" y="28159"/>
                </a:lnTo>
                <a:lnTo>
                  <a:pt x="286253" y="62217"/>
                </a:lnTo>
                <a:lnTo>
                  <a:pt x="309890" y="105146"/>
                </a:lnTo>
                <a:lnTo>
                  <a:pt x="319485" y="153676"/>
                </a:lnTo>
                <a:lnTo>
                  <a:pt x="313243" y="204539"/>
                </a:lnTo>
                <a:lnTo>
                  <a:pt x="291326" y="250869"/>
                </a:lnTo>
                <a:lnTo>
                  <a:pt x="257272" y="286750"/>
                </a:lnTo>
                <a:lnTo>
                  <a:pt x="214347" y="310386"/>
                </a:lnTo>
                <a:lnTo>
                  <a:pt x="165816" y="319981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647775" y="2704274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4" h="635635">
                <a:moveTo>
                  <a:pt x="635228" y="317627"/>
                </a:moveTo>
                <a:lnTo>
                  <a:pt x="633590" y="295325"/>
                </a:lnTo>
                <a:lnTo>
                  <a:pt x="632358" y="274955"/>
                </a:lnTo>
                <a:lnTo>
                  <a:pt x="631952" y="273075"/>
                </a:lnTo>
                <a:lnTo>
                  <a:pt x="631786" y="270687"/>
                </a:lnTo>
                <a:lnTo>
                  <a:pt x="626135" y="245414"/>
                </a:lnTo>
                <a:lnTo>
                  <a:pt x="622833" y="229704"/>
                </a:lnTo>
                <a:lnTo>
                  <a:pt x="622312" y="228307"/>
                </a:lnTo>
                <a:lnTo>
                  <a:pt x="621779" y="225894"/>
                </a:lnTo>
                <a:lnTo>
                  <a:pt x="611314" y="198450"/>
                </a:lnTo>
                <a:lnTo>
                  <a:pt x="607009" y="186728"/>
                </a:lnTo>
                <a:lnTo>
                  <a:pt x="606501" y="185813"/>
                </a:lnTo>
                <a:lnTo>
                  <a:pt x="605713" y="183718"/>
                </a:lnTo>
                <a:lnTo>
                  <a:pt x="590791" y="156832"/>
                </a:lnTo>
                <a:lnTo>
                  <a:pt x="585279" y="146646"/>
                </a:lnTo>
                <a:lnTo>
                  <a:pt x="584771" y="145986"/>
                </a:lnTo>
                <a:lnTo>
                  <a:pt x="584060" y="144678"/>
                </a:lnTo>
                <a:lnTo>
                  <a:pt x="564476" y="118732"/>
                </a:lnTo>
                <a:lnTo>
                  <a:pt x="558050" y="110083"/>
                </a:lnTo>
                <a:lnTo>
                  <a:pt x="557707" y="109753"/>
                </a:lnTo>
                <a:lnTo>
                  <a:pt x="557326" y="109232"/>
                </a:lnTo>
                <a:lnTo>
                  <a:pt x="525995" y="77901"/>
                </a:lnTo>
                <a:lnTo>
                  <a:pt x="525716" y="77647"/>
                </a:lnTo>
                <a:lnTo>
                  <a:pt x="520128" y="73482"/>
                </a:lnTo>
                <a:lnTo>
                  <a:pt x="490562" y="51168"/>
                </a:lnTo>
                <a:lnTo>
                  <a:pt x="489369" y="50520"/>
                </a:lnTo>
                <a:lnTo>
                  <a:pt x="488657" y="49974"/>
                </a:lnTo>
                <a:lnTo>
                  <a:pt x="479666" y="45135"/>
                </a:lnTo>
                <a:lnTo>
                  <a:pt x="451523" y="29527"/>
                </a:lnTo>
                <a:lnTo>
                  <a:pt x="448779" y="28486"/>
                </a:lnTo>
                <a:lnTo>
                  <a:pt x="447281" y="27673"/>
                </a:lnTo>
                <a:lnTo>
                  <a:pt x="435635" y="23469"/>
                </a:lnTo>
                <a:lnTo>
                  <a:pt x="409359" y="13449"/>
                </a:lnTo>
                <a:lnTo>
                  <a:pt x="405472" y="12585"/>
                </a:lnTo>
                <a:lnTo>
                  <a:pt x="403059" y="11709"/>
                </a:lnTo>
                <a:lnTo>
                  <a:pt x="387286" y="8521"/>
                </a:lnTo>
                <a:lnTo>
                  <a:pt x="364553" y="3441"/>
                </a:lnTo>
                <a:lnTo>
                  <a:pt x="360819" y="3175"/>
                </a:lnTo>
                <a:lnTo>
                  <a:pt x="357720" y="2540"/>
                </a:lnTo>
                <a:lnTo>
                  <a:pt x="336842" y="1409"/>
                </a:lnTo>
                <a:lnTo>
                  <a:pt x="317627" y="0"/>
                </a:lnTo>
                <a:lnTo>
                  <a:pt x="314731" y="215"/>
                </a:lnTo>
                <a:lnTo>
                  <a:pt x="311988" y="63"/>
                </a:lnTo>
                <a:lnTo>
                  <a:pt x="290728" y="1981"/>
                </a:lnTo>
                <a:lnTo>
                  <a:pt x="270687" y="3441"/>
                </a:lnTo>
                <a:lnTo>
                  <a:pt x="268211" y="4000"/>
                </a:lnTo>
                <a:lnTo>
                  <a:pt x="266585" y="4140"/>
                </a:lnTo>
                <a:lnTo>
                  <a:pt x="251231" y="7797"/>
                </a:lnTo>
                <a:lnTo>
                  <a:pt x="225894" y="13449"/>
                </a:lnTo>
                <a:lnTo>
                  <a:pt x="223380" y="14414"/>
                </a:lnTo>
                <a:lnTo>
                  <a:pt x="222224" y="14681"/>
                </a:lnTo>
                <a:lnTo>
                  <a:pt x="210731" y="19240"/>
                </a:lnTo>
                <a:lnTo>
                  <a:pt x="183718" y="29527"/>
                </a:lnTo>
                <a:lnTo>
                  <a:pt x="181229" y="30911"/>
                </a:lnTo>
                <a:lnTo>
                  <a:pt x="179641" y="31534"/>
                </a:lnTo>
                <a:lnTo>
                  <a:pt x="167805" y="38354"/>
                </a:lnTo>
                <a:lnTo>
                  <a:pt x="144678" y="51168"/>
                </a:lnTo>
                <a:lnTo>
                  <a:pt x="141897" y="53263"/>
                </a:lnTo>
                <a:lnTo>
                  <a:pt x="139560" y="54610"/>
                </a:lnTo>
                <a:lnTo>
                  <a:pt x="128219" y="63588"/>
                </a:lnTo>
                <a:lnTo>
                  <a:pt x="109245" y="77901"/>
                </a:lnTo>
                <a:lnTo>
                  <a:pt x="105867" y="81280"/>
                </a:lnTo>
                <a:lnTo>
                  <a:pt x="102704" y="83781"/>
                </a:lnTo>
                <a:lnTo>
                  <a:pt x="103009" y="84137"/>
                </a:lnTo>
                <a:lnTo>
                  <a:pt x="77914" y="109232"/>
                </a:lnTo>
                <a:lnTo>
                  <a:pt x="51168" y="144678"/>
                </a:lnTo>
                <a:lnTo>
                  <a:pt x="29527" y="183718"/>
                </a:lnTo>
                <a:lnTo>
                  <a:pt x="13449" y="225894"/>
                </a:lnTo>
                <a:lnTo>
                  <a:pt x="3441" y="270687"/>
                </a:lnTo>
                <a:lnTo>
                  <a:pt x="0" y="317627"/>
                </a:lnTo>
                <a:lnTo>
                  <a:pt x="3441" y="364553"/>
                </a:lnTo>
                <a:lnTo>
                  <a:pt x="13449" y="409346"/>
                </a:lnTo>
                <a:lnTo>
                  <a:pt x="29527" y="451510"/>
                </a:lnTo>
                <a:lnTo>
                  <a:pt x="51168" y="490562"/>
                </a:lnTo>
                <a:lnTo>
                  <a:pt x="77914" y="525995"/>
                </a:lnTo>
                <a:lnTo>
                  <a:pt x="109245" y="557326"/>
                </a:lnTo>
                <a:lnTo>
                  <a:pt x="144678" y="584060"/>
                </a:lnTo>
                <a:lnTo>
                  <a:pt x="183718" y="605701"/>
                </a:lnTo>
                <a:lnTo>
                  <a:pt x="225894" y="621779"/>
                </a:lnTo>
                <a:lnTo>
                  <a:pt x="270687" y="631786"/>
                </a:lnTo>
                <a:lnTo>
                  <a:pt x="317627" y="635228"/>
                </a:lnTo>
                <a:lnTo>
                  <a:pt x="367614" y="631266"/>
                </a:lnTo>
                <a:lnTo>
                  <a:pt x="415912" y="619633"/>
                </a:lnTo>
                <a:lnTo>
                  <a:pt x="461683" y="600684"/>
                </a:lnTo>
                <a:lnTo>
                  <a:pt x="504063" y="574751"/>
                </a:lnTo>
                <a:lnTo>
                  <a:pt x="542201" y="542201"/>
                </a:lnTo>
                <a:lnTo>
                  <a:pt x="574751" y="504063"/>
                </a:lnTo>
                <a:lnTo>
                  <a:pt x="600684" y="461683"/>
                </a:lnTo>
                <a:lnTo>
                  <a:pt x="619645" y="415912"/>
                </a:lnTo>
                <a:lnTo>
                  <a:pt x="631266" y="367601"/>
                </a:lnTo>
                <a:lnTo>
                  <a:pt x="634885" y="321881"/>
                </a:lnTo>
                <a:lnTo>
                  <a:pt x="635203" y="321881"/>
                </a:lnTo>
                <a:lnTo>
                  <a:pt x="635063" y="319659"/>
                </a:lnTo>
                <a:lnTo>
                  <a:pt x="635228" y="31762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60944" y="181777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5925" y="396596"/>
                </a:moveTo>
                <a:lnTo>
                  <a:pt x="152280" y="391201"/>
                </a:lnTo>
                <a:lnTo>
                  <a:pt x="109912" y="375804"/>
                </a:lnTo>
                <a:lnTo>
                  <a:pt x="72097" y="351269"/>
                </a:lnTo>
                <a:lnTo>
                  <a:pt x="41493" y="319687"/>
                </a:lnTo>
                <a:lnTo>
                  <a:pt x="18806" y="282558"/>
                </a:lnTo>
                <a:lnTo>
                  <a:pt x="4740" y="241383"/>
                </a:lnTo>
                <a:lnTo>
                  <a:pt x="0" y="197661"/>
                </a:lnTo>
                <a:lnTo>
                  <a:pt x="5288" y="152894"/>
                </a:lnTo>
                <a:lnTo>
                  <a:pt x="20513" y="110464"/>
                </a:lnTo>
                <a:lnTo>
                  <a:pt x="44248" y="73440"/>
                </a:lnTo>
                <a:lnTo>
                  <a:pt x="75194" y="42853"/>
                </a:lnTo>
                <a:lnTo>
                  <a:pt x="112052" y="19732"/>
                </a:lnTo>
                <a:lnTo>
                  <a:pt x="153525" y="5104"/>
                </a:lnTo>
                <a:lnTo>
                  <a:pt x="198312" y="0"/>
                </a:lnTo>
                <a:lnTo>
                  <a:pt x="198312" y="198299"/>
                </a:lnTo>
                <a:lnTo>
                  <a:pt x="356562" y="78814"/>
                </a:lnTo>
                <a:lnTo>
                  <a:pt x="379477" y="117635"/>
                </a:lnTo>
                <a:lnTo>
                  <a:pt x="392795" y="159549"/>
                </a:lnTo>
                <a:lnTo>
                  <a:pt x="396556" y="202899"/>
                </a:lnTo>
                <a:lnTo>
                  <a:pt x="390795" y="246027"/>
                </a:lnTo>
                <a:lnTo>
                  <a:pt x="375552" y="287278"/>
                </a:lnTo>
                <a:lnTo>
                  <a:pt x="350862" y="324994"/>
                </a:lnTo>
                <a:lnTo>
                  <a:pt x="318318" y="356188"/>
                </a:lnTo>
                <a:lnTo>
                  <a:pt x="280566" y="378748"/>
                </a:lnTo>
                <a:lnTo>
                  <a:pt x="239228" y="392331"/>
                </a:lnTo>
                <a:lnTo>
                  <a:pt x="195925" y="396596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76616" y="303174"/>
            <a:ext cx="625475" cy="624840"/>
          </a:xfrm>
          <a:custGeom>
            <a:avLst/>
            <a:gdLst/>
            <a:ahLst/>
            <a:cxnLst/>
            <a:rect l="l" t="t" r="r" b="b"/>
            <a:pathLst>
              <a:path w="625475" h="624840">
                <a:moveTo>
                  <a:pt x="625284" y="304914"/>
                </a:moveTo>
                <a:lnTo>
                  <a:pt x="624293" y="295440"/>
                </a:lnTo>
                <a:lnTo>
                  <a:pt x="624078" y="284657"/>
                </a:lnTo>
                <a:lnTo>
                  <a:pt x="621499" y="268655"/>
                </a:lnTo>
                <a:lnTo>
                  <a:pt x="620191" y="255993"/>
                </a:lnTo>
                <a:lnTo>
                  <a:pt x="618413" y="249440"/>
                </a:lnTo>
                <a:lnTo>
                  <a:pt x="617169" y="241604"/>
                </a:lnTo>
                <a:lnTo>
                  <a:pt x="610285" y="219252"/>
                </a:lnTo>
                <a:lnTo>
                  <a:pt x="607110" y="207416"/>
                </a:lnTo>
                <a:lnTo>
                  <a:pt x="605688" y="204266"/>
                </a:lnTo>
                <a:lnTo>
                  <a:pt x="604329" y="199834"/>
                </a:lnTo>
                <a:lnTo>
                  <a:pt x="588365" y="165798"/>
                </a:lnTo>
                <a:lnTo>
                  <a:pt x="586460" y="161556"/>
                </a:lnTo>
                <a:lnTo>
                  <a:pt x="586181" y="161150"/>
                </a:lnTo>
                <a:lnTo>
                  <a:pt x="585673" y="160045"/>
                </a:lnTo>
                <a:lnTo>
                  <a:pt x="561314" y="122910"/>
                </a:lnTo>
                <a:lnTo>
                  <a:pt x="560057" y="121513"/>
                </a:lnTo>
                <a:lnTo>
                  <a:pt x="559396" y="120484"/>
                </a:lnTo>
                <a:lnTo>
                  <a:pt x="551561" y="111912"/>
                </a:lnTo>
                <a:lnTo>
                  <a:pt x="531355" y="89090"/>
                </a:lnTo>
                <a:lnTo>
                  <a:pt x="528701" y="86868"/>
                </a:lnTo>
                <a:lnTo>
                  <a:pt x="526694" y="84658"/>
                </a:lnTo>
                <a:lnTo>
                  <a:pt x="513435" y="74028"/>
                </a:lnTo>
                <a:lnTo>
                  <a:pt x="495909" y="59270"/>
                </a:lnTo>
                <a:lnTo>
                  <a:pt x="492264" y="57035"/>
                </a:lnTo>
                <a:lnTo>
                  <a:pt x="489165" y="54533"/>
                </a:lnTo>
                <a:lnTo>
                  <a:pt x="474967" y="46367"/>
                </a:lnTo>
                <a:lnTo>
                  <a:pt x="456488" y="34950"/>
                </a:lnTo>
                <a:lnTo>
                  <a:pt x="451332" y="32740"/>
                </a:lnTo>
                <a:lnTo>
                  <a:pt x="447560" y="30556"/>
                </a:lnTo>
                <a:lnTo>
                  <a:pt x="434809" y="25628"/>
                </a:lnTo>
                <a:lnTo>
                  <a:pt x="414985" y="17081"/>
                </a:lnTo>
                <a:lnTo>
                  <a:pt x="407822" y="15176"/>
                </a:lnTo>
                <a:lnTo>
                  <a:pt x="402678" y="13169"/>
                </a:lnTo>
                <a:lnTo>
                  <a:pt x="390347" y="10490"/>
                </a:lnTo>
                <a:lnTo>
                  <a:pt x="372071" y="5588"/>
                </a:lnTo>
                <a:lnTo>
                  <a:pt x="362699" y="4470"/>
                </a:lnTo>
                <a:lnTo>
                  <a:pt x="355295" y="2844"/>
                </a:lnTo>
                <a:lnTo>
                  <a:pt x="343750" y="2184"/>
                </a:lnTo>
                <a:lnTo>
                  <a:pt x="328434" y="330"/>
                </a:lnTo>
                <a:lnTo>
                  <a:pt x="316141" y="584"/>
                </a:lnTo>
                <a:lnTo>
                  <a:pt x="306184" y="0"/>
                </a:lnTo>
                <a:lnTo>
                  <a:pt x="296735" y="977"/>
                </a:lnTo>
                <a:lnTo>
                  <a:pt x="284746" y="1206"/>
                </a:lnTo>
                <a:lnTo>
                  <a:pt x="267881" y="3924"/>
                </a:lnTo>
                <a:lnTo>
                  <a:pt x="256133" y="5118"/>
                </a:lnTo>
                <a:lnTo>
                  <a:pt x="249720" y="6845"/>
                </a:lnTo>
                <a:lnTo>
                  <a:pt x="241681" y="8128"/>
                </a:lnTo>
                <a:lnTo>
                  <a:pt x="219671" y="14884"/>
                </a:lnTo>
                <a:lnTo>
                  <a:pt x="207543" y="18135"/>
                </a:lnTo>
                <a:lnTo>
                  <a:pt x="204152" y="19659"/>
                </a:lnTo>
                <a:lnTo>
                  <a:pt x="199910" y="20955"/>
                </a:lnTo>
                <a:lnTo>
                  <a:pt x="171297" y="34366"/>
                </a:lnTo>
                <a:lnTo>
                  <a:pt x="162648" y="38239"/>
                </a:lnTo>
                <a:lnTo>
                  <a:pt x="161658" y="38887"/>
                </a:lnTo>
                <a:lnTo>
                  <a:pt x="160108" y="39611"/>
                </a:lnTo>
                <a:lnTo>
                  <a:pt x="122961" y="63969"/>
                </a:lnTo>
                <a:lnTo>
                  <a:pt x="122174" y="64668"/>
                </a:lnTo>
                <a:lnTo>
                  <a:pt x="122034" y="64757"/>
                </a:lnTo>
                <a:lnTo>
                  <a:pt x="119761" y="66814"/>
                </a:lnTo>
                <a:lnTo>
                  <a:pt x="89141" y="93916"/>
                </a:lnTo>
                <a:lnTo>
                  <a:pt x="87566" y="95783"/>
                </a:lnTo>
                <a:lnTo>
                  <a:pt x="86271" y="96951"/>
                </a:lnTo>
                <a:lnTo>
                  <a:pt x="76339" y="109131"/>
                </a:lnTo>
                <a:lnTo>
                  <a:pt x="59309" y="129362"/>
                </a:lnTo>
                <a:lnTo>
                  <a:pt x="57759" y="131914"/>
                </a:lnTo>
                <a:lnTo>
                  <a:pt x="55918" y="134162"/>
                </a:lnTo>
                <a:lnTo>
                  <a:pt x="43472" y="155359"/>
                </a:lnTo>
                <a:lnTo>
                  <a:pt x="33629" y="171513"/>
                </a:lnTo>
                <a:lnTo>
                  <a:pt x="32791" y="173532"/>
                </a:lnTo>
                <a:lnTo>
                  <a:pt x="31546" y="175666"/>
                </a:lnTo>
                <a:lnTo>
                  <a:pt x="22072" y="199644"/>
                </a:lnTo>
                <a:lnTo>
                  <a:pt x="15049" y="216750"/>
                </a:lnTo>
                <a:lnTo>
                  <a:pt x="14630" y="218465"/>
                </a:lnTo>
                <a:lnTo>
                  <a:pt x="13728" y="220776"/>
                </a:lnTo>
                <a:lnTo>
                  <a:pt x="8420" y="244602"/>
                </a:lnTo>
                <a:lnTo>
                  <a:pt x="3771" y="264185"/>
                </a:lnTo>
                <a:lnTo>
                  <a:pt x="3606" y="266255"/>
                </a:lnTo>
                <a:lnTo>
                  <a:pt x="3048" y="268782"/>
                </a:lnTo>
                <a:lnTo>
                  <a:pt x="1816" y="289344"/>
                </a:lnTo>
                <a:lnTo>
                  <a:pt x="0" y="312940"/>
                </a:lnTo>
                <a:lnTo>
                  <a:pt x="241" y="315963"/>
                </a:lnTo>
                <a:lnTo>
                  <a:pt x="63" y="318985"/>
                </a:lnTo>
                <a:lnTo>
                  <a:pt x="482" y="318985"/>
                </a:lnTo>
                <a:lnTo>
                  <a:pt x="3962" y="362127"/>
                </a:lnTo>
                <a:lnTo>
                  <a:pt x="15608" y="410095"/>
                </a:lnTo>
                <a:lnTo>
                  <a:pt x="34455" y="455218"/>
                </a:lnTo>
                <a:lnTo>
                  <a:pt x="60020" y="496735"/>
                </a:lnTo>
                <a:lnTo>
                  <a:pt x="91846" y="533882"/>
                </a:lnTo>
                <a:lnTo>
                  <a:pt x="129438" y="565861"/>
                </a:lnTo>
                <a:lnTo>
                  <a:pt x="168859" y="590194"/>
                </a:lnTo>
                <a:lnTo>
                  <a:pt x="210362" y="608050"/>
                </a:lnTo>
                <a:lnTo>
                  <a:pt x="253263" y="619556"/>
                </a:lnTo>
                <a:lnTo>
                  <a:pt x="296900" y="624814"/>
                </a:lnTo>
                <a:lnTo>
                  <a:pt x="340588" y="623938"/>
                </a:lnTo>
                <a:lnTo>
                  <a:pt x="383654" y="617016"/>
                </a:lnTo>
                <a:lnTo>
                  <a:pt x="425411" y="604177"/>
                </a:lnTo>
                <a:lnTo>
                  <a:pt x="463715" y="586232"/>
                </a:lnTo>
                <a:lnTo>
                  <a:pt x="463905" y="586143"/>
                </a:lnTo>
                <a:lnTo>
                  <a:pt x="465213" y="585533"/>
                </a:lnTo>
                <a:lnTo>
                  <a:pt x="502361" y="561174"/>
                </a:lnTo>
                <a:lnTo>
                  <a:pt x="504393" y="559371"/>
                </a:lnTo>
                <a:lnTo>
                  <a:pt x="505701" y="558507"/>
                </a:lnTo>
                <a:lnTo>
                  <a:pt x="514324" y="550583"/>
                </a:lnTo>
                <a:lnTo>
                  <a:pt x="536181" y="531215"/>
                </a:lnTo>
                <a:lnTo>
                  <a:pt x="538924" y="527951"/>
                </a:lnTo>
                <a:lnTo>
                  <a:pt x="541909" y="525208"/>
                </a:lnTo>
                <a:lnTo>
                  <a:pt x="552665" y="511632"/>
                </a:lnTo>
                <a:lnTo>
                  <a:pt x="566013" y="495769"/>
                </a:lnTo>
                <a:lnTo>
                  <a:pt x="568782" y="491286"/>
                </a:lnTo>
                <a:lnTo>
                  <a:pt x="572020" y="487197"/>
                </a:lnTo>
                <a:lnTo>
                  <a:pt x="579958" y="473176"/>
                </a:lnTo>
                <a:lnTo>
                  <a:pt x="590346" y="456361"/>
                </a:lnTo>
                <a:lnTo>
                  <a:pt x="593039" y="450088"/>
                </a:lnTo>
                <a:lnTo>
                  <a:pt x="595744" y="445325"/>
                </a:lnTo>
                <a:lnTo>
                  <a:pt x="600481" y="432803"/>
                </a:lnTo>
                <a:lnTo>
                  <a:pt x="608203" y="414858"/>
                </a:lnTo>
                <a:lnTo>
                  <a:pt x="610463" y="406412"/>
                </a:lnTo>
                <a:lnTo>
                  <a:pt x="612736" y="400418"/>
                </a:lnTo>
                <a:lnTo>
                  <a:pt x="615188" y="388823"/>
                </a:lnTo>
                <a:lnTo>
                  <a:pt x="619709" y="371970"/>
                </a:lnTo>
                <a:lnTo>
                  <a:pt x="620966" y="361454"/>
                </a:lnTo>
                <a:lnTo>
                  <a:pt x="622693" y="353326"/>
                </a:lnTo>
                <a:lnTo>
                  <a:pt x="623277" y="342315"/>
                </a:lnTo>
                <a:lnTo>
                  <a:pt x="624967" y="328333"/>
                </a:lnTo>
                <a:lnTo>
                  <a:pt x="624700" y="315671"/>
                </a:lnTo>
                <a:lnTo>
                  <a:pt x="625284" y="30491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399837" y="356374"/>
            <a:ext cx="2577465" cy="2577465"/>
          </a:xfrm>
          <a:custGeom>
            <a:avLst/>
            <a:gdLst/>
            <a:ahLst/>
            <a:cxnLst/>
            <a:rect l="l" t="t" r="r" b="b"/>
            <a:pathLst>
              <a:path w="2577465" h="2577465">
                <a:moveTo>
                  <a:pt x="2576995" y="1288491"/>
                </a:moveTo>
                <a:lnTo>
                  <a:pt x="2575979" y="1237348"/>
                </a:lnTo>
                <a:lnTo>
                  <a:pt x="2572943" y="1186472"/>
                </a:lnTo>
                <a:lnTo>
                  <a:pt x="2567927" y="1135900"/>
                </a:lnTo>
                <a:lnTo>
                  <a:pt x="2560942" y="1085710"/>
                </a:lnTo>
                <a:lnTo>
                  <a:pt x="2552001" y="1035951"/>
                </a:lnTo>
                <a:lnTo>
                  <a:pt x="2541143" y="986663"/>
                </a:lnTo>
                <a:lnTo>
                  <a:pt x="2528379" y="937907"/>
                </a:lnTo>
                <a:lnTo>
                  <a:pt x="2513736" y="889749"/>
                </a:lnTo>
                <a:lnTo>
                  <a:pt x="2497239" y="842225"/>
                </a:lnTo>
                <a:lnTo>
                  <a:pt x="2478913" y="795401"/>
                </a:lnTo>
                <a:lnTo>
                  <a:pt x="2458770" y="749338"/>
                </a:lnTo>
                <a:lnTo>
                  <a:pt x="2436825" y="704062"/>
                </a:lnTo>
                <a:lnTo>
                  <a:pt x="2413127" y="659663"/>
                </a:lnTo>
                <a:lnTo>
                  <a:pt x="2387676" y="616165"/>
                </a:lnTo>
                <a:lnTo>
                  <a:pt x="2360511" y="573633"/>
                </a:lnTo>
                <a:lnTo>
                  <a:pt x="2331631" y="532130"/>
                </a:lnTo>
                <a:lnTo>
                  <a:pt x="2301087" y="491693"/>
                </a:lnTo>
                <a:lnTo>
                  <a:pt x="2268880" y="452386"/>
                </a:lnTo>
                <a:lnTo>
                  <a:pt x="2235047" y="414274"/>
                </a:lnTo>
                <a:lnTo>
                  <a:pt x="2199589" y="377393"/>
                </a:lnTo>
                <a:lnTo>
                  <a:pt x="2162708" y="341934"/>
                </a:lnTo>
                <a:lnTo>
                  <a:pt x="2124583" y="308102"/>
                </a:lnTo>
                <a:lnTo>
                  <a:pt x="2085276" y="275894"/>
                </a:lnTo>
                <a:lnTo>
                  <a:pt x="2044852" y="245351"/>
                </a:lnTo>
                <a:lnTo>
                  <a:pt x="2003336" y="216484"/>
                </a:lnTo>
                <a:lnTo>
                  <a:pt x="1960816" y="189306"/>
                </a:lnTo>
                <a:lnTo>
                  <a:pt x="1917319" y="163855"/>
                </a:lnTo>
                <a:lnTo>
                  <a:pt x="1872907" y="140157"/>
                </a:lnTo>
                <a:lnTo>
                  <a:pt x="1827644" y="118224"/>
                </a:lnTo>
                <a:lnTo>
                  <a:pt x="1781568" y="98082"/>
                </a:lnTo>
                <a:lnTo>
                  <a:pt x="1734743" y="79743"/>
                </a:lnTo>
                <a:lnTo>
                  <a:pt x="1687233" y="63246"/>
                </a:lnTo>
                <a:lnTo>
                  <a:pt x="1639074" y="48602"/>
                </a:lnTo>
                <a:lnTo>
                  <a:pt x="1590319" y="35839"/>
                </a:lnTo>
                <a:lnTo>
                  <a:pt x="1541030" y="24980"/>
                </a:lnTo>
                <a:lnTo>
                  <a:pt x="1491272" y="16052"/>
                </a:lnTo>
                <a:lnTo>
                  <a:pt x="1441081" y="9055"/>
                </a:lnTo>
                <a:lnTo>
                  <a:pt x="1390523" y="4038"/>
                </a:lnTo>
                <a:lnTo>
                  <a:pt x="1337525" y="889"/>
                </a:lnTo>
                <a:lnTo>
                  <a:pt x="1333296" y="889"/>
                </a:lnTo>
                <a:lnTo>
                  <a:pt x="1288491" y="0"/>
                </a:lnTo>
                <a:lnTo>
                  <a:pt x="1240193" y="889"/>
                </a:lnTo>
                <a:lnTo>
                  <a:pt x="1192326" y="3530"/>
                </a:lnTo>
                <a:lnTo>
                  <a:pt x="1144955" y="7899"/>
                </a:lnTo>
                <a:lnTo>
                  <a:pt x="1098092" y="13970"/>
                </a:lnTo>
                <a:lnTo>
                  <a:pt x="1051763" y="21691"/>
                </a:lnTo>
                <a:lnTo>
                  <a:pt x="1006017" y="31051"/>
                </a:lnTo>
                <a:lnTo>
                  <a:pt x="960869" y="42011"/>
                </a:lnTo>
                <a:lnTo>
                  <a:pt x="916355" y="54546"/>
                </a:lnTo>
                <a:lnTo>
                  <a:pt x="872515" y="68618"/>
                </a:lnTo>
                <a:lnTo>
                  <a:pt x="829360" y="84201"/>
                </a:lnTo>
                <a:lnTo>
                  <a:pt x="786955" y="101257"/>
                </a:lnTo>
                <a:lnTo>
                  <a:pt x="745286" y="119748"/>
                </a:lnTo>
                <a:lnTo>
                  <a:pt x="704430" y="139661"/>
                </a:lnTo>
                <a:lnTo>
                  <a:pt x="664387" y="160959"/>
                </a:lnTo>
                <a:lnTo>
                  <a:pt x="625195" y="183616"/>
                </a:lnTo>
                <a:lnTo>
                  <a:pt x="586892" y="207581"/>
                </a:lnTo>
                <a:lnTo>
                  <a:pt x="549503" y="232841"/>
                </a:lnTo>
                <a:lnTo>
                  <a:pt x="513054" y="259359"/>
                </a:lnTo>
                <a:lnTo>
                  <a:pt x="477596" y="287096"/>
                </a:lnTo>
                <a:lnTo>
                  <a:pt x="443141" y="316039"/>
                </a:lnTo>
                <a:lnTo>
                  <a:pt x="409727" y="346151"/>
                </a:lnTo>
                <a:lnTo>
                  <a:pt x="377380" y="377393"/>
                </a:lnTo>
                <a:lnTo>
                  <a:pt x="346151" y="409727"/>
                </a:lnTo>
                <a:lnTo>
                  <a:pt x="316039" y="443141"/>
                </a:lnTo>
                <a:lnTo>
                  <a:pt x="287096" y="477596"/>
                </a:lnTo>
                <a:lnTo>
                  <a:pt x="259359" y="513067"/>
                </a:lnTo>
                <a:lnTo>
                  <a:pt x="232841" y="549503"/>
                </a:lnTo>
                <a:lnTo>
                  <a:pt x="207581" y="586892"/>
                </a:lnTo>
                <a:lnTo>
                  <a:pt x="183616" y="625195"/>
                </a:lnTo>
                <a:lnTo>
                  <a:pt x="160959" y="664387"/>
                </a:lnTo>
                <a:lnTo>
                  <a:pt x="139661" y="704430"/>
                </a:lnTo>
                <a:lnTo>
                  <a:pt x="119748" y="745299"/>
                </a:lnTo>
                <a:lnTo>
                  <a:pt x="101257" y="786955"/>
                </a:lnTo>
                <a:lnTo>
                  <a:pt x="84201" y="829373"/>
                </a:lnTo>
                <a:lnTo>
                  <a:pt x="68618" y="872515"/>
                </a:lnTo>
                <a:lnTo>
                  <a:pt x="54546" y="916355"/>
                </a:lnTo>
                <a:lnTo>
                  <a:pt x="42011" y="960869"/>
                </a:lnTo>
                <a:lnTo>
                  <a:pt x="31051" y="1006017"/>
                </a:lnTo>
                <a:lnTo>
                  <a:pt x="21691" y="1051763"/>
                </a:lnTo>
                <a:lnTo>
                  <a:pt x="13970" y="1098092"/>
                </a:lnTo>
                <a:lnTo>
                  <a:pt x="7899" y="1144955"/>
                </a:lnTo>
                <a:lnTo>
                  <a:pt x="3530" y="1192326"/>
                </a:lnTo>
                <a:lnTo>
                  <a:pt x="1485" y="1229283"/>
                </a:lnTo>
                <a:lnTo>
                  <a:pt x="1435" y="1230122"/>
                </a:lnTo>
                <a:lnTo>
                  <a:pt x="1422" y="1230515"/>
                </a:lnTo>
                <a:lnTo>
                  <a:pt x="889" y="1240193"/>
                </a:lnTo>
                <a:lnTo>
                  <a:pt x="482" y="1261732"/>
                </a:lnTo>
                <a:lnTo>
                  <a:pt x="25" y="1277391"/>
                </a:lnTo>
                <a:lnTo>
                  <a:pt x="63" y="1284516"/>
                </a:lnTo>
                <a:lnTo>
                  <a:pt x="0" y="1288491"/>
                </a:lnTo>
                <a:lnTo>
                  <a:pt x="152" y="1297051"/>
                </a:lnTo>
                <a:lnTo>
                  <a:pt x="342" y="1324660"/>
                </a:lnTo>
                <a:lnTo>
                  <a:pt x="2387" y="1371892"/>
                </a:lnTo>
                <a:lnTo>
                  <a:pt x="6172" y="1419009"/>
                </a:lnTo>
                <a:lnTo>
                  <a:pt x="11671" y="1465986"/>
                </a:lnTo>
                <a:lnTo>
                  <a:pt x="18910" y="1512760"/>
                </a:lnTo>
                <a:lnTo>
                  <a:pt x="27863" y="1559293"/>
                </a:lnTo>
                <a:lnTo>
                  <a:pt x="38531" y="1605521"/>
                </a:lnTo>
                <a:lnTo>
                  <a:pt x="50927" y="1651406"/>
                </a:lnTo>
                <a:lnTo>
                  <a:pt x="65036" y="1696897"/>
                </a:lnTo>
                <a:lnTo>
                  <a:pt x="80860" y="1741944"/>
                </a:lnTo>
                <a:lnTo>
                  <a:pt x="98399" y="1786483"/>
                </a:lnTo>
                <a:lnTo>
                  <a:pt x="117640" y="1830489"/>
                </a:lnTo>
                <a:lnTo>
                  <a:pt x="138595" y="1873910"/>
                </a:lnTo>
                <a:lnTo>
                  <a:pt x="161251" y="1916671"/>
                </a:lnTo>
                <a:lnTo>
                  <a:pt x="185610" y="1958746"/>
                </a:lnTo>
                <a:lnTo>
                  <a:pt x="211670" y="2000084"/>
                </a:lnTo>
                <a:lnTo>
                  <a:pt x="213512" y="1998878"/>
                </a:lnTo>
                <a:lnTo>
                  <a:pt x="232841" y="2027491"/>
                </a:lnTo>
                <a:lnTo>
                  <a:pt x="259359" y="2063927"/>
                </a:lnTo>
                <a:lnTo>
                  <a:pt x="287096" y="2099386"/>
                </a:lnTo>
                <a:lnTo>
                  <a:pt x="316039" y="2133841"/>
                </a:lnTo>
                <a:lnTo>
                  <a:pt x="346151" y="2167255"/>
                </a:lnTo>
                <a:lnTo>
                  <a:pt x="377380" y="2199602"/>
                </a:lnTo>
                <a:lnTo>
                  <a:pt x="409727" y="2230844"/>
                </a:lnTo>
                <a:lnTo>
                  <a:pt x="443141" y="2260955"/>
                </a:lnTo>
                <a:lnTo>
                  <a:pt x="477596" y="2289886"/>
                </a:lnTo>
                <a:lnTo>
                  <a:pt x="513054" y="2317635"/>
                </a:lnTo>
                <a:lnTo>
                  <a:pt x="549503" y="2344153"/>
                </a:lnTo>
                <a:lnTo>
                  <a:pt x="586892" y="2369413"/>
                </a:lnTo>
                <a:lnTo>
                  <a:pt x="625195" y="2393378"/>
                </a:lnTo>
                <a:lnTo>
                  <a:pt x="664387" y="2416035"/>
                </a:lnTo>
                <a:lnTo>
                  <a:pt x="704430" y="2437333"/>
                </a:lnTo>
                <a:lnTo>
                  <a:pt x="745286" y="2457246"/>
                </a:lnTo>
                <a:lnTo>
                  <a:pt x="786955" y="2475738"/>
                </a:lnTo>
                <a:lnTo>
                  <a:pt x="829360" y="2492794"/>
                </a:lnTo>
                <a:lnTo>
                  <a:pt x="872515" y="2508377"/>
                </a:lnTo>
                <a:lnTo>
                  <a:pt x="916355" y="2522448"/>
                </a:lnTo>
                <a:lnTo>
                  <a:pt x="960869" y="2534983"/>
                </a:lnTo>
                <a:lnTo>
                  <a:pt x="1006017" y="2545943"/>
                </a:lnTo>
                <a:lnTo>
                  <a:pt x="1051763" y="2555303"/>
                </a:lnTo>
                <a:lnTo>
                  <a:pt x="1098092" y="2563025"/>
                </a:lnTo>
                <a:lnTo>
                  <a:pt x="1144955" y="2569095"/>
                </a:lnTo>
                <a:lnTo>
                  <a:pt x="1192326" y="2573464"/>
                </a:lnTo>
                <a:lnTo>
                  <a:pt x="1240193" y="2576106"/>
                </a:lnTo>
                <a:lnTo>
                  <a:pt x="1288491" y="2576995"/>
                </a:lnTo>
                <a:lnTo>
                  <a:pt x="1336802" y="2576106"/>
                </a:lnTo>
                <a:lnTo>
                  <a:pt x="1384655" y="2573464"/>
                </a:lnTo>
                <a:lnTo>
                  <a:pt x="1432026" y="2569095"/>
                </a:lnTo>
                <a:lnTo>
                  <a:pt x="1478889" y="2563025"/>
                </a:lnTo>
                <a:lnTo>
                  <a:pt x="1525219" y="2555303"/>
                </a:lnTo>
                <a:lnTo>
                  <a:pt x="1570964" y="2545943"/>
                </a:lnTo>
                <a:lnTo>
                  <a:pt x="1616113" y="2534983"/>
                </a:lnTo>
                <a:lnTo>
                  <a:pt x="1660626" y="2522448"/>
                </a:lnTo>
                <a:lnTo>
                  <a:pt x="1704467" y="2508377"/>
                </a:lnTo>
                <a:lnTo>
                  <a:pt x="1747608" y="2492794"/>
                </a:lnTo>
                <a:lnTo>
                  <a:pt x="1790026" y="2475738"/>
                </a:lnTo>
                <a:lnTo>
                  <a:pt x="1831682" y="2457246"/>
                </a:lnTo>
                <a:lnTo>
                  <a:pt x="1872551" y="2437333"/>
                </a:lnTo>
                <a:lnTo>
                  <a:pt x="1912594" y="2416035"/>
                </a:lnTo>
                <a:lnTo>
                  <a:pt x="1951786" y="2393378"/>
                </a:lnTo>
                <a:lnTo>
                  <a:pt x="1990090" y="2369413"/>
                </a:lnTo>
                <a:lnTo>
                  <a:pt x="2027478" y="2344153"/>
                </a:lnTo>
                <a:lnTo>
                  <a:pt x="2063915" y="2317635"/>
                </a:lnTo>
                <a:lnTo>
                  <a:pt x="2099386" y="2289886"/>
                </a:lnTo>
                <a:lnTo>
                  <a:pt x="2133841" y="2260955"/>
                </a:lnTo>
                <a:lnTo>
                  <a:pt x="2167255" y="2230844"/>
                </a:lnTo>
                <a:lnTo>
                  <a:pt x="2199589" y="2199602"/>
                </a:lnTo>
                <a:lnTo>
                  <a:pt x="2230831" y="2167255"/>
                </a:lnTo>
                <a:lnTo>
                  <a:pt x="2260943" y="2133841"/>
                </a:lnTo>
                <a:lnTo>
                  <a:pt x="2289873" y="2099386"/>
                </a:lnTo>
                <a:lnTo>
                  <a:pt x="2317623" y="2063927"/>
                </a:lnTo>
                <a:lnTo>
                  <a:pt x="2344140" y="2027491"/>
                </a:lnTo>
                <a:lnTo>
                  <a:pt x="2369401" y="1990090"/>
                </a:lnTo>
                <a:lnTo>
                  <a:pt x="2393365" y="1951786"/>
                </a:lnTo>
                <a:lnTo>
                  <a:pt x="2416022" y="1912607"/>
                </a:lnTo>
                <a:lnTo>
                  <a:pt x="2437320" y="1872564"/>
                </a:lnTo>
                <a:lnTo>
                  <a:pt x="2457234" y="1831695"/>
                </a:lnTo>
                <a:lnTo>
                  <a:pt x="2475738" y="1790039"/>
                </a:lnTo>
                <a:lnTo>
                  <a:pt x="2492781" y="1747621"/>
                </a:lnTo>
                <a:lnTo>
                  <a:pt x="2508364" y="1704467"/>
                </a:lnTo>
                <a:lnTo>
                  <a:pt x="2522436" y="1660626"/>
                </a:lnTo>
                <a:lnTo>
                  <a:pt x="2534970" y="1616113"/>
                </a:lnTo>
                <a:lnTo>
                  <a:pt x="2545931" y="1570977"/>
                </a:lnTo>
                <a:lnTo>
                  <a:pt x="2555290" y="1525219"/>
                </a:lnTo>
                <a:lnTo>
                  <a:pt x="2563025" y="1478902"/>
                </a:lnTo>
                <a:lnTo>
                  <a:pt x="2569083" y="1432026"/>
                </a:lnTo>
                <a:lnTo>
                  <a:pt x="2573451" y="1384655"/>
                </a:lnTo>
                <a:lnTo>
                  <a:pt x="2576106" y="1336802"/>
                </a:lnTo>
                <a:lnTo>
                  <a:pt x="2576995" y="1288491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911381" y="867672"/>
            <a:ext cx="1554480" cy="1554480"/>
          </a:xfrm>
          <a:custGeom>
            <a:avLst/>
            <a:gdLst/>
            <a:ahLst/>
            <a:cxnLst/>
            <a:rect l="l" t="t" r="r" b="b"/>
            <a:pathLst>
              <a:path w="1554479" h="1554480">
                <a:moveTo>
                  <a:pt x="770414" y="1554324"/>
                </a:moveTo>
                <a:lnTo>
                  <a:pt x="726033" y="1552711"/>
                </a:lnTo>
                <a:lnTo>
                  <a:pt x="681687" y="1548548"/>
                </a:lnTo>
                <a:lnTo>
                  <a:pt x="637488" y="1541813"/>
                </a:lnTo>
                <a:lnTo>
                  <a:pt x="593549" y="1532483"/>
                </a:lnTo>
                <a:lnTo>
                  <a:pt x="549984" y="1520538"/>
                </a:lnTo>
                <a:lnTo>
                  <a:pt x="506905" y="1505955"/>
                </a:lnTo>
                <a:lnTo>
                  <a:pt x="464425" y="1488713"/>
                </a:lnTo>
                <a:lnTo>
                  <a:pt x="422656" y="1468789"/>
                </a:lnTo>
                <a:lnTo>
                  <a:pt x="381712" y="1446163"/>
                </a:lnTo>
                <a:lnTo>
                  <a:pt x="341706" y="1420812"/>
                </a:lnTo>
                <a:lnTo>
                  <a:pt x="303292" y="1393111"/>
                </a:lnTo>
                <a:lnTo>
                  <a:pt x="267058" y="1363526"/>
                </a:lnTo>
                <a:lnTo>
                  <a:pt x="233026" y="1332170"/>
                </a:lnTo>
                <a:lnTo>
                  <a:pt x="201219" y="1299155"/>
                </a:lnTo>
                <a:lnTo>
                  <a:pt x="171657" y="1264594"/>
                </a:lnTo>
                <a:lnTo>
                  <a:pt x="144362" y="1228601"/>
                </a:lnTo>
                <a:lnTo>
                  <a:pt x="119357" y="1191289"/>
                </a:lnTo>
                <a:lnTo>
                  <a:pt x="96662" y="1152769"/>
                </a:lnTo>
                <a:lnTo>
                  <a:pt x="76301" y="1113156"/>
                </a:lnTo>
                <a:lnTo>
                  <a:pt x="58294" y="1072561"/>
                </a:lnTo>
                <a:lnTo>
                  <a:pt x="42663" y="1031098"/>
                </a:lnTo>
                <a:lnTo>
                  <a:pt x="29430" y="988879"/>
                </a:lnTo>
                <a:lnTo>
                  <a:pt x="18618" y="946019"/>
                </a:lnTo>
                <a:lnTo>
                  <a:pt x="10246" y="902628"/>
                </a:lnTo>
                <a:lnTo>
                  <a:pt x="4338" y="858821"/>
                </a:lnTo>
                <a:lnTo>
                  <a:pt x="915" y="814710"/>
                </a:lnTo>
                <a:lnTo>
                  <a:pt x="0" y="770408"/>
                </a:lnTo>
                <a:lnTo>
                  <a:pt x="1612" y="726027"/>
                </a:lnTo>
                <a:lnTo>
                  <a:pt x="5775" y="681682"/>
                </a:lnTo>
                <a:lnTo>
                  <a:pt x="12511" y="637484"/>
                </a:lnTo>
                <a:lnTo>
                  <a:pt x="21840" y="593547"/>
                </a:lnTo>
                <a:lnTo>
                  <a:pt x="33785" y="549983"/>
                </a:lnTo>
                <a:lnTo>
                  <a:pt x="48367" y="506905"/>
                </a:lnTo>
                <a:lnTo>
                  <a:pt x="65609" y="464426"/>
                </a:lnTo>
                <a:lnTo>
                  <a:pt x="85531" y="422660"/>
                </a:lnTo>
                <a:lnTo>
                  <a:pt x="108156" y="381718"/>
                </a:lnTo>
                <a:lnTo>
                  <a:pt x="133506" y="341714"/>
                </a:lnTo>
                <a:lnTo>
                  <a:pt x="161208" y="303300"/>
                </a:lnTo>
                <a:lnTo>
                  <a:pt x="190794" y="267066"/>
                </a:lnTo>
                <a:lnTo>
                  <a:pt x="222151" y="233033"/>
                </a:lnTo>
                <a:lnTo>
                  <a:pt x="255166" y="201225"/>
                </a:lnTo>
                <a:lnTo>
                  <a:pt x="289727" y="171663"/>
                </a:lnTo>
                <a:lnTo>
                  <a:pt x="325720" y="144367"/>
                </a:lnTo>
                <a:lnTo>
                  <a:pt x="363033" y="119361"/>
                </a:lnTo>
                <a:lnTo>
                  <a:pt x="401553" y="96666"/>
                </a:lnTo>
                <a:lnTo>
                  <a:pt x="441167" y="76304"/>
                </a:lnTo>
                <a:lnTo>
                  <a:pt x="481762" y="58297"/>
                </a:lnTo>
                <a:lnTo>
                  <a:pt x="523225" y="42665"/>
                </a:lnTo>
                <a:lnTo>
                  <a:pt x="565443" y="29432"/>
                </a:lnTo>
                <a:lnTo>
                  <a:pt x="608304" y="18619"/>
                </a:lnTo>
                <a:lnTo>
                  <a:pt x="651694" y="10247"/>
                </a:lnTo>
                <a:lnTo>
                  <a:pt x="695501" y="4339"/>
                </a:lnTo>
                <a:lnTo>
                  <a:pt x="739612" y="916"/>
                </a:lnTo>
                <a:lnTo>
                  <a:pt x="783914" y="0"/>
                </a:lnTo>
                <a:lnTo>
                  <a:pt x="828294" y="1612"/>
                </a:lnTo>
                <a:lnTo>
                  <a:pt x="872639" y="5775"/>
                </a:lnTo>
                <a:lnTo>
                  <a:pt x="916837" y="12511"/>
                </a:lnTo>
                <a:lnTo>
                  <a:pt x="960774" y="21841"/>
                </a:lnTo>
                <a:lnTo>
                  <a:pt x="1004337" y="33786"/>
                </a:lnTo>
                <a:lnTo>
                  <a:pt x="1047415" y="48370"/>
                </a:lnTo>
                <a:lnTo>
                  <a:pt x="1089893" y="65612"/>
                </a:lnTo>
                <a:lnTo>
                  <a:pt x="1131659" y="85536"/>
                </a:lnTo>
                <a:lnTo>
                  <a:pt x="1172601" y="108163"/>
                </a:lnTo>
                <a:lnTo>
                  <a:pt x="1212604" y="133515"/>
                </a:lnTo>
                <a:lnTo>
                  <a:pt x="1254168" y="163679"/>
                </a:lnTo>
                <a:lnTo>
                  <a:pt x="1293438" y="196334"/>
                </a:lnTo>
                <a:lnTo>
                  <a:pt x="1330325" y="231346"/>
                </a:lnTo>
                <a:lnTo>
                  <a:pt x="1364737" y="268576"/>
                </a:lnTo>
                <a:lnTo>
                  <a:pt x="1396586" y="307890"/>
                </a:lnTo>
                <a:lnTo>
                  <a:pt x="1425782" y="349149"/>
                </a:lnTo>
                <a:lnTo>
                  <a:pt x="1452234" y="392219"/>
                </a:lnTo>
                <a:lnTo>
                  <a:pt x="1475854" y="436962"/>
                </a:lnTo>
                <a:lnTo>
                  <a:pt x="1496550" y="483243"/>
                </a:lnTo>
                <a:lnTo>
                  <a:pt x="1514234" y="530924"/>
                </a:lnTo>
                <a:lnTo>
                  <a:pt x="1528815" y="579870"/>
                </a:lnTo>
                <a:lnTo>
                  <a:pt x="1540204" y="629944"/>
                </a:lnTo>
                <a:lnTo>
                  <a:pt x="1548263" y="680660"/>
                </a:lnTo>
                <a:lnTo>
                  <a:pt x="1552939" y="731518"/>
                </a:lnTo>
                <a:lnTo>
                  <a:pt x="1554264" y="782356"/>
                </a:lnTo>
                <a:lnTo>
                  <a:pt x="1552270" y="833015"/>
                </a:lnTo>
                <a:lnTo>
                  <a:pt x="1546991" y="883334"/>
                </a:lnTo>
                <a:lnTo>
                  <a:pt x="1538460" y="933153"/>
                </a:lnTo>
                <a:lnTo>
                  <a:pt x="1526709" y="982313"/>
                </a:lnTo>
                <a:lnTo>
                  <a:pt x="1511770" y="1030653"/>
                </a:lnTo>
                <a:lnTo>
                  <a:pt x="1493678" y="1078013"/>
                </a:lnTo>
                <a:lnTo>
                  <a:pt x="1472464" y="1124233"/>
                </a:lnTo>
                <a:lnTo>
                  <a:pt x="1448162" y="1169153"/>
                </a:lnTo>
                <a:lnTo>
                  <a:pt x="1420804" y="1212613"/>
                </a:lnTo>
                <a:lnTo>
                  <a:pt x="1393105" y="1251027"/>
                </a:lnTo>
                <a:lnTo>
                  <a:pt x="1363521" y="1287261"/>
                </a:lnTo>
                <a:lnTo>
                  <a:pt x="1332167" y="1321293"/>
                </a:lnTo>
                <a:lnTo>
                  <a:pt x="1299153" y="1353101"/>
                </a:lnTo>
                <a:lnTo>
                  <a:pt x="1264594" y="1382664"/>
                </a:lnTo>
                <a:lnTo>
                  <a:pt x="1228603" y="1409959"/>
                </a:lnTo>
                <a:lnTo>
                  <a:pt x="1191291" y="1434964"/>
                </a:lnTo>
                <a:lnTo>
                  <a:pt x="1152773" y="1457659"/>
                </a:lnTo>
                <a:lnTo>
                  <a:pt x="1113160" y="1478021"/>
                </a:lnTo>
                <a:lnTo>
                  <a:pt x="1072566" y="1496028"/>
                </a:lnTo>
                <a:lnTo>
                  <a:pt x="1031104" y="1511659"/>
                </a:lnTo>
                <a:lnTo>
                  <a:pt x="988886" y="1524892"/>
                </a:lnTo>
                <a:lnTo>
                  <a:pt x="946025" y="1535706"/>
                </a:lnTo>
                <a:lnTo>
                  <a:pt x="902635" y="1544077"/>
                </a:lnTo>
                <a:lnTo>
                  <a:pt x="858828" y="1549985"/>
                </a:lnTo>
                <a:lnTo>
                  <a:pt x="814716" y="1553408"/>
                </a:lnTo>
                <a:lnTo>
                  <a:pt x="770414" y="1554324"/>
                </a:lnTo>
                <a:close/>
              </a:path>
            </a:pathLst>
          </a:custGeom>
          <a:solidFill>
            <a:srgbClr val="59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563913" y="356356"/>
            <a:ext cx="1124585" cy="1289050"/>
          </a:xfrm>
          <a:custGeom>
            <a:avLst/>
            <a:gdLst/>
            <a:ahLst/>
            <a:cxnLst/>
            <a:rect l="l" t="t" r="r" b="b"/>
            <a:pathLst>
              <a:path w="1124584" h="1289050">
                <a:moveTo>
                  <a:pt x="1124372" y="1288497"/>
                </a:moveTo>
                <a:lnTo>
                  <a:pt x="0" y="659206"/>
                </a:lnTo>
                <a:lnTo>
                  <a:pt x="25176" y="616188"/>
                </a:lnTo>
                <a:lnTo>
                  <a:pt x="51854" y="574383"/>
                </a:lnTo>
                <a:lnTo>
                  <a:pt x="79989" y="533817"/>
                </a:lnTo>
                <a:lnTo>
                  <a:pt x="109536" y="494516"/>
                </a:lnTo>
                <a:lnTo>
                  <a:pt x="140450" y="456508"/>
                </a:lnTo>
                <a:lnTo>
                  <a:pt x="172684" y="419818"/>
                </a:lnTo>
                <a:lnTo>
                  <a:pt x="206195" y="384472"/>
                </a:lnTo>
                <a:lnTo>
                  <a:pt x="240936" y="350499"/>
                </a:lnTo>
                <a:lnTo>
                  <a:pt x="276862" y="317924"/>
                </a:lnTo>
                <a:lnTo>
                  <a:pt x="313927" y="286773"/>
                </a:lnTo>
                <a:lnTo>
                  <a:pt x="352088" y="257075"/>
                </a:lnTo>
                <a:lnTo>
                  <a:pt x="391297" y="228853"/>
                </a:lnTo>
                <a:lnTo>
                  <a:pt x="431511" y="202137"/>
                </a:lnTo>
                <a:lnTo>
                  <a:pt x="472683" y="176952"/>
                </a:lnTo>
                <a:lnTo>
                  <a:pt x="514768" y="153324"/>
                </a:lnTo>
                <a:lnTo>
                  <a:pt x="557722" y="131280"/>
                </a:lnTo>
                <a:lnTo>
                  <a:pt x="601498" y="110848"/>
                </a:lnTo>
                <a:lnTo>
                  <a:pt x="646051" y="92052"/>
                </a:lnTo>
                <a:lnTo>
                  <a:pt x="691337" y="74921"/>
                </a:lnTo>
                <a:lnTo>
                  <a:pt x="737309" y="59480"/>
                </a:lnTo>
                <a:lnTo>
                  <a:pt x="783923" y="45756"/>
                </a:lnTo>
                <a:lnTo>
                  <a:pt x="831132" y="33776"/>
                </a:lnTo>
                <a:lnTo>
                  <a:pt x="878893" y="23566"/>
                </a:lnTo>
                <a:lnTo>
                  <a:pt x="927159" y="15153"/>
                </a:lnTo>
                <a:lnTo>
                  <a:pt x="975885" y="8563"/>
                </a:lnTo>
                <a:lnTo>
                  <a:pt x="1025026" y="3823"/>
                </a:lnTo>
                <a:lnTo>
                  <a:pt x="1074537" y="960"/>
                </a:lnTo>
                <a:lnTo>
                  <a:pt x="1124372" y="0"/>
                </a:lnTo>
                <a:lnTo>
                  <a:pt x="1124372" y="128849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470405" y="3480986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57891" y="319890"/>
                </a:moveTo>
                <a:lnTo>
                  <a:pt x="114856" y="313556"/>
                </a:lnTo>
                <a:lnTo>
                  <a:pt x="159406" y="159806"/>
                </a:lnTo>
                <a:lnTo>
                  <a:pt x="9856" y="216906"/>
                </a:lnTo>
                <a:lnTo>
                  <a:pt x="0" y="174529"/>
                </a:lnTo>
                <a:lnTo>
                  <a:pt x="1739" y="132178"/>
                </a:lnTo>
                <a:lnTo>
                  <a:pt x="14381" y="92055"/>
                </a:lnTo>
                <a:lnTo>
                  <a:pt x="37234" y="56363"/>
                </a:lnTo>
                <a:lnTo>
                  <a:pt x="69606" y="27306"/>
                </a:lnTo>
                <a:lnTo>
                  <a:pt x="108581" y="8006"/>
                </a:lnTo>
                <a:lnTo>
                  <a:pt x="150199" y="0"/>
                </a:lnTo>
                <a:lnTo>
                  <a:pt x="192151" y="3116"/>
                </a:lnTo>
                <a:lnTo>
                  <a:pt x="232131" y="17184"/>
                </a:lnTo>
                <a:lnTo>
                  <a:pt x="267830" y="42031"/>
                </a:lnTo>
                <a:lnTo>
                  <a:pt x="295544" y="75563"/>
                </a:lnTo>
                <a:lnTo>
                  <a:pt x="312866" y="114246"/>
                </a:lnTo>
                <a:lnTo>
                  <a:pt x="319436" y="155798"/>
                </a:lnTo>
                <a:lnTo>
                  <a:pt x="314894" y="197937"/>
                </a:lnTo>
                <a:lnTo>
                  <a:pt x="298880" y="238381"/>
                </a:lnTo>
                <a:lnTo>
                  <a:pt x="272585" y="273038"/>
                </a:lnTo>
                <a:lnTo>
                  <a:pt x="238895" y="298758"/>
                </a:lnTo>
                <a:lnTo>
                  <a:pt x="199951" y="314666"/>
                </a:lnTo>
                <a:lnTo>
                  <a:pt x="157891" y="319890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9114" y="266994"/>
            <a:ext cx="7765770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170432" y="3801322"/>
            <a:ext cx="2794000" cy="80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59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24" y="65404"/>
            <a:ext cx="836739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24" y="1221099"/>
            <a:ext cx="8408670" cy="179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marR="5080" indent="2540" algn="ctr">
              <a:lnSpc>
                <a:spcPct val="100899"/>
              </a:lnSpc>
              <a:spcBef>
                <a:spcPts val="105"/>
              </a:spcBef>
            </a:pP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Презентація</a:t>
            </a:r>
            <a:r>
              <a:rPr sz="3200" b="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3200" b="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"/>
                <a:cs typeface="Arial"/>
              </a:rPr>
              <a:t>теми</a:t>
            </a:r>
            <a:r>
              <a:rPr sz="3200" b="0" spc="-10" dirty="0">
                <a:solidFill>
                  <a:srgbClr val="FFFFFF"/>
                </a:solidFill>
                <a:latin typeface="Sitka Small"/>
                <a:cs typeface="Sitka Small"/>
              </a:rPr>
              <a:t>: </a:t>
            </a:r>
            <a:r>
              <a:rPr sz="3800" dirty="0">
                <a:solidFill>
                  <a:srgbClr val="FFFFFF"/>
                </a:solidFill>
                <a:latin typeface="Lucida Sans"/>
                <a:cs typeface="Lucida Sans"/>
              </a:rPr>
              <a:t>“</a:t>
            </a:r>
            <a:r>
              <a:rPr sz="3800" dirty="0">
                <a:solidFill>
                  <a:srgbClr val="FFFFFF"/>
                </a:solidFill>
              </a:rPr>
              <a:t>ВІДПОВІДАЛЬНІСТЬ</a:t>
            </a:r>
            <a:r>
              <a:rPr sz="3800" spc="-105" dirty="0">
                <a:solidFill>
                  <a:srgbClr val="FFFFFF"/>
                </a:solidFill>
              </a:rPr>
              <a:t> </a:t>
            </a:r>
            <a:r>
              <a:rPr sz="3800" spc="-25" dirty="0">
                <a:solidFill>
                  <a:srgbClr val="FFFFFF"/>
                </a:solidFill>
              </a:rPr>
              <a:t>ЗА </a:t>
            </a:r>
            <a:r>
              <a:rPr sz="3800" dirty="0">
                <a:solidFill>
                  <a:srgbClr val="FFFFFF"/>
                </a:solidFill>
              </a:rPr>
              <a:t>ЗЛОЧИНИ</a:t>
            </a:r>
            <a:r>
              <a:rPr sz="3800" spc="-35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І</a:t>
            </a:r>
            <a:r>
              <a:rPr sz="3800" spc="-45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ПРАВОПОРУШЕННЯ </a:t>
            </a:r>
            <a:r>
              <a:rPr sz="3800" dirty="0">
                <a:solidFill>
                  <a:srgbClr val="FFFFFF"/>
                </a:solidFill>
              </a:rPr>
              <a:t>У</a:t>
            </a:r>
            <a:r>
              <a:rPr sz="3800" spc="60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СФЕРІ</a:t>
            </a:r>
            <a:r>
              <a:rPr sz="3800" spc="70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МІЖНАРОДНОГО </a:t>
            </a:r>
            <a:r>
              <a:rPr sz="3800" dirty="0">
                <a:solidFill>
                  <a:srgbClr val="FFFFFF"/>
                </a:solidFill>
              </a:rPr>
              <a:t>ГУМАНІТАРНОГО</a:t>
            </a:r>
            <a:r>
              <a:rPr sz="3800" spc="-45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ПРАВА</a:t>
            </a:r>
            <a:r>
              <a:rPr sz="3800" spc="-10" dirty="0">
                <a:solidFill>
                  <a:srgbClr val="FFFFFF"/>
                </a:solidFill>
                <a:latin typeface="Lucida Sans"/>
                <a:cs typeface="Lucida Sans"/>
              </a:rPr>
              <a:t>”</a:t>
            </a:r>
            <a:endParaRPr sz="3800" dirty="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3257550"/>
            <a:ext cx="2611219" cy="179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806440" cy="47453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dirty="0">
                <a:latin typeface="Arial"/>
                <a:cs typeface="Arial"/>
              </a:rPr>
              <a:t>Поняття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«злочин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проти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людства»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dirty="0">
                <a:latin typeface="Arial"/>
                <a:cs typeface="Arial"/>
              </a:rPr>
              <a:t>Це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дії,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скоєні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в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межах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широкомасштабного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25" dirty="0">
                <a:latin typeface="Arial"/>
                <a:cs typeface="Arial"/>
              </a:rPr>
              <a:t>або </a:t>
            </a:r>
            <a:r>
              <a:rPr sz="1900" i="1" spc="-20" dirty="0">
                <a:latin typeface="Arial"/>
                <a:cs typeface="Arial"/>
              </a:rPr>
              <a:t>систематичного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нападу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проти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цивільного населення</a:t>
            </a:r>
            <a:r>
              <a:rPr sz="1900" spc="-10" dirty="0">
                <a:latin typeface="Arial"/>
                <a:cs typeface="Arial"/>
              </a:rPr>
              <a:t>.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них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належать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убивства,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катування, поневолення,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депортації,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сексуальне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насильство, переслідування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політичними,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расовими, релігійними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ознаками,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також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насильницьке зникнення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людей.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Від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військових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злочинів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вони </a:t>
            </a:r>
            <a:r>
              <a:rPr sz="1900" spc="-10" dirty="0">
                <a:latin typeface="Arial"/>
                <a:cs typeface="Arial"/>
              </a:rPr>
              <a:t>відрізняються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тим,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можуть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бути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вчинені </a:t>
            </a:r>
            <a:r>
              <a:rPr sz="1900" b="1" dirty="0">
                <a:latin typeface="Arial"/>
                <a:cs typeface="Arial"/>
              </a:rPr>
              <a:t>навіть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у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мирний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час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якщо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носять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масовий</a:t>
            </a:r>
            <a:r>
              <a:rPr sz="1900" spc="-50" dirty="0">
                <a:latin typeface="Arial"/>
                <a:cs typeface="Arial"/>
              </a:rPr>
              <a:t> і </a:t>
            </a:r>
            <a:r>
              <a:rPr sz="1900" dirty="0">
                <a:latin typeface="Arial"/>
                <a:cs typeface="Arial"/>
              </a:rPr>
              <a:t>свідомий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характер.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Приклад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апартеїд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ПАР</a:t>
            </a:r>
            <a:r>
              <a:rPr sz="1900" spc="-20" dirty="0">
                <a:latin typeface="Arial"/>
                <a:cs typeface="Arial"/>
              </a:rPr>
              <a:t>, </a:t>
            </a:r>
            <a:r>
              <a:rPr sz="1900" i="1" spc="-10" dirty="0">
                <a:latin typeface="Arial"/>
                <a:cs typeface="Arial"/>
              </a:rPr>
              <a:t>депортації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населення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під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час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радянських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репресій</a:t>
            </a:r>
            <a:r>
              <a:rPr sz="1900" spc="-10" dirty="0">
                <a:latin typeface="Arial"/>
                <a:cs typeface="Arial"/>
              </a:rPr>
              <a:t>, </a:t>
            </a:r>
            <a:r>
              <a:rPr sz="1900" i="1" spc="-20" dirty="0">
                <a:latin typeface="Arial"/>
                <a:cs typeface="Arial"/>
              </a:rPr>
              <a:t>злочини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проти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рохінджа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М’янмі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Римському </a:t>
            </a:r>
            <a:r>
              <a:rPr sz="1900" dirty="0">
                <a:latin typeface="Arial"/>
                <a:cs typeface="Arial"/>
              </a:rPr>
              <a:t>статуті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чітко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визначено,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злочин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людства </a:t>
            </a:r>
            <a:r>
              <a:rPr sz="1900" spc="-20" dirty="0">
                <a:latin typeface="Arial"/>
                <a:cs typeface="Arial"/>
              </a:rPr>
              <a:t>передбачає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намір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усвідомленість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участі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50" dirty="0">
                <a:latin typeface="Arial"/>
                <a:cs typeface="Arial"/>
              </a:rPr>
              <a:t>в </a:t>
            </a:r>
            <a:r>
              <a:rPr sz="1900" i="1" dirty="0">
                <a:latin typeface="Arial"/>
                <a:cs typeface="Arial"/>
              </a:rPr>
              <a:t>масовій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політиці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нападів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цивільних</a:t>
            </a:r>
            <a:r>
              <a:rPr sz="1900" spc="-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2213" y="92474"/>
            <a:ext cx="3059318" cy="22944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38" y="2571744"/>
            <a:ext cx="3000668" cy="19375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913495" cy="2851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20" dirty="0">
                <a:latin typeface="Arial"/>
                <a:cs typeface="Arial"/>
              </a:rPr>
              <a:t>Геноцид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як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найтяжчий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злочин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міжнародного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права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latin typeface="Arial"/>
                <a:cs typeface="Arial"/>
              </a:rPr>
              <a:t>Термін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геноцид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уперше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ввів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юрист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Рафаель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Лемкін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1944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поєднав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грецьке </a:t>
            </a:r>
            <a:r>
              <a:rPr sz="1800" i="1" dirty="0">
                <a:latin typeface="Arial"/>
                <a:cs typeface="Arial"/>
              </a:rPr>
              <a:t>genos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рід,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народ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латинське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caedere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вбивати.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Геноцид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намірне знищення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цілої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групи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людей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особливим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умислом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(dolus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specialis)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—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доведено,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винний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прагнув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саме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знищити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групу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таку.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Історичні </a:t>
            </a:r>
            <a:r>
              <a:rPr sz="1800" dirty="0">
                <a:latin typeface="Arial"/>
                <a:cs typeface="Arial"/>
              </a:rPr>
              <a:t>приклади: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Голокост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(1941–1945)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геноцид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Руанді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(1994)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Сребрениця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(1995)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геноцид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єзидів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ІДІЛ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(2014)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сучасному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контексті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світ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розглядає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дії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РФ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Україні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потенційно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такі,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ознаки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геноциду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зокрема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незаконне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переміщення </a:t>
            </a:r>
            <a:r>
              <a:rPr sz="1800" dirty="0">
                <a:latin typeface="Arial"/>
                <a:cs typeface="Arial"/>
              </a:rPr>
              <a:t>українських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дітей.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Визнання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геноциду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правовий,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політичний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акт,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що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наслідки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осіб.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9144" y="2996994"/>
            <a:ext cx="3792617" cy="2116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49" y="182532"/>
            <a:ext cx="8231505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Arial"/>
                <a:cs typeface="Arial"/>
              </a:rPr>
              <a:t>Порівняння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понять: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воєнний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злочин,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злочин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проти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людства,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геноцид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Ці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три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види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злочинів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належать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категорії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crimes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основних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злочинів міжнародного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748" y="1344326"/>
            <a:ext cx="1680845" cy="274320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i="1" dirty="0">
                <a:latin typeface="Arial"/>
                <a:cs typeface="Arial"/>
              </a:rPr>
              <a:t>Воєнний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злочин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748" y="1659793"/>
            <a:ext cx="2553335" cy="274320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i="1" spc="-10" dirty="0">
                <a:latin typeface="Arial"/>
                <a:cs typeface="Arial"/>
              </a:rPr>
              <a:t>Злочин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проти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людства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374" y="1281333"/>
            <a:ext cx="7690484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22805" indent="-2110105">
              <a:lnSpc>
                <a:spcPct val="100000"/>
              </a:lnSpc>
              <a:spcBef>
                <a:spcPts val="420"/>
              </a:spcBef>
              <a:buChar char="●"/>
              <a:tabLst>
                <a:tab pos="2122805" algn="l"/>
              </a:tabLst>
            </a:pP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завжди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пов’язаний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збройним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конфліктом.</a:t>
            </a:r>
            <a:endParaRPr sz="1800">
              <a:latin typeface="Arial"/>
              <a:cs typeface="Arial"/>
            </a:endParaRPr>
          </a:p>
          <a:p>
            <a:pPr marL="2995295" indent="-2982595">
              <a:lnSpc>
                <a:spcPct val="100000"/>
              </a:lnSpc>
              <a:spcBef>
                <a:spcPts val="325"/>
              </a:spcBef>
              <a:buChar char="●"/>
              <a:tabLst>
                <a:tab pos="2995295" algn="l"/>
              </a:tabLst>
            </a:pP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системний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напад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цивільне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населення,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048" y="1953417"/>
            <a:ext cx="221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незалежно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війни.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374" y="2268884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748" y="2290728"/>
            <a:ext cx="878840" cy="274320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i="1" spc="-25" dirty="0">
                <a:latin typeface="Arial"/>
                <a:cs typeface="Arial"/>
              </a:rPr>
              <a:t>Геноцид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1936" y="2268884"/>
            <a:ext cx="444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знищення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групи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особливим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умислом.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048" y="2543203"/>
            <a:ext cx="780224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Вони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можуть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перетинатися,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але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різний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об’єкт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посягання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воєнні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порядок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ведення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війни;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людства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права </a:t>
            </a:r>
            <a:r>
              <a:rPr sz="1800" dirty="0">
                <a:latin typeface="Arial"/>
                <a:cs typeface="Arial"/>
              </a:rPr>
              <a:t>цивільних;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геноцид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існування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цілої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групи.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Кваліфікація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злочину визначається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складом,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умислом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масштабом.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Усі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jus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cogens</a:t>
            </a:r>
            <a:endParaRPr sz="1800">
              <a:latin typeface="Arial"/>
              <a:cs typeface="Arial"/>
            </a:endParaRPr>
          </a:p>
          <a:p>
            <a:pPr marL="12700" marR="87630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нормами,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допускають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відступу,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erga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omnes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зобов’язаннями </a:t>
            </a:r>
            <a:r>
              <a:rPr sz="1800" dirty="0">
                <a:latin typeface="Arial"/>
                <a:cs typeface="Arial"/>
              </a:rPr>
              <a:t>перед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усім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людством.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716010" cy="25768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latin typeface="Arial"/>
                <a:cs typeface="Arial"/>
              </a:rPr>
              <a:t>Принцип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індивідуальної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відповідальності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Одна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найважливіших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новел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особиста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(індивідуальна) відповідальність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Якщо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раніше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карали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держави,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тепер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конкретних </a:t>
            </a:r>
            <a:r>
              <a:rPr sz="1800" i="1" dirty="0">
                <a:latin typeface="Arial"/>
                <a:cs typeface="Arial"/>
              </a:rPr>
              <a:t>осіб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незалежно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посадового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статусу.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означає,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навіть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глави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держав, урядовці,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командири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можуть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притягнуті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суду.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Резолюція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Генасамблеї </a:t>
            </a:r>
            <a:r>
              <a:rPr sz="1800" dirty="0">
                <a:latin typeface="Arial"/>
                <a:cs typeface="Arial"/>
              </a:rPr>
              <a:t>ООН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закріпила,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посадове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становище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звільняє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відповідальності.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Також </a:t>
            </a:r>
            <a:r>
              <a:rPr sz="1800" dirty="0">
                <a:latin typeface="Arial"/>
                <a:cs typeface="Arial"/>
              </a:rPr>
              <a:t>діє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принцип: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наказ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зверху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не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виправдовує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злочину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норма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стала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основою </a:t>
            </a:r>
            <a:r>
              <a:rPr sz="1800" dirty="0">
                <a:latin typeface="Arial"/>
                <a:cs typeface="Arial"/>
              </a:rPr>
              <a:t>судових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процесів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Нюрнберзі,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Руанді,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Югославії,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тепер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МКС.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Завдяки </a:t>
            </a:r>
            <a:r>
              <a:rPr sz="1800" dirty="0">
                <a:latin typeface="Arial"/>
                <a:cs typeface="Arial"/>
              </a:rPr>
              <a:t>цьому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принципу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сучасне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визнає: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«ніхто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стоїть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законом».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419" y="2791419"/>
            <a:ext cx="3383118" cy="22595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99" y="-46584"/>
            <a:ext cx="7281545" cy="51231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198120">
              <a:lnSpc>
                <a:spcPct val="105000"/>
              </a:lnSpc>
              <a:spcBef>
                <a:spcPts val="280"/>
              </a:spcBef>
            </a:pPr>
            <a:r>
              <a:rPr sz="1500" b="1" spc="-10" dirty="0">
                <a:latin typeface="Arial"/>
                <a:cs typeface="Arial"/>
              </a:rPr>
              <a:t>Юрисдикція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МКС: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предметна,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територіальна,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персональна,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часова </a:t>
            </a:r>
            <a:r>
              <a:rPr sz="1500" b="1" dirty="0">
                <a:latin typeface="Arial"/>
                <a:cs typeface="Arial"/>
              </a:rPr>
              <a:t>Міжнародний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кримінальний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суд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(МКС)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здійснює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юрисдикцію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над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чотирма </a:t>
            </a:r>
            <a:r>
              <a:rPr sz="1500" spc="-10" dirty="0">
                <a:latin typeface="Arial"/>
                <a:cs typeface="Arial"/>
              </a:rPr>
              <a:t>категоріями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злочинів: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геноцид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злочини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проти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людства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воєнні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злочини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та </a:t>
            </a:r>
            <a:r>
              <a:rPr sz="1500" b="1" spc="-10" dirty="0">
                <a:latin typeface="Arial"/>
                <a:cs typeface="Arial"/>
              </a:rPr>
              <a:t>злочин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агресії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його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предметна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компетенція.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Територіальна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Юрисдикція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охоплює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злочини,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вчинені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території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держави-</a:t>
            </a:r>
            <a:r>
              <a:rPr sz="1500" b="1" dirty="0">
                <a:latin typeface="Arial"/>
                <a:cs typeface="Arial"/>
              </a:rPr>
              <a:t>учасниці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борту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її </a:t>
            </a:r>
            <a:r>
              <a:rPr sz="1500" b="1" spc="-10" dirty="0">
                <a:latin typeface="Arial"/>
                <a:cs typeface="Arial"/>
              </a:rPr>
              <a:t>судна/повітряного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судна</a:t>
            </a:r>
            <a:r>
              <a:rPr sz="1500" dirty="0">
                <a:latin typeface="Arial"/>
                <a:cs typeface="Arial"/>
              </a:rPr>
              <a:t>;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також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може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діяти,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якщо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держава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визнала </a:t>
            </a:r>
            <a:r>
              <a:rPr sz="1500" b="1" dirty="0">
                <a:latin typeface="Arial"/>
                <a:cs typeface="Arial"/>
              </a:rPr>
              <a:t>юрисдикцію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hoc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(Україна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зробила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</a:t>
            </a:r>
            <a:r>
              <a:rPr sz="1500" spc="-40" dirty="0">
                <a:latin typeface="Arial"/>
                <a:cs typeface="Arial"/>
              </a:rPr>
              <a:t> ст.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12(3)).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Персональна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Юрисдикція </a:t>
            </a:r>
            <a:r>
              <a:rPr sz="1500" dirty="0">
                <a:latin typeface="Arial"/>
                <a:cs typeface="Arial"/>
              </a:rPr>
              <a:t>дає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змогу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переслідувати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громадян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держав-</a:t>
            </a:r>
            <a:r>
              <a:rPr sz="1500" b="1" dirty="0">
                <a:latin typeface="Arial"/>
                <a:cs typeface="Arial"/>
              </a:rPr>
              <a:t>учасниць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навіть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коли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діяння</a:t>
            </a:r>
            <a:r>
              <a:rPr sz="1500" spc="5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сталося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кордоном.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Часова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Юрисдикція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починається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після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набуття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чинності Римського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статуту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для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конкретної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держави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має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зворотної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сили.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Важливе обмеження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принцип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комплементарності</a:t>
            </a:r>
            <a:r>
              <a:rPr sz="1500" spc="-10" dirty="0">
                <a:latin typeface="Arial"/>
                <a:cs typeface="Arial"/>
              </a:rPr>
              <a:t>: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МКС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втручається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лише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тоді,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коли </a:t>
            </a:r>
            <a:r>
              <a:rPr sz="1500" spc="-10" dirty="0">
                <a:latin typeface="Arial"/>
                <a:cs typeface="Arial"/>
              </a:rPr>
              <a:t>національні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органи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не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бажають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або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не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здатні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проводити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справжнє</a:t>
            </a:r>
            <a:r>
              <a:rPr sz="1500" i="1" spc="5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розслідування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Справи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можуть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стосуватися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міжнародних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і </a:t>
            </a:r>
            <a:r>
              <a:rPr sz="1500" b="1" dirty="0">
                <a:latin typeface="Arial"/>
                <a:cs typeface="Arial"/>
              </a:rPr>
              <a:t>неміжнародних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конфліктів;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коли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конфлікту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немає,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все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одно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має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компетенцію </a:t>
            </a:r>
            <a:r>
              <a:rPr sz="1500" dirty="0">
                <a:latin typeface="Arial"/>
                <a:cs typeface="Arial"/>
              </a:rPr>
              <a:t>щодо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злочинів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проти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людства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геноциду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якщо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виконано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умови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юрисдикції. </a:t>
            </a:r>
            <a:r>
              <a:rPr sz="1500" i="1" spc="-10" dirty="0">
                <a:latin typeface="Arial"/>
                <a:cs typeface="Arial"/>
              </a:rPr>
              <a:t>Підкреслимо</a:t>
            </a:r>
            <a:r>
              <a:rPr sz="1500" spc="-10" dirty="0">
                <a:latin typeface="Arial"/>
                <a:cs typeface="Arial"/>
              </a:rPr>
              <a:t>: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МКС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судить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держави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не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розглядає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звичайні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внутрішні </a:t>
            </a:r>
            <a:r>
              <a:rPr sz="1500" dirty="0">
                <a:latin typeface="Arial"/>
                <a:cs typeface="Arial"/>
              </a:rPr>
              <a:t>«військові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злочини»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(дисциплінарні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порушення);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він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притягає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конкретних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осіб</a:t>
            </a:r>
            <a:r>
              <a:rPr sz="1500" spc="32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за </a:t>
            </a:r>
            <a:r>
              <a:rPr sz="1500" i="1" spc="-10" dirty="0">
                <a:latin typeface="Arial"/>
                <a:cs typeface="Arial"/>
              </a:rPr>
              <a:t>найтяжчі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міжнародні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злочини</a:t>
            </a:r>
            <a:r>
              <a:rPr sz="1500" spc="-10" dirty="0">
                <a:latin typeface="Arial"/>
                <a:cs typeface="Arial"/>
              </a:rPr>
              <a:t>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Неповнолітні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до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18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років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можуть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бути </a:t>
            </a:r>
            <a:r>
              <a:rPr sz="1500" spc="-10" dirty="0">
                <a:latin typeface="Arial"/>
                <a:cs typeface="Arial"/>
              </a:rPr>
              <a:t>підсудними;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розглядає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діяння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осіб,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що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досягли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18-</a:t>
            </a:r>
            <a:r>
              <a:rPr sz="1500" b="1" dirty="0">
                <a:latin typeface="Arial"/>
                <a:cs typeface="Arial"/>
              </a:rPr>
              <a:t>річного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віку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момент вчинення.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Таким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чином,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поєднання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чотирьох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видів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юрисдикції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принципу комплементарності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створює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чіткі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рамки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забезпечують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легітимність</a:t>
            </a:r>
            <a:r>
              <a:rPr sz="1500" spc="-10" dirty="0">
                <a:latin typeface="Arial"/>
                <a:cs typeface="Arial"/>
              </a:rPr>
              <a:t>, </a:t>
            </a:r>
            <a:r>
              <a:rPr sz="1500" b="1" spc="-10" dirty="0">
                <a:latin typeface="Arial"/>
                <a:cs typeface="Arial"/>
              </a:rPr>
              <a:t>передбачуваність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ефективність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10" dirty="0">
                <a:latin typeface="Arial"/>
                <a:cs typeface="Arial"/>
              </a:rPr>
              <a:t> правосуддя.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2010" y="0"/>
            <a:ext cx="1841971" cy="14737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74" y="164263"/>
            <a:ext cx="73526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/>
              <a:t>Як</a:t>
            </a:r>
            <a:r>
              <a:rPr sz="1700" spc="-45" dirty="0"/>
              <a:t> </a:t>
            </a:r>
            <a:r>
              <a:rPr sz="1700" spc="-20" dirty="0"/>
              <a:t>«запускаються»</a:t>
            </a:r>
            <a:r>
              <a:rPr sz="1700" spc="-45" dirty="0"/>
              <a:t> </a:t>
            </a:r>
            <a:r>
              <a:rPr sz="1700" dirty="0"/>
              <a:t>справи:</a:t>
            </a:r>
            <a:r>
              <a:rPr sz="1700" spc="-45" dirty="0"/>
              <a:t> </a:t>
            </a:r>
            <a:r>
              <a:rPr sz="1700" spc="-10" dirty="0"/>
              <a:t>реферали,</a:t>
            </a:r>
            <a:r>
              <a:rPr sz="1700" spc="-50" dirty="0"/>
              <a:t> </a:t>
            </a:r>
            <a:r>
              <a:rPr sz="1700" dirty="0"/>
              <a:t>proprio</a:t>
            </a:r>
            <a:r>
              <a:rPr sz="1700" spc="-45" dirty="0"/>
              <a:t> </a:t>
            </a:r>
            <a:r>
              <a:rPr sz="1700" dirty="0"/>
              <a:t>motu</a:t>
            </a:r>
            <a:r>
              <a:rPr sz="1700" spc="-45" dirty="0"/>
              <a:t> </a:t>
            </a:r>
            <a:r>
              <a:rPr sz="1700" dirty="0"/>
              <a:t>та</a:t>
            </a:r>
            <a:r>
              <a:rPr sz="1700" spc="-45" dirty="0"/>
              <a:t> </a:t>
            </a:r>
            <a:r>
              <a:rPr sz="1700" dirty="0"/>
              <a:t>роль</a:t>
            </a:r>
            <a:r>
              <a:rPr sz="1700" spc="-45" dirty="0"/>
              <a:t> </a:t>
            </a:r>
            <a:r>
              <a:rPr sz="1700" dirty="0"/>
              <a:t>РБ</a:t>
            </a:r>
            <a:r>
              <a:rPr sz="1700" spc="-45" dirty="0"/>
              <a:t> </a:t>
            </a:r>
            <a:r>
              <a:rPr sz="1700" spc="-25" dirty="0"/>
              <a:t>ООН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262774" y="581330"/>
            <a:ext cx="8393430" cy="42316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dirty="0">
                <a:latin typeface="Arial"/>
                <a:cs typeface="Arial"/>
              </a:rPr>
              <a:t>Ситуації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потрапляють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МКС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трьома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основними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шляхами:</a:t>
            </a:r>
            <a:endParaRPr sz="1500">
              <a:latin typeface="Arial"/>
              <a:cs typeface="Arial"/>
            </a:endParaRPr>
          </a:p>
          <a:p>
            <a:pPr marL="12700" marR="27305" indent="220979">
              <a:lnSpc>
                <a:spcPct val="114999"/>
              </a:lnSpc>
              <a:buAutoNum type="arabicParenR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Реферал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держави-</a:t>
            </a:r>
            <a:r>
              <a:rPr sz="1500" b="1" dirty="0">
                <a:latin typeface="Arial"/>
                <a:cs typeface="Arial"/>
              </a:rPr>
              <a:t>учасниці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будь-</a:t>
            </a:r>
            <a:r>
              <a:rPr sz="1500" dirty="0">
                <a:latin typeface="Arial"/>
                <a:cs typeface="Arial"/>
              </a:rPr>
              <a:t>яка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сторона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Римського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статуту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направити Прокурору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ситуацію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щодо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учинених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на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її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території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її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громадянами</a:t>
            </a:r>
            <a:r>
              <a:rPr sz="1500" spc="-10" dirty="0">
                <a:latin typeface="Arial"/>
                <a:cs typeface="Arial"/>
              </a:rPr>
              <a:t>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спрощує </a:t>
            </a:r>
            <a:r>
              <a:rPr sz="1500" dirty="0">
                <a:latin typeface="Arial"/>
                <a:cs typeface="Arial"/>
              </a:rPr>
              <a:t>доступ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доказів.</a:t>
            </a:r>
            <a:endParaRPr sz="1500">
              <a:latin typeface="Arial"/>
              <a:cs typeface="Arial"/>
            </a:endParaRPr>
          </a:p>
          <a:p>
            <a:pPr marL="12700" marR="741680" indent="220979">
              <a:lnSpc>
                <a:spcPct val="114999"/>
              </a:lnSpc>
              <a:buAutoNum type="arabicParenR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Proprio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motu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Прокурор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ініціювати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розслідування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самостійно,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якщо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існують </a:t>
            </a:r>
            <a:r>
              <a:rPr sz="1500" b="1" spc="-10" dirty="0">
                <a:latin typeface="Arial"/>
                <a:cs typeface="Arial"/>
              </a:rPr>
              <a:t>обґрунтовані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підстави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вважати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скоєно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злочин;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але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потрібен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дозвіл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Палати </a:t>
            </a:r>
            <a:r>
              <a:rPr sz="1500" b="1" dirty="0">
                <a:latin typeface="Arial"/>
                <a:cs typeface="Arial"/>
              </a:rPr>
              <a:t>попереднього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провадження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перевіряє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серйозність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допустимість.</a:t>
            </a:r>
            <a:endParaRPr sz="1500">
              <a:latin typeface="Arial"/>
              <a:cs typeface="Arial"/>
            </a:endParaRPr>
          </a:p>
          <a:p>
            <a:pPr marL="12700" marR="14604" indent="220979">
              <a:lnSpc>
                <a:spcPct val="114999"/>
              </a:lnSpc>
              <a:buAutoNum type="arabicParenR"/>
              <a:tabLst>
                <a:tab pos="233679" algn="l"/>
              </a:tabLst>
            </a:pPr>
            <a:r>
              <a:rPr sz="1500" b="1" dirty="0">
                <a:latin typeface="Arial"/>
                <a:cs typeface="Arial"/>
              </a:rPr>
              <a:t>Реферал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Ради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Безпеки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ООН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РБ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направити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ситуацію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навіть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щодо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держав,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є </a:t>
            </a:r>
            <a:r>
              <a:rPr sz="1500" spc="-10" dirty="0">
                <a:latin typeface="Arial"/>
                <a:cs typeface="Arial"/>
              </a:rPr>
              <a:t>сторонами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Статуту,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коли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злочини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загрожують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миру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безпеці.</a:t>
            </a:r>
            <a:endParaRPr sz="1500">
              <a:latin typeface="Arial"/>
              <a:cs typeface="Arial"/>
            </a:endParaRPr>
          </a:p>
          <a:p>
            <a:pPr marL="12700" marR="100965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Окремий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механізм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визнання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юрисдикції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ad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hoc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державою,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ратифікувала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Статут,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але </a:t>
            </a:r>
            <a:r>
              <a:rPr sz="1500" spc="-10" dirty="0">
                <a:latin typeface="Arial"/>
                <a:cs typeface="Arial"/>
              </a:rPr>
              <a:t>погоджується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повноваження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(приклад: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Україна).</a:t>
            </a:r>
            <a:endParaRPr sz="1500">
              <a:latin typeface="Arial"/>
              <a:cs typeface="Arial"/>
            </a:endParaRPr>
          </a:p>
          <a:p>
            <a:pPr marL="12700" marR="530225">
              <a:lnSpc>
                <a:spcPct val="114999"/>
              </a:lnSpc>
            </a:pPr>
            <a:r>
              <a:rPr sz="1500" b="1" spc="-10" dirty="0">
                <a:latin typeface="Arial"/>
                <a:cs typeface="Arial"/>
              </a:rPr>
              <a:t>Допустимість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справ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визначається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через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комплементарність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критерій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серйозності: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Суд </a:t>
            </a:r>
            <a:r>
              <a:rPr sz="1500" dirty="0">
                <a:latin typeface="Arial"/>
                <a:cs typeface="Arial"/>
              </a:rPr>
              <a:t>відхиляє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дрібні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штучні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справи.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500" spc="-10" dirty="0">
                <a:latin typeface="Arial"/>
                <a:cs typeface="Arial"/>
              </a:rPr>
              <a:t>Імунітети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посадових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осіб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перешкоджають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ініціюванню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провадження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посада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не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є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щитом</a:t>
            </a:r>
            <a:r>
              <a:rPr sz="1500" spc="-10" dirty="0">
                <a:latin typeface="Arial"/>
                <a:cs typeface="Arial"/>
              </a:rPr>
              <a:t>. </a:t>
            </a:r>
            <a:r>
              <a:rPr sz="1500" dirty="0">
                <a:latin typeface="Arial"/>
                <a:cs typeface="Arial"/>
              </a:rPr>
              <a:t>МКС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працює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не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замість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разом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із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національними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системами: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міжнародний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процес активується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там,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внутрішній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бездіяльний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неспроможний.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74" y="203705"/>
            <a:ext cx="556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Елементи</a:t>
            </a:r>
            <a:r>
              <a:rPr spc="-25" dirty="0"/>
              <a:t> </a:t>
            </a:r>
            <a:r>
              <a:rPr dirty="0"/>
              <a:t>складу:</a:t>
            </a:r>
            <a:r>
              <a:rPr spc="-20" dirty="0"/>
              <a:t> </a:t>
            </a:r>
            <a:r>
              <a:rPr dirty="0"/>
              <a:t>actus</a:t>
            </a:r>
            <a:r>
              <a:rPr spc="-25" dirty="0"/>
              <a:t> </a:t>
            </a:r>
            <a:r>
              <a:rPr dirty="0"/>
              <a:t>reus,</a:t>
            </a:r>
            <a:r>
              <a:rPr spc="-20" dirty="0"/>
              <a:t> </a:t>
            </a:r>
            <a:r>
              <a:rPr dirty="0"/>
              <a:t>mens</a:t>
            </a:r>
            <a:r>
              <a:rPr spc="-25" dirty="0"/>
              <a:t> </a:t>
            </a:r>
            <a:r>
              <a:rPr dirty="0"/>
              <a:t>rea</a:t>
            </a:r>
            <a:r>
              <a:rPr spc="-20" dirty="0"/>
              <a:t> </a:t>
            </a:r>
            <a:r>
              <a:rPr dirty="0"/>
              <a:t>і</a:t>
            </a:r>
            <a:r>
              <a:rPr spc="-25" dirty="0"/>
              <a:t> </a:t>
            </a:r>
            <a:r>
              <a:rPr spc="-10" dirty="0"/>
              <a:t>контекст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974" y="636012"/>
            <a:ext cx="8709025" cy="3951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14999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Кримінальна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відповідальність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міжнародному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ґрунтується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поєднанні </a:t>
            </a:r>
            <a:r>
              <a:rPr sz="1600" b="1" dirty="0">
                <a:latin typeface="Arial"/>
                <a:cs typeface="Arial"/>
              </a:rPr>
              <a:t>матеріальних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психічних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елементів</a:t>
            </a:r>
            <a:r>
              <a:rPr sz="1600" spc="-10" dirty="0">
                <a:latin typeface="Arial"/>
                <a:cs typeface="Arial"/>
              </a:rPr>
              <a:t>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Actus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reus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охоплює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конкретні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заборонені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дії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або </a:t>
            </a:r>
            <a:r>
              <a:rPr sz="1600" b="1" spc="-10" dirty="0">
                <a:latin typeface="Arial"/>
                <a:cs typeface="Arial"/>
              </a:rPr>
              <a:t>бездіяльність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убивства,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тортури,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зґвалтування,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депортації,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переслідування,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напади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на </a:t>
            </a:r>
            <a:r>
              <a:rPr sz="1600" dirty="0">
                <a:latin typeface="Arial"/>
                <a:cs typeface="Arial"/>
              </a:rPr>
              <a:t>цивільні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об’єкти,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вербування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дітей-</a:t>
            </a:r>
            <a:r>
              <a:rPr sz="1600" spc="-10" dirty="0">
                <a:latin typeface="Arial"/>
                <a:cs typeface="Arial"/>
              </a:rPr>
              <a:t>солдатів,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застосування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забороненої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зброї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тощо.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600" i="1" dirty="0">
                <a:latin typeface="Arial"/>
                <a:cs typeface="Arial"/>
              </a:rPr>
              <a:t>Mens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rea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це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умисел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поінформованість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обставини.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геноциду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вимагається </a:t>
            </a:r>
            <a:r>
              <a:rPr sz="1600" b="1" spc="-10" dirty="0">
                <a:latin typeface="Arial"/>
                <a:cs typeface="Arial"/>
              </a:rPr>
              <a:t>особливий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умисел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(dolus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specialis)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намір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знищити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групу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повністю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частково.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Для </a:t>
            </a:r>
            <a:r>
              <a:rPr sz="1600" b="1" spc="-10" dirty="0">
                <a:latin typeface="Arial"/>
                <a:cs typeface="Arial"/>
              </a:rPr>
              <a:t>злочинів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проти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людства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необхідний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контекст: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широкомасштабний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або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систематичний </a:t>
            </a:r>
            <a:r>
              <a:rPr sz="1600" i="1" dirty="0">
                <a:latin typeface="Arial"/>
                <a:cs typeface="Arial"/>
              </a:rPr>
              <a:t>напад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проти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цивільного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населення,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усвідомлений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виконавцем.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воєнних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злочинів </a:t>
            </a:r>
            <a:r>
              <a:rPr sz="1600" dirty="0">
                <a:latin typeface="Arial"/>
                <a:cs typeface="Arial"/>
              </a:rPr>
              <a:t>ключовою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прив’язка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до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конфлікту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дія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бути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тісно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пов’язана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збройним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конфліктом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порушувати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закони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війни.</a:t>
            </a:r>
            <a:endParaRPr sz="1600">
              <a:latin typeface="Arial"/>
              <a:cs typeface="Arial"/>
            </a:endParaRPr>
          </a:p>
          <a:p>
            <a:pPr marL="12700" marR="88265">
              <a:lnSpc>
                <a:spcPct val="114999"/>
              </a:lnSpc>
            </a:pPr>
            <a:r>
              <a:rPr sz="1600" dirty="0">
                <a:latin typeface="Arial"/>
                <a:cs typeface="Arial"/>
              </a:rPr>
              <a:t>Помилка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звільняє,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помилка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факті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може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усунути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умисел.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Важливий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і </a:t>
            </a:r>
            <a:r>
              <a:rPr sz="1600" dirty="0">
                <a:latin typeface="Arial"/>
                <a:cs typeface="Arial"/>
              </a:rPr>
              <a:t>каузальний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зв’язок: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наслідок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(загибель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цивільних,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руйнування)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має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логічно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випливати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дії. </a:t>
            </a:r>
            <a:r>
              <a:rPr sz="1600" dirty="0">
                <a:latin typeface="Arial"/>
                <a:cs typeface="Arial"/>
              </a:rPr>
              <a:t>Римський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статут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супроводжується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«Елементами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злочинів»</a:t>
            </a:r>
            <a:r>
              <a:rPr sz="1600" spc="-10" dirty="0">
                <a:latin typeface="Arial"/>
                <a:cs typeface="Arial"/>
              </a:rPr>
              <a:t>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які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деталізують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склади злочинів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забезпечують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єдність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практики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суду.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-12352"/>
            <a:ext cx="6235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Форми</a:t>
            </a:r>
            <a:r>
              <a:rPr sz="1600" spc="-45" dirty="0"/>
              <a:t> </a:t>
            </a:r>
            <a:r>
              <a:rPr sz="1600" dirty="0"/>
              <a:t>участі</a:t>
            </a:r>
            <a:r>
              <a:rPr sz="1600" spc="-40" dirty="0"/>
              <a:t> </a:t>
            </a:r>
            <a:r>
              <a:rPr sz="1600" dirty="0"/>
              <a:t>й</a:t>
            </a:r>
            <a:r>
              <a:rPr sz="1600" spc="-40" dirty="0"/>
              <a:t> </a:t>
            </a:r>
            <a:r>
              <a:rPr sz="1600" spc="-10" dirty="0"/>
              <a:t>співучасті:</a:t>
            </a:r>
            <a:r>
              <a:rPr sz="1600" spc="-40" dirty="0"/>
              <a:t> </a:t>
            </a:r>
            <a:r>
              <a:rPr sz="1600" dirty="0"/>
              <a:t>від</a:t>
            </a:r>
            <a:r>
              <a:rPr sz="1600" spc="-40" dirty="0"/>
              <a:t> </a:t>
            </a:r>
            <a:r>
              <a:rPr sz="1600" spc="-10" dirty="0"/>
              <a:t>виконавця</a:t>
            </a:r>
            <a:r>
              <a:rPr sz="1600" spc="-40" dirty="0"/>
              <a:t> </a:t>
            </a:r>
            <a:r>
              <a:rPr sz="1600" dirty="0"/>
              <a:t>до</a:t>
            </a:r>
            <a:r>
              <a:rPr sz="1600" spc="-40" dirty="0"/>
              <a:t> </a:t>
            </a:r>
            <a:r>
              <a:rPr sz="1600" dirty="0"/>
              <a:t>спільного</a:t>
            </a:r>
            <a:r>
              <a:rPr sz="1600" spc="-40" dirty="0"/>
              <a:t> </a:t>
            </a:r>
            <a:r>
              <a:rPr sz="1600" spc="-10" dirty="0"/>
              <a:t>плану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73024" y="389474"/>
            <a:ext cx="6788784" cy="44424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Arial"/>
                <a:cs typeface="Arial"/>
              </a:rPr>
              <a:t>Міжнародне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кримінальне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право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розрізняє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різні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ролі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вчиненні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злочинів.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b="1" spc="-10" dirty="0">
                <a:latin typeface="Arial"/>
                <a:cs typeface="Arial"/>
              </a:rPr>
              <a:t>Прямий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виконавець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фізично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здійснює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заборонену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дію.</a:t>
            </a:r>
            <a:endParaRPr sz="1400">
              <a:latin typeface="Arial"/>
              <a:cs typeface="Arial"/>
            </a:endParaRPr>
          </a:p>
          <a:p>
            <a:pPr marL="12700" marR="323215">
              <a:lnSpc>
                <a:spcPct val="114999"/>
              </a:lnSpc>
            </a:pPr>
            <a:r>
              <a:rPr sz="1400" b="1" spc="-10" dirty="0">
                <a:latin typeface="Arial"/>
                <a:cs typeface="Arial"/>
              </a:rPr>
              <a:t>Співвиконавець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діє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спільним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планом,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поділяючи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загальний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умисел. </a:t>
            </a:r>
            <a:r>
              <a:rPr sz="1400" b="1" spc="-10" dirty="0">
                <a:latin typeface="Arial"/>
                <a:cs typeface="Arial"/>
              </a:rPr>
              <a:t>Організатор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або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керівник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координує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злочинну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діяльність,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планує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ресурси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та </a:t>
            </a:r>
            <a:r>
              <a:rPr sz="1400" spc="-10" dirty="0">
                <a:latin typeface="Arial"/>
                <a:cs typeface="Arial"/>
              </a:rPr>
              <a:t>людей.</a:t>
            </a:r>
            <a:endParaRPr sz="1400">
              <a:latin typeface="Arial"/>
              <a:cs typeface="Arial"/>
            </a:endParaRPr>
          </a:p>
          <a:p>
            <a:pPr marL="12700" marR="21590">
              <a:lnSpc>
                <a:spcPct val="114999"/>
              </a:lnSpc>
            </a:pPr>
            <a:r>
              <a:rPr sz="1400" b="1" dirty="0">
                <a:latin typeface="Arial"/>
                <a:cs typeface="Arial"/>
              </a:rPr>
              <a:t>Пособник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полегшує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вчинення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(надає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зброю,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транспорт,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безпечні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місця,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фінанси). </a:t>
            </a:r>
            <a:r>
              <a:rPr sz="1400" b="1" spc="-10" dirty="0">
                <a:latin typeface="Arial"/>
                <a:cs typeface="Arial"/>
              </a:rPr>
              <a:t>Підбурювач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стимулює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злочин,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включно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публічними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закликами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геноциду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чи </a:t>
            </a:r>
            <a:r>
              <a:rPr sz="1400" spc="-10" dirty="0">
                <a:latin typeface="Arial"/>
                <a:cs typeface="Arial"/>
              </a:rPr>
              <a:t>насильства.</a:t>
            </a:r>
            <a:endParaRPr sz="1400">
              <a:latin typeface="Arial"/>
              <a:cs typeface="Arial"/>
            </a:endParaRPr>
          </a:p>
          <a:p>
            <a:pPr marL="12700" marR="300990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Стаття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Римського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статуту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визначає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відповідальність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внесок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групову </a:t>
            </a:r>
            <a:r>
              <a:rPr sz="1400" dirty="0">
                <a:latin typeface="Arial"/>
                <a:cs typeface="Arial"/>
              </a:rPr>
              <a:t>діяльність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із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усвідомленням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її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злочинного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характеру.</a:t>
            </a:r>
            <a:endParaRPr sz="1400">
              <a:latin typeface="Arial"/>
              <a:cs typeface="Arial"/>
            </a:endParaRPr>
          </a:p>
          <a:p>
            <a:pPr marL="12700" marR="92075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Окремо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діє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принцип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командної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відповідальності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(ст.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28):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командири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несуть </a:t>
            </a:r>
            <a:r>
              <a:rPr sz="1400" dirty="0">
                <a:latin typeface="Arial"/>
                <a:cs typeface="Arial"/>
              </a:rPr>
              <a:t>покарання,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якщо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знали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або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повинні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були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знати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злочини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підлеглих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вжили заходів.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latin typeface="Arial"/>
                <a:cs typeface="Arial"/>
              </a:rPr>
              <a:t>Кожна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ланка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командування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оцінюється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внеском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контролем.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Медіа-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пропагандистська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діяльність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може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бути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підбурюванням,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якщо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створює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b="1" dirty="0">
                <a:latin typeface="Arial"/>
                <a:cs typeface="Arial"/>
              </a:rPr>
              <a:t>пряму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негайну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загрозу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Для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пособництва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потрібно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довести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суттєвий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внесок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злочин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усвідомлення</a:t>
            </a:r>
            <a:r>
              <a:rPr sz="1400" spc="-1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що </a:t>
            </a:r>
            <a:r>
              <a:rPr sz="1400" dirty="0">
                <a:latin typeface="Arial"/>
                <a:cs typeface="Arial"/>
              </a:rPr>
              <a:t>допомога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полегшує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його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вчинення.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085" y="1428222"/>
            <a:ext cx="2040370" cy="2040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65404"/>
            <a:ext cx="4976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/>
              <a:t>Обставини,</a:t>
            </a:r>
            <a:r>
              <a:rPr sz="1500" spc="-55" dirty="0"/>
              <a:t> </a:t>
            </a:r>
            <a:r>
              <a:rPr sz="1500" dirty="0"/>
              <a:t>що</a:t>
            </a:r>
            <a:r>
              <a:rPr sz="1500" spc="-50" dirty="0"/>
              <a:t> </a:t>
            </a:r>
            <a:r>
              <a:rPr sz="1500" dirty="0"/>
              <a:t>можуть</a:t>
            </a:r>
            <a:r>
              <a:rPr sz="1500" spc="-50" dirty="0"/>
              <a:t> </a:t>
            </a:r>
            <a:r>
              <a:rPr sz="1500" spc="-10" dirty="0"/>
              <a:t>виключати</a:t>
            </a:r>
            <a:r>
              <a:rPr sz="1500" spc="-55" dirty="0"/>
              <a:t> </a:t>
            </a:r>
            <a:r>
              <a:rPr sz="1500" spc="-10" dirty="0"/>
              <a:t>відповідальність</a:t>
            </a:r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73024" y="451991"/>
            <a:ext cx="6166485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4999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Римський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статут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визначає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обмежений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перелік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підстав,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що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можуть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звільняти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від </a:t>
            </a:r>
            <a:r>
              <a:rPr sz="1300" spc="-10" dirty="0">
                <a:latin typeface="Arial"/>
                <a:cs typeface="Arial"/>
              </a:rPr>
              <a:t>відповідальності.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300" spc="-25" dirty="0">
                <a:latin typeface="Arial"/>
                <a:cs typeface="Arial"/>
              </a:rPr>
              <a:t>Це:</a:t>
            </a:r>
            <a:endParaRPr sz="1300">
              <a:latin typeface="Arial"/>
              <a:cs typeface="Arial"/>
            </a:endParaRPr>
          </a:p>
          <a:p>
            <a:pPr marL="469265" marR="95885" indent="-328295">
              <a:lnSpc>
                <a:spcPct val="114999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spc="-10" dirty="0">
                <a:latin typeface="Arial"/>
                <a:cs typeface="Arial"/>
              </a:rPr>
              <a:t>Самооборона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—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захист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себе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чи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інших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від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безпосереднього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незаконного </a:t>
            </a:r>
            <a:r>
              <a:rPr sz="1300" dirty="0">
                <a:latin typeface="Arial"/>
                <a:cs typeface="Arial"/>
              </a:rPr>
              <a:t>нападу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(з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необхідністю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і</a:t>
            </a:r>
            <a:r>
              <a:rPr sz="1300" spc="-10" dirty="0">
                <a:latin typeface="Arial"/>
                <a:cs typeface="Arial"/>
              </a:rPr>
              <a:t> пропорційністю).</a:t>
            </a:r>
            <a:endParaRPr sz="1300">
              <a:latin typeface="Arial"/>
              <a:cs typeface="Arial"/>
            </a:endParaRPr>
          </a:p>
          <a:p>
            <a:pPr marL="469265" marR="11430" indent="-328295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300" b="1" spc="-10" dirty="0">
                <a:latin typeface="Arial"/>
                <a:cs typeface="Arial"/>
              </a:rPr>
              <a:t>Непереборний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фізичний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примус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(duress)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—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коли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людину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змушують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під </a:t>
            </a:r>
            <a:r>
              <a:rPr sz="1300" dirty="0">
                <a:latin typeface="Arial"/>
                <a:cs typeface="Arial"/>
              </a:rPr>
              <a:t>реальною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загрозою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смерті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або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тяжкої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шкоди.</a:t>
            </a:r>
            <a:endParaRPr sz="1300">
              <a:latin typeface="Arial"/>
              <a:cs typeface="Arial"/>
            </a:endParaRPr>
          </a:p>
          <a:p>
            <a:pPr marL="469265" marR="1060450" indent="-328295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300" b="1" spc="-10" dirty="0">
                <a:latin typeface="Arial"/>
                <a:cs typeface="Arial"/>
              </a:rPr>
              <a:t>Неосудність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—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психічний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розлад,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який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позбавляє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здатності усвідомлювати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протиправність.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spc="-10" dirty="0">
                <a:latin typeface="Arial"/>
                <a:cs typeface="Arial"/>
              </a:rPr>
              <a:t>Помилка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факту</a:t>
            </a:r>
            <a:r>
              <a:rPr sz="1300" dirty="0">
                <a:latin typeface="Arial"/>
                <a:cs typeface="Arial"/>
              </a:rPr>
              <a:t>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що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усуває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умисел.</a:t>
            </a:r>
            <a:endParaRPr sz="1300">
              <a:latin typeface="Arial"/>
              <a:cs typeface="Arial"/>
            </a:endParaRPr>
          </a:p>
          <a:p>
            <a:pPr marL="469265" indent="-327660">
              <a:lnSpc>
                <a:spcPct val="100000"/>
              </a:lnSpc>
              <a:spcBef>
                <a:spcPts val="235"/>
              </a:spcBef>
              <a:buFont typeface="Arial"/>
              <a:buChar char="●"/>
              <a:tabLst>
                <a:tab pos="469265" algn="l"/>
              </a:tabLst>
            </a:pPr>
            <a:r>
              <a:rPr sz="1300" b="1" dirty="0">
                <a:latin typeface="Arial"/>
                <a:cs typeface="Arial"/>
              </a:rPr>
              <a:t>Захист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власності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чи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інших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осіб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певних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межах.</a:t>
            </a:r>
            <a:endParaRPr sz="1300">
              <a:latin typeface="Arial"/>
              <a:cs typeface="Arial"/>
            </a:endParaRPr>
          </a:p>
          <a:p>
            <a:pPr marL="469265" marR="43180">
              <a:lnSpc>
                <a:spcPct val="114999"/>
              </a:lnSpc>
            </a:pPr>
            <a:r>
              <a:rPr sz="1300" dirty="0">
                <a:latin typeface="Arial"/>
                <a:cs typeface="Arial"/>
              </a:rPr>
              <a:t>Наказ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начальника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прийнятний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лише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тоді,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коли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не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був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очевидно </a:t>
            </a:r>
            <a:r>
              <a:rPr sz="1300" dirty="0">
                <a:latin typeface="Arial"/>
                <a:cs typeface="Arial"/>
              </a:rPr>
              <a:t>незаконним,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підлеглий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не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усвідомлював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протиправності.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Для </a:t>
            </a:r>
            <a:r>
              <a:rPr sz="1300" b="1" spc="-10" dirty="0">
                <a:latin typeface="Arial"/>
                <a:cs typeface="Arial"/>
              </a:rPr>
              <a:t>геноциду </a:t>
            </a:r>
            <a:r>
              <a:rPr sz="1300" dirty="0">
                <a:latin typeface="Arial"/>
                <a:cs typeface="Arial"/>
              </a:rPr>
              <a:t>чи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атаки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на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цивільних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така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відмовка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неприйнятна.</a:t>
            </a:r>
            <a:endParaRPr sz="1300">
              <a:latin typeface="Arial"/>
              <a:cs typeface="Arial"/>
            </a:endParaRPr>
          </a:p>
          <a:p>
            <a:pPr marL="469265" marR="1181100">
              <a:lnSpc>
                <a:spcPct val="114999"/>
              </a:lnSpc>
            </a:pPr>
            <a:r>
              <a:rPr sz="1300" spc="-10" dirty="0">
                <a:latin typeface="Arial"/>
                <a:cs typeface="Arial"/>
              </a:rPr>
              <a:t>Політична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доцільність,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воєнна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необхідність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чи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помста </a:t>
            </a:r>
            <a:r>
              <a:rPr sz="1300" b="1" dirty="0">
                <a:latin typeface="Arial"/>
                <a:cs typeface="Arial"/>
              </a:rPr>
              <a:t>не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є </a:t>
            </a:r>
            <a:r>
              <a:rPr sz="1300" b="1" spc="-10" dirty="0">
                <a:latin typeface="Arial"/>
                <a:cs typeface="Arial"/>
              </a:rPr>
              <a:t>виправданням</a:t>
            </a:r>
            <a:r>
              <a:rPr sz="1300" spc="-1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469265" marR="396875">
              <a:lnSpc>
                <a:spcPct val="114999"/>
              </a:lnSpc>
            </a:pPr>
            <a:r>
              <a:rPr sz="1300" spc="-10" dirty="0">
                <a:latin typeface="Arial"/>
                <a:cs typeface="Arial"/>
              </a:rPr>
              <a:t>Такі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обставини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тлумачаться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вузько</a:t>
            </a:r>
            <a:r>
              <a:rPr sz="1300" spc="-10" dirty="0">
                <a:latin typeface="Arial"/>
                <a:cs typeface="Arial"/>
              </a:rPr>
              <a:t>,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щоб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не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послабити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превентивний </a:t>
            </a:r>
            <a:r>
              <a:rPr sz="1300" dirty="0">
                <a:latin typeface="Arial"/>
                <a:cs typeface="Arial"/>
              </a:rPr>
              <a:t>ефект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міжнародного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права.</a:t>
            </a:r>
            <a:endParaRPr sz="13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35"/>
              </a:spcBef>
            </a:pPr>
            <a:r>
              <a:rPr sz="1300" dirty="0">
                <a:latin typeface="Arial"/>
                <a:cs typeface="Arial"/>
              </a:rPr>
              <a:t>Сп’яніння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не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звільняє,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крім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випадків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примусового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або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несвідомого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впливу.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2087" y="1882921"/>
            <a:ext cx="2668094" cy="17065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02" rIns="0" bIns="0" rtlCol="0">
            <a:spAutoFit/>
          </a:bodyPr>
          <a:lstStyle/>
          <a:p>
            <a:pPr marL="669290" marR="5080">
              <a:lnSpc>
                <a:spcPct val="114999"/>
              </a:lnSpc>
              <a:spcBef>
                <a:spcPts val="100"/>
              </a:spcBef>
            </a:pPr>
            <a:r>
              <a:rPr dirty="0"/>
              <a:t>Доказування</a:t>
            </a:r>
            <a:r>
              <a:rPr spc="-70" dirty="0"/>
              <a:t> </a:t>
            </a:r>
            <a:r>
              <a:rPr dirty="0"/>
              <a:t>та</a:t>
            </a:r>
            <a:r>
              <a:rPr spc="-65" dirty="0"/>
              <a:t> </a:t>
            </a:r>
            <a:r>
              <a:rPr dirty="0"/>
              <a:t>стандарти:</a:t>
            </a:r>
            <a:r>
              <a:rPr spc="-70" dirty="0"/>
              <a:t> </a:t>
            </a:r>
            <a:r>
              <a:rPr dirty="0"/>
              <a:t>від</a:t>
            </a:r>
            <a:r>
              <a:rPr spc="-65" dirty="0"/>
              <a:t> </a:t>
            </a:r>
            <a:r>
              <a:rPr spc="-10" dirty="0"/>
              <a:t>«обґрунтованих</a:t>
            </a:r>
            <a:r>
              <a:rPr spc="-70" dirty="0"/>
              <a:t> </a:t>
            </a:r>
            <a:r>
              <a:rPr dirty="0"/>
              <a:t>підстав»</a:t>
            </a:r>
            <a:r>
              <a:rPr spc="-65" dirty="0"/>
              <a:t> </a:t>
            </a:r>
            <a:r>
              <a:rPr dirty="0"/>
              <a:t>до</a:t>
            </a:r>
            <a:r>
              <a:rPr spc="-65" dirty="0"/>
              <a:t> </a:t>
            </a:r>
            <a:r>
              <a:rPr spc="-10" dirty="0"/>
              <a:t>«поза </a:t>
            </a:r>
            <a:r>
              <a:rPr spc="-20" dirty="0"/>
              <a:t>розумним</a:t>
            </a:r>
            <a:r>
              <a:rPr spc="-40" dirty="0"/>
              <a:t> </a:t>
            </a:r>
            <a:r>
              <a:rPr spc="-10" dirty="0"/>
              <a:t>сумнівом»</a:t>
            </a:r>
          </a:p>
        </p:txBody>
      </p:sp>
      <p:sp>
        <p:nvSpPr>
          <p:cNvPr id="3" name="object 3"/>
          <p:cNvSpPr/>
          <p:nvPr/>
        </p:nvSpPr>
        <p:spPr>
          <a:xfrm>
            <a:off x="742721" y="1086433"/>
            <a:ext cx="7580630" cy="3609340"/>
          </a:xfrm>
          <a:custGeom>
            <a:avLst/>
            <a:gdLst/>
            <a:ahLst/>
            <a:cxnLst/>
            <a:rect l="l" t="t" r="r" b="b"/>
            <a:pathLst>
              <a:path w="7580630" h="3609340">
                <a:moveTo>
                  <a:pt x="1812175" y="1962912"/>
                </a:moveTo>
                <a:lnTo>
                  <a:pt x="0" y="1962912"/>
                </a:lnTo>
                <a:lnTo>
                  <a:pt x="0" y="2206752"/>
                </a:lnTo>
                <a:lnTo>
                  <a:pt x="1812175" y="2206752"/>
                </a:lnTo>
                <a:lnTo>
                  <a:pt x="1812175" y="1962912"/>
                </a:lnTo>
                <a:close/>
              </a:path>
              <a:path w="7580630" h="3609340">
                <a:moveTo>
                  <a:pt x="2623782" y="560832"/>
                </a:moveTo>
                <a:lnTo>
                  <a:pt x="0" y="560832"/>
                </a:lnTo>
                <a:lnTo>
                  <a:pt x="0" y="804672"/>
                </a:lnTo>
                <a:lnTo>
                  <a:pt x="2623782" y="804672"/>
                </a:lnTo>
                <a:lnTo>
                  <a:pt x="2623782" y="560832"/>
                </a:lnTo>
                <a:close/>
              </a:path>
              <a:path w="7580630" h="3609340">
                <a:moveTo>
                  <a:pt x="3479533" y="1121664"/>
                </a:moveTo>
                <a:lnTo>
                  <a:pt x="0" y="1121664"/>
                </a:lnTo>
                <a:lnTo>
                  <a:pt x="0" y="1365504"/>
                </a:lnTo>
                <a:lnTo>
                  <a:pt x="3479533" y="1365504"/>
                </a:lnTo>
                <a:lnTo>
                  <a:pt x="3479533" y="1121664"/>
                </a:lnTo>
                <a:close/>
              </a:path>
              <a:path w="7580630" h="3609340">
                <a:moveTo>
                  <a:pt x="4585551" y="3084576"/>
                </a:moveTo>
                <a:lnTo>
                  <a:pt x="0" y="3084576"/>
                </a:lnTo>
                <a:lnTo>
                  <a:pt x="0" y="3328416"/>
                </a:lnTo>
                <a:lnTo>
                  <a:pt x="4585551" y="3328416"/>
                </a:lnTo>
                <a:lnTo>
                  <a:pt x="4585551" y="3084576"/>
                </a:lnTo>
                <a:close/>
              </a:path>
              <a:path w="7580630" h="3609340">
                <a:moveTo>
                  <a:pt x="4744351" y="1402080"/>
                </a:moveTo>
                <a:lnTo>
                  <a:pt x="0" y="1402080"/>
                </a:lnTo>
                <a:lnTo>
                  <a:pt x="0" y="1645920"/>
                </a:lnTo>
                <a:lnTo>
                  <a:pt x="4744351" y="1645920"/>
                </a:lnTo>
                <a:lnTo>
                  <a:pt x="4744351" y="1402080"/>
                </a:lnTo>
                <a:close/>
              </a:path>
              <a:path w="7580630" h="3609340">
                <a:moveTo>
                  <a:pt x="6248933" y="0"/>
                </a:moveTo>
                <a:lnTo>
                  <a:pt x="0" y="0"/>
                </a:lnTo>
                <a:lnTo>
                  <a:pt x="0" y="243840"/>
                </a:lnTo>
                <a:lnTo>
                  <a:pt x="6248933" y="243840"/>
                </a:lnTo>
                <a:lnTo>
                  <a:pt x="6248933" y="0"/>
                </a:lnTo>
                <a:close/>
              </a:path>
              <a:path w="7580630" h="3609340">
                <a:moveTo>
                  <a:pt x="6582029" y="2804160"/>
                </a:moveTo>
                <a:lnTo>
                  <a:pt x="0" y="2804160"/>
                </a:lnTo>
                <a:lnTo>
                  <a:pt x="0" y="3048000"/>
                </a:lnTo>
                <a:lnTo>
                  <a:pt x="6582029" y="3048000"/>
                </a:lnTo>
                <a:lnTo>
                  <a:pt x="6582029" y="2804160"/>
                </a:lnTo>
                <a:close/>
              </a:path>
              <a:path w="7580630" h="3609340">
                <a:moveTo>
                  <a:pt x="6715252" y="2243328"/>
                </a:moveTo>
                <a:lnTo>
                  <a:pt x="0" y="2243328"/>
                </a:lnTo>
                <a:lnTo>
                  <a:pt x="0" y="2487168"/>
                </a:lnTo>
                <a:lnTo>
                  <a:pt x="6715252" y="2487168"/>
                </a:lnTo>
                <a:lnTo>
                  <a:pt x="6715252" y="2243328"/>
                </a:lnTo>
                <a:close/>
              </a:path>
              <a:path w="7580630" h="3609340">
                <a:moveTo>
                  <a:pt x="6785483" y="841248"/>
                </a:moveTo>
                <a:lnTo>
                  <a:pt x="0" y="841248"/>
                </a:lnTo>
                <a:lnTo>
                  <a:pt x="0" y="1085088"/>
                </a:lnTo>
                <a:lnTo>
                  <a:pt x="6785483" y="1085088"/>
                </a:lnTo>
                <a:lnTo>
                  <a:pt x="6785483" y="841248"/>
                </a:lnTo>
                <a:close/>
              </a:path>
              <a:path w="7580630" h="3609340">
                <a:moveTo>
                  <a:pt x="7336206" y="3364992"/>
                </a:moveTo>
                <a:lnTo>
                  <a:pt x="0" y="3364992"/>
                </a:lnTo>
                <a:lnTo>
                  <a:pt x="0" y="3608832"/>
                </a:lnTo>
                <a:lnTo>
                  <a:pt x="7336206" y="3608832"/>
                </a:lnTo>
                <a:lnTo>
                  <a:pt x="7336206" y="3364992"/>
                </a:lnTo>
                <a:close/>
              </a:path>
              <a:path w="7580630" h="3609340">
                <a:moveTo>
                  <a:pt x="7390181" y="2523744"/>
                </a:moveTo>
                <a:lnTo>
                  <a:pt x="0" y="2523744"/>
                </a:lnTo>
                <a:lnTo>
                  <a:pt x="0" y="2767584"/>
                </a:lnTo>
                <a:lnTo>
                  <a:pt x="7390181" y="2767584"/>
                </a:lnTo>
                <a:lnTo>
                  <a:pt x="7390181" y="2523744"/>
                </a:lnTo>
                <a:close/>
              </a:path>
              <a:path w="7580630" h="3609340">
                <a:moveTo>
                  <a:pt x="7429640" y="280416"/>
                </a:moveTo>
                <a:lnTo>
                  <a:pt x="0" y="280416"/>
                </a:lnTo>
                <a:lnTo>
                  <a:pt x="0" y="524256"/>
                </a:lnTo>
                <a:lnTo>
                  <a:pt x="7429640" y="524256"/>
                </a:lnTo>
                <a:lnTo>
                  <a:pt x="7429640" y="280416"/>
                </a:lnTo>
                <a:close/>
              </a:path>
              <a:path w="7580630" h="3609340">
                <a:moveTo>
                  <a:pt x="7580528" y="1682496"/>
                </a:moveTo>
                <a:lnTo>
                  <a:pt x="0" y="1682496"/>
                </a:lnTo>
                <a:lnTo>
                  <a:pt x="0" y="1926336"/>
                </a:lnTo>
                <a:lnTo>
                  <a:pt x="7580528" y="1926336"/>
                </a:lnTo>
                <a:lnTo>
                  <a:pt x="7580528" y="1682496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0023" y="1029029"/>
            <a:ext cx="7599680" cy="36709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Процес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МКС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спирається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градуйовані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стандарти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доказування.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На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етапі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попереднього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вивчення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Прокурор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оцінює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наявність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розумних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підстав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dirty="0">
                <a:latin typeface="Arial"/>
                <a:cs typeface="Arial"/>
              </a:rPr>
              <a:t>вважати,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скоєно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злочин.</a:t>
            </a:r>
            <a:endParaRPr sz="1600">
              <a:latin typeface="Arial"/>
              <a:cs typeface="Arial"/>
            </a:endParaRPr>
          </a:p>
          <a:p>
            <a:pPr marL="12700" marR="794385">
              <a:lnSpc>
                <a:spcPct val="114999"/>
              </a:lnSpc>
            </a:pPr>
            <a:r>
              <a:rPr sz="1600" dirty="0">
                <a:latin typeface="Arial"/>
                <a:cs typeface="Arial"/>
              </a:rPr>
              <a:t>Для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ордера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арешт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потрібні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серйозні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підстави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підтвердження обвинувачень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достатні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підстави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На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суді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вина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доводиться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поза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розумним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сумнівом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600" dirty="0">
                <a:latin typeface="Arial"/>
                <a:cs typeface="Arial"/>
              </a:rPr>
              <a:t>Докази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включають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свідчення,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документи,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цифрові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дані,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фото,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відео,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супутникові </a:t>
            </a:r>
            <a:r>
              <a:rPr sz="1600" dirty="0">
                <a:latin typeface="Arial"/>
                <a:cs typeface="Arial"/>
              </a:rPr>
              <a:t>знімки,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експертизи.</a:t>
            </a:r>
            <a:endParaRPr sz="1600">
              <a:latin typeface="Arial"/>
              <a:cs typeface="Arial"/>
            </a:endParaRPr>
          </a:p>
          <a:p>
            <a:pPr marL="12700" marR="194310">
              <a:lnSpc>
                <a:spcPct val="114999"/>
              </a:lnSpc>
            </a:pPr>
            <a:r>
              <a:rPr sz="1600" dirty="0">
                <a:latin typeface="Arial"/>
                <a:cs typeface="Arial"/>
              </a:rPr>
              <a:t>Важливо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встановити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патерни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поведінки,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політику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практику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злочинів.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Захист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свідків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анонімізація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даних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обов’язкові,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щоб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запобігти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залякуванню. </a:t>
            </a:r>
            <a:r>
              <a:rPr sz="1600" dirty="0">
                <a:latin typeface="Arial"/>
                <a:cs typeface="Arial"/>
              </a:rPr>
              <a:t>Докази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мають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бути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надійні,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автентичні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отримані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законним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шляхом.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latin typeface="Arial"/>
                <a:cs typeface="Arial"/>
              </a:rPr>
              <a:t>Катування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отримання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свідчень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недопустимі.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dirty="0">
                <a:latin typeface="Arial"/>
                <a:cs typeface="Arial"/>
              </a:rPr>
              <a:t>Суд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оцінює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докази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сукупності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забезпечує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сторонам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рівність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можливостей.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251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</a:pPr>
            <a:r>
              <a:rPr sz="2100" spc="-20" dirty="0"/>
              <a:t>ПЛАН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232799" y="1032035"/>
            <a:ext cx="573913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130" indent="295910" algn="just">
              <a:lnSpc>
                <a:spcPct val="100000"/>
              </a:lnSpc>
              <a:spcBef>
                <a:spcPts val="100"/>
              </a:spcBef>
              <a:buClr>
                <a:srgbClr val="970000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dirty="0">
                <a:latin typeface="Arial"/>
                <a:cs typeface="Arial"/>
              </a:rPr>
              <a:t>Міжнародні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акти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про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кримінальну </a:t>
            </a:r>
            <a:r>
              <a:rPr sz="2100" dirty="0">
                <a:latin typeface="Arial"/>
                <a:cs typeface="Arial"/>
              </a:rPr>
              <a:t>відповідальність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фізичних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осіб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військові </a:t>
            </a:r>
            <a:r>
              <a:rPr sz="2100" dirty="0">
                <a:latin typeface="Arial"/>
                <a:cs typeface="Arial"/>
              </a:rPr>
              <a:t>злочини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злочини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проти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людства.</a:t>
            </a:r>
            <a:endParaRPr sz="2100" dirty="0">
              <a:latin typeface="Arial"/>
              <a:cs typeface="Arial"/>
            </a:endParaRPr>
          </a:p>
          <a:p>
            <a:pPr marL="12700" marR="5080" indent="295910" algn="just">
              <a:lnSpc>
                <a:spcPct val="100000"/>
              </a:lnSpc>
              <a:buClr>
                <a:srgbClr val="970000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dirty="0">
                <a:latin typeface="Arial"/>
                <a:cs typeface="Arial"/>
              </a:rPr>
              <a:t>Поняття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«воєнний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злочин»,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військовий </a:t>
            </a:r>
            <a:r>
              <a:rPr sz="2100" dirty="0">
                <a:latin typeface="Arial"/>
                <a:cs typeface="Arial"/>
              </a:rPr>
              <a:t>злочин»,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«злочин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проти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людства»,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«геноцид».</a:t>
            </a:r>
            <a:endParaRPr sz="2100" dirty="0">
              <a:latin typeface="Arial"/>
              <a:cs typeface="Arial"/>
            </a:endParaRPr>
          </a:p>
          <a:p>
            <a:pPr marL="12700" marR="67310" indent="295910" algn="just">
              <a:lnSpc>
                <a:spcPct val="100000"/>
              </a:lnSpc>
              <a:buClr>
                <a:srgbClr val="970000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dirty="0">
                <a:latin typeface="Arial"/>
                <a:cs typeface="Arial"/>
              </a:rPr>
              <a:t>Правила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видачі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осіб,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які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вчинили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злочини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у </a:t>
            </a:r>
            <a:r>
              <a:rPr sz="2100" dirty="0">
                <a:latin typeface="Arial"/>
                <a:cs typeface="Arial"/>
              </a:rPr>
              <a:t>сфері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міжнародного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гуманітарного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права.</a:t>
            </a:r>
            <a:endParaRPr sz="2100" dirty="0">
              <a:latin typeface="Arial"/>
              <a:cs typeface="Arial"/>
            </a:endParaRPr>
          </a:p>
          <a:p>
            <a:pPr marL="308610" indent="-295910" algn="just">
              <a:lnSpc>
                <a:spcPct val="100000"/>
              </a:lnSpc>
              <a:buClr>
                <a:srgbClr val="970000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dirty="0">
                <a:latin typeface="Arial"/>
                <a:cs typeface="Arial"/>
              </a:rPr>
              <a:t>Міжнародні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трибунали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ad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hoc.</a:t>
            </a:r>
            <a:endParaRPr sz="2100" dirty="0">
              <a:latin typeface="Arial"/>
              <a:cs typeface="Arial"/>
            </a:endParaRPr>
          </a:p>
          <a:p>
            <a:pPr marL="12700" marR="1135380" indent="295910" algn="just">
              <a:lnSpc>
                <a:spcPct val="100000"/>
              </a:lnSpc>
              <a:buClr>
                <a:srgbClr val="970000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dirty="0">
                <a:latin typeface="Arial"/>
                <a:cs typeface="Arial"/>
              </a:rPr>
              <a:t>Відповідальність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злочини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сфері </a:t>
            </a:r>
            <a:r>
              <a:rPr sz="2100" dirty="0">
                <a:latin typeface="Arial"/>
                <a:cs typeface="Arial"/>
              </a:rPr>
              <a:t>міжнародного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гуманітарного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права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в </a:t>
            </a:r>
            <a:r>
              <a:rPr sz="2100" dirty="0">
                <a:latin typeface="Arial"/>
                <a:cs typeface="Arial"/>
              </a:rPr>
              <a:t>національному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праві.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1763" y="169802"/>
            <a:ext cx="3249793" cy="180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99" y="144288"/>
            <a:ext cx="69977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/>
              <a:t>Базові</a:t>
            </a:r>
            <a:r>
              <a:rPr sz="1700" spc="-55" dirty="0"/>
              <a:t> </a:t>
            </a:r>
            <a:r>
              <a:rPr sz="1700" spc="-10" dirty="0"/>
              <a:t>принципи</a:t>
            </a:r>
            <a:r>
              <a:rPr sz="1700" spc="-50" dirty="0"/>
              <a:t> </a:t>
            </a:r>
            <a:r>
              <a:rPr sz="1700" dirty="0"/>
              <a:t>МГП:</a:t>
            </a:r>
            <a:r>
              <a:rPr sz="1700" spc="-50" dirty="0"/>
              <a:t> </a:t>
            </a:r>
            <a:r>
              <a:rPr sz="1700" spc="-10" dirty="0"/>
              <a:t>відмінність,</a:t>
            </a:r>
            <a:r>
              <a:rPr sz="1700" spc="-50" dirty="0"/>
              <a:t> </a:t>
            </a:r>
            <a:r>
              <a:rPr sz="1700" spc="-10" dirty="0"/>
              <a:t>пропорційність,</a:t>
            </a:r>
            <a:r>
              <a:rPr sz="1700" spc="-50" dirty="0"/>
              <a:t> </a:t>
            </a:r>
            <a:r>
              <a:rPr sz="1700" spc="-10" dirty="0"/>
              <a:t>запобіжність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242799" y="595645"/>
            <a:ext cx="8304530" cy="408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Основу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міжнародного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гуманітарного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права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становлять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три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принципи:</a:t>
            </a:r>
            <a:endParaRPr sz="1500">
              <a:latin typeface="Arial"/>
              <a:cs typeface="Arial"/>
            </a:endParaRPr>
          </a:p>
          <a:p>
            <a:pPr marL="469265" marR="100965" indent="-387985">
              <a:lnSpc>
                <a:spcPct val="114999"/>
              </a:lnSpc>
              <a:spcBef>
                <a:spcPts val="1200"/>
              </a:spcBef>
              <a:buAutoNum type="arabicPeriod"/>
              <a:tabLst>
                <a:tab pos="469265" algn="l"/>
              </a:tabLst>
            </a:pPr>
            <a:r>
              <a:rPr sz="1500" b="1" dirty="0">
                <a:solidFill>
                  <a:srgbClr val="970000"/>
                </a:solidFill>
                <a:latin typeface="Arial"/>
                <a:cs typeface="Arial"/>
              </a:rPr>
              <a:t>Відмінність</a:t>
            </a:r>
            <a:r>
              <a:rPr sz="1500" b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70000"/>
                </a:solidFill>
                <a:latin typeface="Arial"/>
                <a:cs typeface="Arial"/>
              </a:rPr>
              <a:t>(distinction)</a:t>
            </a:r>
            <a:r>
              <a:rPr sz="1500" b="1" spc="-2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сторони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мають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завжди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розрізняти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комбатантів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цивільних, </a:t>
            </a:r>
            <a:r>
              <a:rPr sz="1500" dirty="0">
                <a:latin typeface="Arial"/>
                <a:cs typeface="Arial"/>
              </a:rPr>
              <a:t>військові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цілі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цивільні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об’єкти.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Навмисні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атаки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цивільних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злочин.</a:t>
            </a:r>
            <a:endParaRPr sz="1500">
              <a:latin typeface="Arial"/>
              <a:cs typeface="Arial"/>
            </a:endParaRPr>
          </a:p>
          <a:p>
            <a:pPr marL="469265" marR="184785" indent="-387985">
              <a:lnSpc>
                <a:spcPct val="114999"/>
              </a:lnSpc>
              <a:buAutoNum type="arabicPeriod"/>
              <a:tabLst>
                <a:tab pos="469265" algn="l"/>
              </a:tabLst>
            </a:pPr>
            <a:r>
              <a:rPr sz="1500" b="1" dirty="0">
                <a:solidFill>
                  <a:srgbClr val="970000"/>
                </a:solidFill>
                <a:latin typeface="Arial"/>
                <a:cs typeface="Arial"/>
              </a:rPr>
              <a:t>Пропорційність</a:t>
            </a:r>
            <a:r>
              <a:rPr sz="1500" b="1" spc="-4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70000"/>
                </a:solidFill>
                <a:latin typeface="Arial"/>
                <a:cs typeface="Arial"/>
              </a:rPr>
              <a:t>(proportionality)</a:t>
            </a:r>
            <a:r>
              <a:rPr sz="1500" b="1" spc="-1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забороняє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атаки,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випадкова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шкода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цивільним надмірна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порівняно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військовою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перевагою.</a:t>
            </a:r>
            <a:endParaRPr sz="1500">
              <a:latin typeface="Arial"/>
              <a:cs typeface="Arial"/>
            </a:endParaRPr>
          </a:p>
          <a:p>
            <a:pPr marL="469265" marR="5080" indent="-387985">
              <a:lnSpc>
                <a:spcPct val="114999"/>
              </a:lnSpc>
              <a:buAutoNum type="arabicPeriod"/>
              <a:tabLst>
                <a:tab pos="469265" algn="l"/>
              </a:tabLst>
            </a:pPr>
            <a:r>
              <a:rPr sz="1500" b="1" dirty="0">
                <a:solidFill>
                  <a:srgbClr val="970000"/>
                </a:solidFill>
                <a:latin typeface="Arial"/>
                <a:cs typeface="Arial"/>
              </a:rPr>
              <a:t>Запобіжність</a:t>
            </a:r>
            <a:r>
              <a:rPr sz="1500" b="1" spc="-5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70000"/>
                </a:solidFill>
                <a:latin typeface="Arial"/>
                <a:cs typeface="Arial"/>
              </a:rPr>
              <a:t>(precautions)</a:t>
            </a:r>
            <a:r>
              <a:rPr sz="1500" b="1" spc="-3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вимагає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завчасно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обирати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засоби,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мінімізують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шкоду цивільним.</a:t>
            </a:r>
            <a:endParaRPr sz="1500">
              <a:latin typeface="Arial"/>
              <a:cs typeface="Arial"/>
            </a:endParaRPr>
          </a:p>
          <a:p>
            <a:pPr marL="469265" marR="452755">
              <a:lnSpc>
                <a:spcPct val="114999"/>
              </a:lnSpc>
            </a:pPr>
            <a:r>
              <a:rPr sz="1500" spc="-10" dirty="0">
                <a:latin typeface="Arial"/>
                <a:cs typeface="Arial"/>
              </a:rPr>
              <a:t>Заборонені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невибіркові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обстріли,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використання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цивільних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живого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щита,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голод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як </a:t>
            </a:r>
            <a:r>
              <a:rPr sz="1500" spc="-20" dirty="0">
                <a:latin typeface="Arial"/>
                <a:cs typeface="Arial"/>
              </a:rPr>
              <a:t>метод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війни.</a:t>
            </a:r>
            <a:endParaRPr sz="1500">
              <a:latin typeface="Arial"/>
              <a:cs typeface="Arial"/>
            </a:endParaRPr>
          </a:p>
          <a:p>
            <a:pPr marL="469265" marR="284480">
              <a:lnSpc>
                <a:spcPct val="114999"/>
              </a:lnSpc>
            </a:pPr>
            <a:r>
              <a:rPr sz="1500" spc="-10" dirty="0">
                <a:latin typeface="Arial"/>
                <a:cs typeface="Arial"/>
              </a:rPr>
              <a:t>Командири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повинні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оцінювати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пропорційність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основі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інформації,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доступної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під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час </a:t>
            </a:r>
            <a:r>
              <a:rPr sz="1500" spc="-10" dirty="0">
                <a:latin typeface="Arial"/>
                <a:cs typeface="Arial"/>
              </a:rPr>
              <a:t>прийняття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рішення.</a:t>
            </a:r>
            <a:endParaRPr sz="1500">
              <a:latin typeface="Arial"/>
              <a:cs typeface="Arial"/>
            </a:endParaRPr>
          </a:p>
          <a:p>
            <a:pPr marL="469265" marR="397510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Порушення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цих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принципів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навіть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без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наміру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вбивати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цивільних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може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бути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воєнним злочином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469265" marR="695960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До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особливо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захищених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належать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лікарні,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працівники,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журналісти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та </a:t>
            </a:r>
            <a:r>
              <a:rPr sz="1500" spc="-20" dirty="0">
                <a:latin typeface="Arial"/>
                <a:cs typeface="Arial"/>
              </a:rPr>
              <a:t>культурні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об’єкти.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543550" cy="47713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Arial"/>
                <a:cs typeface="Arial"/>
              </a:rPr>
              <a:t>Механізм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екстрадиції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(видачі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злочинців)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i="1" dirty="0">
                <a:latin typeface="Arial"/>
                <a:cs typeface="Arial"/>
              </a:rPr>
              <a:t>Екстрадиція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офіційна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передача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особи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однією </a:t>
            </a:r>
            <a:r>
              <a:rPr sz="1800" dirty="0">
                <a:latin typeface="Arial"/>
                <a:cs typeface="Arial"/>
              </a:rPr>
              <a:t>державою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іншій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судового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переслідування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або </a:t>
            </a:r>
            <a:r>
              <a:rPr sz="1800" dirty="0">
                <a:latin typeface="Arial"/>
                <a:cs typeface="Arial"/>
              </a:rPr>
              <a:t>виконання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вироку.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контексті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 гуманітарного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важливим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механізмом </a:t>
            </a:r>
            <a:r>
              <a:rPr sz="1800" dirty="0">
                <a:latin typeface="Arial"/>
                <a:cs typeface="Arial"/>
              </a:rPr>
              <a:t>боротьби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безкарністю.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Женевськими </a:t>
            </a:r>
            <a:r>
              <a:rPr sz="1800" dirty="0">
                <a:latin typeface="Arial"/>
                <a:cs typeface="Arial"/>
              </a:rPr>
              <a:t>конвенціями,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держави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зобов’язані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розшукувати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та </a:t>
            </a:r>
            <a:r>
              <a:rPr sz="1800" i="1" dirty="0">
                <a:latin typeface="Arial"/>
                <a:cs typeface="Arial"/>
              </a:rPr>
              <a:t>видавати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осіб,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які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вчинили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тяжкі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порушення</a:t>
            </a:r>
            <a:r>
              <a:rPr sz="1800" spc="-10" dirty="0">
                <a:latin typeface="Arial"/>
                <a:cs typeface="Arial"/>
              </a:rPr>
              <a:t>, незалежно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громадянства.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Екстрадиція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може </a:t>
            </a:r>
            <a:r>
              <a:rPr sz="1800" spc="-10" dirty="0">
                <a:latin typeface="Arial"/>
                <a:cs typeface="Arial"/>
              </a:rPr>
              <a:t>здійснюватися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підставі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двосторонніх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або </a:t>
            </a:r>
            <a:r>
              <a:rPr sz="1800" b="1" spc="-20" dirty="0">
                <a:latin typeface="Arial"/>
                <a:cs typeface="Arial"/>
              </a:rPr>
              <a:t>багатосторонніх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угод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також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через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рішення </a:t>
            </a:r>
            <a:r>
              <a:rPr sz="1800" i="1" dirty="0">
                <a:latin typeface="Arial"/>
                <a:cs typeface="Arial"/>
              </a:rPr>
              <a:t>міжнародного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трибуналу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Держава,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отримала </a:t>
            </a:r>
            <a:r>
              <a:rPr sz="1800" spc="-20" dirty="0">
                <a:latin typeface="Arial"/>
                <a:cs typeface="Arial"/>
              </a:rPr>
              <a:t>запит,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зобов’язана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видати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особу,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сама </a:t>
            </a:r>
            <a:r>
              <a:rPr sz="1800" spc="-10" dirty="0">
                <a:latin typeface="Arial"/>
                <a:cs typeface="Arial"/>
              </a:rPr>
              <a:t>притягнути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її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суду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принцип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aut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dedere</a:t>
            </a:r>
            <a:r>
              <a:rPr sz="1800" i="1" spc="-25" dirty="0">
                <a:latin typeface="Arial"/>
                <a:cs typeface="Arial"/>
              </a:rPr>
              <a:t> aut </a:t>
            </a:r>
            <a:r>
              <a:rPr sz="1800" i="1" dirty="0">
                <a:latin typeface="Arial"/>
                <a:cs typeface="Arial"/>
              </a:rPr>
              <a:t>judicare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(«або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видай,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суди»).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принцип </a:t>
            </a:r>
            <a:r>
              <a:rPr sz="1800" dirty="0">
                <a:latin typeface="Arial"/>
                <a:cs typeface="Arial"/>
              </a:rPr>
              <a:t>запобігає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ситуації,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злочинець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уникнути </a:t>
            </a:r>
            <a:r>
              <a:rPr sz="1800" dirty="0">
                <a:latin typeface="Arial"/>
                <a:cs typeface="Arial"/>
              </a:rPr>
              <a:t>покарання,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просто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переховуючись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кордоном.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088" y="1400337"/>
            <a:ext cx="3136493" cy="23428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949" y="129788"/>
            <a:ext cx="8642985" cy="45072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dirty="0">
                <a:latin typeface="Arial"/>
                <a:cs typeface="Arial"/>
              </a:rPr>
              <a:t>Принцип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універсальної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юрисдикції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900" b="1" spc="-10" dirty="0">
                <a:latin typeface="Arial"/>
                <a:cs typeface="Arial"/>
              </a:rPr>
              <a:t>Універсальна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юрисдикція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дозволяє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будь-</a:t>
            </a:r>
            <a:r>
              <a:rPr sz="1900" dirty="0">
                <a:latin typeface="Arial"/>
                <a:cs typeface="Arial"/>
              </a:rPr>
              <a:t>якій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державі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судити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осіб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за </a:t>
            </a:r>
            <a:r>
              <a:rPr sz="1900" i="1" spc="-10" dirty="0">
                <a:latin typeface="Arial"/>
                <a:cs typeface="Arial"/>
              </a:rPr>
              <a:t>найтяжчі</a:t>
            </a:r>
            <a:r>
              <a:rPr sz="1900" i="1" spc="-9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злочини</a:t>
            </a:r>
            <a:r>
              <a:rPr sz="1900" i="1" spc="-9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міжнародного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права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навіть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якщо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були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вчинені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за </a:t>
            </a:r>
            <a:r>
              <a:rPr sz="1900" dirty="0">
                <a:latin typeface="Arial"/>
                <a:cs typeface="Arial"/>
              </a:rPr>
              <a:t>межами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її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території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стосуються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її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громадян.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Такий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підхід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випливає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з </a:t>
            </a:r>
            <a:r>
              <a:rPr sz="1900" dirty="0">
                <a:latin typeface="Arial"/>
                <a:cs typeface="Arial"/>
              </a:rPr>
              <a:t>того,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проти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людства,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геноцид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воєнні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злочинами </a:t>
            </a:r>
            <a:r>
              <a:rPr sz="1900" i="1" dirty="0">
                <a:latin typeface="Arial"/>
                <a:cs typeface="Arial"/>
              </a:rPr>
              <a:t>проти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всього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людства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Приклади:</a:t>
            </a:r>
            <a:endParaRPr sz="1900">
              <a:latin typeface="Arial"/>
              <a:cs typeface="Arial"/>
            </a:endParaRPr>
          </a:p>
          <a:p>
            <a:pPr marL="469265" marR="538480" indent="-374650">
              <a:lnSpc>
                <a:spcPct val="114999"/>
              </a:lnSpc>
              <a:spcBef>
                <a:spcPts val="1200"/>
              </a:spcBef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Суд</a:t>
            </a:r>
            <a:r>
              <a:rPr sz="1900" u="heavy" spc="-75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Іспанії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розглядав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справу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А.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Піночета</a:t>
            </a:r>
            <a:r>
              <a:rPr sz="1900" u="heavy" spc="-75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(1998)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за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злочини,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скоєні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5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в</a:t>
            </a:r>
            <a:r>
              <a:rPr sz="1900" spc="-5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Чилі.</a:t>
            </a:r>
            <a:endParaRPr sz="1900">
              <a:latin typeface="Arial"/>
              <a:cs typeface="Arial"/>
            </a:endParaRPr>
          </a:p>
          <a:p>
            <a:pPr marL="469265" indent="-374015">
              <a:lnSpc>
                <a:spcPct val="100000"/>
              </a:lnSpc>
              <a:spcBef>
                <a:spcPts val="340"/>
              </a:spcBef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Суд</a:t>
            </a:r>
            <a:r>
              <a:rPr sz="1900" u="heavy" spc="-95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Бельгії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відкрив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справи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проти</a:t>
            </a:r>
            <a:r>
              <a:rPr sz="1900" u="heavy" spc="-95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військових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Руанди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за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події</a:t>
            </a:r>
            <a:r>
              <a:rPr sz="1900" u="heavy" spc="-9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1994</a:t>
            </a:r>
            <a:r>
              <a:rPr sz="1900" u="heavy" spc="-95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року.</a:t>
            </a:r>
            <a:endParaRPr sz="1900">
              <a:latin typeface="Arial"/>
              <a:cs typeface="Arial"/>
            </a:endParaRPr>
          </a:p>
          <a:p>
            <a:pPr marL="469265" marR="136525" indent="-37465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Швейцарія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2023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р.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засудила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колишнього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міністра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Гамбії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за</a:t>
            </a:r>
            <a:r>
              <a:rPr sz="1900" u="heavy" spc="-7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970000"/>
                </a:solidFill>
                <a:uFill>
                  <a:solidFill>
                    <a:srgbClr val="970000"/>
                  </a:solidFill>
                </a:uFill>
                <a:latin typeface="Arial"/>
                <a:cs typeface="Arial"/>
              </a:rPr>
              <a:t>катування.</a:t>
            </a:r>
            <a:r>
              <a:rPr sz="1900" spc="-1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Цей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принцип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сприяє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тому,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щоб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жодна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особа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не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могла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знайти </a:t>
            </a:r>
            <a:r>
              <a:rPr sz="1900" i="1" spc="-25" dirty="0">
                <a:latin typeface="Arial"/>
                <a:cs typeface="Arial"/>
              </a:rPr>
              <a:t>“безпечного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притулку”</a:t>
            </a:r>
            <a:r>
              <a:rPr sz="1900" i="1" spc="-5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від</a:t>
            </a:r>
            <a:r>
              <a:rPr sz="1900" i="1" spc="-5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правосуддя</a:t>
            </a:r>
            <a:r>
              <a:rPr sz="1900" spc="-10" dirty="0">
                <a:latin typeface="Arial"/>
                <a:cs typeface="Arial"/>
              </a:rPr>
              <a:t>.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Він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доповнює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міжнародні трибунали,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розширюючи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коло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юрисдикцій,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здатних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покарати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злочинців.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1115"/>
            <a:ext cx="5600065" cy="46469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b="1" dirty="0">
                <a:latin typeface="Arial"/>
                <a:cs typeface="Arial"/>
              </a:rPr>
              <a:t>Міжнародне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співробітництво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у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видачі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осіб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500" spc="-10" dirty="0">
                <a:latin typeface="Arial"/>
                <a:cs typeface="Arial"/>
              </a:rPr>
              <a:t>Міжнародне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співробітництво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координація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між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державами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сфері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кримінального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переслідування</a:t>
            </a:r>
            <a:r>
              <a:rPr sz="1500" spc="-10" dirty="0">
                <a:latin typeface="Arial"/>
                <a:cs typeface="Arial"/>
              </a:rPr>
              <a:t>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Воно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включає:</a:t>
            </a:r>
            <a:endParaRPr sz="1500">
              <a:latin typeface="Arial"/>
              <a:cs typeface="Arial"/>
            </a:endParaRPr>
          </a:p>
          <a:p>
            <a:pPr marL="469265" marR="298450" indent="-344170">
              <a:lnSpc>
                <a:spcPct val="114999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sz="1500" i="1" dirty="0">
                <a:latin typeface="Arial"/>
                <a:cs typeface="Arial"/>
              </a:rPr>
              <a:t>взаємну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правову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допомогу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(допит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свідків,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збір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доказів, </a:t>
            </a:r>
            <a:r>
              <a:rPr sz="1500" dirty="0">
                <a:latin typeface="Arial"/>
                <a:cs typeface="Arial"/>
              </a:rPr>
              <a:t>арешт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майна);</a:t>
            </a:r>
            <a:endParaRPr sz="1500">
              <a:latin typeface="Arial"/>
              <a:cs typeface="Arial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469265" algn="l"/>
              </a:tabLst>
            </a:pPr>
            <a:r>
              <a:rPr sz="1500" i="1" dirty="0">
                <a:latin typeface="Arial"/>
                <a:cs typeface="Arial"/>
              </a:rPr>
              <a:t>обмін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інформацією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через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Інтерпол</a:t>
            </a:r>
            <a:r>
              <a:rPr sz="1500" spc="-1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469265" algn="l"/>
              </a:tabLst>
            </a:pPr>
            <a:r>
              <a:rPr sz="1500" i="1" dirty="0">
                <a:latin typeface="Arial"/>
                <a:cs typeface="Arial"/>
              </a:rPr>
              <a:t>спільні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розслідування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та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створення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слідчих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груп</a:t>
            </a:r>
            <a:r>
              <a:rPr sz="1500" spc="-1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469265" algn="l"/>
              </a:tabLst>
            </a:pPr>
            <a:r>
              <a:rPr sz="1500" i="1" spc="-10" dirty="0">
                <a:latin typeface="Arial"/>
                <a:cs typeface="Arial"/>
              </a:rPr>
              <a:t>виконання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ордерів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МКС</a:t>
            </a:r>
            <a:r>
              <a:rPr sz="1500" spc="-2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469265" marR="127635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Сучасні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приклади: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видача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військових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злочинців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із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Сербії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трибуналу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колишньої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Югославії </a:t>
            </a:r>
            <a:r>
              <a:rPr sz="1500" dirty="0">
                <a:latin typeface="Arial"/>
                <a:cs typeface="Arial"/>
              </a:rPr>
              <a:t>(ICTY);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арешт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чиновників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режиму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Хуту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запитом Руандського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трибуналу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(ICTR).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Новим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інструментом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є </a:t>
            </a:r>
            <a:r>
              <a:rPr sz="1500" b="1" dirty="0">
                <a:latin typeface="Arial"/>
                <a:cs typeface="Arial"/>
              </a:rPr>
              <a:t>Ljubljana–The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Hague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Convention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(2023)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створює </a:t>
            </a:r>
            <a:r>
              <a:rPr sz="1500" dirty="0">
                <a:latin typeface="Arial"/>
                <a:cs typeface="Arial"/>
              </a:rPr>
              <a:t>єдиний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механізм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співпраці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переслідуванні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воєнних злочинів,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геноциду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проти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людства.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Вона передбачає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спрощення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видачі,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взаємну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правову </a:t>
            </a:r>
            <a:r>
              <a:rPr sz="1500" spc="-20" dirty="0">
                <a:latin typeface="Arial"/>
                <a:cs typeface="Arial"/>
              </a:rPr>
              <a:t>допомогу,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доступ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доказів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захист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свідків.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4987" y="489399"/>
            <a:ext cx="3129218" cy="20823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987" y="2721419"/>
            <a:ext cx="3129218" cy="17430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2481"/>
            <a:ext cx="5706110" cy="4497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Arial"/>
                <a:cs typeface="Arial"/>
              </a:rPr>
              <a:t>Імунітети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посадових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осіб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міжнародному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праві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latin typeface="Arial"/>
                <a:cs typeface="Arial"/>
              </a:rPr>
              <a:t>Раніше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існувала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думка,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глави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чи </a:t>
            </a:r>
            <a:r>
              <a:rPr sz="1800" i="1" dirty="0">
                <a:latin typeface="Arial"/>
                <a:cs typeface="Arial"/>
              </a:rPr>
              <a:t>дипломати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не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можуть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бути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переслідувані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через </a:t>
            </a:r>
            <a:r>
              <a:rPr sz="1800" spc="-30" dirty="0">
                <a:latin typeface="Arial"/>
                <a:cs typeface="Arial"/>
              </a:rPr>
              <a:t>імунітет.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Проте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сучасне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міжнародне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 встановлює: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імунітет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застосовується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до </a:t>
            </a:r>
            <a:r>
              <a:rPr sz="1800" b="1" spc="-10" dirty="0">
                <a:latin typeface="Arial"/>
                <a:cs typeface="Arial"/>
              </a:rPr>
              <a:t>злочинів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міжнародного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характеру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закріплено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у </a:t>
            </a:r>
            <a:r>
              <a:rPr sz="1800" dirty="0">
                <a:latin typeface="Arial"/>
                <a:cs typeface="Arial"/>
              </a:rPr>
              <a:t>практиці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Нюрнберзького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трибуналу, </a:t>
            </a:r>
            <a:r>
              <a:rPr sz="1800" dirty="0">
                <a:latin typeface="Arial"/>
                <a:cs typeface="Arial"/>
              </a:rPr>
              <a:t>МКС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численних </a:t>
            </a:r>
            <a:r>
              <a:rPr sz="1800" dirty="0">
                <a:latin typeface="Arial"/>
                <a:cs typeface="Arial"/>
              </a:rPr>
              <a:t>рішень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національних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судів.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Наприклад,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справа </a:t>
            </a:r>
            <a:r>
              <a:rPr sz="1800" i="1" spc="-10" dirty="0">
                <a:latin typeface="Arial"/>
                <a:cs typeface="Arial"/>
              </a:rPr>
              <a:t>Піночета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(1998)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показала,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навіть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колишній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глава </a:t>
            </a:r>
            <a:r>
              <a:rPr sz="1800" dirty="0">
                <a:latin typeface="Arial"/>
                <a:cs typeface="Arial"/>
              </a:rPr>
              <a:t>держави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заарештований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проти людства.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Стаття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27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Римського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статуту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МКС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прямо </a:t>
            </a:r>
            <a:r>
              <a:rPr sz="1800" dirty="0">
                <a:latin typeface="Arial"/>
                <a:cs typeface="Arial"/>
              </a:rPr>
              <a:t>говорить: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“Посадове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становище,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зокрема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як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глави </a:t>
            </a:r>
            <a:r>
              <a:rPr sz="1800" i="1" dirty="0">
                <a:latin typeface="Arial"/>
                <a:cs typeface="Arial"/>
              </a:rPr>
              <a:t>держави,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не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звільняє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особу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від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кримінальної відповідальності”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Таким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чином,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сучасне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правосуддя </a:t>
            </a:r>
            <a:r>
              <a:rPr sz="1800" dirty="0">
                <a:latin typeface="Arial"/>
                <a:cs typeface="Arial"/>
              </a:rPr>
              <a:t>визнає: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жодна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посада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може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бути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щитом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для </a:t>
            </a:r>
            <a:r>
              <a:rPr sz="1800" b="1" spc="-10" dirty="0">
                <a:latin typeface="Arial"/>
                <a:cs typeface="Arial"/>
              </a:rPr>
              <a:t>безкарності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2587" y="1644206"/>
            <a:ext cx="3136493" cy="18550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1115"/>
            <a:ext cx="8759825" cy="2806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b="1" dirty="0">
                <a:latin typeface="Arial"/>
                <a:cs typeface="Arial"/>
              </a:rPr>
              <a:t>Міжнародні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трибунали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ad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hoc: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сутність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і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роль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500" i="1" dirty="0">
                <a:latin typeface="Arial"/>
                <a:cs typeface="Arial"/>
              </a:rPr>
              <a:t>Ad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hoc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трибунали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тимчасові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міжнародні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суди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створені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Радою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Безпеки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ООН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або </a:t>
            </a:r>
            <a:r>
              <a:rPr sz="1500" spc="-10" dirty="0">
                <a:latin typeface="Arial"/>
                <a:cs typeface="Arial"/>
              </a:rPr>
              <a:t>міжнародними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угодами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розслідування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конкретних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конфліктів.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Їхня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мета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покарання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винних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50" dirty="0">
                <a:latin typeface="Arial"/>
                <a:cs typeface="Arial"/>
              </a:rPr>
              <a:t>у </a:t>
            </a:r>
            <a:r>
              <a:rPr sz="1500" i="1" dirty="0">
                <a:latin typeface="Arial"/>
                <a:cs typeface="Arial"/>
              </a:rPr>
              <a:t>масових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злочинах</a:t>
            </a:r>
            <a:r>
              <a:rPr sz="1500" spc="-10" dirty="0">
                <a:latin typeface="Arial"/>
                <a:cs typeface="Arial"/>
              </a:rPr>
              <a:t>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коли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національна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система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діє.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hoc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трибунали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виконують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три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ключові функції: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Arial"/>
                <a:cs typeface="Arial"/>
              </a:rPr>
              <a:t>Встановлення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фактів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відповідальності.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Arial"/>
                <a:cs typeface="Arial"/>
              </a:rPr>
              <a:t>Створення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судових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прецедентів.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Arial"/>
                <a:cs typeface="Arial"/>
              </a:rPr>
              <a:t>Формування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історичної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пам’яті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злочини.</a:t>
            </a:r>
            <a:endParaRPr sz="1500">
              <a:latin typeface="Arial"/>
              <a:cs typeface="Arial"/>
            </a:endParaRPr>
          </a:p>
          <a:p>
            <a:pPr marL="469265" marR="19685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Вони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стали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основою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створення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постійного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МКС.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Найвідоміші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приклади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трибунали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для </a:t>
            </a:r>
            <a:r>
              <a:rPr sz="1500" dirty="0">
                <a:latin typeface="Arial"/>
                <a:cs typeface="Arial"/>
              </a:rPr>
              <a:t>колишньої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Югославії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(ICTY)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Руанди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(ICTR).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74" y="3131918"/>
            <a:ext cx="2604044" cy="1879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8869" y="3131918"/>
            <a:ext cx="3130993" cy="1879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2312" y="3131918"/>
            <a:ext cx="2809319" cy="18794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49" y="283938"/>
            <a:ext cx="5628640" cy="47453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315595">
              <a:lnSpc>
                <a:spcPct val="107500"/>
              </a:lnSpc>
              <a:spcBef>
                <a:spcPts val="270"/>
              </a:spcBef>
            </a:pPr>
            <a:r>
              <a:rPr sz="1900" b="1" dirty="0">
                <a:latin typeface="Arial"/>
                <a:cs typeface="Arial"/>
              </a:rPr>
              <a:t>ICTY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—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Трибунал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для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колишньої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Югославії </a:t>
            </a:r>
            <a:r>
              <a:rPr sz="1900" spc="-10" dirty="0">
                <a:latin typeface="Arial"/>
                <a:cs typeface="Arial"/>
              </a:rPr>
              <a:t>Створений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1993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р.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резолюцією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Ради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Безпеки </a:t>
            </a:r>
            <a:r>
              <a:rPr sz="1900" dirty="0">
                <a:latin typeface="Arial"/>
                <a:cs typeface="Arial"/>
              </a:rPr>
              <a:t>ООН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№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827,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ICTY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став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першим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міжнародним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900" spc="-10" dirty="0">
                <a:latin typeface="Arial"/>
                <a:cs typeface="Arial"/>
              </a:rPr>
              <a:t>трибуналом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після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Нюрнберга.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Його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юрисдикція поширювалася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злочини,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вчинені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території колишньої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Югославії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з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1991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р.</a:t>
            </a:r>
            <a:r>
              <a:rPr sz="1900" spc="-10" dirty="0">
                <a:latin typeface="Arial"/>
                <a:cs typeface="Arial"/>
              </a:rPr>
              <a:t>Трибунал</a:t>
            </a:r>
            <a:r>
              <a:rPr sz="1900" spc="5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розглянув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понад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160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справ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зокрема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проти </a:t>
            </a:r>
            <a:r>
              <a:rPr sz="1900" b="1" spc="-10" dirty="0">
                <a:latin typeface="Arial"/>
                <a:cs typeface="Arial"/>
              </a:rPr>
              <a:t>Слободана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Мілошевича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Радована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Караджича</a:t>
            </a:r>
            <a:r>
              <a:rPr sz="1900" spc="-10" dirty="0">
                <a:latin typeface="Arial"/>
                <a:cs typeface="Arial"/>
              </a:rPr>
              <a:t>, </a:t>
            </a:r>
            <a:r>
              <a:rPr sz="1900" b="1" dirty="0">
                <a:latin typeface="Arial"/>
                <a:cs typeface="Arial"/>
              </a:rPr>
              <a:t>Ратко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Младіча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ICTY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уперше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визнав </a:t>
            </a:r>
            <a:r>
              <a:rPr sz="1900" i="1" spc="-20" dirty="0">
                <a:latin typeface="Arial"/>
                <a:cs typeface="Arial"/>
              </a:rPr>
              <a:t>зґвалтування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як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злочин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проти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людства</a:t>
            </a:r>
            <a:r>
              <a:rPr sz="1900" spc="-10" dirty="0">
                <a:latin typeface="Arial"/>
                <a:cs typeface="Arial"/>
              </a:rPr>
              <a:t>, визначив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поняття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«етнічного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чищення»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та </a:t>
            </a:r>
            <a:r>
              <a:rPr sz="1900" spc="-10" dirty="0">
                <a:latin typeface="Arial"/>
                <a:cs typeface="Arial"/>
              </a:rPr>
              <a:t>розвинув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концепцію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командної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відповідальності</a:t>
            </a:r>
            <a:r>
              <a:rPr sz="1900" spc="-10" dirty="0">
                <a:latin typeface="Arial"/>
                <a:cs typeface="Arial"/>
              </a:rPr>
              <a:t>. </a:t>
            </a:r>
            <a:r>
              <a:rPr sz="1900" dirty="0">
                <a:latin typeface="Arial"/>
                <a:cs typeface="Arial"/>
              </a:rPr>
              <a:t>Його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рішення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стали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орієнтиром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МКС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і </a:t>
            </a:r>
            <a:r>
              <a:rPr sz="1900" dirty="0">
                <a:latin typeface="Arial"/>
                <a:cs typeface="Arial"/>
              </a:rPr>
              <a:t>національних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судів.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ICTY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завершив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роботу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у</a:t>
            </a:r>
            <a:r>
              <a:rPr sz="1900" spc="500" dirty="0">
                <a:latin typeface="Arial"/>
                <a:cs typeface="Arial"/>
              </a:rPr>
              <a:t>  </a:t>
            </a:r>
            <a:r>
              <a:rPr sz="1900" dirty="0">
                <a:latin typeface="Arial"/>
                <a:cs typeface="Arial"/>
              </a:rPr>
              <a:t>2017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р.,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залишивши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величезну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юридичну спадщину.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238" y="1390647"/>
            <a:ext cx="3143243" cy="23621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83938"/>
            <a:ext cx="5427345" cy="47453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60070">
              <a:lnSpc>
                <a:spcPct val="105000"/>
              </a:lnSpc>
              <a:spcBef>
                <a:spcPts val="325"/>
              </a:spcBef>
            </a:pPr>
            <a:r>
              <a:rPr sz="1900" b="1" dirty="0">
                <a:latin typeface="Arial"/>
                <a:cs typeface="Arial"/>
              </a:rPr>
              <a:t>ICTR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—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Трибунал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для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Руанди </a:t>
            </a:r>
            <a:r>
              <a:rPr sz="1900" spc="-10" dirty="0">
                <a:latin typeface="Arial"/>
                <a:cs typeface="Arial"/>
              </a:rPr>
              <a:t>Міжнародний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кримінальний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трибунал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для </a:t>
            </a:r>
            <a:r>
              <a:rPr sz="1900" dirty="0">
                <a:latin typeface="Arial"/>
                <a:cs typeface="Arial"/>
              </a:rPr>
              <a:t>Руанди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(ICTR)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створено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1994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р.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після </a:t>
            </a:r>
            <a:r>
              <a:rPr sz="1900" spc="-25" dirty="0">
                <a:latin typeface="Arial"/>
                <a:cs typeface="Arial"/>
              </a:rPr>
              <a:t>геноциду,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коли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кілька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місяців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було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вбито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понад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800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000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осіб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(переважно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тутсі).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Трибунал </a:t>
            </a:r>
            <a:r>
              <a:rPr sz="1900" dirty="0">
                <a:latin typeface="Arial"/>
                <a:cs typeface="Arial"/>
              </a:rPr>
              <a:t>діяв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Танзанії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розглянув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понад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60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справ.</a:t>
            </a:r>
            <a:endParaRPr sz="1900">
              <a:latin typeface="Arial"/>
              <a:cs typeface="Arial"/>
            </a:endParaRPr>
          </a:p>
          <a:p>
            <a:pPr marL="12700" marR="16891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ICTR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уперше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визнав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зґвалтування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як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spc="-25" dirty="0">
                <a:latin typeface="Arial"/>
                <a:cs typeface="Arial"/>
              </a:rPr>
              <a:t>акт </a:t>
            </a:r>
            <a:r>
              <a:rPr sz="1900" i="1" spc="-10" dirty="0">
                <a:latin typeface="Arial"/>
                <a:cs typeface="Arial"/>
              </a:rPr>
              <a:t>геноциду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(справа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Акайесу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1998),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стало історичним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прецедентом.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також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притягнув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відповідальності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членів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уряду,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військових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і </a:t>
            </a:r>
            <a:r>
              <a:rPr sz="1900" dirty="0">
                <a:latin typeface="Arial"/>
                <a:cs typeface="Arial"/>
              </a:rPr>
              <a:t>керівників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ЗМІ,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закликали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насильства.</a:t>
            </a:r>
            <a:endParaRPr sz="1900">
              <a:latin typeface="Arial"/>
              <a:cs typeface="Arial"/>
            </a:endParaRPr>
          </a:p>
          <a:p>
            <a:pPr marL="12700" marR="6223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ICTR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створив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чітку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судову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практику,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пояснюючи елементи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складу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злочинів: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геноцид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злочини </a:t>
            </a:r>
            <a:r>
              <a:rPr sz="1900" b="1" dirty="0">
                <a:latin typeface="Arial"/>
                <a:cs typeface="Arial"/>
              </a:rPr>
              <a:t>проти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людства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співучасть</a:t>
            </a:r>
            <a:r>
              <a:rPr sz="1900" spc="-10" dirty="0">
                <a:latin typeface="Arial"/>
                <a:cs typeface="Arial"/>
              </a:rPr>
              <a:t>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Завдяки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його </a:t>
            </a:r>
            <a:r>
              <a:rPr sz="1900" spc="-10" dirty="0">
                <a:latin typeface="Arial"/>
                <a:cs typeface="Arial"/>
              </a:rPr>
              <a:t>діяльності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поняття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геноциду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отримало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точне </a:t>
            </a:r>
            <a:r>
              <a:rPr sz="1900" dirty="0">
                <a:latin typeface="Arial"/>
                <a:cs typeface="Arial"/>
              </a:rPr>
              <a:t>юридичне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тлумачення.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163" y="521948"/>
            <a:ext cx="3146393" cy="41951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683250" cy="49453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latin typeface="Arial"/>
                <a:cs typeface="Arial"/>
              </a:rPr>
              <a:t>Інші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трибунали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ad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hoc</a:t>
            </a:r>
            <a:endParaRPr sz="1700">
              <a:latin typeface="Arial"/>
              <a:cs typeface="Arial"/>
            </a:endParaRPr>
          </a:p>
          <a:p>
            <a:pPr marL="12700" marR="146050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Окрім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ICTY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ICTR,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створено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низку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інших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спеціальних трибуналів:</a:t>
            </a:r>
            <a:endParaRPr sz="1700">
              <a:latin typeface="Arial"/>
              <a:cs typeface="Arial"/>
            </a:endParaRPr>
          </a:p>
          <a:p>
            <a:pPr marL="469265" marR="238760" indent="-359410">
              <a:lnSpc>
                <a:spcPct val="114999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Спеціальний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суд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для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Сьєрра-</a:t>
            </a:r>
            <a:r>
              <a:rPr sz="1700" b="1" dirty="0">
                <a:latin typeface="Arial"/>
                <a:cs typeface="Arial"/>
              </a:rPr>
              <a:t>Леоне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(2002)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— </a:t>
            </a:r>
            <a:r>
              <a:rPr sz="1700" spc="-10" dirty="0">
                <a:latin typeface="Arial"/>
                <a:cs typeface="Arial"/>
              </a:rPr>
              <a:t>розслідував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злочини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під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час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громадянської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війни.</a:t>
            </a:r>
            <a:endParaRPr sz="1700">
              <a:latin typeface="Arial"/>
              <a:cs typeface="Arial"/>
            </a:endParaRPr>
          </a:p>
          <a:p>
            <a:pPr marL="469265" marR="5080" indent="-359410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Надзвичайні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палати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судах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Камбоджі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(ECCC)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— </a:t>
            </a:r>
            <a:r>
              <a:rPr sz="1700" dirty="0">
                <a:latin typeface="Arial"/>
                <a:cs typeface="Arial"/>
              </a:rPr>
              <a:t>судили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лідерів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“червоних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кхмерів”.</a:t>
            </a:r>
            <a:endParaRPr sz="1700">
              <a:latin typeface="Arial"/>
              <a:cs typeface="Arial"/>
            </a:endParaRPr>
          </a:p>
          <a:p>
            <a:pPr marL="469265" marR="634365" indent="-359410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Спеціальний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трибунал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для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Лівану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(STL)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— </a:t>
            </a:r>
            <a:r>
              <a:rPr sz="1700" spc="-10" dirty="0">
                <a:latin typeface="Arial"/>
                <a:cs typeface="Arial"/>
              </a:rPr>
              <a:t>розглядав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убивство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прем’єра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Рафіка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Харірі.</a:t>
            </a:r>
            <a:endParaRPr sz="1700">
              <a:latin typeface="Arial"/>
              <a:cs typeface="Arial"/>
            </a:endParaRPr>
          </a:p>
          <a:p>
            <a:pPr marL="469265" marR="236854" indent="-359410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Гібридні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суди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для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Косова,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Південного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Судану, Центральноафриканської</a:t>
            </a:r>
            <a:r>
              <a:rPr sz="1700" b="1" spc="-8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Республіки</a:t>
            </a:r>
            <a:r>
              <a:rPr sz="1700" spc="-1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469265" marR="224790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Такі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органи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поєднують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міжнародне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національне </a:t>
            </a:r>
            <a:r>
              <a:rPr sz="1700" dirty="0">
                <a:latin typeface="Arial"/>
                <a:cs typeface="Arial"/>
              </a:rPr>
              <a:t>право,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мають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змішаний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склад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суддів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прокурорів. </a:t>
            </a:r>
            <a:r>
              <a:rPr sz="1700" dirty="0">
                <a:latin typeface="Arial"/>
                <a:cs typeface="Arial"/>
              </a:rPr>
              <a:t>Їхня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діяльність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зміцнює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глобальну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систему правосуддя,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доводячи,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безкарність неприпустима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ніде</a:t>
            </a:r>
            <a:r>
              <a:rPr sz="1700" spc="-1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8712" y="72499"/>
            <a:ext cx="3028943" cy="1247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8712" y="1368922"/>
            <a:ext cx="2999993" cy="18293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8712" y="3246918"/>
            <a:ext cx="2999993" cy="18359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400675" cy="478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1830">
              <a:lnSpc>
                <a:spcPct val="114999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Сучасні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ініціативи: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Трибунал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за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злочин </a:t>
            </a:r>
            <a:r>
              <a:rPr sz="1900" b="1" dirty="0">
                <a:latin typeface="Arial"/>
                <a:cs typeface="Arial"/>
              </a:rPr>
              <a:t>агресії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проти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України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dirty="0">
                <a:latin typeface="Arial"/>
                <a:cs typeface="Arial"/>
              </a:rPr>
              <a:t>У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2023–2025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рр.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міжнародне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співтовариство </a:t>
            </a:r>
            <a:r>
              <a:rPr sz="1900" dirty="0">
                <a:latin typeface="Arial"/>
                <a:cs typeface="Arial"/>
              </a:rPr>
              <a:t>активно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обговорює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створення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спеціального трибуналу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ad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hoc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переслідування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злочину </a:t>
            </a:r>
            <a:r>
              <a:rPr sz="1900" dirty="0">
                <a:latin typeface="Arial"/>
                <a:cs typeface="Arial"/>
              </a:rPr>
              <a:t>агресії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Росії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проти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України.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2025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р.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підписано </a:t>
            </a:r>
            <a:r>
              <a:rPr sz="1900" i="1" spc="-10" dirty="0">
                <a:latin typeface="Arial"/>
                <a:cs typeface="Arial"/>
              </a:rPr>
              <a:t>Угоду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між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Україною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та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Радою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Європи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що </a:t>
            </a:r>
            <a:r>
              <a:rPr sz="1900" spc="-20" dirty="0">
                <a:latin typeface="Arial"/>
                <a:cs typeface="Arial"/>
              </a:rPr>
              <a:t>започаткувала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цей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трибунал.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Його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юрисдикція</a:t>
            </a:r>
            <a:endParaRPr sz="1900">
              <a:latin typeface="Arial"/>
              <a:cs typeface="Arial"/>
            </a:endParaRPr>
          </a:p>
          <a:p>
            <a:pPr marL="12700" marR="55880" indent="307340">
              <a:lnSpc>
                <a:spcPct val="100000"/>
              </a:lnSpc>
              <a:buFont typeface="Arial"/>
              <a:buChar char="—"/>
              <a:tabLst>
                <a:tab pos="320040" algn="l"/>
              </a:tabLst>
            </a:pPr>
            <a:r>
              <a:rPr sz="1900" b="1" spc="-10" dirty="0">
                <a:latin typeface="Arial"/>
                <a:cs typeface="Arial"/>
              </a:rPr>
              <a:t>злочин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агресії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вищого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керівництва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РФ,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який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може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бути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розглянутий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МКС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через процесуальні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обмеження.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Цей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трибунал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стане </a:t>
            </a:r>
            <a:r>
              <a:rPr sz="1900" dirty="0">
                <a:latin typeface="Arial"/>
                <a:cs typeface="Arial"/>
              </a:rPr>
              <a:t>першим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після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Нюрнберга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судом,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що </a:t>
            </a:r>
            <a:r>
              <a:rPr sz="1900" spc="-20" dirty="0">
                <a:latin typeface="Arial"/>
                <a:cs typeface="Arial"/>
              </a:rPr>
              <a:t>розглядатиме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питання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агресії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держави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XXI </a:t>
            </a:r>
            <a:r>
              <a:rPr sz="1900" spc="-10" dirty="0">
                <a:latin typeface="Arial"/>
                <a:cs typeface="Arial"/>
              </a:rPr>
              <a:t>столітті.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Він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символізує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повернення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до </a:t>
            </a:r>
            <a:r>
              <a:rPr sz="1900" spc="-10" dirty="0">
                <a:latin typeface="Arial"/>
                <a:cs typeface="Arial"/>
              </a:rPr>
              <a:t>фундаментального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принципу: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“агресивна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війна</a:t>
            </a:r>
            <a:endParaRPr sz="1900">
              <a:latin typeface="Arial"/>
              <a:cs typeface="Arial"/>
            </a:endParaRPr>
          </a:p>
          <a:p>
            <a:pPr marL="320040" indent="-307340">
              <a:lnSpc>
                <a:spcPct val="100000"/>
              </a:lnSpc>
              <a:buChar char="—"/>
              <a:tabLst>
                <a:tab pos="320040" algn="l"/>
              </a:tabLst>
            </a:pPr>
            <a:r>
              <a:rPr sz="1900" i="1" spc="-10" dirty="0">
                <a:latin typeface="Arial"/>
                <a:cs typeface="Arial"/>
              </a:rPr>
              <a:t>найтяжчий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міжнародний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злочин”</a:t>
            </a:r>
            <a:r>
              <a:rPr sz="1900" spc="-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3088" y="1533739"/>
            <a:ext cx="3478417" cy="19566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949" y="143780"/>
            <a:ext cx="89947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ВСТУП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Міжнародне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гуманітарне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(МГП)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система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норм,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яка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обмежує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засоби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і </a:t>
            </a:r>
            <a:r>
              <a:rPr sz="1800" i="1" spc="-10" dirty="0">
                <a:latin typeface="Arial"/>
                <a:cs typeface="Arial"/>
              </a:rPr>
              <a:t>методи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ведення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війни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захищає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осіб,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що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не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беруть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участі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воєнних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діях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Його </a:t>
            </a:r>
            <a:r>
              <a:rPr sz="1800" dirty="0">
                <a:latin typeface="Arial"/>
                <a:cs typeface="Arial"/>
              </a:rPr>
              <a:t>основа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Женевські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конвенції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1949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додаткові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протоколи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1977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р.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межах </a:t>
            </a:r>
            <a:r>
              <a:rPr sz="1800" dirty="0">
                <a:latin typeface="Arial"/>
                <a:cs typeface="Arial"/>
              </a:rPr>
              <a:t>МГП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формується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поняття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індивідуальної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кримінальної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відповідальності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—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тобто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відповідальність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несуть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держави,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окремі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фізичні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особи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скоїли </a:t>
            </a:r>
            <a:r>
              <a:rPr sz="1800" dirty="0">
                <a:latin typeface="Arial"/>
                <a:cs typeface="Arial"/>
              </a:rPr>
              <a:t>воєнні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людства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геноцид.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стало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основою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сучасного міжнародного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правосуддя,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зокрема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діяльності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Міжнародного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кримінального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суду </a:t>
            </a:r>
            <a:r>
              <a:rPr sz="1800" b="1" dirty="0">
                <a:latin typeface="Arial"/>
                <a:cs typeface="Arial"/>
              </a:rPr>
              <a:t>(МКС)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Важливо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розуміти,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МГП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захищає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жертв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війни,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встановлює </a:t>
            </a:r>
            <a:r>
              <a:rPr sz="1800" dirty="0">
                <a:latin typeface="Arial"/>
                <a:cs typeface="Arial"/>
              </a:rPr>
              <a:t>суворі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санкції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найтяжчі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порушення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його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норм.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3183" y="3096068"/>
            <a:ext cx="5117602" cy="189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1115"/>
            <a:ext cx="8740775" cy="2806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b="1" dirty="0">
                <a:latin typeface="Arial"/>
                <a:cs typeface="Arial"/>
              </a:rPr>
              <a:t>Значення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ad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hoc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трибуналів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для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розвитку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міжнародного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права</a:t>
            </a:r>
            <a:endParaRPr sz="1500">
              <a:latin typeface="Arial"/>
              <a:cs typeface="Arial"/>
            </a:endParaRPr>
          </a:p>
          <a:p>
            <a:pPr marL="12700" marR="360680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Ad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hoc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трибунали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зробили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вирішальний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внесок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формування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міжнародного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кримінального </a:t>
            </a:r>
            <a:r>
              <a:rPr sz="1500" b="1" dirty="0">
                <a:latin typeface="Arial"/>
                <a:cs typeface="Arial"/>
              </a:rPr>
              <a:t>права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(МКП)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Вони: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Arial"/>
                <a:cs typeface="Arial"/>
              </a:rPr>
              <a:t>Сформували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прецедентну</a:t>
            </a:r>
            <a:r>
              <a:rPr sz="1500" spc="-20" dirty="0">
                <a:latin typeface="Arial"/>
                <a:cs typeface="Arial"/>
              </a:rPr>
              <a:t> базу.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Arial"/>
                <a:cs typeface="Arial"/>
              </a:rPr>
              <a:t>Визначили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стандарти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доказів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процедур.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Arial"/>
                <a:cs typeface="Arial"/>
              </a:rPr>
              <a:t>Уточнили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поняття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геноцид,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злочини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проти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людства,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воєнні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злочини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Arial"/>
                <a:cs typeface="Arial"/>
              </a:rPr>
              <a:t>Визнали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сексуальне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насильство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пропаганду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ненависті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форми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Arial"/>
                <a:cs typeface="Arial"/>
              </a:rPr>
              <a:t>Запровадили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командну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відповідальність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469265" marR="5080">
              <a:lnSpc>
                <a:spcPct val="114999"/>
              </a:lnSpc>
            </a:pPr>
            <a:r>
              <a:rPr sz="1500" spc="-10" dirty="0">
                <a:latin typeface="Arial"/>
                <a:cs typeface="Arial"/>
              </a:rPr>
              <a:t>Таким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чином,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ad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hoc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трибунали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стали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містком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між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Нюрнбергом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МКС,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затвердивши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принцип,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винні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не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уникнуть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покарання,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навіть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через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десятиліття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394" y="2959193"/>
            <a:ext cx="3883192" cy="218429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643" y="1181544"/>
            <a:ext cx="8647430" cy="3154680"/>
          </a:xfrm>
          <a:custGeom>
            <a:avLst/>
            <a:gdLst/>
            <a:ahLst/>
            <a:cxnLst/>
            <a:rect l="l" t="t" r="r" b="b"/>
            <a:pathLst>
              <a:path w="8647430" h="3154679">
                <a:moveTo>
                  <a:pt x="8647087" y="2103120"/>
                </a:moveTo>
                <a:lnTo>
                  <a:pt x="7479792" y="2103120"/>
                </a:lnTo>
                <a:lnTo>
                  <a:pt x="7479792" y="1752600"/>
                </a:lnTo>
                <a:lnTo>
                  <a:pt x="7782179" y="1752600"/>
                </a:lnTo>
                <a:lnTo>
                  <a:pt x="7782179" y="1402080"/>
                </a:lnTo>
                <a:lnTo>
                  <a:pt x="7647749" y="1402080"/>
                </a:lnTo>
                <a:lnTo>
                  <a:pt x="7647749" y="1051560"/>
                </a:lnTo>
                <a:lnTo>
                  <a:pt x="8459445" y="1051560"/>
                </a:lnTo>
                <a:lnTo>
                  <a:pt x="8459445" y="701040"/>
                </a:lnTo>
                <a:lnTo>
                  <a:pt x="8585048" y="701040"/>
                </a:lnTo>
                <a:lnTo>
                  <a:pt x="8585048" y="350520"/>
                </a:lnTo>
                <a:lnTo>
                  <a:pt x="8056080" y="350520"/>
                </a:lnTo>
                <a:lnTo>
                  <a:pt x="8056080" y="0"/>
                </a:lnTo>
                <a:lnTo>
                  <a:pt x="0" y="0"/>
                </a:lnTo>
                <a:lnTo>
                  <a:pt x="0" y="350520"/>
                </a:lnTo>
                <a:lnTo>
                  <a:pt x="0" y="701040"/>
                </a:lnTo>
                <a:lnTo>
                  <a:pt x="0" y="3154680"/>
                </a:lnTo>
                <a:lnTo>
                  <a:pt x="7183653" y="3154680"/>
                </a:lnTo>
                <a:lnTo>
                  <a:pt x="7183653" y="2804160"/>
                </a:lnTo>
                <a:lnTo>
                  <a:pt x="8226907" y="2804160"/>
                </a:lnTo>
                <a:lnTo>
                  <a:pt x="8226907" y="2453640"/>
                </a:lnTo>
                <a:lnTo>
                  <a:pt x="8647087" y="2453640"/>
                </a:lnTo>
                <a:lnTo>
                  <a:pt x="8647087" y="210312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949" y="298387"/>
            <a:ext cx="8669655" cy="403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7230">
              <a:lnSpc>
                <a:spcPct val="114999"/>
              </a:lnSpc>
              <a:spcBef>
                <a:spcPts val="100"/>
              </a:spcBef>
            </a:pPr>
            <a:r>
              <a:rPr sz="2300" b="1" dirty="0">
                <a:latin typeface="Arial"/>
                <a:cs typeface="Arial"/>
              </a:rPr>
              <a:t>Принцип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комплементарності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між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МКС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і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національними судами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2300" b="1" spc="-10" dirty="0">
                <a:latin typeface="Arial"/>
                <a:cs typeface="Arial"/>
              </a:rPr>
              <a:t>Комплементарність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означає,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що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МКС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діє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лише</a:t>
            </a:r>
            <a:r>
              <a:rPr sz="2300" i="1" spc="-4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тоді,</a:t>
            </a:r>
            <a:r>
              <a:rPr sz="2300" i="1" spc="-40" dirty="0">
                <a:latin typeface="Arial"/>
                <a:cs typeface="Arial"/>
              </a:rPr>
              <a:t> </a:t>
            </a:r>
            <a:r>
              <a:rPr sz="2300" i="1" spc="-20" dirty="0">
                <a:latin typeface="Arial"/>
                <a:cs typeface="Arial"/>
              </a:rPr>
              <a:t>коли </a:t>
            </a:r>
            <a:r>
              <a:rPr sz="2300" i="1" dirty="0">
                <a:latin typeface="Arial"/>
                <a:cs typeface="Arial"/>
              </a:rPr>
              <a:t>держава</a:t>
            </a:r>
            <a:r>
              <a:rPr sz="2300" i="1" spc="-7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не</a:t>
            </a:r>
            <a:r>
              <a:rPr sz="2300" i="1" spc="-70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може</a:t>
            </a:r>
            <a:r>
              <a:rPr sz="2300" i="1" spc="-7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або</a:t>
            </a:r>
            <a:r>
              <a:rPr sz="2300" i="1" spc="-70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не</a:t>
            </a:r>
            <a:r>
              <a:rPr sz="2300" i="1" spc="-7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бажає</a:t>
            </a:r>
            <a:r>
              <a:rPr sz="2300" i="1" spc="-70" dirty="0">
                <a:latin typeface="Arial"/>
                <a:cs typeface="Arial"/>
              </a:rPr>
              <a:t> </a:t>
            </a:r>
            <a:r>
              <a:rPr sz="2300" i="1" spc="-10" dirty="0">
                <a:latin typeface="Arial"/>
                <a:cs typeface="Arial"/>
              </a:rPr>
              <a:t>переслідувати</a:t>
            </a:r>
            <a:r>
              <a:rPr sz="2300" i="1" spc="-70" dirty="0">
                <a:latin typeface="Arial"/>
                <a:cs typeface="Arial"/>
              </a:rPr>
              <a:t> </a:t>
            </a:r>
            <a:r>
              <a:rPr sz="2300" i="1" spc="-10" dirty="0">
                <a:latin typeface="Arial"/>
                <a:cs typeface="Arial"/>
              </a:rPr>
              <a:t>злочинців</a:t>
            </a:r>
            <a:r>
              <a:rPr sz="2300" i="1" spc="-75" dirty="0">
                <a:latin typeface="Arial"/>
                <a:cs typeface="Arial"/>
              </a:rPr>
              <a:t> </a:t>
            </a:r>
            <a:r>
              <a:rPr sz="2300" i="1" spc="-10" dirty="0">
                <a:latin typeface="Arial"/>
                <a:cs typeface="Arial"/>
              </a:rPr>
              <a:t>сама</a:t>
            </a:r>
            <a:r>
              <a:rPr sz="2300" spc="-10" dirty="0">
                <a:latin typeface="Arial"/>
                <a:cs typeface="Arial"/>
              </a:rPr>
              <a:t>. </a:t>
            </a:r>
            <a:r>
              <a:rPr sz="2300" dirty="0">
                <a:latin typeface="Arial"/>
                <a:cs typeface="Arial"/>
              </a:rPr>
              <a:t>Якщо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національні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суди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ведуть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ефективне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розслідування,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МКС </a:t>
            </a:r>
            <a:r>
              <a:rPr sz="2300" dirty="0">
                <a:latin typeface="Arial"/>
                <a:cs typeface="Arial"/>
              </a:rPr>
              <a:t>не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втручається.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Цей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принцип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спрямований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на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підтримку </a:t>
            </a:r>
            <a:r>
              <a:rPr sz="2300" i="1" spc="-10" dirty="0">
                <a:latin typeface="Arial"/>
                <a:cs typeface="Arial"/>
              </a:rPr>
              <a:t>суверенітету</a:t>
            </a:r>
            <a:r>
              <a:rPr sz="2300" i="1" spc="-8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держав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стимулюючи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їх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створювати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власні механізми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переслідування.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У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випадку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України,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МКС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діє </a:t>
            </a:r>
            <a:r>
              <a:rPr sz="2300" b="1" dirty="0">
                <a:latin typeface="Arial"/>
                <a:cs typeface="Arial"/>
              </a:rPr>
              <a:t>паралельно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з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національними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органами,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доповнюючи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їх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роботу </a:t>
            </a:r>
            <a:r>
              <a:rPr sz="2300" dirty="0">
                <a:latin typeface="Arial"/>
                <a:cs typeface="Arial"/>
              </a:rPr>
              <a:t>у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справах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воєнних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злочинів.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Комплементарність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—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запорука </a:t>
            </a:r>
            <a:r>
              <a:rPr sz="2300" dirty="0">
                <a:latin typeface="Arial"/>
                <a:cs typeface="Arial"/>
              </a:rPr>
              <a:t>балансу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між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міжнародним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і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внутрішнім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правосуддям.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8853170" cy="24288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spc="-10" dirty="0">
                <a:latin typeface="Arial"/>
                <a:cs typeface="Arial"/>
              </a:rPr>
              <a:t>Передача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справ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від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трибуналів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до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національних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судів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dirty="0">
                <a:latin typeface="Arial"/>
                <a:cs typeface="Arial"/>
              </a:rPr>
              <a:t>Після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завершення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роботи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ICTY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ICTR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було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створено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Механізм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для </a:t>
            </a:r>
            <a:r>
              <a:rPr sz="1900" b="1" spc="-10" dirty="0">
                <a:latin typeface="Arial"/>
                <a:cs typeface="Arial"/>
              </a:rPr>
              <a:t>міжнародних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кримінальних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трибуналів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(MICT)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який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передає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частину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справ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національних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судів.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Такий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підхід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забезпечує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безперервність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правосуддя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і </a:t>
            </a:r>
            <a:r>
              <a:rPr sz="1900" spc="-20" dirty="0">
                <a:latin typeface="Arial"/>
                <a:cs typeface="Arial"/>
              </a:rPr>
              <a:t>дозволяє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місцевим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системам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завершити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розгляд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менш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важливих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справ.</a:t>
            </a:r>
            <a:endParaRPr sz="1900">
              <a:latin typeface="Arial"/>
              <a:cs typeface="Arial"/>
            </a:endParaRPr>
          </a:p>
          <a:p>
            <a:pPr marL="12700" marR="29845">
              <a:lnSpc>
                <a:spcPct val="100000"/>
              </a:lnSpc>
            </a:pPr>
            <a:r>
              <a:rPr sz="1900" spc="-10" dirty="0">
                <a:latin typeface="Arial"/>
                <a:cs typeface="Arial"/>
              </a:rPr>
              <a:t>Наприклад,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Боснії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Герцеговині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діє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спеціальна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палата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воєнних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злочинів,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отримала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справи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від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ICTY.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Це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допомагає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розвантажити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суди, підвищити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довіру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населення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зміцнити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правову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державу.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218" y="2670744"/>
            <a:ext cx="2499535" cy="24227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861680"/>
            <a:ext cx="7444740" cy="28651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latin typeface="Arial"/>
                <a:cs typeface="Arial"/>
              </a:rPr>
              <a:t>Виконання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вироків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міжнародних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судів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Вироки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МКС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трибуналів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виконуються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території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які </a:t>
            </a:r>
            <a:r>
              <a:rPr sz="1800" dirty="0">
                <a:latin typeface="Arial"/>
                <a:cs typeface="Arial"/>
              </a:rPr>
              <a:t>підписали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угоди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Судом.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беруть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себе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зобов’язання </a:t>
            </a:r>
            <a:r>
              <a:rPr sz="1800" i="1" spc="-10" dirty="0">
                <a:latin typeface="Arial"/>
                <a:cs typeface="Arial"/>
              </a:rPr>
              <a:t>утримувати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засуджених,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забезпечувати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безпечне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виконання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вироку </a:t>
            </a:r>
            <a:r>
              <a:rPr sz="1800" i="1" dirty="0">
                <a:latin typeface="Arial"/>
                <a:cs typeface="Arial"/>
              </a:rPr>
              <a:t>й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гуманні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умови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Наприклад,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Норвегія,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Данія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Велика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Британія </a:t>
            </a:r>
            <a:r>
              <a:rPr sz="1800" dirty="0">
                <a:latin typeface="Arial"/>
                <a:cs typeface="Arial"/>
              </a:rPr>
              <a:t>приймають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засуджених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ICTY;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2024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Нідерланди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прийняли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вироки </a:t>
            </a:r>
            <a:r>
              <a:rPr sz="1800" dirty="0">
                <a:latin typeface="Arial"/>
                <a:cs typeface="Arial"/>
              </a:rPr>
              <a:t>МКС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щодо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воєнних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злочинів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ДР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Конго.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свідчить,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міжнародне правосуддя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спирається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солідарність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механізмом </a:t>
            </a:r>
            <a:r>
              <a:rPr sz="1800" dirty="0">
                <a:latin typeface="Arial"/>
                <a:cs typeface="Arial"/>
              </a:rPr>
              <a:t>колективної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відповідальності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людства.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0510" y="1039697"/>
            <a:ext cx="1653489" cy="26092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4350"/>
            <a:ext cx="8954135" cy="30022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100" b="1" dirty="0">
                <a:latin typeface="Arial"/>
                <a:cs typeface="Arial"/>
              </a:rPr>
              <a:t>Роль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Ради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Безпеки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ООН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у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створенні</a:t>
            </a:r>
            <a:r>
              <a:rPr sz="2100" b="1" spc="-6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трибуналів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2100" dirty="0">
                <a:latin typeface="Arial"/>
                <a:cs typeface="Arial"/>
              </a:rPr>
              <a:t>Рада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Безпеки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діє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відповідно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до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Глави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VII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Статуту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ООН</a:t>
            </a:r>
            <a:r>
              <a:rPr sz="2100" dirty="0">
                <a:latin typeface="Arial"/>
                <a:cs typeface="Arial"/>
              </a:rPr>
              <a:t>,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яка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дозволяє створювати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тимчасові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суди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для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підтримання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миру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безпеки.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ICTY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та </a:t>
            </a:r>
            <a:r>
              <a:rPr sz="2100" dirty="0">
                <a:latin typeface="Arial"/>
                <a:cs typeface="Arial"/>
              </a:rPr>
              <a:t>ICTR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були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створені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саме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таким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рішенням.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Водночас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РБ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ООН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може </a:t>
            </a:r>
            <a:r>
              <a:rPr sz="2100" spc="-10" dirty="0">
                <a:latin typeface="Arial"/>
                <a:cs typeface="Arial"/>
              </a:rPr>
              <a:t>передавати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ситуації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на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розгляд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МКС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—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наприклад,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як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випадку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з </a:t>
            </a:r>
            <a:r>
              <a:rPr sz="2100" dirty="0">
                <a:latin typeface="Arial"/>
                <a:cs typeface="Arial"/>
              </a:rPr>
              <a:t>Суданом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(Дарафур)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Лівією.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Це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показує,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що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міжнародне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правосуддя</a:t>
            </a:r>
            <a:r>
              <a:rPr sz="2100" i="1" spc="-50" dirty="0">
                <a:latin typeface="Arial"/>
                <a:cs typeface="Arial"/>
              </a:rPr>
              <a:t> є </a:t>
            </a:r>
            <a:r>
              <a:rPr sz="2100" i="1" dirty="0">
                <a:latin typeface="Arial"/>
                <a:cs typeface="Arial"/>
              </a:rPr>
              <a:t>елементом</a:t>
            </a:r>
            <a:r>
              <a:rPr sz="2100" i="1" spc="-10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системи</a:t>
            </a:r>
            <a:r>
              <a:rPr sz="2100" i="1" spc="-9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колективної</a:t>
            </a:r>
            <a:r>
              <a:rPr sz="2100" i="1" spc="-10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безпеки</a:t>
            </a:r>
            <a:r>
              <a:rPr sz="2100" dirty="0">
                <a:latin typeface="Arial"/>
                <a:cs typeface="Arial"/>
              </a:rPr>
              <a:t>.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Однак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ефективність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РБ </a:t>
            </a:r>
            <a:r>
              <a:rPr sz="2100" dirty="0">
                <a:latin typeface="Arial"/>
                <a:cs typeface="Arial"/>
              </a:rPr>
              <a:t>часто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залежить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від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політичних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інтересів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постійних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членів,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що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іноді </a:t>
            </a:r>
            <a:r>
              <a:rPr sz="2100" dirty="0">
                <a:latin typeface="Arial"/>
                <a:cs typeface="Arial"/>
              </a:rPr>
              <a:t>блокує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створення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нових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трибуналів.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470" y="3202118"/>
            <a:ext cx="5051014" cy="18415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742305" cy="46469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latin typeface="Arial"/>
                <a:cs typeface="Arial"/>
              </a:rPr>
              <a:t>Критика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ad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hoc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трибуналів</a:t>
            </a:r>
            <a:endParaRPr sz="1700">
              <a:latin typeface="Arial"/>
              <a:cs typeface="Arial"/>
            </a:endParaRPr>
          </a:p>
          <a:p>
            <a:pPr marL="12700" marR="155575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Хоча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трибунали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відіграли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позитивну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роль,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вони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мають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і </a:t>
            </a:r>
            <a:r>
              <a:rPr sz="1700" spc="-10" dirty="0">
                <a:latin typeface="Arial"/>
                <a:cs typeface="Arial"/>
              </a:rPr>
              <a:t>недоліки:</a:t>
            </a:r>
            <a:endParaRPr sz="1700">
              <a:latin typeface="Arial"/>
              <a:cs typeface="Arial"/>
            </a:endParaRPr>
          </a:p>
          <a:p>
            <a:pPr marL="469265" marR="115570" indent="-359410">
              <a:lnSpc>
                <a:spcPct val="114999"/>
              </a:lnSpc>
              <a:spcBef>
                <a:spcPts val="1200"/>
              </a:spcBef>
              <a:buClr>
                <a:srgbClr val="970000"/>
              </a:buClr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надмірна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тривалість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процесів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(деякі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тривали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понад </a:t>
            </a:r>
            <a:r>
              <a:rPr sz="1700" dirty="0">
                <a:latin typeface="Arial"/>
                <a:cs typeface="Arial"/>
              </a:rPr>
              <a:t>10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років);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lr>
                <a:srgbClr val="970000"/>
              </a:buClr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висока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вартість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утримання;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lr>
                <a:srgbClr val="970000"/>
              </a:buClr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віддаленість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місця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злочинів;</a:t>
            </a:r>
            <a:endParaRPr sz="1700">
              <a:latin typeface="Arial"/>
              <a:cs typeface="Arial"/>
            </a:endParaRPr>
          </a:p>
          <a:p>
            <a:pPr marL="469265" marR="448945" indent="-359410">
              <a:lnSpc>
                <a:spcPct val="114999"/>
              </a:lnSpc>
              <a:buClr>
                <a:srgbClr val="970000"/>
              </a:buClr>
              <a:buChar char="●"/>
              <a:tabLst>
                <a:tab pos="469265" algn="l"/>
              </a:tabLst>
            </a:pPr>
            <a:r>
              <a:rPr sz="1700" spc="-10" dirty="0">
                <a:latin typeface="Arial"/>
                <a:cs typeface="Arial"/>
              </a:rPr>
              <a:t>сприйняття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їх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«інструментів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політики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великих держав».</a:t>
            </a:r>
            <a:endParaRPr sz="1700">
              <a:latin typeface="Arial"/>
              <a:cs typeface="Arial"/>
            </a:endParaRPr>
          </a:p>
          <a:p>
            <a:pPr marL="469265" marR="5080">
              <a:lnSpc>
                <a:spcPct val="114999"/>
              </a:lnSpc>
            </a:pPr>
            <a:r>
              <a:rPr sz="1700" spc="-10" dirty="0">
                <a:latin typeface="Arial"/>
                <a:cs typeface="Arial"/>
              </a:rPr>
              <a:t>Втім,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більшість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експертів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визнають,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попри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ці </a:t>
            </a:r>
            <a:r>
              <a:rPr sz="1700" spc="-10" dirty="0">
                <a:latin typeface="Arial"/>
                <a:cs typeface="Arial"/>
              </a:rPr>
              <a:t>проблеми,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ad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hoc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трибунали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створили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фундамент </a:t>
            </a:r>
            <a:r>
              <a:rPr sz="1700" i="1" dirty="0">
                <a:latin typeface="Arial"/>
                <a:cs typeface="Arial"/>
              </a:rPr>
              <a:t>для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МКС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забезпечили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історичну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справедливість.</a:t>
            </a:r>
            <a:endParaRPr sz="1700">
              <a:latin typeface="Arial"/>
              <a:cs typeface="Arial"/>
            </a:endParaRPr>
          </a:p>
          <a:p>
            <a:pPr marL="469265" marR="479425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Їхній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досвід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довів: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бути </a:t>
            </a:r>
            <a:r>
              <a:rPr sz="1700" dirty="0">
                <a:latin typeface="Arial"/>
                <a:cs typeface="Arial"/>
              </a:rPr>
              <a:t>ефективним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інструментом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покарання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навіть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у </a:t>
            </a:r>
            <a:r>
              <a:rPr sz="1700" dirty="0">
                <a:latin typeface="Arial"/>
                <a:cs typeface="Arial"/>
              </a:rPr>
              <a:t>найскладніших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конфліктах.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4687" y="1071222"/>
            <a:ext cx="2826894" cy="28268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14" y="1272743"/>
            <a:ext cx="8696325" cy="2560320"/>
          </a:xfrm>
          <a:custGeom>
            <a:avLst/>
            <a:gdLst/>
            <a:ahLst/>
            <a:cxnLst/>
            <a:rect l="l" t="t" r="r" b="b"/>
            <a:pathLst>
              <a:path w="8696325" h="2560320">
                <a:moveTo>
                  <a:pt x="8696122" y="1280160"/>
                </a:moveTo>
                <a:lnTo>
                  <a:pt x="7822971" y="1280160"/>
                </a:lnTo>
                <a:lnTo>
                  <a:pt x="7822971" y="960120"/>
                </a:lnTo>
                <a:lnTo>
                  <a:pt x="8588045" y="960120"/>
                </a:lnTo>
                <a:lnTo>
                  <a:pt x="8588045" y="640080"/>
                </a:lnTo>
                <a:lnTo>
                  <a:pt x="8558606" y="640080"/>
                </a:lnTo>
                <a:lnTo>
                  <a:pt x="8558606" y="320040"/>
                </a:lnTo>
                <a:lnTo>
                  <a:pt x="6975475" y="320040"/>
                </a:lnTo>
                <a:lnTo>
                  <a:pt x="6975475" y="0"/>
                </a:lnTo>
                <a:lnTo>
                  <a:pt x="0" y="0"/>
                </a:lnTo>
                <a:lnTo>
                  <a:pt x="0" y="320040"/>
                </a:lnTo>
                <a:lnTo>
                  <a:pt x="0" y="640080"/>
                </a:lnTo>
                <a:lnTo>
                  <a:pt x="0" y="2560320"/>
                </a:lnTo>
                <a:lnTo>
                  <a:pt x="8659533" y="2560320"/>
                </a:lnTo>
                <a:lnTo>
                  <a:pt x="8659533" y="2240280"/>
                </a:lnTo>
                <a:lnTo>
                  <a:pt x="8495055" y="2240280"/>
                </a:lnTo>
                <a:lnTo>
                  <a:pt x="8495055" y="1920240"/>
                </a:lnTo>
                <a:lnTo>
                  <a:pt x="8094231" y="1920240"/>
                </a:lnTo>
                <a:lnTo>
                  <a:pt x="8094231" y="1600200"/>
                </a:lnTo>
                <a:lnTo>
                  <a:pt x="8696122" y="1600200"/>
                </a:lnTo>
                <a:lnTo>
                  <a:pt x="8696122" y="128016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625" y="833324"/>
            <a:ext cx="8721090" cy="30022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100" b="1" dirty="0">
                <a:latin typeface="Arial"/>
                <a:cs typeface="Arial"/>
              </a:rPr>
              <a:t>Висновки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щодо</a:t>
            </a:r>
            <a:r>
              <a:rPr sz="2100" b="1" spc="-8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міжнародних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трибуналів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Міжнародні</a:t>
            </a:r>
            <a:r>
              <a:rPr sz="2100" spc="-6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трибунали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ad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hoc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—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це</a:t>
            </a:r>
            <a:r>
              <a:rPr sz="2100" spc="-2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0B343D"/>
                </a:solidFill>
                <a:latin typeface="Arial"/>
                <a:cs typeface="Arial"/>
              </a:rPr>
              <a:t>механізм</a:t>
            </a:r>
            <a:r>
              <a:rPr sz="2100" i="1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0B343D"/>
                </a:solidFill>
                <a:latin typeface="Arial"/>
                <a:cs typeface="Arial"/>
              </a:rPr>
              <a:t>історичної справедливості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.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Вони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вперше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показали,</a:t>
            </a:r>
            <a:r>
              <a:rPr sz="2100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що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жодна</a:t>
            </a:r>
            <a:r>
              <a:rPr sz="2100" i="1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держава</a:t>
            </a:r>
            <a:r>
              <a:rPr sz="2100" i="1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й</a:t>
            </a:r>
            <a:r>
              <a:rPr sz="2100" i="1" spc="-4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0B343D"/>
                </a:solidFill>
                <a:latin typeface="Arial"/>
                <a:cs typeface="Arial"/>
              </a:rPr>
              <a:t>жодна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особа</a:t>
            </a:r>
            <a:r>
              <a:rPr sz="2100" i="1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не</a:t>
            </a:r>
            <a:r>
              <a:rPr sz="2100" i="1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мають</a:t>
            </a:r>
            <a:r>
              <a:rPr sz="2100" i="1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імунітету</a:t>
            </a:r>
            <a:r>
              <a:rPr sz="2100" i="1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від</a:t>
            </a:r>
            <a:r>
              <a:rPr sz="2100" i="1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міжнародного</a:t>
            </a:r>
            <a:r>
              <a:rPr sz="2100" i="1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0B343D"/>
                </a:solidFill>
                <a:latin typeface="Arial"/>
                <a:cs typeface="Arial"/>
              </a:rPr>
              <a:t>закону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.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Завдяки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їм</a:t>
            </a:r>
            <a:r>
              <a:rPr sz="2100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0B343D"/>
                </a:solidFill>
                <a:latin typeface="Arial"/>
                <a:cs typeface="Arial"/>
              </a:rPr>
              <a:t>світ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отримав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чітке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визначення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0B343D"/>
                </a:solidFill>
                <a:latin typeface="Arial"/>
                <a:cs typeface="Arial"/>
              </a:rPr>
              <a:t>геноциду,</a:t>
            </a:r>
            <a:r>
              <a:rPr sz="2100" spc="-7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злочинів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проти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людства</a:t>
            </a:r>
            <a:r>
              <a:rPr sz="2100" spc="-7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0B343D"/>
                </a:solidFill>
                <a:latin typeface="Arial"/>
                <a:cs typeface="Arial"/>
              </a:rPr>
              <a:t>та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воєнних</a:t>
            </a:r>
            <a:r>
              <a:rPr sz="2100" spc="-7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злочинів.</a:t>
            </a:r>
            <a:r>
              <a:rPr sz="2100" spc="-7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Їхня</a:t>
            </a:r>
            <a:r>
              <a:rPr sz="2100" spc="-6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діяльність</a:t>
            </a:r>
            <a:r>
              <a:rPr sz="2100" spc="-7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створила</a:t>
            </a:r>
            <a:r>
              <a:rPr sz="2100" spc="-2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B343D"/>
                </a:solidFill>
                <a:latin typeface="Arial"/>
                <a:cs typeface="Arial"/>
              </a:rPr>
              <a:t>юридичну</a:t>
            </a:r>
            <a:r>
              <a:rPr sz="2100" b="1" spc="-6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B343D"/>
                </a:solidFill>
                <a:latin typeface="Arial"/>
                <a:cs typeface="Arial"/>
              </a:rPr>
              <a:t>спадщину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,</a:t>
            </a:r>
            <a:r>
              <a:rPr sz="2100" spc="-7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0B343D"/>
                </a:solidFill>
                <a:latin typeface="Arial"/>
                <a:cs typeface="Arial"/>
              </a:rPr>
              <a:t>яку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нині</a:t>
            </a:r>
            <a:r>
              <a:rPr sz="2100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використовують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МКС</a:t>
            </a:r>
            <a:r>
              <a:rPr sz="2100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і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національні</a:t>
            </a:r>
            <a:r>
              <a:rPr sz="2100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суди.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Найважливіше</a:t>
            </a:r>
            <a:r>
              <a:rPr sz="2100" spc="-5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—</a:t>
            </a:r>
            <a:r>
              <a:rPr sz="2100" spc="-5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0B343D"/>
                </a:solidFill>
                <a:latin typeface="Arial"/>
                <a:cs typeface="Arial"/>
              </a:rPr>
              <a:t>ці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трибунали</a:t>
            </a:r>
            <a:r>
              <a:rPr sz="2100" spc="-8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змінили</a:t>
            </a:r>
            <a:r>
              <a:rPr sz="2100" spc="-8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сприйняття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міжнародного</a:t>
            </a:r>
            <a:r>
              <a:rPr sz="2100" spc="-8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права:</a:t>
            </a:r>
            <a:r>
              <a:rPr sz="2100" spc="-8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воно</a:t>
            </a:r>
            <a:r>
              <a:rPr sz="2100" spc="-8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перестало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бути</a:t>
            </a:r>
            <a:r>
              <a:rPr sz="2100" spc="-4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лише</a:t>
            </a:r>
            <a:r>
              <a:rPr sz="2100" spc="-3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декларацією</a:t>
            </a:r>
            <a:r>
              <a:rPr sz="2100" spc="-4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і</a:t>
            </a:r>
            <a:r>
              <a:rPr sz="2100" spc="-3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стало</a:t>
            </a:r>
            <a:r>
              <a:rPr sz="2100" spc="-4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реальною</a:t>
            </a:r>
            <a:r>
              <a:rPr sz="2100" spc="-35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B343D"/>
                </a:solidFill>
                <a:latin typeface="Arial"/>
                <a:cs typeface="Arial"/>
              </a:rPr>
              <a:t>системою</a:t>
            </a:r>
            <a:r>
              <a:rPr sz="2100" spc="-4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B343D"/>
                </a:solidFill>
                <a:latin typeface="Arial"/>
                <a:cs typeface="Arial"/>
              </a:rPr>
              <a:t>відповідальності.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874" y="166944"/>
            <a:ext cx="8463915" cy="412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Значення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національної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імплементації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міжнародного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гуманітарного права</a:t>
            </a:r>
            <a:endParaRPr sz="2000">
              <a:latin typeface="Arial"/>
              <a:cs typeface="Arial"/>
            </a:endParaRPr>
          </a:p>
          <a:p>
            <a:pPr marL="12700" marR="62230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Arial"/>
                <a:cs typeface="Arial"/>
              </a:rPr>
              <a:t>Міжнародне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гуманітарне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має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реальну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силу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лише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тоді,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коли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його </a:t>
            </a:r>
            <a:r>
              <a:rPr sz="2000" dirty="0">
                <a:latin typeface="Arial"/>
                <a:cs typeface="Arial"/>
              </a:rPr>
              <a:t>норми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закріплені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в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національному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законодавстві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Імплементація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це </a:t>
            </a:r>
            <a:r>
              <a:rPr sz="2000" dirty="0">
                <a:latin typeface="Arial"/>
                <a:cs typeface="Arial"/>
              </a:rPr>
              <a:t>процес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включення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міжнародних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норм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внутрішню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правову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систему </a:t>
            </a:r>
            <a:r>
              <a:rPr sz="2000" dirty="0">
                <a:latin typeface="Arial"/>
                <a:cs typeface="Arial"/>
              </a:rPr>
              <a:t>держави.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Держави-</a:t>
            </a:r>
            <a:r>
              <a:rPr sz="2000" dirty="0">
                <a:latin typeface="Arial"/>
                <a:cs typeface="Arial"/>
              </a:rPr>
              <a:t>учасниці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Женевських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конвенцій,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Конвенції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про </a:t>
            </a:r>
            <a:r>
              <a:rPr sz="2000" dirty="0">
                <a:latin typeface="Arial"/>
                <a:cs typeface="Arial"/>
              </a:rPr>
              <a:t>геноцид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Римського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статуту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зобов’язані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створювати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закони,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що </a:t>
            </a:r>
            <a:r>
              <a:rPr sz="2000" b="1" dirty="0">
                <a:latin typeface="Arial"/>
                <a:cs typeface="Arial"/>
              </a:rPr>
              <a:t>карають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за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воєнні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злочини,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злочини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проти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людства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та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геноцид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Таке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відображення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норм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робить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можливим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судове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переслідування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без </a:t>
            </a:r>
            <a:r>
              <a:rPr sz="2000" dirty="0">
                <a:latin typeface="Arial"/>
                <a:cs typeface="Arial"/>
              </a:rPr>
              <a:t>потреби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чекати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рішень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міжнародних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судів.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Імплементація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також </a:t>
            </a:r>
            <a:r>
              <a:rPr sz="2000" dirty="0">
                <a:latin typeface="Arial"/>
                <a:cs typeface="Arial"/>
              </a:rPr>
              <a:t>включає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навчання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військових,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підготовку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суддів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прокурорів,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створення спеціалізованих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підрозділів.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Без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цього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залишається </a:t>
            </a:r>
            <a:r>
              <a:rPr sz="2000" dirty="0">
                <a:latin typeface="Arial"/>
                <a:cs typeface="Arial"/>
              </a:rPr>
              <a:t>лише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декларацією,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реальною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системою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відповідальності.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8693150" cy="45072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spc="-10" dirty="0">
                <a:latin typeface="Arial"/>
                <a:cs typeface="Arial"/>
              </a:rPr>
              <a:t>Криміналізація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міжнародних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злочинів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у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національних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законах</a:t>
            </a:r>
            <a:endParaRPr sz="1900">
              <a:latin typeface="Arial"/>
              <a:cs typeface="Arial"/>
            </a:endParaRPr>
          </a:p>
          <a:p>
            <a:pPr marL="12700" marR="26034">
              <a:lnSpc>
                <a:spcPct val="114999"/>
              </a:lnSpc>
            </a:pPr>
            <a:r>
              <a:rPr sz="1900" dirty="0">
                <a:latin typeface="Arial"/>
                <a:cs typeface="Arial"/>
              </a:rPr>
              <a:t>Більшість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держав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світу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вже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передбачили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своїх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кримінальних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кодексах </a:t>
            </a:r>
            <a:r>
              <a:rPr sz="1900" dirty="0">
                <a:latin typeface="Arial"/>
                <a:cs typeface="Arial"/>
              </a:rPr>
              <a:t>окремі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статті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щодо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геноциду,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воєнних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злочинів,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злочинів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проти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людства</a:t>
            </a:r>
            <a:r>
              <a:rPr sz="1900" spc="-10" dirty="0">
                <a:latin typeface="Arial"/>
                <a:cs typeface="Arial"/>
              </a:rPr>
              <a:t>. Наприклад:</a:t>
            </a:r>
            <a:endParaRPr sz="1900">
              <a:latin typeface="Arial"/>
              <a:cs typeface="Arial"/>
            </a:endParaRPr>
          </a:p>
          <a:p>
            <a:pPr marL="469265" marR="1635125" indent="-374650">
              <a:lnSpc>
                <a:spcPct val="114999"/>
              </a:lnSpc>
              <a:spcBef>
                <a:spcPts val="1200"/>
              </a:spcBef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7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Німеччині</a:t>
            </a:r>
            <a:r>
              <a:rPr sz="1900" u="heavy" spc="-6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діє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Кодекс</a:t>
            </a:r>
            <a:r>
              <a:rPr sz="1900" i="1" u="heavy" spc="-7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міжнародного</a:t>
            </a:r>
            <a:r>
              <a:rPr sz="1900" i="1" u="heavy" spc="-6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кримінального</a:t>
            </a:r>
            <a:r>
              <a:rPr sz="1900" i="1" u="heavy" spc="-6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права</a:t>
            </a:r>
            <a:r>
              <a:rPr sz="1900" i="1" spc="-10" dirty="0">
                <a:solidFill>
                  <a:srgbClr val="0B343D"/>
                </a:solid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(Völkerstrafgesetzbuch,</a:t>
            </a:r>
            <a:r>
              <a:rPr sz="1900" i="1" u="heavy" spc="-8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2002)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;</a:t>
            </a:r>
            <a:endParaRPr sz="1900">
              <a:latin typeface="Arial"/>
              <a:cs typeface="Arial"/>
            </a:endParaRPr>
          </a:p>
          <a:p>
            <a:pPr marL="469265" indent="-374015">
              <a:lnSpc>
                <a:spcPct val="100000"/>
              </a:lnSpc>
              <a:spcBef>
                <a:spcPts val="340"/>
              </a:spcBef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5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Канаді</a:t>
            </a:r>
            <a:r>
              <a:rPr sz="1900" u="heavy" spc="-5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—</a:t>
            </a:r>
            <a:r>
              <a:rPr sz="1900" u="heavy" spc="-4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Crimes</a:t>
            </a:r>
            <a:r>
              <a:rPr sz="1900" i="1" u="heavy" spc="-12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Against</a:t>
            </a:r>
            <a:r>
              <a:rPr sz="1900" i="1" u="heavy" spc="-5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Humanity</a:t>
            </a:r>
            <a:r>
              <a:rPr sz="1900" i="1" u="heavy" spc="-5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and</a:t>
            </a:r>
            <a:r>
              <a:rPr sz="1900" i="1" u="heavy" spc="-5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War</a:t>
            </a:r>
            <a:r>
              <a:rPr sz="1900" i="1" u="heavy" spc="-5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Crimes</a:t>
            </a:r>
            <a:r>
              <a:rPr sz="1900" i="1" u="heavy" spc="-114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Act</a:t>
            </a:r>
            <a:r>
              <a:rPr sz="1900" i="1" u="heavy" spc="-5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(2000)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;</a:t>
            </a:r>
            <a:endParaRPr sz="1900">
              <a:latin typeface="Arial"/>
              <a:cs typeface="Arial"/>
            </a:endParaRPr>
          </a:p>
          <a:p>
            <a:pPr marL="469265" indent="-374015">
              <a:lnSpc>
                <a:spcPct val="100000"/>
              </a:lnSpc>
              <a:spcBef>
                <a:spcPts val="345"/>
              </a:spcBef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6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Франції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—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статті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211–213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Кримінального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кодексу;</a:t>
            </a:r>
            <a:endParaRPr sz="1900">
              <a:latin typeface="Arial"/>
              <a:cs typeface="Arial"/>
            </a:endParaRPr>
          </a:p>
          <a:p>
            <a:pPr marL="469265" indent="-374015">
              <a:lnSpc>
                <a:spcPct val="100000"/>
              </a:lnSpc>
              <a:spcBef>
                <a:spcPts val="340"/>
              </a:spcBef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3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Нідерландах</a:t>
            </a:r>
            <a:r>
              <a:rPr sz="1900" u="heavy" spc="-3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—</a:t>
            </a:r>
            <a:r>
              <a:rPr sz="1900" u="heavy" spc="-3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International</a:t>
            </a:r>
            <a:r>
              <a:rPr sz="1900" i="1" u="heavy" spc="-3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Crimes</a:t>
            </a:r>
            <a:r>
              <a:rPr sz="1900" i="1" u="heavy" spc="-10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Act</a:t>
            </a:r>
            <a:r>
              <a:rPr sz="1900" i="1" u="heavy" spc="-3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i="1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(2003)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;</a:t>
            </a:r>
            <a:endParaRPr sz="1900">
              <a:latin typeface="Arial"/>
              <a:cs typeface="Arial"/>
            </a:endParaRPr>
          </a:p>
          <a:p>
            <a:pPr marL="469265" indent="-374015">
              <a:lnSpc>
                <a:spcPct val="100000"/>
              </a:lnSpc>
              <a:spcBef>
                <a:spcPts val="345"/>
              </a:spcBef>
              <a:buClr>
                <a:srgbClr val="000000"/>
              </a:buClr>
              <a:buChar char="●"/>
              <a:tabLst>
                <a:tab pos="469265" algn="l"/>
              </a:tabLst>
            </a:pP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Польщі</a:t>
            </a:r>
            <a:r>
              <a:rPr sz="1900" u="heavy" spc="-5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—</a:t>
            </a:r>
            <a:r>
              <a:rPr sz="1900" u="heavy" spc="-5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5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ст.</a:t>
            </a:r>
            <a:r>
              <a:rPr sz="1900" u="heavy" spc="-6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118–123</a:t>
            </a:r>
            <a:r>
              <a:rPr sz="1900" u="heavy" spc="-5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Кримінального</a:t>
            </a:r>
            <a:r>
              <a:rPr sz="1900" u="heavy" spc="-55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solidFill>
                  <a:srgbClr val="0B343D"/>
                </a:solidFill>
                <a:uFill>
                  <a:solidFill>
                    <a:srgbClr val="0B343D"/>
                  </a:solidFill>
                </a:uFill>
                <a:latin typeface="Arial"/>
                <a:cs typeface="Arial"/>
              </a:rPr>
              <a:t>кодексу.</a:t>
            </a:r>
            <a:endParaRPr sz="1900">
              <a:latin typeface="Arial"/>
              <a:cs typeface="Arial"/>
            </a:endParaRPr>
          </a:p>
          <a:p>
            <a:pPr marL="469265" marR="5080">
              <a:lnSpc>
                <a:spcPct val="114999"/>
              </a:lnSpc>
            </a:pPr>
            <a:r>
              <a:rPr sz="1900" dirty="0">
                <a:latin typeface="Arial"/>
                <a:cs typeface="Arial"/>
              </a:rPr>
              <a:t>Ці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норми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створюють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можливість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переслідування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осіб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навіть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злочини, </a:t>
            </a:r>
            <a:r>
              <a:rPr sz="1900" dirty="0">
                <a:latin typeface="Arial"/>
                <a:cs typeface="Arial"/>
              </a:rPr>
              <a:t>скоєні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межами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країни,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якщо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їх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характер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міжнародний.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Таким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чином, національні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суди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стали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важливою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ланкою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глобальної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юстиції</a:t>
            </a:r>
            <a:r>
              <a:rPr sz="1900" spc="-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985510" cy="478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364">
              <a:lnSpc>
                <a:spcPct val="114999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Приклад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Німеччини: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універсальна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юрисдикція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50" dirty="0">
                <a:latin typeface="Arial"/>
                <a:cs typeface="Arial"/>
              </a:rPr>
              <a:t>в </a:t>
            </a:r>
            <a:r>
              <a:rPr sz="1900" b="1" spc="-25" dirty="0">
                <a:latin typeface="Arial"/>
                <a:cs typeface="Arial"/>
              </a:rPr>
              <a:t>дії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dirty="0">
                <a:latin typeface="Arial"/>
                <a:cs typeface="Arial"/>
              </a:rPr>
              <a:t>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2021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р.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місті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Кобленц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(Німеччина)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засудив сирійського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офіцера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Раслана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довічного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ув’ </a:t>
            </a:r>
            <a:r>
              <a:rPr sz="1900" dirty="0">
                <a:latin typeface="Arial"/>
                <a:cs typeface="Arial"/>
              </a:rPr>
              <a:t>язнення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злочини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проти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людства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тортури, убивства,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сексуальне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насильство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Дамаску.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Це </a:t>
            </a:r>
            <a:r>
              <a:rPr sz="1900" dirty="0">
                <a:latin typeface="Arial"/>
                <a:cs typeface="Arial"/>
              </a:rPr>
              <a:t>перший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світі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вирок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високопоставленому представнику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сирійського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режиму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злочини,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скоєні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межами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Європи.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діяв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підставі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принципу </a:t>
            </a:r>
            <a:r>
              <a:rPr sz="1900" b="1" spc="-10" dirty="0">
                <a:latin typeface="Arial"/>
                <a:cs typeface="Arial"/>
              </a:rPr>
              <a:t>універсальної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юрисдикції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закріпленого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в </a:t>
            </a:r>
            <a:r>
              <a:rPr sz="1900" dirty="0">
                <a:latin typeface="Arial"/>
                <a:cs typeface="Arial"/>
              </a:rPr>
              <a:t>німецькому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Völkerstrafgesetzbuch</a:t>
            </a:r>
            <a:r>
              <a:rPr sz="1900" spc="-10" dirty="0">
                <a:latin typeface="Arial"/>
                <a:cs typeface="Arial"/>
              </a:rPr>
              <a:t>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справа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довела,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національні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можуть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ефективно </a:t>
            </a:r>
            <a:r>
              <a:rPr sz="1900" spc="-20" dirty="0">
                <a:latin typeface="Arial"/>
                <a:cs typeface="Arial"/>
              </a:rPr>
              <a:t>переслідувати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без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рішення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ООН </a:t>
            </a:r>
            <a:r>
              <a:rPr sz="1900" dirty="0">
                <a:latin typeface="Arial"/>
                <a:cs typeface="Arial"/>
              </a:rPr>
              <a:t>чи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МКС.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Таким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чином,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Німеччина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стала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прикладом </a:t>
            </a:r>
            <a:r>
              <a:rPr sz="1900" i="1" spc="-10" dirty="0">
                <a:latin typeface="Arial"/>
                <a:cs typeface="Arial"/>
              </a:rPr>
              <a:t>практичного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застосування</a:t>
            </a:r>
            <a:r>
              <a:rPr sz="1900" i="1" spc="-3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міжнародного гуманітарного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права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національному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рівні</a:t>
            </a:r>
            <a:r>
              <a:rPr sz="1900" spc="-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087" y="1448147"/>
            <a:ext cx="2803619" cy="16821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8320"/>
            <a:ext cx="5390515" cy="507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0">
              <a:lnSpc>
                <a:spcPct val="114999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Основні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джерела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кримінальної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відповідальності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в </a:t>
            </a:r>
            <a:r>
              <a:rPr sz="1600" b="1" spc="-10" dirty="0">
                <a:latin typeface="Arial"/>
                <a:cs typeface="Arial"/>
              </a:rPr>
              <a:t>міжнародному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праві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600" dirty="0">
                <a:latin typeface="Arial"/>
                <a:cs typeface="Arial"/>
              </a:rPr>
              <a:t>Після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Другої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світової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було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прийнято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низку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актів,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які </a:t>
            </a:r>
            <a:r>
              <a:rPr sz="1600" spc="-10" dirty="0">
                <a:latin typeface="Arial"/>
                <a:cs typeface="Arial"/>
              </a:rPr>
              <a:t>закріпили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принципи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індивідуальної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відповідальності.</a:t>
            </a:r>
            <a:endParaRPr sz="1600">
              <a:latin typeface="Arial"/>
              <a:cs typeface="Arial"/>
            </a:endParaRPr>
          </a:p>
          <a:p>
            <a:pPr marL="12700" marR="66675">
              <a:lnSpc>
                <a:spcPct val="114999"/>
              </a:lnSpc>
            </a:pPr>
            <a:r>
              <a:rPr sz="1600" spc="-20" dirty="0">
                <a:latin typeface="Arial"/>
                <a:cs typeface="Arial"/>
              </a:rPr>
              <a:t>Головними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серед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них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стали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Статут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Нюрнберзького трибуналу </a:t>
            </a:r>
            <a:r>
              <a:rPr sz="1600" b="1" dirty="0">
                <a:latin typeface="Arial"/>
                <a:cs typeface="Arial"/>
              </a:rPr>
              <a:t>(1945)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 </a:t>
            </a:r>
            <a:r>
              <a:rPr sz="1600" b="1" dirty="0">
                <a:latin typeface="Arial"/>
                <a:cs typeface="Arial"/>
              </a:rPr>
              <a:t>Статут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Токійського</a:t>
            </a:r>
            <a:r>
              <a:rPr sz="1600" b="1" spc="-10" dirty="0">
                <a:latin typeface="Arial"/>
                <a:cs typeface="Arial"/>
              </a:rPr>
              <a:t> трибуналу </a:t>
            </a:r>
            <a:r>
              <a:rPr sz="1600" b="1" dirty="0">
                <a:latin typeface="Arial"/>
                <a:cs typeface="Arial"/>
              </a:rPr>
              <a:t>(1946)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які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започаткували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практику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судового переслідування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військових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злочинців.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Згодом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ці </a:t>
            </a:r>
            <a:r>
              <a:rPr sz="1600" dirty="0">
                <a:latin typeface="Arial"/>
                <a:cs typeface="Arial"/>
              </a:rPr>
              <a:t>принципи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закріплені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Резолюції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95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Генеральної Асамблеї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ООН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(1946)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визнала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їх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нормами міжнародного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права.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Наступним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етапом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став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Римський </a:t>
            </a:r>
            <a:r>
              <a:rPr sz="1600" b="1" dirty="0">
                <a:latin typeface="Arial"/>
                <a:cs typeface="Arial"/>
              </a:rPr>
              <a:t>статут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МКС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(1998)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документ,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діє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й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нині, встановлюючи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юрисдикцію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над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геноцидом,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злочинами </a:t>
            </a:r>
            <a:r>
              <a:rPr sz="1600" i="1" dirty="0">
                <a:latin typeface="Arial"/>
                <a:cs typeface="Arial"/>
              </a:rPr>
              <a:t>проти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людяності,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воєнними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злочинами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злочином </a:t>
            </a:r>
            <a:r>
              <a:rPr sz="1600" i="1" dirty="0">
                <a:latin typeface="Arial"/>
                <a:cs typeface="Arial"/>
              </a:rPr>
              <a:t>агресії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МГП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також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важливі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Конвенція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про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геноцид </a:t>
            </a:r>
            <a:r>
              <a:rPr sz="1600" b="1" dirty="0">
                <a:latin typeface="Arial"/>
                <a:cs typeface="Arial"/>
              </a:rPr>
              <a:t>(1948)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Женевські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конвенції</a:t>
            </a:r>
            <a:r>
              <a:rPr sz="1600" spc="-10" dirty="0">
                <a:latin typeface="Arial"/>
                <a:cs typeface="Arial"/>
              </a:rPr>
              <a:t>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Протоколи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І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і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ІІ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(1977)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Ці </a:t>
            </a:r>
            <a:r>
              <a:rPr sz="1600" dirty="0">
                <a:latin typeface="Arial"/>
                <a:cs typeface="Arial"/>
              </a:rPr>
              <a:t>акти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створили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універсальну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правову</a:t>
            </a:r>
            <a:r>
              <a:rPr sz="1600" spc="-45" dirty="0">
                <a:latin typeface="Arial"/>
                <a:cs typeface="Arial"/>
              </a:rPr>
              <a:t> базу, </a:t>
            </a:r>
            <a:r>
              <a:rPr sz="1600" dirty="0">
                <a:latin typeface="Arial"/>
                <a:cs typeface="Arial"/>
              </a:rPr>
              <a:t>яка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дозволяє </a:t>
            </a:r>
            <a:r>
              <a:rPr sz="1600" spc="-35" dirty="0">
                <a:latin typeface="Arial"/>
                <a:cs typeface="Arial"/>
              </a:rPr>
              <a:t>будь-</a:t>
            </a:r>
            <a:r>
              <a:rPr sz="1600" dirty="0">
                <a:latin typeface="Arial"/>
                <a:cs typeface="Arial"/>
              </a:rPr>
              <a:t>якій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державі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карати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порушників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МГП.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2013" y="3"/>
            <a:ext cx="2969768" cy="1207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2038" y="1260197"/>
            <a:ext cx="2969768" cy="11467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2038" y="2459445"/>
            <a:ext cx="2226960" cy="12521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3561" y="3764117"/>
            <a:ext cx="1878243" cy="12521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4350"/>
            <a:ext cx="5678805" cy="49225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152400">
              <a:lnSpc>
                <a:spcPct val="107500"/>
              </a:lnSpc>
              <a:spcBef>
                <a:spcPts val="285"/>
              </a:spcBef>
            </a:pPr>
            <a:r>
              <a:rPr sz="2100" b="1" dirty="0">
                <a:latin typeface="Arial"/>
                <a:cs typeface="Arial"/>
              </a:rPr>
              <a:t>Приклад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Франції,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Канади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та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Нідерландів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Франції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спеціальні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підрозділи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прокуратури </a:t>
            </a:r>
            <a:r>
              <a:rPr sz="2100" dirty="0">
                <a:latin typeface="Arial"/>
                <a:cs typeface="Arial"/>
              </a:rPr>
              <a:t>розслідують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злочини</a:t>
            </a:r>
            <a:r>
              <a:rPr sz="2100" i="1" spc="-8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проти</a:t>
            </a:r>
            <a:r>
              <a:rPr sz="2100" i="1" spc="-8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людства</a:t>
            </a:r>
            <a:endParaRPr sz="2100">
              <a:latin typeface="Arial"/>
              <a:cs typeface="Arial"/>
            </a:endParaRPr>
          </a:p>
          <a:p>
            <a:pPr marL="12700" marR="140335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незалежно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від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місця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їх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вчинення.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Канаді</a:t>
            </a:r>
            <a:r>
              <a:rPr sz="2100" spc="-50" dirty="0">
                <a:latin typeface="Arial"/>
                <a:cs typeface="Arial"/>
              </a:rPr>
              <a:t> з </a:t>
            </a:r>
            <a:r>
              <a:rPr sz="2100" dirty="0">
                <a:latin typeface="Arial"/>
                <a:cs typeface="Arial"/>
              </a:rPr>
              <a:t>2000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р.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діє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закон,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який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дозволяє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судити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за </a:t>
            </a:r>
            <a:r>
              <a:rPr sz="2100" dirty="0">
                <a:latin typeface="Arial"/>
                <a:cs typeface="Arial"/>
              </a:rPr>
              <a:t>геноцид,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навіть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якщо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він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стався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кордоном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—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завдяки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Crimes</a:t>
            </a:r>
            <a:r>
              <a:rPr sz="2100" b="1" spc="-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Against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Humanity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and </a:t>
            </a:r>
            <a:r>
              <a:rPr sz="2100" b="1" dirty="0">
                <a:latin typeface="Arial"/>
                <a:cs typeface="Arial"/>
              </a:rPr>
              <a:t>War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Crimes</a:t>
            </a:r>
            <a:r>
              <a:rPr sz="2100" b="1" spc="-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Act</a:t>
            </a:r>
            <a:r>
              <a:rPr sz="2100" dirty="0">
                <a:latin typeface="Arial"/>
                <a:cs typeface="Arial"/>
              </a:rPr>
              <a:t>.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Нідерландах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на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підставі </a:t>
            </a:r>
            <a:r>
              <a:rPr sz="2100" i="1" dirty="0">
                <a:latin typeface="Arial"/>
                <a:cs typeface="Arial"/>
              </a:rPr>
              <a:t>International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Crimes</a:t>
            </a:r>
            <a:r>
              <a:rPr sz="2100" i="1" spc="-9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Act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2023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р.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винесено </a:t>
            </a:r>
            <a:r>
              <a:rPr sz="2100" dirty="0">
                <a:latin typeface="Arial"/>
                <a:cs typeface="Arial"/>
              </a:rPr>
              <a:t>кілька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вироків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громадянам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Сирії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Судану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за </a:t>
            </a:r>
            <a:r>
              <a:rPr sz="2100" dirty="0">
                <a:latin typeface="Arial"/>
                <a:cs typeface="Arial"/>
              </a:rPr>
              <a:t>воєнні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злочини.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Усі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ці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приклади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свідчать: </a:t>
            </a:r>
            <a:r>
              <a:rPr sz="2100" i="1" dirty="0">
                <a:latin typeface="Arial"/>
                <a:cs typeface="Arial"/>
              </a:rPr>
              <a:t>національне</a:t>
            </a:r>
            <a:r>
              <a:rPr sz="2100" i="1" spc="-8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правосуддя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дедалі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активніше </a:t>
            </a:r>
            <a:r>
              <a:rPr sz="2100" i="1" dirty="0">
                <a:latin typeface="Arial"/>
                <a:cs typeface="Arial"/>
              </a:rPr>
              <a:t>долучається</a:t>
            </a:r>
            <a:r>
              <a:rPr sz="2100" i="1" spc="-8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до</a:t>
            </a:r>
            <a:r>
              <a:rPr sz="2100" i="1" spc="-7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покарання</a:t>
            </a:r>
            <a:r>
              <a:rPr sz="2100" i="1" spc="-7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порушників</a:t>
            </a:r>
            <a:r>
              <a:rPr sz="2100" i="1" spc="-75" dirty="0">
                <a:latin typeface="Arial"/>
                <a:cs typeface="Arial"/>
              </a:rPr>
              <a:t> </a:t>
            </a:r>
            <a:r>
              <a:rPr sz="2100" i="1" spc="-20" dirty="0">
                <a:latin typeface="Arial"/>
                <a:cs typeface="Arial"/>
              </a:rPr>
              <a:t>МГП</a:t>
            </a:r>
            <a:r>
              <a:rPr sz="2100" spc="-20" dirty="0">
                <a:latin typeface="Arial"/>
                <a:cs typeface="Arial"/>
              </a:rPr>
              <a:t>, </a:t>
            </a:r>
            <a:r>
              <a:rPr sz="2100" dirty="0">
                <a:latin typeface="Arial"/>
                <a:cs typeface="Arial"/>
              </a:rPr>
              <a:t>реалізуючи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принцип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“немає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місця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для </a:t>
            </a:r>
            <a:r>
              <a:rPr sz="2100" spc="-10" dirty="0">
                <a:latin typeface="Arial"/>
                <a:cs typeface="Arial"/>
              </a:rPr>
              <a:t>безкарності”.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787" y="152399"/>
            <a:ext cx="2381245" cy="15906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4787" y="1895471"/>
            <a:ext cx="2381245" cy="11906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4787" y="3238495"/>
            <a:ext cx="2381245" cy="15844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77070"/>
            <a:ext cx="6071235" cy="4688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10" dirty="0">
                <a:latin typeface="Arial"/>
                <a:cs typeface="Arial"/>
              </a:rPr>
              <a:t>Україна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та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міжнародне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гуманітарне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право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Arial"/>
                <a:cs typeface="Arial"/>
              </a:rPr>
              <a:t>Україна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є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учасницею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Женевських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конвенцій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(з </a:t>
            </a:r>
            <a:r>
              <a:rPr sz="2000" b="1" dirty="0">
                <a:latin typeface="Arial"/>
                <a:cs typeface="Arial"/>
              </a:rPr>
              <a:t>1954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р.)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Додаткових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протоколів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(з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1990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р.)</a:t>
            </a:r>
            <a:r>
              <a:rPr sz="2000" spc="-20" dirty="0">
                <a:latin typeface="Arial"/>
                <a:cs typeface="Arial"/>
              </a:rPr>
              <a:t>, </a:t>
            </a:r>
            <a:r>
              <a:rPr sz="2000" b="1" dirty="0">
                <a:latin typeface="Arial"/>
                <a:cs typeface="Arial"/>
              </a:rPr>
              <a:t>Конвенції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про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геноцид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Конвенції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проти </a:t>
            </a:r>
            <a:r>
              <a:rPr sz="2000" b="1" dirty="0">
                <a:latin typeface="Arial"/>
                <a:cs typeface="Arial"/>
              </a:rPr>
              <a:t>катувань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Україна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підписала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Римський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статут </a:t>
            </a:r>
            <a:r>
              <a:rPr sz="2000" b="1" dirty="0">
                <a:latin typeface="Arial"/>
                <a:cs typeface="Arial"/>
              </a:rPr>
              <a:t>МКС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(2000)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2014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2015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роках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визнала </a:t>
            </a:r>
            <a:r>
              <a:rPr sz="2000" dirty="0">
                <a:latin typeface="Arial"/>
                <a:cs typeface="Arial"/>
              </a:rPr>
              <a:t>юрисдикцію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МКС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щодо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злочинів,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вчинених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своїй </a:t>
            </a:r>
            <a:r>
              <a:rPr sz="2000" dirty="0">
                <a:latin typeface="Arial"/>
                <a:cs typeface="Arial"/>
              </a:rPr>
              <a:t>території.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Конституція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(ст.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встановлює,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чинні міжнародні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договори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є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частиною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національного </a:t>
            </a:r>
            <a:r>
              <a:rPr sz="2000" i="1" spc="-20" dirty="0">
                <a:latin typeface="Arial"/>
                <a:cs typeface="Arial"/>
              </a:rPr>
              <a:t>законодавства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Після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2014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року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Україна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активно </a:t>
            </a:r>
            <a:r>
              <a:rPr sz="2000" dirty="0">
                <a:latin typeface="Arial"/>
                <a:cs typeface="Arial"/>
              </a:rPr>
              <a:t>імплементує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міжнародні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норми: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2021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ухвалено </a:t>
            </a:r>
            <a:r>
              <a:rPr sz="2000" dirty="0">
                <a:latin typeface="Arial"/>
                <a:cs typeface="Arial"/>
              </a:rPr>
              <a:t>законопроєкт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№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2689,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який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гармонізував </a:t>
            </a:r>
            <a:r>
              <a:rPr sz="2000" dirty="0">
                <a:latin typeface="Arial"/>
                <a:cs typeface="Arial"/>
              </a:rPr>
              <a:t>Кримінальний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кодекс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із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Римським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статутом.</a:t>
            </a:r>
            <a:endParaRPr sz="2000">
              <a:latin typeface="Arial"/>
              <a:cs typeface="Arial"/>
            </a:endParaRPr>
          </a:p>
          <a:p>
            <a:pPr marL="12700" marR="51371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Українські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вже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відкрили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сотні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проваджень </a:t>
            </a:r>
            <a:r>
              <a:rPr sz="2000" dirty="0">
                <a:latin typeface="Arial"/>
                <a:cs typeface="Arial"/>
              </a:rPr>
              <a:t>щодо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воєнних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злочинів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РФ.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212" y="219724"/>
            <a:ext cx="2782044" cy="185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74" y="76676"/>
            <a:ext cx="6158865" cy="43491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spc="-10" dirty="0">
                <a:latin typeface="Arial"/>
                <a:cs typeface="Arial"/>
              </a:rPr>
              <a:t>Відповідальність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за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воєнні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злочини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Україні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700" spc="-10" dirty="0">
                <a:latin typeface="Arial"/>
                <a:cs typeface="Arial"/>
              </a:rPr>
              <a:t>Кримінальний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кодекс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України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(статті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438–442)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передбачає: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15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spc="-40" dirty="0">
                <a:latin typeface="Arial"/>
                <a:cs typeface="Arial"/>
              </a:rPr>
              <a:t>ст. </a:t>
            </a:r>
            <a:r>
              <a:rPr sz="1700" b="1" dirty="0">
                <a:latin typeface="Arial"/>
                <a:cs typeface="Arial"/>
              </a:rPr>
              <a:t>438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порушення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законів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звичаїв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війни;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spc="-40" dirty="0">
                <a:latin typeface="Arial"/>
                <a:cs typeface="Arial"/>
              </a:rPr>
              <a:t>ст.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439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застосування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зброї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масового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знищення;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9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spc="-40" dirty="0">
                <a:latin typeface="Arial"/>
                <a:cs typeface="Arial"/>
              </a:rPr>
              <a:t>ст.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440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жорстоке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поводження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військовополоненими;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spc="-40" dirty="0">
                <a:latin typeface="Arial"/>
                <a:cs typeface="Arial"/>
              </a:rPr>
              <a:t>ст. </a:t>
            </a:r>
            <a:r>
              <a:rPr sz="1700" b="1" dirty="0">
                <a:latin typeface="Arial"/>
                <a:cs typeface="Arial"/>
              </a:rPr>
              <a:t>441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екоцид;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Font typeface="Arial"/>
              <a:buChar char="●"/>
              <a:tabLst>
                <a:tab pos="469265" algn="l"/>
              </a:tabLst>
            </a:pPr>
            <a:r>
              <a:rPr sz="1700" b="1" spc="-40" dirty="0">
                <a:latin typeface="Arial"/>
                <a:cs typeface="Arial"/>
              </a:rPr>
              <a:t>ст. </a:t>
            </a:r>
            <a:r>
              <a:rPr sz="1700" b="1" dirty="0">
                <a:latin typeface="Arial"/>
                <a:cs typeface="Arial"/>
              </a:rPr>
              <a:t>442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геноцид.</a:t>
            </a:r>
            <a:endParaRPr sz="1700">
              <a:latin typeface="Arial"/>
              <a:cs typeface="Arial"/>
            </a:endParaRPr>
          </a:p>
          <a:p>
            <a:pPr marL="469265" marR="50165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Після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початку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повномасштабної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агресії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РФ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2022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р. </a:t>
            </a:r>
            <a:r>
              <a:rPr sz="1700" spc="-10" dirty="0">
                <a:latin typeface="Arial"/>
                <a:cs typeface="Arial"/>
              </a:rPr>
              <a:t>прокуратура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України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документує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злочини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МГП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спільно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з </a:t>
            </a:r>
            <a:r>
              <a:rPr sz="1700" spc="-10" dirty="0">
                <a:latin typeface="Arial"/>
                <a:cs typeface="Arial"/>
              </a:rPr>
              <a:t>міжнародними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партнерами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Міжнародним кримінальним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судом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Євроюстом</a:t>
            </a:r>
            <a:r>
              <a:rPr sz="1700" spc="-10" dirty="0">
                <a:latin typeface="Arial"/>
                <a:cs typeface="Arial"/>
              </a:rPr>
              <a:t>,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OБСЄ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Створено спеціальне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відомство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Офіс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прокурора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з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питань </a:t>
            </a:r>
            <a:r>
              <a:rPr sz="1700" i="1" dirty="0">
                <a:latin typeface="Arial"/>
                <a:cs typeface="Arial"/>
              </a:rPr>
              <a:t>воєнних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злочинів</a:t>
            </a:r>
            <a:r>
              <a:rPr sz="1700" spc="-10" dirty="0">
                <a:latin typeface="Arial"/>
                <a:cs typeface="Arial"/>
              </a:rPr>
              <a:t>.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Це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підтверджує,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Україна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активно </a:t>
            </a:r>
            <a:r>
              <a:rPr sz="1700" dirty="0">
                <a:latin typeface="Arial"/>
                <a:cs typeface="Arial"/>
              </a:rPr>
              <a:t>реалізує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норми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внутрішній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системі.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388" y="886373"/>
            <a:ext cx="2954518" cy="195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424" y="77070"/>
            <a:ext cx="5419725" cy="4688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dirty="0">
                <a:latin typeface="Arial"/>
                <a:cs typeface="Arial"/>
              </a:rPr>
              <a:t>Принцип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командної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відповідальності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Arial"/>
                <a:cs typeface="Arial"/>
              </a:rPr>
              <a:t>Відповідальність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несуть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лише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виконавці,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а </a:t>
            </a:r>
            <a:r>
              <a:rPr sz="2000" dirty="0">
                <a:latin typeface="Arial"/>
                <a:cs typeface="Arial"/>
              </a:rPr>
              <a:t>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командири,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які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знали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або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повинні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були </a:t>
            </a:r>
            <a:r>
              <a:rPr sz="2000" i="1" dirty="0">
                <a:latin typeface="Arial"/>
                <a:cs typeface="Arial"/>
              </a:rPr>
              <a:t>знати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про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злочини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підлеглих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Цей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принцип </a:t>
            </a:r>
            <a:r>
              <a:rPr sz="2000" dirty="0">
                <a:latin typeface="Arial"/>
                <a:cs typeface="Arial"/>
              </a:rPr>
              <a:t>закріплено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ст. </a:t>
            </a:r>
            <a:r>
              <a:rPr sz="2000" dirty="0">
                <a:latin typeface="Arial"/>
                <a:cs typeface="Arial"/>
              </a:rPr>
              <a:t>28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Римського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статуту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і </a:t>
            </a:r>
            <a:r>
              <a:rPr sz="2000" spc="-10" dirty="0">
                <a:latin typeface="Arial"/>
                <a:cs typeface="Arial"/>
              </a:rPr>
              <a:t>підтверджений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практиці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ICTY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ICTR. </a:t>
            </a:r>
            <a:r>
              <a:rPr sz="2000" dirty="0">
                <a:latin typeface="Arial"/>
                <a:cs typeface="Arial"/>
              </a:rPr>
              <a:t>Приклад: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справа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Челебічи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(ICTY,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1998),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де </a:t>
            </a:r>
            <a:r>
              <a:rPr sz="2000" dirty="0">
                <a:latin typeface="Arial"/>
                <a:cs typeface="Arial"/>
              </a:rPr>
              <a:t>командир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табору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був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засуджений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за </a:t>
            </a:r>
            <a:r>
              <a:rPr sz="2000" spc="-10" dirty="0">
                <a:latin typeface="Arial"/>
                <a:cs typeface="Arial"/>
              </a:rPr>
              <a:t>бездіяльність,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дозволила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тортури.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У </a:t>
            </a:r>
            <a:r>
              <a:rPr sz="2000" dirty="0">
                <a:latin typeface="Arial"/>
                <a:cs typeface="Arial"/>
              </a:rPr>
              <a:t>національних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системах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принцип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діє </a:t>
            </a:r>
            <a:r>
              <a:rPr sz="2000" dirty="0">
                <a:latin typeface="Arial"/>
                <a:cs typeface="Arial"/>
              </a:rPr>
              <a:t>аналогічно: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військове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політичне </a:t>
            </a:r>
            <a:r>
              <a:rPr sz="2000" dirty="0">
                <a:latin typeface="Arial"/>
                <a:cs typeface="Arial"/>
              </a:rPr>
              <a:t>керівництво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несе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кримінальну </a:t>
            </a:r>
            <a:r>
              <a:rPr sz="2000" dirty="0">
                <a:latin typeface="Arial"/>
                <a:cs typeface="Arial"/>
              </a:rPr>
              <a:t>відповідальність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невжиття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заходів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із </a:t>
            </a:r>
            <a:r>
              <a:rPr sz="2000" spc="-10" dirty="0">
                <a:latin typeface="Arial"/>
                <a:cs typeface="Arial"/>
              </a:rPr>
              <a:t>запобігання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злочинам.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Такий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підхід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запобігає </a:t>
            </a:r>
            <a:r>
              <a:rPr sz="2000" dirty="0">
                <a:latin typeface="Arial"/>
                <a:cs typeface="Arial"/>
              </a:rPr>
              <a:t>безкарності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“вищих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ланок”.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5087" y="542011"/>
            <a:ext cx="2963568" cy="405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521" y="820851"/>
            <a:ext cx="7941309" cy="3352800"/>
          </a:xfrm>
          <a:custGeom>
            <a:avLst/>
            <a:gdLst/>
            <a:ahLst/>
            <a:cxnLst/>
            <a:rect l="l" t="t" r="r" b="b"/>
            <a:pathLst>
              <a:path w="7941309" h="3352800">
                <a:moveTo>
                  <a:pt x="7940865" y="2346960"/>
                </a:moveTo>
                <a:lnTo>
                  <a:pt x="6540576" y="2346960"/>
                </a:lnTo>
                <a:lnTo>
                  <a:pt x="6540576" y="2011680"/>
                </a:lnTo>
                <a:lnTo>
                  <a:pt x="7259548" y="2011680"/>
                </a:lnTo>
                <a:lnTo>
                  <a:pt x="7259548" y="1676400"/>
                </a:lnTo>
                <a:lnTo>
                  <a:pt x="6568529" y="1676400"/>
                </a:lnTo>
                <a:lnTo>
                  <a:pt x="6568529" y="1341120"/>
                </a:lnTo>
                <a:lnTo>
                  <a:pt x="7757274" y="1341120"/>
                </a:lnTo>
                <a:lnTo>
                  <a:pt x="7757274" y="1005840"/>
                </a:lnTo>
                <a:lnTo>
                  <a:pt x="7772819" y="1005840"/>
                </a:lnTo>
                <a:lnTo>
                  <a:pt x="7772819" y="670560"/>
                </a:lnTo>
                <a:lnTo>
                  <a:pt x="6538798" y="670560"/>
                </a:lnTo>
                <a:lnTo>
                  <a:pt x="6538798" y="335280"/>
                </a:lnTo>
                <a:lnTo>
                  <a:pt x="7924228" y="335280"/>
                </a:lnTo>
                <a:lnTo>
                  <a:pt x="7924228" y="0"/>
                </a:lnTo>
                <a:lnTo>
                  <a:pt x="0" y="0"/>
                </a:lnTo>
                <a:lnTo>
                  <a:pt x="0" y="335280"/>
                </a:lnTo>
                <a:lnTo>
                  <a:pt x="0" y="670560"/>
                </a:lnTo>
                <a:lnTo>
                  <a:pt x="0" y="3352787"/>
                </a:lnTo>
                <a:lnTo>
                  <a:pt x="7439723" y="3352787"/>
                </a:lnTo>
                <a:lnTo>
                  <a:pt x="7439723" y="3017520"/>
                </a:lnTo>
                <a:lnTo>
                  <a:pt x="6731267" y="3017520"/>
                </a:lnTo>
                <a:lnTo>
                  <a:pt x="6731267" y="2682240"/>
                </a:lnTo>
                <a:lnTo>
                  <a:pt x="7940865" y="2682240"/>
                </a:lnTo>
                <a:lnTo>
                  <a:pt x="7940865" y="234696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824" y="361106"/>
            <a:ext cx="7961630" cy="38144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b="1" spc="-10" dirty="0">
                <a:latin typeface="Arial"/>
                <a:cs typeface="Arial"/>
              </a:rPr>
              <a:t>Відповідальність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за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співучасть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і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підбурювання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Міжнародне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право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передбачає,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що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покаранню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підлягають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не </a:t>
            </a:r>
            <a:r>
              <a:rPr sz="2200" dirty="0">
                <a:latin typeface="Arial"/>
                <a:cs typeface="Arial"/>
              </a:rPr>
              <a:t>лише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виконавці,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а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й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співучасники,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організатори, підбурювачі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Стаття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25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Римського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статуту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визначає: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особа </a:t>
            </a:r>
            <a:r>
              <a:rPr sz="2200" dirty="0">
                <a:latin typeface="Arial"/>
                <a:cs typeface="Arial"/>
              </a:rPr>
              <a:t>несе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відповідальність,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якщо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вона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допомагала,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підбурювала </a:t>
            </a:r>
            <a:r>
              <a:rPr sz="2200" i="1" dirty="0">
                <a:latin typeface="Arial"/>
                <a:cs typeface="Arial"/>
              </a:rPr>
              <a:t>або</a:t>
            </a:r>
            <a:r>
              <a:rPr sz="2200" i="1" spc="-9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сприяла</a:t>
            </a:r>
            <a:r>
              <a:rPr sz="2200" i="1" spc="-90" dirty="0">
                <a:latin typeface="Arial"/>
                <a:cs typeface="Arial"/>
              </a:rPr>
              <a:t> </a:t>
            </a:r>
            <a:r>
              <a:rPr sz="2200" i="1" spc="-20" dirty="0">
                <a:latin typeface="Arial"/>
                <a:cs typeface="Arial"/>
              </a:rPr>
              <a:t>вчиненню</a:t>
            </a:r>
            <a:r>
              <a:rPr sz="2200" i="1" spc="-9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злочину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Це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охоплює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також пропагандистів,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які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публічно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закликають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до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геноциду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чи </a:t>
            </a:r>
            <a:r>
              <a:rPr sz="2200" spc="-10" dirty="0">
                <a:latin typeface="Arial"/>
                <a:cs typeface="Arial"/>
              </a:rPr>
              <a:t>насильства.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ICTR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уперше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визнав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відповідальність журналістів,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які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підбурювали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до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геноциду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через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радіо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(“Radio </a:t>
            </a:r>
            <a:r>
              <a:rPr sz="2200" dirty="0">
                <a:latin typeface="Arial"/>
                <a:cs typeface="Arial"/>
              </a:rPr>
              <a:t>Mille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Collines”).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Таким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чином,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слово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теж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може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spc="-20" dirty="0">
                <a:latin typeface="Arial"/>
                <a:cs typeface="Arial"/>
              </a:rPr>
              <a:t>бути злочином</a:t>
            </a:r>
            <a:r>
              <a:rPr sz="2200" spc="-20" dirty="0">
                <a:latin typeface="Arial"/>
                <a:cs typeface="Arial"/>
              </a:rPr>
              <a:t>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якщо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воно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веде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до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насильства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проти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людства.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07019"/>
            <a:ext cx="5292090" cy="4384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3340" algn="just">
              <a:lnSpc>
                <a:spcPct val="107500"/>
              </a:lnSpc>
              <a:spcBef>
                <a:spcPts val="280"/>
              </a:spcBef>
            </a:pPr>
            <a:r>
              <a:rPr sz="2000" b="1" dirty="0">
                <a:latin typeface="Arial"/>
                <a:cs typeface="Arial"/>
              </a:rPr>
              <a:t>Амністія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та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її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межі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міжнародному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праві </a:t>
            </a:r>
            <a:r>
              <a:rPr sz="2000" dirty="0">
                <a:latin typeface="Arial"/>
                <a:cs typeface="Arial"/>
              </a:rPr>
              <a:t>Амністія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може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поширюватися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злочини </a:t>
            </a:r>
            <a:r>
              <a:rPr sz="2000" spc="-20" dirty="0">
                <a:latin typeface="Arial"/>
                <a:cs typeface="Arial"/>
              </a:rPr>
              <a:t>геноциду,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воєнні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злочини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злочини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проти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людства.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принцип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випливає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норм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jus </a:t>
            </a:r>
            <a:r>
              <a:rPr sz="2000" i="1" dirty="0">
                <a:latin typeface="Arial"/>
                <a:cs typeface="Arial"/>
              </a:rPr>
              <a:t>cogens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підтверджений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рішеннями міжнародних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судів.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Навіть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якщо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держава </a:t>
            </a:r>
            <a:r>
              <a:rPr sz="2000" dirty="0">
                <a:latin typeface="Arial"/>
                <a:cs typeface="Arial"/>
              </a:rPr>
              <a:t>ухвалить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закон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амністію,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він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звільняє </a:t>
            </a:r>
            <a:r>
              <a:rPr sz="2000" dirty="0">
                <a:latin typeface="Arial"/>
                <a:cs typeface="Arial"/>
              </a:rPr>
              <a:t>осіб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від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відповідальності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перед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міжнародним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правом.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Так,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справі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Барріос </a:t>
            </a:r>
            <a:r>
              <a:rPr sz="2000" i="1" dirty="0">
                <a:latin typeface="Arial"/>
                <a:cs typeface="Arial"/>
              </a:rPr>
              <a:t>Альтос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(Перу,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2001)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Міжамериканський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суд </a:t>
            </a:r>
            <a:r>
              <a:rPr sz="2000" dirty="0">
                <a:latin typeface="Arial"/>
                <a:cs typeface="Arial"/>
              </a:rPr>
              <a:t>із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людини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визнав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амністію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незаконною. </a:t>
            </a:r>
            <a:r>
              <a:rPr sz="2000" dirty="0">
                <a:latin typeface="Arial"/>
                <a:cs typeface="Arial"/>
              </a:rPr>
              <a:t>Це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означає,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що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жодна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держава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не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може </a:t>
            </a:r>
            <a:r>
              <a:rPr sz="2000" i="1" dirty="0">
                <a:latin typeface="Arial"/>
                <a:cs typeface="Arial"/>
              </a:rPr>
              <a:t>“забути”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злочини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проти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людства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навіть </a:t>
            </a:r>
            <a:r>
              <a:rPr sz="2000" dirty="0">
                <a:latin typeface="Arial"/>
                <a:cs typeface="Arial"/>
              </a:rPr>
              <a:t>через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десятиліття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після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їх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вчинення.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1763" y="1427072"/>
            <a:ext cx="3432318" cy="228937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4350"/>
            <a:ext cx="5355590" cy="46024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100" b="1" dirty="0">
                <a:latin typeface="Arial"/>
                <a:cs typeface="Arial"/>
              </a:rPr>
              <a:t>Захист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жертв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і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свідків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2100" dirty="0">
                <a:latin typeface="Arial"/>
                <a:cs typeface="Arial"/>
              </a:rPr>
              <a:t>Міжнародне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гуманітарне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право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приділяє </a:t>
            </a:r>
            <a:r>
              <a:rPr sz="2100" dirty="0">
                <a:latin typeface="Arial"/>
                <a:cs typeface="Arial"/>
              </a:rPr>
              <a:t>особливу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увагу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захисту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жертв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та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свідків </a:t>
            </a:r>
            <a:r>
              <a:rPr sz="2100" dirty="0">
                <a:latin typeface="Arial"/>
                <a:cs typeface="Arial"/>
              </a:rPr>
              <a:t>під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час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розслідувань.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МКС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має </a:t>
            </a:r>
            <a:r>
              <a:rPr sz="2100" dirty="0">
                <a:latin typeface="Arial"/>
                <a:cs typeface="Arial"/>
              </a:rPr>
              <a:t>спеціальний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підрозділ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—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Відділ </a:t>
            </a:r>
            <a:r>
              <a:rPr sz="2100" b="1" dirty="0">
                <a:latin typeface="Arial"/>
                <a:cs typeface="Arial"/>
              </a:rPr>
              <a:t>підтримки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жертв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і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свідків</a:t>
            </a:r>
            <a:r>
              <a:rPr sz="2100" dirty="0">
                <a:latin typeface="Arial"/>
                <a:cs typeface="Arial"/>
              </a:rPr>
              <a:t>,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який </a:t>
            </a:r>
            <a:r>
              <a:rPr sz="2100" spc="-10" dirty="0">
                <a:latin typeface="Arial"/>
                <a:cs typeface="Arial"/>
              </a:rPr>
              <a:t>забезпечує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психологічну,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юридичну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й </a:t>
            </a:r>
            <a:r>
              <a:rPr sz="2100" dirty="0">
                <a:latin typeface="Arial"/>
                <a:cs typeface="Arial"/>
              </a:rPr>
              <a:t>фізичну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безпеку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потерпілих.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багатьох </a:t>
            </a:r>
            <a:r>
              <a:rPr sz="2100" dirty="0">
                <a:latin typeface="Arial"/>
                <a:cs typeface="Arial"/>
              </a:rPr>
              <a:t>національних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системах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діють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програми </a:t>
            </a:r>
            <a:r>
              <a:rPr sz="2100" dirty="0">
                <a:latin typeface="Arial"/>
                <a:cs typeface="Arial"/>
              </a:rPr>
              <a:t>захисту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свідків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(наприклад,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Канаді, </a:t>
            </a:r>
            <a:r>
              <a:rPr sz="2100" dirty="0">
                <a:latin typeface="Arial"/>
                <a:cs typeface="Arial"/>
              </a:rPr>
              <a:t>Нідерландах,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Україні).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Захист</a:t>
            </a:r>
            <a:r>
              <a:rPr sz="2100" i="1" spc="-7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свідків</a:t>
            </a:r>
            <a:r>
              <a:rPr sz="2100" i="1" spc="-6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є </a:t>
            </a:r>
            <a:r>
              <a:rPr sz="2100" dirty="0">
                <a:latin typeface="Arial"/>
                <a:cs typeface="Arial"/>
              </a:rPr>
              <a:t>запорукою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ефективності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судового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процесу, </a:t>
            </a:r>
            <a:r>
              <a:rPr sz="2100" dirty="0">
                <a:latin typeface="Arial"/>
                <a:cs typeface="Arial"/>
              </a:rPr>
              <a:t>адже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безпека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тих,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хто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свідчить,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гарантує справедливість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і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непідкупність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показань.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2089" y="1278897"/>
            <a:ext cx="3834242" cy="215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7145"/>
            <a:ext cx="5318760" cy="473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5985">
              <a:lnSpc>
                <a:spcPct val="114999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Репарації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та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відшкодування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шкоди жертвам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latin typeface="Arial"/>
                <a:cs typeface="Arial"/>
              </a:rPr>
              <a:t>Міжнародне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визнає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жертв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на </a:t>
            </a:r>
            <a:r>
              <a:rPr sz="2000" b="1" dirty="0">
                <a:latin typeface="Arial"/>
                <a:cs typeface="Arial"/>
              </a:rPr>
              <a:t>репарацію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відновлення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прав, компенсацію,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реабілітацію.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МКС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може </a:t>
            </a:r>
            <a:r>
              <a:rPr sz="2000" spc="-10" dirty="0">
                <a:latin typeface="Arial"/>
                <a:cs typeface="Arial"/>
              </a:rPr>
              <a:t>присуджувати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грошові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виплати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або </a:t>
            </a:r>
            <a:r>
              <a:rPr sz="2000" dirty="0">
                <a:latin typeface="Arial"/>
                <a:cs typeface="Arial"/>
              </a:rPr>
              <a:t>колективні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програми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допомоги.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Приклад: </a:t>
            </a:r>
            <a:r>
              <a:rPr sz="2000" dirty="0">
                <a:latin typeface="Arial"/>
                <a:cs typeface="Arial"/>
              </a:rPr>
              <a:t>справа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Любанга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(ДР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Конго)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зобов’ </a:t>
            </a:r>
            <a:r>
              <a:rPr sz="2000" dirty="0">
                <a:latin typeface="Arial"/>
                <a:cs typeface="Arial"/>
              </a:rPr>
              <a:t>язав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виплатити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компенсацію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дітям- </a:t>
            </a:r>
            <a:r>
              <a:rPr sz="2000" dirty="0">
                <a:latin typeface="Arial"/>
                <a:cs typeface="Arial"/>
              </a:rPr>
              <a:t>солдатам.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національних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судах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потерпілі </a:t>
            </a:r>
            <a:r>
              <a:rPr sz="2000" dirty="0">
                <a:latin typeface="Arial"/>
                <a:cs typeface="Arial"/>
              </a:rPr>
              <a:t>також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мають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вимагати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відшкодування </a:t>
            </a:r>
            <a:r>
              <a:rPr sz="2000" dirty="0">
                <a:latin typeface="Arial"/>
                <a:cs typeface="Arial"/>
              </a:rPr>
              <a:t>від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держави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або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винних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осіб.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показує,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що </a:t>
            </a:r>
            <a:r>
              <a:rPr sz="2000" spc="-10" dirty="0">
                <a:latin typeface="Arial"/>
                <a:cs typeface="Arial"/>
              </a:rPr>
              <a:t>мета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правосуддя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лише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покарання </a:t>
            </a:r>
            <a:r>
              <a:rPr sz="2000" dirty="0">
                <a:latin typeface="Arial"/>
                <a:cs typeface="Arial"/>
              </a:rPr>
              <a:t>злочинців,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й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відновлення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гідності постраждалих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414" y="1238472"/>
            <a:ext cx="3934641" cy="20496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24" y="45251"/>
            <a:ext cx="5329555" cy="49225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285"/>
              </a:spcBef>
            </a:pPr>
            <a:r>
              <a:rPr sz="2100" b="1" dirty="0">
                <a:latin typeface="Arial"/>
                <a:cs typeface="Arial"/>
              </a:rPr>
              <a:t>Освітня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й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профілактична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функція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МГП </a:t>
            </a:r>
            <a:r>
              <a:rPr sz="2100" dirty="0">
                <a:latin typeface="Arial"/>
                <a:cs typeface="Arial"/>
              </a:rPr>
              <a:t>Одним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із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завдань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держав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є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просвітницька </a:t>
            </a:r>
            <a:r>
              <a:rPr sz="2100" i="1" dirty="0">
                <a:latin typeface="Arial"/>
                <a:cs typeface="Arial"/>
              </a:rPr>
              <a:t>діяльність</a:t>
            </a:r>
            <a:r>
              <a:rPr sz="2100" i="1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сфері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міжнародного</a:t>
            </a:r>
            <a:endParaRPr sz="2100">
              <a:latin typeface="Arial"/>
              <a:cs typeface="Arial"/>
            </a:endParaRPr>
          </a:p>
          <a:p>
            <a:pPr marL="12700" marR="162560">
              <a:lnSpc>
                <a:spcPct val="100000"/>
              </a:lnSpc>
            </a:pPr>
            <a:r>
              <a:rPr sz="2100" spc="-10" dirty="0">
                <a:latin typeface="Arial"/>
                <a:cs typeface="Arial"/>
              </a:rPr>
              <a:t>гуманітарного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права.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Женевські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конвенції </a:t>
            </a:r>
            <a:r>
              <a:rPr sz="2100" spc="-50" dirty="0">
                <a:latin typeface="Arial"/>
                <a:cs typeface="Arial"/>
              </a:rPr>
              <a:t>(ст.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47–49)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зобов’язують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держави </a:t>
            </a:r>
            <a:r>
              <a:rPr sz="2100" b="1" dirty="0">
                <a:latin typeface="Arial"/>
                <a:cs typeface="Arial"/>
              </a:rPr>
              <a:t>поширювати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знання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МГП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серед </a:t>
            </a:r>
            <a:r>
              <a:rPr sz="2100" dirty="0">
                <a:latin typeface="Arial"/>
                <a:cs typeface="Arial"/>
              </a:rPr>
              <a:t>військових,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державних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службовців, </a:t>
            </a:r>
            <a:r>
              <a:rPr sz="2100" dirty="0">
                <a:latin typeface="Arial"/>
                <a:cs typeface="Arial"/>
              </a:rPr>
              <a:t>школярів,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студентів.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Таке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навчання </a:t>
            </a:r>
            <a:r>
              <a:rPr sz="2100" dirty="0">
                <a:latin typeface="Arial"/>
                <a:cs typeface="Arial"/>
              </a:rPr>
              <a:t>допомагає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запобігати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злочинам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ще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до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їх </a:t>
            </a:r>
            <a:r>
              <a:rPr sz="2100" spc="-10" dirty="0">
                <a:latin typeface="Arial"/>
                <a:cs typeface="Arial"/>
              </a:rPr>
              <a:t>вчинення.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Приклад: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збройних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силах України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діють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курси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міжнародного гуманітарного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права,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що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викладають </a:t>
            </a:r>
            <a:r>
              <a:rPr sz="2100" dirty="0">
                <a:latin typeface="Arial"/>
                <a:cs typeface="Arial"/>
              </a:rPr>
              <a:t>офіцерам.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Освіта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сфері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МГП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—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це </a:t>
            </a:r>
            <a:r>
              <a:rPr sz="2100" i="1" dirty="0">
                <a:latin typeface="Arial"/>
                <a:cs typeface="Arial"/>
              </a:rPr>
              <a:t>профілактика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воєнних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злочинів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і </a:t>
            </a:r>
            <a:r>
              <a:rPr sz="2100" dirty="0">
                <a:latin typeface="Arial"/>
                <a:cs typeface="Arial"/>
              </a:rPr>
              <a:t>формування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культури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відповідальності.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4938" y="1369559"/>
            <a:ext cx="3606542" cy="240435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8982710" cy="191706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latin typeface="Arial"/>
                <a:cs typeface="Arial"/>
              </a:rPr>
              <a:t>Роль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громадянського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суспільства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sz="1700" spc="-10" dirty="0">
                <a:latin typeface="Arial"/>
                <a:cs typeface="Arial"/>
              </a:rPr>
              <a:t>Організації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як-</a:t>
            </a:r>
            <a:r>
              <a:rPr sz="1700" dirty="0">
                <a:latin typeface="Arial"/>
                <a:cs typeface="Arial"/>
              </a:rPr>
              <a:t>от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Human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Rights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Watch,</a:t>
            </a:r>
            <a:r>
              <a:rPr sz="1700" b="1" spc="-9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Amnesty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International,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Міжнародний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комітет Червоного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Хреста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також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українські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Truth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Hounds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Центр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прав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людини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ZMINA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— </a:t>
            </a:r>
            <a:r>
              <a:rPr sz="1700" dirty="0">
                <a:latin typeface="Arial"/>
                <a:cs typeface="Arial"/>
              </a:rPr>
              <a:t>відіграють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важливу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роль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документуванні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злочинів.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Їхні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звіти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стають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доказами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справах </a:t>
            </a:r>
            <a:r>
              <a:rPr sz="1700" dirty="0">
                <a:latin typeface="Arial"/>
                <a:cs typeface="Arial"/>
              </a:rPr>
              <a:t>МКС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національних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судів.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Громадянське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суспільство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сприяє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прозорості,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фіксації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фактів </a:t>
            </a:r>
            <a:r>
              <a:rPr sz="1700" i="1" dirty="0">
                <a:latin typeface="Arial"/>
                <a:cs typeface="Arial"/>
              </a:rPr>
              <a:t>і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збереженню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пам’яті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про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жертв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Без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участі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таких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організацій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неможливо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забезпечити </a:t>
            </a:r>
            <a:r>
              <a:rPr sz="1700" dirty="0">
                <a:latin typeface="Arial"/>
                <a:cs typeface="Arial"/>
              </a:rPr>
              <a:t>повне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відновлення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справедливості.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" y="2571744"/>
            <a:ext cx="3642792" cy="24193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2717" y="3671417"/>
            <a:ext cx="3755667" cy="1389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9189" y="2112148"/>
            <a:ext cx="3654392" cy="150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902325" cy="509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1465">
              <a:lnSpc>
                <a:spcPct val="114999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Римський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статут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Міжнародного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кримінального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суду </a:t>
            </a:r>
            <a:r>
              <a:rPr sz="1700" b="1" spc="-10" dirty="0">
                <a:latin typeface="Arial"/>
                <a:cs typeface="Arial"/>
              </a:rPr>
              <a:t>(МКС)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Римський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статут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ключовий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міжнародний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договір,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що </a:t>
            </a:r>
            <a:r>
              <a:rPr sz="1700" dirty="0">
                <a:latin typeface="Arial"/>
                <a:cs typeface="Arial"/>
              </a:rPr>
              <a:t>заснував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постійний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Міжнародний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кримінальний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суд </a:t>
            </a:r>
            <a:r>
              <a:rPr sz="1700" b="1" dirty="0">
                <a:latin typeface="Arial"/>
                <a:cs typeface="Arial"/>
              </a:rPr>
              <a:t>(МКС)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Гаазі.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Він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набув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чинності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липня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2002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Згідно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зі </a:t>
            </a:r>
            <a:r>
              <a:rPr sz="1700" spc="-10" dirty="0">
                <a:latin typeface="Arial"/>
                <a:cs typeface="Arial"/>
              </a:rPr>
              <a:t>статтями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5–8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Статуту,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юрисдикцію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щодо </a:t>
            </a:r>
            <a:r>
              <a:rPr sz="1700" i="1" spc="-20" dirty="0">
                <a:latin typeface="Arial"/>
                <a:cs typeface="Arial"/>
              </a:rPr>
              <a:t>геноциду,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злочинів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проти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людяності,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воєнних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злочинів</a:t>
            </a:r>
            <a:r>
              <a:rPr sz="1700" i="1" spc="50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та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злочину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агресії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МКС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діє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за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принципом </a:t>
            </a:r>
            <a:r>
              <a:rPr sz="1700" b="1" spc="-20" dirty="0">
                <a:latin typeface="Arial"/>
                <a:cs typeface="Arial"/>
              </a:rPr>
              <a:t>комплементарності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тобто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втручається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лише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тоді,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коли </a:t>
            </a:r>
            <a:r>
              <a:rPr sz="1700" spc="-10" dirty="0">
                <a:latin typeface="Arial"/>
                <a:cs typeface="Arial"/>
              </a:rPr>
              <a:t>національні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не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бажають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або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не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здатні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реально переслідувати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злочинців</a:t>
            </a:r>
            <a:r>
              <a:rPr sz="1700" spc="-20" dirty="0">
                <a:latin typeface="Arial"/>
                <a:cs typeface="Arial"/>
              </a:rPr>
              <a:t>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компетенції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входить розслідування,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арешт,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судовий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розгляд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винесення </a:t>
            </a:r>
            <a:r>
              <a:rPr sz="1700" dirty="0">
                <a:latin typeface="Arial"/>
                <a:cs typeface="Arial"/>
              </a:rPr>
              <a:t>вироків.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МКС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має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право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видавати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ордери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на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арешт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це </a:t>
            </a:r>
            <a:r>
              <a:rPr sz="1700" dirty="0">
                <a:latin typeface="Arial"/>
                <a:cs typeface="Arial"/>
              </a:rPr>
              <a:t>сталося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2023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щодо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президента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РФ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Путіна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за </a:t>
            </a:r>
            <a:r>
              <a:rPr sz="1700" spc="-10" dirty="0">
                <a:latin typeface="Arial"/>
                <a:cs typeface="Arial"/>
              </a:rPr>
              <a:t>незаконну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депортацію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українських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дітей.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Таким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чином, </a:t>
            </a:r>
            <a:r>
              <a:rPr sz="1700" dirty="0">
                <a:latin typeface="Arial"/>
                <a:cs typeface="Arial"/>
              </a:rPr>
              <a:t>Римський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статут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сучасним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механізмом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міжнародної справедливості.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7687" y="1114360"/>
            <a:ext cx="3186293" cy="275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74" y="97044"/>
            <a:ext cx="8830310" cy="43840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dirty="0">
                <a:latin typeface="Arial"/>
                <a:cs typeface="Arial"/>
              </a:rPr>
              <a:t>Виклики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сучасного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міжнародного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правосуддя</a:t>
            </a:r>
            <a:endParaRPr sz="2000">
              <a:latin typeface="Arial"/>
              <a:cs typeface="Arial"/>
            </a:endParaRPr>
          </a:p>
          <a:p>
            <a:pPr marL="12700" marR="803275">
              <a:lnSpc>
                <a:spcPct val="114999"/>
              </a:lnSpc>
            </a:pPr>
            <a:r>
              <a:rPr sz="2000" b="1" dirty="0">
                <a:solidFill>
                  <a:srgbClr val="970000"/>
                </a:solidFill>
                <a:latin typeface="Arial"/>
                <a:cs typeface="Arial"/>
              </a:rPr>
              <a:t>Попри</a:t>
            </a:r>
            <a:r>
              <a:rPr sz="2000" b="1" spc="-9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70000"/>
                </a:solidFill>
                <a:latin typeface="Arial"/>
                <a:cs typeface="Arial"/>
              </a:rPr>
              <a:t>розвиток</a:t>
            </a:r>
            <a:r>
              <a:rPr sz="2000" b="1" spc="-8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70000"/>
                </a:solidFill>
                <a:latin typeface="Arial"/>
                <a:cs typeface="Arial"/>
              </a:rPr>
              <a:t>системи,</a:t>
            </a:r>
            <a:r>
              <a:rPr sz="2000" b="1" spc="-8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70000"/>
                </a:solidFill>
                <a:latin typeface="Arial"/>
                <a:cs typeface="Arial"/>
              </a:rPr>
              <a:t>міжнародне</a:t>
            </a:r>
            <a:r>
              <a:rPr sz="2000" b="1" spc="-8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970000"/>
                </a:solidFill>
                <a:latin typeface="Arial"/>
                <a:cs typeface="Arial"/>
              </a:rPr>
              <a:t>правосуддя</a:t>
            </a:r>
            <a:r>
              <a:rPr sz="2000" b="1" spc="-8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70000"/>
                </a:solidFill>
                <a:latin typeface="Arial"/>
                <a:cs typeface="Arial"/>
              </a:rPr>
              <a:t>стикається</a:t>
            </a:r>
            <a:r>
              <a:rPr sz="2000" b="1" spc="-9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970000"/>
                </a:solidFill>
                <a:latin typeface="Arial"/>
                <a:cs typeface="Arial"/>
              </a:rPr>
              <a:t>з </a:t>
            </a:r>
            <a:r>
              <a:rPr sz="2000" b="1" spc="-10" dirty="0">
                <a:solidFill>
                  <a:srgbClr val="970000"/>
                </a:solidFill>
                <a:latin typeface="Arial"/>
                <a:cs typeface="Arial"/>
              </a:rPr>
              <a:t>проблемами:</a:t>
            </a:r>
            <a:endParaRPr sz="2000">
              <a:latin typeface="Arial"/>
              <a:cs typeface="Arial"/>
            </a:endParaRPr>
          </a:p>
          <a:p>
            <a:pPr marL="469265" indent="-381635">
              <a:lnSpc>
                <a:spcPct val="100000"/>
              </a:lnSpc>
              <a:spcBef>
                <a:spcPts val="1560"/>
              </a:spcBef>
              <a:buClr>
                <a:srgbClr val="000000"/>
              </a:buClr>
              <a:buFont typeface="Arial"/>
              <a:buChar char="●"/>
              <a:tabLst>
                <a:tab pos="469265" algn="l"/>
              </a:tabLst>
            </a:pP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політичний</a:t>
            </a:r>
            <a:r>
              <a:rPr sz="2000" i="1" spc="-6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вплив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на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970000"/>
                </a:solidFill>
                <a:latin typeface="Arial"/>
                <a:cs typeface="Arial"/>
              </a:rPr>
              <a:t>суди</a:t>
            </a:r>
            <a:r>
              <a:rPr sz="2000" spc="-20" dirty="0">
                <a:solidFill>
                  <a:srgbClr val="9700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●"/>
              <a:tabLst>
                <a:tab pos="469265" algn="l"/>
              </a:tabLst>
            </a:pP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тривалість</a:t>
            </a:r>
            <a:r>
              <a:rPr sz="2000" i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розслідувань</a:t>
            </a:r>
            <a:r>
              <a:rPr sz="2000" spc="-10" dirty="0">
                <a:solidFill>
                  <a:srgbClr val="9700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●"/>
              <a:tabLst>
                <a:tab pos="469265" algn="l"/>
              </a:tabLst>
            </a:pP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брак</a:t>
            </a:r>
            <a:r>
              <a:rPr sz="2000" i="1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ресурсів</a:t>
            </a:r>
            <a:r>
              <a:rPr sz="2000" spc="-10" dirty="0">
                <a:solidFill>
                  <a:srgbClr val="9700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265" marR="5080" indent="-382270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469265" algn="l"/>
              </a:tabLst>
            </a:pP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відмова</a:t>
            </a:r>
            <a:r>
              <a:rPr sz="2000" i="1" spc="-6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деяких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держав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співпрацювати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(наприклад,</a:t>
            </a:r>
            <a:r>
              <a:rPr sz="2000" i="1" spc="-6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РФ,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70000"/>
                </a:solidFill>
                <a:latin typeface="Arial"/>
                <a:cs typeface="Arial"/>
              </a:rPr>
              <a:t>США,</a:t>
            </a:r>
            <a:r>
              <a:rPr sz="20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970000"/>
                </a:solidFill>
                <a:latin typeface="Arial"/>
                <a:cs typeface="Arial"/>
              </a:rPr>
              <a:t>Китай)</a:t>
            </a:r>
            <a:r>
              <a:rPr sz="2000" spc="-10" dirty="0">
                <a:solidFill>
                  <a:srgbClr val="970000"/>
                </a:solidFill>
                <a:latin typeface="Arial"/>
                <a:cs typeface="Arial"/>
              </a:rPr>
              <a:t>. </a:t>
            </a:r>
            <a:r>
              <a:rPr sz="2000" spc="-10" dirty="0">
                <a:latin typeface="Arial"/>
                <a:cs typeface="Arial"/>
              </a:rPr>
              <a:t>Такі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виклики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ускладнюють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реалізацію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принципу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“немає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безкарності”. </a:t>
            </a:r>
            <a:r>
              <a:rPr sz="2000" dirty="0">
                <a:latin typeface="Arial"/>
                <a:cs typeface="Arial"/>
              </a:rPr>
              <a:t>Проте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поступова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інституціоналізація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міжнародних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судів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активність </a:t>
            </a:r>
            <a:r>
              <a:rPr sz="2000" dirty="0">
                <a:latin typeface="Arial"/>
                <a:cs typeface="Arial"/>
              </a:rPr>
              <a:t>громадськості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технологічний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прогрес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(цифрові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докази,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супутникові </a:t>
            </a:r>
            <a:r>
              <a:rPr sz="2000" dirty="0">
                <a:latin typeface="Arial"/>
                <a:cs typeface="Arial"/>
              </a:rPr>
              <a:t>знімки)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дають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надію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ефективнішу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систему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покарання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злочинців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у </a:t>
            </a:r>
            <a:r>
              <a:rPr sz="2000" dirty="0">
                <a:latin typeface="Arial"/>
                <a:cs typeface="Arial"/>
              </a:rPr>
              <a:t>XXI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столітті.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924" y="141406"/>
            <a:ext cx="8660765" cy="44196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b="1" dirty="0">
                <a:latin typeface="Arial"/>
                <a:cs typeface="Arial"/>
              </a:rPr>
              <a:t>Позитивні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тенденції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200" b="1" dirty="0">
                <a:solidFill>
                  <a:srgbClr val="970000"/>
                </a:solidFill>
                <a:latin typeface="Arial"/>
                <a:cs typeface="Arial"/>
              </a:rPr>
              <a:t>Останні</a:t>
            </a:r>
            <a:r>
              <a:rPr sz="2200" b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70000"/>
                </a:solidFill>
                <a:latin typeface="Arial"/>
                <a:cs typeface="Arial"/>
              </a:rPr>
              <a:t>роки</a:t>
            </a:r>
            <a:r>
              <a:rPr sz="2200" b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70000"/>
                </a:solidFill>
                <a:latin typeface="Arial"/>
                <a:cs typeface="Arial"/>
              </a:rPr>
              <a:t>показали</a:t>
            </a:r>
            <a:r>
              <a:rPr sz="2200" b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70000"/>
                </a:solidFill>
                <a:latin typeface="Arial"/>
                <a:cs typeface="Arial"/>
              </a:rPr>
              <a:t>зміцнення</a:t>
            </a:r>
            <a:r>
              <a:rPr sz="2200" b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970000"/>
                </a:solidFill>
                <a:latin typeface="Arial"/>
                <a:cs typeface="Arial"/>
              </a:rPr>
              <a:t>міжнародного</a:t>
            </a:r>
            <a:r>
              <a:rPr sz="2200" b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970000"/>
                </a:solidFill>
                <a:latin typeface="Arial"/>
                <a:cs typeface="Arial"/>
              </a:rPr>
              <a:t>правосуддя:</a:t>
            </a:r>
            <a:endParaRPr sz="2200">
              <a:latin typeface="Arial"/>
              <a:cs typeface="Arial"/>
            </a:endParaRPr>
          </a:p>
          <a:p>
            <a:pPr marL="469265" marR="1040765" indent="-397510">
              <a:lnSpc>
                <a:spcPct val="114999"/>
              </a:lnSpc>
              <a:spcBef>
                <a:spcPts val="1200"/>
              </a:spcBef>
              <a:buClr>
                <a:srgbClr val="000000"/>
              </a:buClr>
              <a:buChar char="●"/>
              <a:tabLst>
                <a:tab pos="469265" algn="l"/>
              </a:tabLst>
            </a:pP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активна</a:t>
            </a:r>
            <a:r>
              <a:rPr sz="2200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70000"/>
                </a:solidFill>
                <a:latin typeface="Arial"/>
                <a:cs typeface="Arial"/>
              </a:rPr>
              <a:t>діяльність</a:t>
            </a:r>
            <a:r>
              <a:rPr sz="2200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МКС</a:t>
            </a:r>
            <a:r>
              <a:rPr sz="2200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(справи</a:t>
            </a:r>
            <a:r>
              <a:rPr sz="2200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щодо</a:t>
            </a:r>
            <a:r>
              <a:rPr sz="2200" spc="-10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України,</a:t>
            </a:r>
            <a:r>
              <a:rPr sz="2200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70000"/>
                </a:solidFill>
                <a:latin typeface="Arial"/>
                <a:cs typeface="Arial"/>
              </a:rPr>
              <a:t>Судану, Палестини);</a:t>
            </a:r>
            <a:endParaRPr sz="2200">
              <a:latin typeface="Arial"/>
              <a:cs typeface="Arial"/>
            </a:endParaRPr>
          </a:p>
          <a:p>
            <a:pPr marL="469265" marR="509905" indent="-397510">
              <a:lnSpc>
                <a:spcPct val="114999"/>
              </a:lnSpc>
              <a:buClr>
                <a:srgbClr val="000000"/>
              </a:buClr>
              <a:buChar char="●"/>
              <a:tabLst>
                <a:tab pos="469265" algn="l"/>
              </a:tabLst>
            </a:pP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створення</a:t>
            </a:r>
            <a:r>
              <a:rPr sz="2200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970000"/>
                </a:solidFill>
                <a:latin typeface="Arial"/>
                <a:cs typeface="Arial"/>
              </a:rPr>
              <a:t>Європейського</a:t>
            </a:r>
            <a:r>
              <a:rPr sz="2200" i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970000"/>
                </a:solidFill>
                <a:latin typeface="Arial"/>
                <a:cs typeface="Arial"/>
              </a:rPr>
              <a:t>центру</a:t>
            </a:r>
            <a:r>
              <a:rPr sz="2200" i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970000"/>
                </a:solidFill>
                <a:latin typeface="Arial"/>
                <a:cs typeface="Arial"/>
              </a:rPr>
              <a:t>з</a:t>
            </a:r>
            <a:r>
              <a:rPr sz="2200" i="1" spc="-8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srgbClr val="970000"/>
                </a:solidFill>
                <a:latin typeface="Arial"/>
                <a:cs typeface="Arial"/>
              </a:rPr>
              <a:t>розслідування</a:t>
            </a:r>
            <a:r>
              <a:rPr sz="2200" i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970000"/>
                </a:solidFill>
                <a:latin typeface="Arial"/>
                <a:cs typeface="Arial"/>
              </a:rPr>
              <a:t>злочину </a:t>
            </a:r>
            <a:r>
              <a:rPr sz="2200" i="1" dirty="0">
                <a:solidFill>
                  <a:srgbClr val="970000"/>
                </a:solidFill>
                <a:latin typeface="Arial"/>
                <a:cs typeface="Arial"/>
              </a:rPr>
              <a:t>агресії</a:t>
            </a:r>
            <a:r>
              <a:rPr sz="2200" i="1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i="1" spc="-25" dirty="0">
                <a:solidFill>
                  <a:srgbClr val="970000"/>
                </a:solidFill>
                <a:latin typeface="Arial"/>
                <a:cs typeface="Arial"/>
              </a:rPr>
              <a:t>РФ</a:t>
            </a:r>
            <a:r>
              <a:rPr sz="2200" spc="-25" dirty="0">
                <a:solidFill>
                  <a:srgbClr val="970000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469265" indent="-396875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Char char="●"/>
              <a:tabLst>
                <a:tab pos="469265" algn="l"/>
              </a:tabLst>
            </a:pPr>
            <a:r>
              <a:rPr sz="2200" spc="-10" dirty="0">
                <a:solidFill>
                  <a:srgbClr val="970000"/>
                </a:solidFill>
                <a:latin typeface="Arial"/>
                <a:cs typeface="Arial"/>
              </a:rPr>
              <a:t>цифровізація</a:t>
            </a:r>
            <a:r>
              <a:rPr sz="2200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доказів</a:t>
            </a:r>
            <a:r>
              <a:rPr sz="2200" spc="-10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970000"/>
                </a:solidFill>
                <a:latin typeface="Arial"/>
                <a:cs typeface="Arial"/>
              </a:rPr>
              <a:t>(OSINT,</a:t>
            </a:r>
            <a:r>
              <a:rPr sz="2200" spc="-10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база</a:t>
            </a:r>
            <a:r>
              <a:rPr sz="2200" spc="-10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70000"/>
                </a:solidFill>
                <a:latin typeface="Arial"/>
                <a:cs typeface="Arial"/>
              </a:rPr>
              <a:t>“EyeWitness”);</a:t>
            </a:r>
            <a:endParaRPr sz="2200">
              <a:latin typeface="Arial"/>
              <a:cs typeface="Arial"/>
            </a:endParaRPr>
          </a:p>
          <a:p>
            <a:pPr marL="469265" indent="-396875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Char char="●"/>
              <a:tabLst>
                <a:tab pos="469265" algn="l"/>
              </a:tabLst>
            </a:pP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нові</a:t>
            </a:r>
            <a:r>
              <a:rPr sz="2200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конвенції</a:t>
            </a:r>
            <a:r>
              <a:rPr sz="2200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про</a:t>
            </a:r>
            <a:r>
              <a:rPr sz="2200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співпрацю</a:t>
            </a:r>
            <a:r>
              <a:rPr sz="2200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70000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70000"/>
                </a:solidFill>
                <a:latin typeface="Arial"/>
                <a:cs typeface="Arial"/>
              </a:rPr>
              <a:t>переслідуванні</a:t>
            </a:r>
            <a:r>
              <a:rPr sz="2200" spc="-6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70000"/>
                </a:solidFill>
                <a:latin typeface="Arial"/>
                <a:cs typeface="Arial"/>
              </a:rPr>
              <a:t>злочинів.</a:t>
            </a:r>
            <a:endParaRPr sz="2200">
              <a:latin typeface="Arial"/>
              <a:cs typeface="Arial"/>
            </a:endParaRPr>
          </a:p>
          <a:p>
            <a:pPr marL="469265" marR="5080">
              <a:lnSpc>
                <a:spcPct val="114999"/>
              </a:lnSpc>
            </a:pPr>
            <a:r>
              <a:rPr sz="2200" spc="-20" dirty="0">
                <a:latin typeface="Arial"/>
                <a:cs typeface="Arial"/>
              </a:rPr>
              <a:t>Усе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це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свідчить,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що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світ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не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повертається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до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епохи безкарності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Система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правосуддя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поступово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стає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глобальною </a:t>
            </a:r>
            <a:r>
              <a:rPr sz="2200" dirty="0">
                <a:latin typeface="Arial"/>
                <a:cs typeface="Arial"/>
              </a:rPr>
              <a:t>й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ефективною.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64897"/>
            <a:ext cx="8667750" cy="493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ВИСНОВКИ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600" dirty="0">
                <a:latin typeface="Arial"/>
                <a:cs typeface="Arial"/>
              </a:rPr>
              <a:t>Відповідальність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злочини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сфері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міжнародного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гуманітарного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це </a:t>
            </a:r>
            <a:r>
              <a:rPr sz="1600" i="1" dirty="0">
                <a:latin typeface="Arial"/>
                <a:cs typeface="Arial"/>
              </a:rPr>
              <a:t>фундаментальна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гарантія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миру,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справедливості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та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людської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гідності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Система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охоплює </a:t>
            </a:r>
            <a:r>
              <a:rPr sz="1600" dirty="0">
                <a:latin typeface="Arial"/>
                <a:cs typeface="Arial"/>
              </a:rPr>
              <a:t>три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рівні:</a:t>
            </a:r>
            <a:endParaRPr sz="1600">
              <a:latin typeface="Arial"/>
              <a:cs typeface="Arial"/>
            </a:endParaRPr>
          </a:p>
          <a:p>
            <a:pPr marL="469265" indent="-397510">
              <a:lnSpc>
                <a:spcPct val="100000"/>
              </a:lnSpc>
              <a:spcBef>
                <a:spcPts val="1485"/>
              </a:spcBef>
              <a:buClr>
                <a:srgbClr val="970000"/>
              </a:buClr>
              <a:buAutoNum type="arabicPeriod"/>
              <a:tabLst>
                <a:tab pos="469265" algn="l"/>
              </a:tabLst>
            </a:pPr>
            <a:r>
              <a:rPr sz="1600" b="1" spc="-10" dirty="0">
                <a:latin typeface="Arial"/>
                <a:cs typeface="Arial"/>
              </a:rPr>
              <a:t>Міжнародний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МКС,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трибунали.</a:t>
            </a:r>
            <a:endParaRPr sz="1600">
              <a:latin typeface="Arial"/>
              <a:cs typeface="Arial"/>
            </a:endParaRPr>
          </a:p>
          <a:p>
            <a:pPr marL="469265" indent="-397510">
              <a:lnSpc>
                <a:spcPct val="100000"/>
              </a:lnSpc>
              <a:spcBef>
                <a:spcPts val="290"/>
              </a:spcBef>
              <a:buClr>
                <a:srgbClr val="970000"/>
              </a:buClr>
              <a:buAutoNum type="arabicPeriod"/>
              <a:tabLst>
                <a:tab pos="469265" algn="l"/>
              </a:tabLst>
            </a:pPr>
            <a:r>
              <a:rPr sz="1600" b="1" dirty="0">
                <a:latin typeface="Arial"/>
                <a:cs typeface="Arial"/>
              </a:rPr>
              <a:t>Регіональний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співпраця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межах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ООН,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Ради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Європи,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ЄС.</a:t>
            </a:r>
            <a:endParaRPr sz="1600">
              <a:latin typeface="Arial"/>
              <a:cs typeface="Arial"/>
            </a:endParaRPr>
          </a:p>
          <a:p>
            <a:pPr marL="469265" indent="-397510">
              <a:lnSpc>
                <a:spcPct val="100000"/>
              </a:lnSpc>
              <a:spcBef>
                <a:spcPts val="285"/>
              </a:spcBef>
              <a:buClr>
                <a:srgbClr val="970000"/>
              </a:buClr>
              <a:buAutoNum type="arabicPeriod"/>
              <a:tabLst>
                <a:tab pos="469265" algn="l"/>
              </a:tabLst>
            </a:pPr>
            <a:r>
              <a:rPr sz="1600" b="1" dirty="0">
                <a:latin typeface="Arial"/>
                <a:cs typeface="Arial"/>
              </a:rPr>
              <a:t>Національний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кримінальні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кодекси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держав.</a:t>
            </a:r>
            <a:endParaRPr sz="1600">
              <a:latin typeface="Arial"/>
              <a:cs typeface="Arial"/>
            </a:endParaRPr>
          </a:p>
          <a:p>
            <a:pPr marL="469265" marR="330200">
              <a:lnSpc>
                <a:spcPct val="114999"/>
              </a:lnSpc>
            </a:pPr>
            <a:r>
              <a:rPr sz="1600" spc="-10" dirty="0">
                <a:latin typeface="Arial"/>
                <a:cs typeface="Arial"/>
              </a:rPr>
              <a:t>Принципи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індивідуальної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відповідальності,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універсальної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юрисдикції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та </a:t>
            </a:r>
            <a:r>
              <a:rPr sz="1600" spc="-10" dirty="0">
                <a:latin typeface="Arial"/>
                <a:cs typeface="Arial"/>
              </a:rPr>
              <a:t>комплементарності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створюють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єдиний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правовий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простір,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жоден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злочин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не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може </a:t>
            </a:r>
            <a:r>
              <a:rPr sz="1600" i="1" dirty="0">
                <a:latin typeface="Arial"/>
                <a:cs typeface="Arial"/>
              </a:rPr>
              <a:t>залишитися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безкарним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133985">
              <a:lnSpc>
                <a:spcPct val="114999"/>
              </a:lnSpc>
              <a:spcBef>
                <a:spcPts val="1200"/>
              </a:spcBef>
            </a:pPr>
            <a:r>
              <a:rPr sz="1600" spc="-10" dirty="0">
                <a:latin typeface="Arial"/>
                <a:cs typeface="Arial"/>
              </a:rPr>
              <a:t>Міжнародне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гуманітарне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лише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набір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норм,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моральний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і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правовий </a:t>
            </a:r>
            <a:r>
              <a:rPr sz="1600" b="1" dirty="0">
                <a:latin typeface="Arial"/>
                <a:cs typeface="Arial"/>
              </a:rPr>
              <a:t>фундамент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цивілізації</a:t>
            </a:r>
            <a:r>
              <a:rPr sz="1600" spc="-10" dirty="0">
                <a:latin typeface="Arial"/>
                <a:cs typeface="Arial"/>
              </a:rPr>
              <a:t>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Воно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вчить,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навіть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війні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межі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людяності,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покарання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їх </a:t>
            </a:r>
            <a:r>
              <a:rPr sz="1600" spc="-10" dirty="0">
                <a:latin typeface="Arial"/>
                <a:cs typeface="Arial"/>
              </a:rPr>
              <a:t>порушення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обов’язок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кожної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Сьогодні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спільнота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стоїть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новому </a:t>
            </a:r>
            <a:r>
              <a:rPr sz="1600" dirty="0">
                <a:latin typeface="Arial"/>
                <a:cs typeface="Arial"/>
              </a:rPr>
              <a:t>етапі: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від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декларацій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реального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правосуддя.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кожна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справа,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кожен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трибунал,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кожен </a:t>
            </a:r>
            <a:r>
              <a:rPr sz="1600" dirty="0">
                <a:latin typeface="Arial"/>
                <a:cs typeface="Arial"/>
              </a:rPr>
              <a:t>вирок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зміцнює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віру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те,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справедливість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—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це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не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ідеал,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а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конкретна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дія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Пам’ять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про </a:t>
            </a:r>
            <a:r>
              <a:rPr sz="1600" i="1" dirty="0">
                <a:latin typeface="Arial"/>
                <a:cs typeface="Arial"/>
              </a:rPr>
              <a:t>жертв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і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покарання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винних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—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запорука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того,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що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історія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більше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не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повториться.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3410" y="898850"/>
            <a:ext cx="1813196" cy="1485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-7461"/>
            <a:ext cx="45605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/>
              <a:t>Список</a:t>
            </a:r>
            <a:r>
              <a:rPr sz="1700" spc="-70" dirty="0"/>
              <a:t> </a:t>
            </a:r>
            <a:r>
              <a:rPr sz="1700" spc="-10" dirty="0"/>
              <a:t>використаних</a:t>
            </a:r>
            <a:r>
              <a:rPr sz="1700" spc="-65" dirty="0"/>
              <a:t> </a:t>
            </a:r>
            <a:r>
              <a:rPr sz="1700" dirty="0"/>
              <a:t>джерел</a:t>
            </a:r>
            <a:r>
              <a:rPr sz="1700" spc="-70" dirty="0"/>
              <a:t> </a:t>
            </a:r>
            <a:r>
              <a:rPr sz="1700" dirty="0"/>
              <a:t>і</a:t>
            </a:r>
            <a:r>
              <a:rPr sz="1700" spc="-65" dirty="0"/>
              <a:t> </a:t>
            </a:r>
            <a:r>
              <a:rPr sz="1700" spc="-10" dirty="0"/>
              <a:t>літератури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217305" y="420782"/>
            <a:ext cx="8671560" cy="46526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Римський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статут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кримінального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суду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від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17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липня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1998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року.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Женевські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конвенції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від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12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серпня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1949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року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(І–IV)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та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Додаткові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протоколи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них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від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1977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року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Конвенція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запобігання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злочину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геноциду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та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покарання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за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нього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(ООН,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1948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Статут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Нюрнберзького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військового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трибуналу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(1945</a:t>
            </a:r>
            <a:r>
              <a:rPr sz="1100" spc="-20" dirty="0">
                <a:latin typeface="Arial"/>
                <a:cs typeface="Arial"/>
              </a:rPr>
              <a:t> 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Статут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Токійського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військового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трибуналу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(1946</a:t>
            </a:r>
            <a:r>
              <a:rPr sz="1100" spc="-20" dirty="0">
                <a:latin typeface="Arial"/>
                <a:cs typeface="Arial"/>
              </a:rPr>
              <a:t> 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Резолюція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95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Генеральної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Асамблеї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ООН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від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11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грудня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1946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р.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підтвердження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принципів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Нюрнберзького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статуту.</a:t>
            </a:r>
            <a:endParaRPr sz="1100">
              <a:latin typeface="Arial"/>
              <a:cs typeface="Arial"/>
            </a:endParaRPr>
          </a:p>
          <a:p>
            <a:pPr marL="325120" marR="110489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Резолюція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Ради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Безпеки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ООН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№827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(1993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р.)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створення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Міжнародного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кримінального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трибуналу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для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колишньої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Югославії (ICTY).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Резолюція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Ради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Безпеки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ООН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№955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(1994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р.)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створення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Міжнародного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кримінального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трибуналу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для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Руанди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(ICTR).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Правила</a:t>
            </a:r>
            <a:r>
              <a:rPr sz="1100" b="1" spc="-10" dirty="0">
                <a:latin typeface="Arial"/>
                <a:cs typeface="Arial"/>
              </a:rPr>
              <a:t> процедури </a:t>
            </a:r>
            <a:r>
              <a:rPr sz="1100" b="1" dirty="0">
                <a:latin typeface="Arial"/>
                <a:cs typeface="Arial"/>
              </a:rPr>
              <a:t>та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доказів</a:t>
            </a:r>
            <a:r>
              <a:rPr sz="1100" b="1" spc="-10" dirty="0">
                <a:latin typeface="Arial"/>
                <a:cs typeface="Arial"/>
              </a:rPr>
              <a:t> Міжнародного кримінального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суду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Проєкт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статей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про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запобігання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та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покарання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злочинів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проти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людства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(Комісія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міжнародного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права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ООН,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2019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Кодекс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кримінального</a:t>
            </a:r>
            <a:r>
              <a:rPr sz="1100" b="1" dirty="0">
                <a:latin typeface="Arial"/>
                <a:cs typeface="Arial"/>
              </a:rPr>
              <a:t> права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Німеччини </a:t>
            </a:r>
            <a:r>
              <a:rPr sz="1100" b="1" spc="-10" dirty="0">
                <a:latin typeface="Arial"/>
                <a:cs typeface="Arial"/>
              </a:rPr>
              <a:t>(Völkerstrafgesetzbuch,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2002)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Crimes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Against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Humanity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War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Crimes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(Канада,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2000)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Crimes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(Нідерланди,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2003)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Кримінальний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кодекс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України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розділ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XX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«Злочини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проти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миру,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безпеки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людства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та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міжнародного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правопорядку»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Конституція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України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стаття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9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про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включення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міжнародних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договорів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національного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законодавства.</a:t>
            </a:r>
            <a:endParaRPr sz="1100">
              <a:latin typeface="Arial"/>
              <a:cs typeface="Arial"/>
            </a:endParaRPr>
          </a:p>
          <a:p>
            <a:pPr marL="325120" marR="532130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Закон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України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№2689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«Про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внесення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змін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деяких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законодавчих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актів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щодо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імплементації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норм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 кримінального </a:t>
            </a:r>
            <a:r>
              <a:rPr sz="1100" b="1" dirty="0">
                <a:latin typeface="Arial"/>
                <a:cs typeface="Arial"/>
              </a:rPr>
              <a:t>та</a:t>
            </a:r>
            <a:r>
              <a:rPr sz="1100" b="1" spc="-10" dirty="0">
                <a:latin typeface="Arial"/>
                <a:cs typeface="Arial"/>
              </a:rPr>
              <a:t> гуманітарного права»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(2021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Статут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Спеціального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трибуналу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для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Сьєрра-</a:t>
            </a:r>
            <a:r>
              <a:rPr sz="1100" b="1" dirty="0">
                <a:latin typeface="Arial"/>
                <a:cs typeface="Arial"/>
              </a:rPr>
              <a:t>Леоне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(2002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Статут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Надзвичайних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палат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у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судах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Камбоджі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(ECCC).</a:t>
            </a:r>
            <a:endParaRPr sz="1100">
              <a:latin typeface="Arial"/>
              <a:cs typeface="Arial"/>
            </a:endParaRPr>
          </a:p>
          <a:p>
            <a:pPr marL="325120" marR="5080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Ljubljana–The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Hague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Convention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Cooperation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Investigation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Prosecution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Genocide, </a:t>
            </a:r>
            <a:r>
              <a:rPr sz="1100" b="1" dirty="0">
                <a:latin typeface="Arial"/>
                <a:cs typeface="Arial"/>
              </a:rPr>
              <a:t>Crimes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against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Humanity,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War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Crimes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Other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Crimes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(2023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р.).</a:t>
            </a:r>
            <a:endParaRPr sz="1100">
              <a:latin typeface="Arial"/>
              <a:cs typeface="Arial"/>
            </a:endParaRPr>
          </a:p>
          <a:p>
            <a:pPr marL="325120" marR="211454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Керівні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принципи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Комітету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Червоного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Хреста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(МКЧХ)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щодо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тлумачення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норм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міжнародного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гуманітарного права.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0534" y="369524"/>
            <a:ext cx="1673446" cy="87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305" y="42291"/>
            <a:ext cx="8712835" cy="44596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Коментарі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МКЧХ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Женевських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конвенцій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і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Додаткових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протоколів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(оновлені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видання,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2016–2022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Звіти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 кримінального </a:t>
            </a:r>
            <a:r>
              <a:rPr sz="1100" b="1" dirty="0">
                <a:latin typeface="Arial"/>
                <a:cs typeface="Arial"/>
              </a:rPr>
              <a:t>суду </a:t>
            </a:r>
            <a:r>
              <a:rPr sz="1100" dirty="0">
                <a:latin typeface="Arial"/>
                <a:cs typeface="Arial"/>
              </a:rPr>
              <a:t>про</a:t>
            </a:r>
            <a:r>
              <a:rPr sz="1100" spc="-10" dirty="0">
                <a:latin typeface="Arial"/>
                <a:cs typeface="Arial"/>
              </a:rPr>
              <a:t> діяльність </a:t>
            </a:r>
            <a:r>
              <a:rPr sz="1100" dirty="0">
                <a:latin typeface="Arial"/>
                <a:cs typeface="Arial"/>
              </a:rPr>
              <a:t>за</a:t>
            </a:r>
            <a:r>
              <a:rPr sz="1100" spc="-10" dirty="0">
                <a:latin typeface="Arial"/>
                <a:cs typeface="Arial"/>
              </a:rPr>
              <a:t> 2022–2024 роки.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Практика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міжнародних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трибуналів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(ICTY,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ICTR,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ECCC)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справи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Tadić</a:t>
            </a:r>
            <a:r>
              <a:rPr sz="1100" spc="-20" dirty="0">
                <a:latin typeface="Arial"/>
                <a:cs typeface="Arial"/>
              </a:rPr>
              <a:t>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Čelebići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Akayesu</a:t>
            </a:r>
            <a:r>
              <a:rPr sz="1100" spc="-10" dirty="0">
                <a:latin typeface="Arial"/>
                <a:cs typeface="Arial"/>
              </a:rPr>
              <a:t>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Kunarac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Karadžić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Mladić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Міжнародне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гуманітарне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право: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Основи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теорії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практики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/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ред.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Ж.-</a:t>
            </a:r>
            <a:r>
              <a:rPr sz="1100" dirty="0">
                <a:latin typeface="Arial"/>
                <a:cs typeface="Arial"/>
              </a:rPr>
              <a:t>М.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Генрі </a:t>
            </a:r>
            <a:r>
              <a:rPr sz="110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Ж.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Пікета.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Женева: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МКЧХ,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2019.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Cassese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A.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Criminal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Law.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Oxford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University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Press,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2020.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Bassiouni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M.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Cherif.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Introduction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Criminal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Law.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Brill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Nijhoff,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2017.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Schabas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W.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Criminal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Court: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Commentary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Rome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Statute.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Oxford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University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Press,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2022.</a:t>
            </a:r>
            <a:endParaRPr sz="1100">
              <a:latin typeface="Arial"/>
              <a:cs typeface="Arial"/>
            </a:endParaRPr>
          </a:p>
          <a:p>
            <a:pPr marL="325120" marR="287655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Cryer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R.,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Friman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H.,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Robinson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D.,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Wilmshurst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E.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Introduction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Criminal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Law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Procedure.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Cambridge </a:t>
            </a:r>
            <a:r>
              <a:rPr sz="1100" dirty="0">
                <a:latin typeface="Arial"/>
                <a:cs typeface="Arial"/>
              </a:rPr>
              <a:t>University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Press,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2021.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Murphy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S.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Principles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Law.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St.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Paul: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West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Academic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Publishing,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2020.</a:t>
            </a:r>
            <a:endParaRPr sz="1100">
              <a:latin typeface="Arial"/>
              <a:cs typeface="Arial"/>
            </a:endParaRPr>
          </a:p>
          <a:p>
            <a:pPr marL="325120" marR="274955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Raphael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Lemkin.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Axis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Rule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Occupied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Europe: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Laws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Occupation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–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Analysis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Government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–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Proposals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for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Redress.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– </a:t>
            </a:r>
            <a:r>
              <a:rPr sz="1100" spc="-10" dirty="0">
                <a:latin typeface="Arial"/>
                <a:cs typeface="Arial"/>
              </a:rPr>
              <a:t>Washington,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D.C.,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1944.</a:t>
            </a:r>
            <a:endParaRPr sz="1100">
              <a:latin typeface="Arial"/>
              <a:cs typeface="Arial"/>
            </a:endParaRPr>
          </a:p>
          <a:p>
            <a:pPr marL="325120" marR="24130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Звіти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організацій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Human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Rights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Watch,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Amnesty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International,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Truth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Hounds,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Центру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прав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людини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ZMINA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(2022–2024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рр.)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– </a:t>
            </a:r>
            <a:r>
              <a:rPr sz="1100" spc="-10" dirty="0">
                <a:latin typeface="Arial"/>
                <a:cs typeface="Arial"/>
              </a:rPr>
              <a:t>документування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воєнних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злочинів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РФ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Україні.</a:t>
            </a:r>
            <a:endParaRPr sz="1100">
              <a:latin typeface="Arial"/>
              <a:cs typeface="Arial"/>
            </a:endParaRPr>
          </a:p>
          <a:p>
            <a:pPr marL="325120" marR="5080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Аналітичні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матеріали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Євроюсту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та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Офісу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прокурора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МКС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щодо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злочинів,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учинених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під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час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збройної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агресії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РФ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проти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України (2022–2025 рр.).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Навчальний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посібник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МКЧХ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“Основи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гуманітарного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права”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Київ,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2022.</a:t>
            </a:r>
            <a:endParaRPr sz="1100">
              <a:latin typeface="Arial"/>
              <a:cs typeface="Arial"/>
            </a:endParaRPr>
          </a:p>
          <a:p>
            <a:pPr marL="325120" marR="120014" indent="-313055">
              <a:lnSpc>
                <a:spcPct val="114999"/>
              </a:lnSpc>
              <a:buFont typeface="Arial"/>
              <a:buChar char="●"/>
              <a:tabLst>
                <a:tab pos="325120" algn="l"/>
              </a:tabLst>
            </a:pPr>
            <a:r>
              <a:rPr sz="1100" b="1" spc="-20" dirty="0">
                <a:latin typeface="Arial"/>
                <a:cs typeface="Arial"/>
              </a:rPr>
              <a:t>Науково-</a:t>
            </a:r>
            <a:r>
              <a:rPr sz="1100" b="1" dirty="0">
                <a:latin typeface="Arial"/>
                <a:cs typeface="Arial"/>
              </a:rPr>
              <a:t>практичний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коментар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до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Кримінального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кодексу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України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(розділ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про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злочини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проти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миру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і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безпеки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людства).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К.: </a:t>
            </a:r>
            <a:r>
              <a:rPr sz="1100" spc="-10" dirty="0">
                <a:latin typeface="Arial"/>
                <a:cs typeface="Arial"/>
              </a:rPr>
              <a:t>Алерта,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2023.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Білоус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О.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І.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Міжнародне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гуманітарне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право: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навчальний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посібник.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Київ: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Юрінком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Інтер,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2022.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Куліш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А.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В.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Міжнародна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кримінальна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відповідальність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фізичних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осіб: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сучасні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тенденції.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Львів: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ЛНУ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ім.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І.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Франка,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2021.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spc="-10" dirty="0">
                <a:latin typeface="Arial"/>
                <a:cs typeface="Arial"/>
              </a:rPr>
              <a:t>Петрова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О.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О.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Імплементація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норм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міжнародного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кримінального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права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у</a:t>
            </a:r>
            <a:r>
              <a:rPr sz="1100" b="1" spc="-20" dirty="0">
                <a:latin typeface="Arial"/>
                <a:cs typeface="Arial"/>
              </a:rPr>
              <a:t> законодавство </a:t>
            </a:r>
            <a:r>
              <a:rPr sz="1100" b="1" dirty="0">
                <a:latin typeface="Arial"/>
                <a:cs typeface="Arial"/>
              </a:rPr>
              <a:t>України.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Харків: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Право,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2022.</a:t>
            </a:r>
            <a:endParaRPr sz="1100">
              <a:latin typeface="Arial"/>
              <a:cs typeface="Arial"/>
            </a:endParaRPr>
          </a:p>
          <a:p>
            <a:pPr marL="325120" indent="-312420">
              <a:lnSpc>
                <a:spcPct val="100000"/>
              </a:lnSpc>
              <a:spcBef>
                <a:spcPts val="195"/>
              </a:spcBef>
              <a:buFont typeface="Arial"/>
              <a:buChar char="●"/>
              <a:tabLst>
                <a:tab pos="325120" algn="l"/>
              </a:tabLst>
            </a:pPr>
            <a:r>
              <a:rPr sz="1100" b="1" dirty="0">
                <a:latin typeface="Arial"/>
                <a:cs typeface="Arial"/>
              </a:rPr>
              <a:t>Річні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звіти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Управління</a:t>
            </a:r>
            <a:r>
              <a:rPr sz="1100" b="1" spc="-20" dirty="0">
                <a:latin typeface="Arial"/>
                <a:cs typeface="Arial"/>
              </a:rPr>
              <a:t> Верховного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комісара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ООН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з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прав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людини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(OHCHR)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щодо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дотримання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МГП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Україні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(2022–2024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рр.).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834380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3695">
              <a:lnSpc>
                <a:spcPct val="114999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Конвенція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запобігання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злочину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геноциду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та </a:t>
            </a:r>
            <a:r>
              <a:rPr sz="1800" b="1" dirty="0">
                <a:latin typeface="Arial"/>
                <a:cs typeface="Arial"/>
              </a:rPr>
              <a:t>покарання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нього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(1948)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Ця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Конвенція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визначає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геноцид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будь-</a:t>
            </a:r>
            <a:r>
              <a:rPr sz="1800" dirty="0">
                <a:latin typeface="Arial"/>
                <a:cs typeface="Arial"/>
              </a:rPr>
              <a:t>які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дії,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вчинені </a:t>
            </a:r>
            <a:r>
              <a:rPr sz="1800" i="1" dirty="0">
                <a:latin typeface="Arial"/>
                <a:cs typeface="Arial"/>
              </a:rPr>
              <a:t>з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наміром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знищити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повністю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або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частково національну,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етнічну,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расову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чи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релігійну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групу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До </a:t>
            </a:r>
            <a:r>
              <a:rPr sz="1800" dirty="0">
                <a:latin typeface="Arial"/>
                <a:cs typeface="Arial"/>
              </a:rPr>
              <a:t>таких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належать: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убивства,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заподіяння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тяжкої </a:t>
            </a:r>
            <a:r>
              <a:rPr sz="1800" dirty="0">
                <a:latin typeface="Arial"/>
                <a:cs typeface="Arial"/>
              </a:rPr>
              <a:t>шкоди,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створення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життєвих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умов,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ведуть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до </a:t>
            </a:r>
            <a:r>
              <a:rPr sz="1800" dirty="0">
                <a:latin typeface="Arial"/>
                <a:cs typeface="Arial"/>
              </a:rPr>
              <a:t>знищення,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запобігання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народженню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дітей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групі, </a:t>
            </a:r>
            <a:r>
              <a:rPr sz="1800" dirty="0">
                <a:latin typeface="Arial"/>
                <a:cs typeface="Arial"/>
              </a:rPr>
              <a:t>насильницьке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переміщення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дітей.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Конвенція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покладає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обов’язок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запобігати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геноциду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та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карати </a:t>
            </a:r>
            <a:r>
              <a:rPr sz="1800" b="1" dirty="0">
                <a:latin typeface="Arial"/>
                <a:cs typeface="Arial"/>
              </a:rPr>
              <a:t>винних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незалежно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того,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державними </a:t>
            </a:r>
            <a:r>
              <a:rPr sz="1800" dirty="0">
                <a:latin typeface="Arial"/>
                <a:cs typeface="Arial"/>
              </a:rPr>
              <a:t>діячами,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приватними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особами.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також передбачає,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справи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геноцид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мають розглядатися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національними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судами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або </a:t>
            </a:r>
            <a:r>
              <a:rPr sz="1800" i="1" spc="-10" dirty="0">
                <a:latin typeface="Arial"/>
                <a:cs typeface="Arial"/>
              </a:rPr>
              <a:t>міжнародним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трибуналом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компетентним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таких </a:t>
            </a:r>
            <a:r>
              <a:rPr sz="1800" dirty="0">
                <a:latin typeface="Arial"/>
                <a:cs typeface="Arial"/>
              </a:rPr>
              <a:t>справах.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перший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документ,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який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прямо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визнав </a:t>
            </a:r>
            <a:r>
              <a:rPr sz="1800" dirty="0">
                <a:latin typeface="Arial"/>
                <a:cs typeface="Arial"/>
              </a:rPr>
              <a:t>геноцид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злочином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права.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4187" y="1463147"/>
            <a:ext cx="2904294" cy="221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928995" cy="478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7430">
              <a:lnSpc>
                <a:spcPct val="114999"/>
              </a:lnSpc>
              <a:spcBef>
                <a:spcPts val="100"/>
              </a:spcBef>
            </a:pPr>
            <a:r>
              <a:rPr sz="1900" b="1" spc="-10" dirty="0">
                <a:latin typeface="Arial"/>
                <a:cs typeface="Arial"/>
              </a:rPr>
              <a:t>Женевські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конвенції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1949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р.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та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додаткові </a:t>
            </a:r>
            <a:r>
              <a:rPr sz="1900" b="1" spc="-20" dirty="0">
                <a:latin typeface="Arial"/>
                <a:cs typeface="Arial"/>
              </a:rPr>
              <a:t>протоколи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1977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р.</a:t>
            </a:r>
            <a:endParaRPr sz="190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  <a:spcBef>
                <a:spcPts val="340"/>
              </a:spcBef>
            </a:pPr>
            <a:r>
              <a:rPr sz="1900" spc="-10" dirty="0">
                <a:latin typeface="Arial"/>
                <a:cs typeface="Arial"/>
              </a:rPr>
              <a:t>Женевські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конвенції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встановлюють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мінімальні стандарти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захисту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жертв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збройних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конфліктів</a:t>
            </a:r>
            <a:r>
              <a:rPr sz="1900" spc="-10" dirty="0">
                <a:latin typeface="Arial"/>
                <a:cs typeface="Arial"/>
              </a:rPr>
              <a:t>: поранених,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хворих,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військовополонених,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цивільного населення.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Найтяжчі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порушення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так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звані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grave </a:t>
            </a:r>
            <a:r>
              <a:rPr sz="1900" i="1" dirty="0">
                <a:latin typeface="Arial"/>
                <a:cs typeface="Arial"/>
              </a:rPr>
              <a:t>breaches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визнаються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воєнними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злочинами.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Кожна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держава-</a:t>
            </a:r>
            <a:r>
              <a:rPr sz="1900" dirty="0">
                <a:latin typeface="Arial"/>
                <a:cs typeface="Arial"/>
              </a:rPr>
              <a:t>учасниця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зобов’язана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«розшукувати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карати»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винних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осіб,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незалежно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від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їх </a:t>
            </a:r>
            <a:r>
              <a:rPr sz="1900" spc="-10" dirty="0">
                <a:latin typeface="Arial"/>
                <a:cs typeface="Arial"/>
              </a:rPr>
              <a:t>громадянства.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положення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впроваджують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принцип </a:t>
            </a:r>
            <a:r>
              <a:rPr sz="1900" b="1" spc="-10" dirty="0">
                <a:latin typeface="Arial"/>
                <a:cs typeface="Arial"/>
              </a:rPr>
              <a:t>універсальної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юрисдикції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Додаткові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протоколи розширили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поняття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міжнародних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неміжнародних конфліктів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закріпили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захист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журналістів, </a:t>
            </a:r>
            <a:r>
              <a:rPr sz="1900" spc="-25" dirty="0">
                <a:latin typeface="Arial"/>
                <a:cs typeface="Arial"/>
              </a:rPr>
              <a:t>медперсоналу,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гуманітарних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працівників.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Завдяки Женевським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конвенціям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покарання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МГП </a:t>
            </a:r>
            <a:r>
              <a:rPr sz="1900" dirty="0">
                <a:latin typeface="Arial"/>
                <a:cs typeface="Arial"/>
              </a:rPr>
              <a:t>стало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обов’язком</a:t>
            </a:r>
            <a:r>
              <a:rPr sz="1900" i="1" spc="-5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усіх</a:t>
            </a:r>
            <a:r>
              <a:rPr sz="1900" i="1" spc="-5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держав</a:t>
            </a:r>
            <a:r>
              <a:rPr sz="1900" spc="-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662" y="449911"/>
            <a:ext cx="2896794" cy="42436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-25137"/>
            <a:ext cx="6464300" cy="511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11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Воєнний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злочин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це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серйозне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порушення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законів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і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звичаїв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війни</a:t>
            </a:r>
            <a:r>
              <a:rPr sz="1400" spc="-10" dirty="0">
                <a:latin typeface="Arial"/>
                <a:cs typeface="Arial"/>
              </a:rPr>
              <a:t>, передбачених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нормами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міжнародного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гуманітарного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права.</a:t>
            </a:r>
            <a:endParaRPr sz="1400">
              <a:latin typeface="Arial"/>
              <a:cs typeface="Arial"/>
            </a:endParaRPr>
          </a:p>
          <a:p>
            <a:pPr marL="12700" marR="1593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Такі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дії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вчиняються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під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час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збройного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конфлікту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(міжнародного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або </a:t>
            </a:r>
            <a:r>
              <a:rPr sz="1400" spc="-10" dirty="0">
                <a:latin typeface="Arial"/>
                <a:cs typeface="Arial"/>
              </a:rPr>
              <a:t>неміжнародного)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завжди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мають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безпосередній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зв’язок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із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веденням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воєнних </a:t>
            </a:r>
            <a:r>
              <a:rPr sz="1400" i="1" spc="-20" dirty="0">
                <a:latin typeface="Arial"/>
                <a:cs typeface="Arial"/>
              </a:rPr>
              <a:t>дій</a:t>
            </a:r>
            <a:r>
              <a:rPr sz="1400" spc="-2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До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воєнних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злочинів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належать:</a:t>
            </a:r>
            <a:endParaRPr sz="1400">
              <a:latin typeface="Arial"/>
              <a:cs typeface="Arial"/>
            </a:endParaRPr>
          </a:p>
          <a:p>
            <a:pPr marL="469265" indent="-335915">
              <a:lnSpc>
                <a:spcPct val="100000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sz="1400" b="1" dirty="0">
                <a:latin typeface="Arial"/>
                <a:cs typeface="Arial"/>
              </a:rPr>
              <a:t>умисне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вбивство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цивільних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осіб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або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військовополонених</a:t>
            </a:r>
            <a:r>
              <a:rPr sz="1400" spc="-1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b="1" dirty="0">
                <a:latin typeface="Arial"/>
                <a:cs typeface="Arial"/>
              </a:rPr>
              <a:t>тортури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нелюдське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поводження</a:t>
            </a:r>
            <a:r>
              <a:rPr sz="1400" spc="-1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b="1" dirty="0">
                <a:latin typeface="Arial"/>
                <a:cs typeface="Arial"/>
              </a:rPr>
              <a:t>депортація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населення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або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насильницьке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переміщення,</a:t>
            </a:r>
            <a:endParaRPr sz="1400">
              <a:latin typeface="Arial"/>
              <a:cs typeface="Arial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b="1" spc="-10" dirty="0">
                <a:latin typeface="Arial"/>
                <a:cs typeface="Arial"/>
              </a:rPr>
              <a:t>руйнування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без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військової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необхідності</a:t>
            </a:r>
            <a:r>
              <a:rPr sz="1400" spc="-1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b="1" dirty="0">
                <a:latin typeface="Arial"/>
                <a:cs typeface="Arial"/>
              </a:rPr>
              <a:t>напади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лікарні,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школи,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гуманітарні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конвої</a:t>
            </a:r>
            <a:r>
              <a:rPr sz="1400" spc="-1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469265" marR="5080" indent="-33655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b="1" spc="-10" dirty="0">
                <a:latin typeface="Arial"/>
                <a:cs typeface="Arial"/>
              </a:rPr>
              <a:t>використання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заборонених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видів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зброї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(хімічної,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біологічної,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касетної тощо).</a:t>
            </a:r>
            <a:endParaRPr sz="1400">
              <a:latin typeface="Arial"/>
              <a:cs typeface="Arial"/>
            </a:endParaRPr>
          </a:p>
          <a:p>
            <a:pPr marL="12700" marR="70485">
              <a:lnSpc>
                <a:spcPct val="100000"/>
              </a:lnSpc>
              <a:spcBef>
                <a:spcPts val="1200"/>
              </a:spcBef>
            </a:pPr>
            <a:r>
              <a:rPr sz="1400" spc="-10" dirty="0">
                <a:latin typeface="Arial"/>
                <a:cs typeface="Arial"/>
              </a:rPr>
              <a:t>Особливістю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воєнних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злочинів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є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те,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що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виконання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наказу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не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звільняє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від </a:t>
            </a:r>
            <a:r>
              <a:rPr sz="1400" b="1" dirty="0">
                <a:latin typeface="Arial"/>
                <a:cs typeface="Arial"/>
              </a:rPr>
              <a:t>відповідальності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це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прямо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зазначено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Римському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статуті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Міжнародного </a:t>
            </a:r>
            <a:r>
              <a:rPr sz="1400" dirty="0">
                <a:latin typeface="Arial"/>
                <a:cs typeface="Arial"/>
              </a:rPr>
              <a:t>кримінального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суду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(ст.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33).</a:t>
            </a:r>
            <a:endParaRPr sz="1400">
              <a:latin typeface="Arial"/>
              <a:cs typeface="Arial"/>
            </a:endParaRPr>
          </a:p>
          <a:p>
            <a:pPr marL="12700" marR="69659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До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воєнних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злочинів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також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належать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дії,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спрямовані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проти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культурної спадщини,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використання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дітей-</a:t>
            </a:r>
            <a:r>
              <a:rPr sz="1400" dirty="0">
                <a:latin typeface="Arial"/>
                <a:cs typeface="Arial"/>
              </a:rPr>
              <a:t>солдатів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інші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серйозні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порушення Женевських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конвенцій.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i="1" dirty="0">
                <a:latin typeface="Arial"/>
                <a:cs typeface="Arial"/>
              </a:rPr>
              <a:t>Таким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чином,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воєнні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злочини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—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це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не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просто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військові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правопорушення,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0" dirty="0"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найтяжчі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діяння,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що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порушують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основи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людяності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під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час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війни</a:t>
            </a:r>
            <a:r>
              <a:rPr sz="1400" i="1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3487" y="988747"/>
            <a:ext cx="3140493" cy="2093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i="1" spc="-10" dirty="0">
                <a:solidFill>
                  <a:srgbClr val="262626"/>
                </a:solidFill>
                <a:latin typeface="Arial"/>
                <a:cs typeface="Arial"/>
              </a:rPr>
              <a:t>Військовий</a:t>
            </a:r>
            <a:r>
              <a:rPr sz="1500" b="0" i="1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i="1" spc="-20" dirty="0">
                <a:solidFill>
                  <a:srgbClr val="262626"/>
                </a:solidFill>
                <a:latin typeface="Arial"/>
                <a:cs typeface="Arial"/>
              </a:rPr>
              <a:t>злочин</a:t>
            </a:r>
            <a:r>
              <a:rPr sz="1500" b="0" i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—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62626"/>
                </a:solidFill>
              </a:rPr>
              <a:t>злочин,</a:t>
            </a:r>
            <a:r>
              <a:rPr sz="1500" spc="-45" dirty="0">
                <a:solidFill>
                  <a:srgbClr val="262626"/>
                </a:solidFill>
              </a:rPr>
              <a:t> </a:t>
            </a:r>
            <a:r>
              <a:rPr sz="1500" spc="-10" dirty="0">
                <a:solidFill>
                  <a:srgbClr val="262626"/>
                </a:solidFill>
              </a:rPr>
              <a:t>вчинений</a:t>
            </a:r>
            <a:r>
              <a:rPr sz="1500" spc="-50" dirty="0">
                <a:solidFill>
                  <a:srgbClr val="262626"/>
                </a:solidFill>
              </a:rPr>
              <a:t> </a:t>
            </a:r>
            <a:r>
              <a:rPr sz="1500" dirty="0">
                <a:solidFill>
                  <a:srgbClr val="262626"/>
                </a:solidFill>
              </a:rPr>
              <a:t>при</a:t>
            </a:r>
            <a:r>
              <a:rPr sz="1500" spc="-45" dirty="0">
                <a:solidFill>
                  <a:srgbClr val="262626"/>
                </a:solidFill>
              </a:rPr>
              <a:t> </a:t>
            </a:r>
            <a:r>
              <a:rPr sz="1500" dirty="0">
                <a:solidFill>
                  <a:srgbClr val="262626"/>
                </a:solidFill>
              </a:rPr>
              <a:t>несенні</a:t>
            </a:r>
            <a:r>
              <a:rPr sz="1500" spc="-50" dirty="0">
                <a:solidFill>
                  <a:srgbClr val="262626"/>
                </a:solidFill>
              </a:rPr>
              <a:t> </a:t>
            </a:r>
            <a:r>
              <a:rPr sz="1500" dirty="0">
                <a:solidFill>
                  <a:srgbClr val="262626"/>
                </a:solidFill>
              </a:rPr>
              <a:t>служби</a:t>
            </a:r>
            <a:r>
              <a:rPr sz="1500" spc="-45" dirty="0">
                <a:solidFill>
                  <a:srgbClr val="262626"/>
                </a:solidFill>
              </a:rPr>
              <a:t> </a:t>
            </a:r>
            <a:r>
              <a:rPr sz="1500" dirty="0">
                <a:solidFill>
                  <a:srgbClr val="262626"/>
                </a:solidFill>
              </a:rPr>
              <a:t>у</a:t>
            </a:r>
            <a:r>
              <a:rPr sz="1500" spc="-45" dirty="0">
                <a:solidFill>
                  <a:srgbClr val="262626"/>
                </a:solidFill>
              </a:rPr>
              <a:t> </a:t>
            </a:r>
            <a:r>
              <a:rPr sz="1500" dirty="0">
                <a:solidFill>
                  <a:srgbClr val="262626"/>
                </a:solidFill>
              </a:rPr>
              <a:t>конкретній</a:t>
            </a:r>
            <a:r>
              <a:rPr sz="1500" spc="-50" dirty="0">
                <a:solidFill>
                  <a:srgbClr val="262626"/>
                </a:solidFill>
              </a:rPr>
              <a:t> </a:t>
            </a:r>
            <a:r>
              <a:rPr sz="1500" dirty="0">
                <a:solidFill>
                  <a:srgbClr val="262626"/>
                </a:solidFill>
              </a:rPr>
              <a:t>армії</a:t>
            </a:r>
            <a:r>
              <a:rPr sz="1500" spc="-45" dirty="0">
                <a:solidFill>
                  <a:srgbClr val="262626"/>
                </a:solidFill>
              </a:rPr>
              <a:t> </a:t>
            </a:r>
            <a:r>
              <a:rPr sz="1500" spc="-10" dirty="0">
                <a:solidFill>
                  <a:srgbClr val="262626"/>
                </a:solidFill>
              </a:rPr>
              <a:t>конкретної </a:t>
            </a:r>
            <a:r>
              <a:rPr sz="1500" dirty="0">
                <a:solidFill>
                  <a:srgbClr val="262626"/>
                </a:solidFill>
              </a:rPr>
              <a:t>країни.</a:t>
            </a:r>
            <a:r>
              <a:rPr sz="1500" spc="-35" dirty="0">
                <a:solidFill>
                  <a:srgbClr val="262626"/>
                </a:solidFill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У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Кримінальному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кодексі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України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виділяють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кілька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груп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злочинів,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які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можуть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вчиняти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військові.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Це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неправильне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користування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майном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та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військовою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технікою,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500" b="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розголошення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військової</a:t>
            </a:r>
            <a:r>
              <a:rPr sz="1500" b="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Arial"/>
                <a:cs typeface="Arial"/>
              </a:rPr>
              <a:t>таємниці,</a:t>
            </a:r>
            <a:r>
              <a:rPr sz="1500" b="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і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порушенн</a:t>
            </a:r>
            <a:r>
              <a:rPr sz="1500" b="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правил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несення</a:t>
            </a:r>
            <a:r>
              <a:rPr sz="1500" b="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служби</a:t>
            </a:r>
            <a:r>
              <a:rPr sz="1500" b="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на</a:t>
            </a:r>
            <a:r>
              <a:rPr sz="1500" b="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rgbClr val="262626"/>
                </a:solidFill>
                <a:latin typeface="Arial"/>
                <a:cs typeface="Arial"/>
              </a:rPr>
              <a:t>полі</a:t>
            </a:r>
            <a:r>
              <a:rPr sz="1500" b="0" spc="-5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Arial"/>
                <a:cs typeface="Arial"/>
              </a:rPr>
              <a:t>бою.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0">
              <a:lnSpc>
                <a:spcPct val="100000"/>
              </a:lnSpc>
              <a:spcBef>
                <a:spcPts val="100"/>
              </a:spcBef>
            </a:pPr>
            <a:r>
              <a:rPr dirty="0"/>
              <a:t>Отже,</a:t>
            </a:r>
            <a:r>
              <a:rPr spc="-50" dirty="0"/>
              <a:t> </a:t>
            </a:r>
            <a:r>
              <a:rPr dirty="0"/>
              <a:t>військові</a:t>
            </a:r>
            <a:r>
              <a:rPr spc="-45" dirty="0"/>
              <a:t> </a:t>
            </a:r>
            <a:r>
              <a:rPr dirty="0"/>
              <a:t>злочини</a:t>
            </a:r>
            <a:r>
              <a:rPr spc="-45" dirty="0"/>
              <a:t> </a:t>
            </a:r>
            <a:r>
              <a:rPr dirty="0"/>
              <a:t>—</a:t>
            </a:r>
            <a:r>
              <a:rPr spc="-45" dirty="0"/>
              <a:t> </a:t>
            </a:r>
            <a:r>
              <a:rPr dirty="0"/>
              <a:t>злочини</a:t>
            </a:r>
            <a:r>
              <a:rPr spc="-50" dirty="0"/>
              <a:t> </a:t>
            </a:r>
            <a:r>
              <a:rPr spc="-10" dirty="0"/>
              <a:t>всередині</a:t>
            </a:r>
            <a:r>
              <a:rPr spc="-50" dirty="0"/>
              <a:t> </a:t>
            </a:r>
            <a:r>
              <a:rPr dirty="0"/>
              <a:t>війська.</a:t>
            </a:r>
            <a:r>
              <a:rPr spc="-45" dirty="0"/>
              <a:t> </a:t>
            </a:r>
            <a:r>
              <a:rPr spc="-10" dirty="0"/>
              <a:t>Підсумуємо:</a:t>
            </a:r>
            <a:r>
              <a:rPr spc="-45" dirty="0"/>
              <a:t> </a:t>
            </a:r>
            <a:r>
              <a:rPr spc="-10" dirty="0"/>
              <a:t>знущатися</a:t>
            </a:r>
            <a:r>
              <a:rPr spc="-45" dirty="0"/>
              <a:t> </a:t>
            </a:r>
            <a:r>
              <a:rPr dirty="0"/>
              <a:t>над</a:t>
            </a:r>
            <a:r>
              <a:rPr spc="-45" dirty="0"/>
              <a:t> </a:t>
            </a:r>
            <a:r>
              <a:rPr spc="-10" dirty="0"/>
              <a:t>цивільним населенням</a:t>
            </a:r>
            <a:r>
              <a:rPr spc="-50" dirty="0"/>
              <a:t> </a:t>
            </a:r>
            <a:r>
              <a:rPr dirty="0"/>
              <a:t>під</a:t>
            </a:r>
            <a:r>
              <a:rPr spc="-50" dirty="0"/>
              <a:t> </a:t>
            </a:r>
            <a:r>
              <a:rPr dirty="0"/>
              <a:t>час</a:t>
            </a:r>
            <a:r>
              <a:rPr spc="-45" dirty="0"/>
              <a:t> </a:t>
            </a:r>
            <a:r>
              <a:rPr dirty="0"/>
              <a:t>війни</a:t>
            </a:r>
            <a:r>
              <a:rPr spc="-50" dirty="0"/>
              <a:t> </a:t>
            </a:r>
            <a:r>
              <a:rPr dirty="0"/>
              <a:t>—</a:t>
            </a:r>
            <a:r>
              <a:rPr spc="-45" dirty="0"/>
              <a:t> </a:t>
            </a:r>
            <a:r>
              <a:rPr dirty="0"/>
              <a:t>злочин</a:t>
            </a:r>
            <a:r>
              <a:rPr spc="-50" dirty="0"/>
              <a:t> </a:t>
            </a:r>
            <a:r>
              <a:rPr dirty="0"/>
              <a:t>воєнний,</a:t>
            </a:r>
            <a:r>
              <a:rPr spc="-45" dirty="0"/>
              <a:t> </a:t>
            </a:r>
            <a:r>
              <a:rPr dirty="0"/>
              <a:t>вкрасти</a:t>
            </a:r>
            <a:r>
              <a:rPr spc="-50" dirty="0"/>
              <a:t> </a:t>
            </a:r>
            <a:r>
              <a:rPr dirty="0"/>
              <a:t>каністру</a:t>
            </a:r>
            <a:r>
              <a:rPr spc="-45" dirty="0"/>
              <a:t> </a:t>
            </a:r>
            <a:r>
              <a:rPr dirty="0"/>
              <a:t>бензину</a:t>
            </a:r>
            <a:r>
              <a:rPr spc="-50" dirty="0"/>
              <a:t> </a:t>
            </a:r>
            <a:r>
              <a:rPr dirty="0"/>
              <a:t>із</a:t>
            </a:r>
            <a:r>
              <a:rPr spc="-50" dirty="0"/>
              <a:t> </a:t>
            </a:r>
            <a:r>
              <a:rPr dirty="0"/>
              <a:t>своєї</a:t>
            </a:r>
            <a:r>
              <a:rPr spc="-45" dirty="0"/>
              <a:t> </a:t>
            </a:r>
            <a:r>
              <a:rPr dirty="0"/>
              <a:t>в/ч</a:t>
            </a:r>
            <a:r>
              <a:rPr spc="-50" dirty="0"/>
              <a:t> </a:t>
            </a:r>
            <a:r>
              <a:rPr dirty="0"/>
              <a:t>—</a:t>
            </a:r>
            <a:r>
              <a:rPr spc="-45" dirty="0"/>
              <a:t> </a:t>
            </a:r>
            <a:r>
              <a:rPr spc="-10" dirty="0"/>
              <a:t>злочин військовий,</a:t>
            </a:r>
            <a:r>
              <a:rPr spc="-55" dirty="0"/>
              <a:t> </a:t>
            </a:r>
            <a:r>
              <a:rPr dirty="0"/>
              <a:t>навіть</a:t>
            </a:r>
            <a:r>
              <a:rPr spc="-50" dirty="0"/>
              <a:t> </a:t>
            </a:r>
            <a:r>
              <a:rPr dirty="0"/>
              <a:t>якщо</a:t>
            </a:r>
            <a:r>
              <a:rPr spc="-50" dirty="0"/>
              <a:t> </a:t>
            </a:r>
            <a:r>
              <a:rPr spc="-10" dirty="0"/>
              <a:t>вчинений</a:t>
            </a:r>
            <a:r>
              <a:rPr spc="-50" dirty="0"/>
              <a:t> </a:t>
            </a:r>
            <a:r>
              <a:rPr dirty="0"/>
              <a:t>під</a:t>
            </a:r>
            <a:r>
              <a:rPr spc="-50" dirty="0"/>
              <a:t> </a:t>
            </a:r>
            <a:r>
              <a:rPr dirty="0"/>
              <a:t>час</a:t>
            </a:r>
            <a:r>
              <a:rPr spc="-50" dirty="0"/>
              <a:t> </a:t>
            </a:r>
            <a:r>
              <a:rPr spc="-10" dirty="0"/>
              <a:t>війни.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pc="-1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Різниця</a:t>
            </a:r>
            <a:r>
              <a:rPr sz="1400" b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Arial"/>
                <a:cs typeface="Arial"/>
              </a:rPr>
              <a:t>термінів: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00"/>
                </a:solidFill>
              </a:rPr>
              <a:t>«Воєнний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злочин»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(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war</a:t>
            </a:r>
            <a:r>
              <a:rPr sz="1400" i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crime</a:t>
            </a:r>
            <a:r>
              <a:rPr sz="1400" dirty="0">
                <a:solidFill>
                  <a:srgbClr val="000000"/>
                </a:solidFill>
              </a:rPr>
              <a:t>)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—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міжнародно-</a:t>
            </a:r>
            <a:r>
              <a:rPr sz="1400" dirty="0">
                <a:solidFill>
                  <a:srgbClr val="000000"/>
                </a:solidFill>
              </a:rPr>
              <a:t>правове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поняття,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каране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МКС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та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трибуналами.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0000"/>
                </a:solidFill>
              </a:rPr>
              <a:t>«Військовий</a:t>
            </a:r>
            <a:r>
              <a:rPr sz="1400" spc="-2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злочин»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—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внутрішньодержавне,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дисциплінарне</a:t>
            </a:r>
            <a:r>
              <a:rPr sz="1400" spc="-2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чи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кримінальне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порушення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(наприклад, дезертирство).</a:t>
            </a:r>
            <a:endParaRPr sz="1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7644" y="2987568"/>
            <a:ext cx="3368693" cy="2101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6372</Words>
  <Application>Microsoft Office PowerPoint</Application>
  <PresentationFormat>Экран (16:9)</PresentationFormat>
  <Paragraphs>278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Lucida Sans</vt:lpstr>
      <vt:lpstr>Sitka Small</vt:lpstr>
      <vt:lpstr>Office Theme</vt:lpstr>
      <vt:lpstr>Презентація з теми: “ВІДПОВІДАЛЬНІСТЬ ЗА ЗЛОЧИНИ І ПРАВОПОРУШЕННЯ У СФЕРІ МІЖНАРОДНОГО ГУМАНІТАРНОГО ПРАВА”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Військовий злочин — злочин, вчинений при несенні служби у конкретній армії конкретної країни. У Кримінальному кодексі України виділяють кілька груп злочинів, які можуть вчиняти військові. Це і неправильне користування майном та військовою технікою, і розголошення військової таємниці, і порушенн правил несення служби на полі бою.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«запускаються» справи: реферали, proprio motu та роль РБ ООН</vt:lpstr>
      <vt:lpstr>Елементи складу: actus reus, mens rea і контекст</vt:lpstr>
      <vt:lpstr>Форми участі й співучасті: від виконавця до спільного плану</vt:lpstr>
      <vt:lpstr>Обставини, що можуть виключати відповідальність</vt:lpstr>
      <vt:lpstr>Доказування та стандарти: від «обґрунтованих підстав» до «поза розумним сумнівом»</vt:lpstr>
      <vt:lpstr>Базові принципи МГП: відмінність, пропорційність, запобіжність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і літератури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теми:  “ВІДПОВІДАЛЬНІСТЬ ЗА ЗЛОЧИНИ І ПРАВОПОРУШЕННЯ У СФЕРІ МІЖНАРОДНОГО ГУМАНІТАРНОГО ПРАВА”</dc:title>
  <dc:creator>sergey</dc:creator>
  <cp:lastModifiedBy>sergey</cp:lastModifiedBy>
  <cp:revision>1</cp:revision>
  <dcterms:created xsi:type="dcterms:W3CDTF">2025-11-10T04:53:45Z</dcterms:created>
  <dcterms:modified xsi:type="dcterms:W3CDTF">2025-11-10T04:58:09Z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Google</vt:lpwstr>
  </property>
  <property fmtid="{D5CDD505-2E9C-101B-9397-08002B2CF9AE}" pid="4" name="LastSaved">
    <vt:filetime>2025-11-10T00:00:00Z</vt:filetime>
  </property>
  <property fmtid="{D5CDD505-2E9C-101B-9397-08002B2CF9AE}" pid="5" name="Producer">
    <vt:lpwstr>3-Heights(TM) PDF Security Shell 4.8.25.2 (http://www.pdf-tools.com)</vt:lpwstr>
  </property>
</Properties>
</file>