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64" r:id="rId12"/>
    <p:sldId id="265" r:id="rId13"/>
    <p:sldId id="271" r:id="rId14"/>
    <p:sldId id="266" r:id="rId15"/>
    <p:sldId id="269" r:id="rId16"/>
    <p:sldId id="267" r:id="rId17"/>
    <p:sldId id="268" r:id="rId18"/>
    <p:sldId id="270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99"/>
    <p:restoredTop sz="94659"/>
  </p:normalViewPr>
  <p:slideViewPr>
    <p:cSldViewPr snapToGrid="0" snapToObjects="1">
      <p:cViewPr varScale="1">
        <p:scale>
          <a:sx n="116" d="100"/>
          <a:sy n="116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7A77-F331-3244-AB60-A890BA2E3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ТИПОЛОГІЯ ПОЛІТИЧНИХ ПРОГНОЗІВ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B3B804-4929-7D4C-9DC9-CE114F50A1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err="1"/>
              <a:t>к</a:t>
            </a:r>
            <a:r>
              <a:rPr lang="uk-UA" dirty="0"/>
              <a:t>. політ. </a:t>
            </a:r>
            <a:r>
              <a:rPr lang="uk-UA" dirty="0" err="1"/>
              <a:t>н</a:t>
            </a:r>
            <a:r>
              <a:rPr lang="uk-UA" dirty="0"/>
              <a:t>. </a:t>
            </a:r>
            <a:r>
              <a:rPr lang="uk-UA" dirty="0" err="1"/>
              <a:t>Н</a:t>
            </a:r>
            <a:r>
              <a:rPr lang="uk-UA" dirty="0"/>
              <a:t>. В. Лепська</a:t>
            </a:r>
          </a:p>
        </p:txBody>
      </p:sp>
      <p:pic>
        <p:nvPicPr>
          <p:cNvPr id="4" name="Picture 4" descr="Прогнозы будущего в Гудзоновском институте США в 1970 году">
            <a:extLst>
              <a:ext uri="{FF2B5EF4-FFF2-40B4-BE49-F238E27FC236}">
                <a16:creationId xmlns:a16="http://schemas.microsoft.com/office/drawing/2014/main" id="{37713F32-ECF0-C547-A4ED-C8EB42C7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71" y="0"/>
            <a:ext cx="6249629" cy="38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1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B3BCE0-7808-B34C-A513-A89C5550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326" y="422030"/>
            <a:ext cx="5739618" cy="6274191"/>
          </a:xfrm>
        </p:spPr>
        <p:txBody>
          <a:bodyPr/>
          <a:lstStyle/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Стратегічне: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враховує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довгострокові глобальні тенденції і загальну динаміку системи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не прив'язану до одиничних проявів політичної поведінки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передбачає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бажаний майбутній стан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містить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перелік принципів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та моделей поведінки, що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спрятимуть його досягненню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визначене в стратегічному прогнозі майбутнє або є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наслідком існуючих цілей та інтересів, або сприяє їх формуванню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!!! цінність стратегічного прогнозу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саме в характеристиці можливостей досягнення бажаного майбутнього, на відміну від ситуативного прогнозу, де пріоритетом є сам кінцевий прогноз</a:t>
            </a:r>
          </a:p>
          <a:p>
            <a:endParaRPr lang="uk-UA" dirty="0"/>
          </a:p>
        </p:txBody>
      </p:sp>
      <p:pic>
        <p:nvPicPr>
          <p:cNvPr id="2050" name="Picture 2" descr="How Covid-19 will change the world in 2021 | Comment | The Times">
            <a:extLst>
              <a:ext uri="{FF2B5EF4-FFF2-40B4-BE49-F238E27FC236}">
                <a16:creationId xmlns:a16="http://schemas.microsoft.com/office/drawing/2014/main" id="{58502C54-AF48-B04B-AAF4-948B5D633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6" y="122034"/>
            <a:ext cx="6092425" cy="342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РСМД :: Противостояние США и Китая: новые задачи — новые инструменты">
            <a:extLst>
              <a:ext uri="{FF2B5EF4-FFF2-40B4-BE49-F238E27FC236}">
                <a16:creationId xmlns:a16="http://schemas.microsoft.com/office/drawing/2014/main" id="{3397D025-E1E7-494E-BA0D-63DD7ECC7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5" y="3559125"/>
            <a:ext cx="6092425" cy="32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3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E5F7FD"/>
            </a:gs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72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87BB0C-3EE4-0645-8D60-6FB61FA2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588" y="1"/>
            <a:ext cx="7358062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4. ЗА ЦІЛЬОВИМ КРИТЕРІЄМ</a:t>
            </a:r>
          </a:p>
          <a:p>
            <a:r>
              <a:rPr lang="uk-UA" b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ПОШУКОВИЙ ПРОГНОЗ (ЩО?)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!!! пошук проблемних вузлів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дослідник не визначає будь-яке бажане майбутнє, а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розглядає альтернативи розвитку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об'єкта прогнозування, виходячи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лише з існуючих факторів та тенденцій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не оцінюючи їх з точки зору сприятливості (бажаності) для певного суб'єктам прогнозування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йдеться про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умовне продовження в майбутнє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існуючих на даний момент часу тенденцій, абстрагуючись від можливості прийняття рішень, тому П.П. має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самостійний характер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адже не пов’язаний з процесом прийняття рішення (окрім випадків, коли виконує діагностичну функцію)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завдання П.П.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1) 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показати альтернативи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політичного розвитку, які можуть бути реалізовані з тим чи іншим ступенем ймовірності 2)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виявити фактори, тенденції, можливі дії суб'єктів, які впливають на реалізацію певної альтернативи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розвитку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іноді П.П. має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сценарний характер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автор пропонує кілька сценаріїв  (однак, чим більше сценаріїв, тим важче зрозуміти, як буде виглядати ситуація через певний час)</a:t>
            </a:r>
          </a:p>
        </p:txBody>
      </p:sp>
      <p:pic>
        <p:nvPicPr>
          <p:cNvPr id="8194" name="Picture 2" descr="7 неочевидных способов поиска клиентов в интернете для любого">
            <a:extLst>
              <a:ext uri="{FF2B5EF4-FFF2-40B4-BE49-F238E27FC236}">
                <a16:creationId xmlns:a16="http://schemas.microsoft.com/office/drawing/2014/main" id="{B31CE750-43AE-7340-A492-8CC1AB28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"/>
            <a:ext cx="4567238" cy="29582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еминар &quot;Жизненный сценарий. Перезагрузка&quot;">
            <a:extLst>
              <a:ext uri="{FF2B5EF4-FFF2-40B4-BE49-F238E27FC236}">
                <a16:creationId xmlns:a16="http://schemas.microsoft.com/office/drawing/2014/main" id="{389E0366-A6FF-BD44-B947-0D1DD2D86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4" y="2958205"/>
            <a:ext cx="3559969" cy="38228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E5F7FD"/>
            </a:gs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72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8E1848-CB1F-C24A-9595-656D11C74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425" y="171451"/>
            <a:ext cx="6312430" cy="6686550"/>
          </a:xfrm>
        </p:spPr>
        <p:txBody>
          <a:bodyPr/>
          <a:lstStyle/>
          <a:p>
            <a:pPr marL="0" indent="0">
              <a:buNone/>
            </a:pPr>
            <a:r>
              <a:rPr lang="uk-UA" b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НОРМАТИВНИЙ ПРОГНОЗ (ЯК?)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будується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від вже заданого стану до існуючих тенденцій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(тобто, у зворотному напрямку)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виявляє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резерви системи для досягнення заданої мети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принцип розробки Н.П. дуже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схожий з механізмом прийняття рішення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адже спочатку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ставиться мета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яку необхідно досягти, а потім ведеться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пошук оптимальних шляхів її реалізації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завдання Н.П.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1) показати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найбільш бажані (або ж небажані)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для заданого суб'єкта політики альтернативи розвитку 2) виявити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фактори, тенденції, суб'єктів, на  які заданий суб'єкт політики може впливати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 метою реалізації найбільш сприятливих альтернатив (або ж запобігти найменш сприятливих )</a:t>
            </a:r>
          </a:p>
        </p:txBody>
      </p:sp>
      <p:pic>
        <p:nvPicPr>
          <p:cNvPr id="9218" name="Picture 2" descr="Хрущев Н.С. Строительство коммунизма в СССР и развитие сельского хозяйства.  Том 8. Май 1963 года - март 1964 года [DJVU] - Все для студента">
            <a:extLst>
              <a:ext uri="{FF2B5EF4-FFF2-40B4-BE49-F238E27FC236}">
                <a16:creationId xmlns:a16="http://schemas.microsoft.com/office/drawing/2014/main" id="{FD68B937-3FAC-794F-836A-F84F0494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96837"/>
            <a:ext cx="4557712" cy="67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7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E5F7FD"/>
            </a:gs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72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0D613-2F63-944D-99C6-277930E4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4029"/>
            <a:ext cx="3525297" cy="9125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ПОШУКОВИЙ ПРОГНОЗ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3113E7F-BF61-BF4D-9FB8-0A933E4D934D}"/>
              </a:ext>
            </a:extLst>
          </p:cNvPr>
          <p:cNvSpPr/>
          <p:nvPr/>
        </p:nvSpPr>
        <p:spPr>
          <a:xfrm>
            <a:off x="4179460" y="1279970"/>
            <a:ext cx="671513" cy="6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id="{4C6F05F6-F2B6-6E43-AF77-7E39A76A245D}"/>
              </a:ext>
            </a:extLst>
          </p:cNvPr>
          <p:cNvSpPr/>
          <p:nvPr/>
        </p:nvSpPr>
        <p:spPr>
          <a:xfrm rot="19784790">
            <a:off x="4723447" y="371299"/>
            <a:ext cx="1821442" cy="52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B0713C82-3F43-8247-A2BB-B548E37320A6}"/>
              </a:ext>
            </a:extLst>
          </p:cNvPr>
          <p:cNvSpPr/>
          <p:nvPr/>
        </p:nvSpPr>
        <p:spPr>
          <a:xfrm>
            <a:off x="2203766" y="4957333"/>
            <a:ext cx="29238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id="{636ECAB0-F81A-F045-A5B1-C0EDD120F68F}"/>
              </a:ext>
            </a:extLst>
          </p:cNvPr>
          <p:cNvSpPr/>
          <p:nvPr/>
        </p:nvSpPr>
        <p:spPr>
          <a:xfrm rot="1729890">
            <a:off x="5016881" y="2257743"/>
            <a:ext cx="192469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BA056D6B-5787-F742-A911-E6CA3D5970D8}"/>
              </a:ext>
            </a:extLst>
          </p:cNvPr>
          <p:cNvSpPr/>
          <p:nvPr/>
        </p:nvSpPr>
        <p:spPr>
          <a:xfrm rot="20745998">
            <a:off x="5072637" y="915490"/>
            <a:ext cx="22723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343DA153-D91A-EA4D-9D91-8626EC500B54}"/>
              </a:ext>
            </a:extLst>
          </p:cNvPr>
          <p:cNvSpPr/>
          <p:nvPr/>
        </p:nvSpPr>
        <p:spPr>
          <a:xfrm rot="2921970">
            <a:off x="4403694" y="2721382"/>
            <a:ext cx="1901846" cy="484632"/>
          </a:xfrm>
          <a:prstGeom prst="rightArrow">
            <a:avLst>
              <a:gd name="adj1" fmla="val 506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174E652-603C-EF4C-9C05-6D9456655D0C}"/>
              </a:ext>
            </a:extLst>
          </p:cNvPr>
          <p:cNvSpPr/>
          <p:nvPr/>
        </p:nvSpPr>
        <p:spPr>
          <a:xfrm>
            <a:off x="1244401" y="4863893"/>
            <a:ext cx="671513" cy="6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Выгнутая влево стрелка 24">
            <a:extLst>
              <a:ext uri="{FF2B5EF4-FFF2-40B4-BE49-F238E27FC236}">
                <a16:creationId xmlns:a16="http://schemas.microsoft.com/office/drawing/2014/main" id="{52645F17-5BF5-284F-8960-6A96E5EADE55}"/>
              </a:ext>
            </a:extLst>
          </p:cNvPr>
          <p:cNvSpPr/>
          <p:nvPr/>
        </p:nvSpPr>
        <p:spPr>
          <a:xfrm rot="16200000">
            <a:off x="3232473" y="4176723"/>
            <a:ext cx="946326" cy="3419596"/>
          </a:xfrm>
          <a:prstGeom prst="curvedRightArrow">
            <a:avLst>
              <a:gd name="adj1" fmla="val 34292"/>
              <a:gd name="adj2" fmla="val 50000"/>
              <a:gd name="adj3" fmla="val 28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6" name="Выгнутая влево стрелка 25">
            <a:extLst>
              <a:ext uri="{FF2B5EF4-FFF2-40B4-BE49-F238E27FC236}">
                <a16:creationId xmlns:a16="http://schemas.microsoft.com/office/drawing/2014/main" id="{1F3C40E6-19A2-BD42-89CC-4CE92328AF08}"/>
              </a:ext>
            </a:extLst>
          </p:cNvPr>
          <p:cNvSpPr/>
          <p:nvPr/>
        </p:nvSpPr>
        <p:spPr>
          <a:xfrm rot="16200000" flipH="1">
            <a:off x="3192511" y="2906127"/>
            <a:ext cx="946326" cy="3121810"/>
          </a:xfrm>
          <a:prstGeom prst="curvedRightArrow">
            <a:avLst>
              <a:gd name="adj1" fmla="val 34292"/>
              <a:gd name="adj2" fmla="val 50000"/>
              <a:gd name="adj3" fmla="val 29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7" name="Стрелка вправо 26">
            <a:extLst>
              <a:ext uri="{FF2B5EF4-FFF2-40B4-BE49-F238E27FC236}">
                <a16:creationId xmlns:a16="http://schemas.microsoft.com/office/drawing/2014/main" id="{A69291B7-88FD-FE4B-BE39-510B37B35370}"/>
              </a:ext>
            </a:extLst>
          </p:cNvPr>
          <p:cNvSpPr/>
          <p:nvPr/>
        </p:nvSpPr>
        <p:spPr>
          <a:xfrm>
            <a:off x="5047936" y="1546767"/>
            <a:ext cx="229309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5E10DE7-738A-F746-91DE-50D0879959B8}"/>
              </a:ext>
            </a:extLst>
          </p:cNvPr>
          <p:cNvSpPr/>
          <p:nvPr/>
        </p:nvSpPr>
        <p:spPr>
          <a:xfrm>
            <a:off x="5335510" y="4826601"/>
            <a:ext cx="985366" cy="671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2244AB4E-EC56-C843-9405-690013B9DF99}"/>
              </a:ext>
            </a:extLst>
          </p:cNvPr>
          <p:cNvSpPr txBox="1">
            <a:spLocks/>
          </p:cNvSpPr>
          <p:nvPr/>
        </p:nvSpPr>
        <p:spPr>
          <a:xfrm>
            <a:off x="5335510" y="5886520"/>
            <a:ext cx="3855089" cy="912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НОРМАТИВНИЙ ПРОГНОЗ</a:t>
            </a:r>
          </a:p>
        </p:txBody>
      </p:sp>
      <p:pic>
        <p:nvPicPr>
          <p:cNvPr id="4098" name="Picture 2" descr="Когда Украина вступит в ЕС: два сценария от европейского политика / В мире  / Судебно-юридическая газета">
            <a:extLst>
              <a:ext uri="{FF2B5EF4-FFF2-40B4-BE49-F238E27FC236}">
                <a16:creationId xmlns:a16="http://schemas.microsoft.com/office/drawing/2014/main" id="{36A44E84-7567-8D4C-AAC8-833D12B62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37" y="3365325"/>
            <a:ext cx="4671858" cy="26279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Байден: &quot;Холодной войны с Китаем не будет&quot;. О чем говорили лидеры США и КНР  перед саммитом G20 - BBC News Русская служба">
            <a:extLst>
              <a:ext uri="{FF2B5EF4-FFF2-40B4-BE49-F238E27FC236}">
                <a16:creationId xmlns:a16="http://schemas.microsoft.com/office/drawing/2014/main" id="{D90F3C5B-6F38-C848-A535-76F2C195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64" y="360877"/>
            <a:ext cx="4664945" cy="26279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8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E5F7FD"/>
            </a:gs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72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39EA38-3896-4A4E-8DFB-DC74CB8D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462" y="128588"/>
            <a:ext cx="6205537" cy="6729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5. ЗА ХАРАКТЕРОМ ВПЛИВУ НА РЕЗУЛЬТАТ ПРОГНОЗУ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політиці сам </a:t>
            </a:r>
            <a:r>
              <a:rPr lang="uk-UA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факт розробки прогнозу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може стати </a:t>
            </a:r>
            <a:r>
              <a:rPr lang="uk-UA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новим фактором 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 процесі, який цей прогноз розглядає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(в цьому відмінність соціально-політичних прогнозів від природничих)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Пошукові і нормативні прогнози поділяються на </a:t>
            </a:r>
            <a:r>
              <a:rPr lang="uk-UA" b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АКТИВНІ І ПАСИВНІ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прогнози: активні впливають на об'єкт прогнозування, пасивні не впливають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Будь-який прогноз, що набуває розвиток  у політичному рішенні, є активним – тому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активними прогнозами є усі нормативні прогнози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а також ті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пошукові, якщо вони стали підставою для початку розробки рішення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 метою зміни ситуації  (загалом, пошукові прогнози є пасивними)</a:t>
            </a:r>
          </a:p>
        </p:txBody>
      </p:sp>
      <p:pic>
        <p:nvPicPr>
          <p:cNvPr id="10242" name="Picture 2" descr="Возможно ли построение коммунизма в отдельно взятой стране?: vls_smolich —  LiveJournal">
            <a:extLst>
              <a:ext uri="{FF2B5EF4-FFF2-40B4-BE49-F238E27FC236}">
                <a16:creationId xmlns:a16="http://schemas.microsoft.com/office/drawing/2014/main" id="{715BF9C6-F11D-9A4C-84EA-6BC408C6B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1" y="3515818"/>
            <a:ext cx="3666343" cy="33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ЧОМУ В СРСР В 1980 РОЦІ НЕ НАСТАВ ОБІЦЯНИЙ КОМУНІЗМ – FOTIK">
            <a:extLst>
              <a:ext uri="{FF2B5EF4-FFF2-40B4-BE49-F238E27FC236}">
                <a16:creationId xmlns:a16="http://schemas.microsoft.com/office/drawing/2014/main" id="{6F717AD0-900D-674D-8429-D75E9852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1" y="0"/>
            <a:ext cx="3194532" cy="46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1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E5F7FD"/>
            </a:gs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72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B84BAD-87E9-504F-AEE3-E49E2AA3A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5" y="142874"/>
            <a:ext cx="6229350" cy="6715126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ПАРАДОКСИ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САМОЗДІЙСНЕННЯ АБО САМОРУЙНАЦІЇ ПРОГНОЗУ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якщо до цього процесу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долучається діяльність людини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протягом якої реалізуються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позитивні очікування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або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ліквідуються застереження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та загрози; 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мається на увазі, що саме усвідомлення і розуміння певної (передусім небезпечної) перспективи призводить до того, що суспільство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зосереджується на цьому явищі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цілеспрямованими рішеннями вживає заходів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щоб прогноз здійснився або не здійснився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САМОЗДІЙСНЕННЯ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прогноз має настільки сильний вплив, що реалізується навіть якщо не існує для цього передумов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САМОРУЙНАЦІЯ (САМОЗАПЕРЕЧЕННЯ)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показує негативні наслідки здійснення прогнозу задля того, щоб докласти зусиль і не довести до його здійснення</a:t>
            </a:r>
          </a:p>
        </p:txBody>
      </p:sp>
      <p:pic>
        <p:nvPicPr>
          <p:cNvPr id="13314" name="Picture 2" descr="Пророчество о конце света не сбылось: как жить дальше? - BBC News Русская  служба">
            <a:extLst>
              <a:ext uri="{FF2B5EF4-FFF2-40B4-BE49-F238E27FC236}">
                <a16:creationId xmlns:a16="http://schemas.microsoft.com/office/drawing/2014/main" id="{A9EC8236-CF3C-3D49-9EC5-C8BEC0D70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74"/>
            <a:ext cx="5435600" cy="30575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Сегодня конец света. Что погубит человечество 21 декабря 2012 года: ТОП  катаклизмов - ТЕХНО bigmir)net">
            <a:extLst>
              <a:ext uri="{FF2B5EF4-FFF2-40B4-BE49-F238E27FC236}">
                <a16:creationId xmlns:a16="http://schemas.microsoft.com/office/drawing/2014/main" id="{297C1C51-173E-894A-A7FD-BBA8246A8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200399"/>
            <a:ext cx="4714875" cy="36576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Майя отменили конец света — Audit-it.ru">
            <a:extLst>
              <a:ext uri="{FF2B5EF4-FFF2-40B4-BE49-F238E27FC236}">
                <a16:creationId xmlns:a16="http://schemas.microsoft.com/office/drawing/2014/main" id="{7BBDED63-FE05-E849-88A3-3A670446D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2028824"/>
            <a:ext cx="3124200" cy="23431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3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E5F7FD"/>
            </a:gs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72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15A214-4CC7-1B45-B831-169E8324D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388" y="864108"/>
            <a:ext cx="5529262" cy="512064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ЕФЕКТ ЕДИПА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(за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Поппером) – за легендою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Едип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вбив свого батька, якого ніколи не бачив. Батько кинув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Едипа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у дитинстві через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провісництво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згідно з яким він мав бути вбитим своїм же сином (однак цей приклад впливу передбачення на результат не зовсім вдало взятий Поппером, оскільки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Едип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був незнайомий з пророцтвом, тому воно не є безпосередньою причиною вбивства)</a:t>
            </a:r>
          </a:p>
        </p:txBody>
      </p:sp>
      <p:pic>
        <p:nvPicPr>
          <p:cNvPr id="11266" name="Picture 2" descr="Трагедия Эдипа: взгляд психоанализа. | Shmandercheizer | Яндекс Дзен">
            <a:extLst>
              <a:ext uri="{FF2B5EF4-FFF2-40B4-BE49-F238E27FC236}">
                <a16:creationId xmlns:a16="http://schemas.microsoft.com/office/drawing/2014/main" id="{78F11BFD-9E14-0143-8813-B519B7C36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8" y="728663"/>
            <a:ext cx="6298130" cy="52652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E5F7FD"/>
            </a:gs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72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9F88E0-F3A5-2F42-BD2B-4964CE6C5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850" y="114300"/>
            <a:ext cx="6534150" cy="6743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ЕФЕКТ ПІГМАЛІОНА (ЕФЕКТ РОЗЕНТАЛЯ)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 синонім </a:t>
            </a:r>
            <a:r>
              <a:rPr lang="uk-UA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самоздійснюваного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прогнозу; психологічний феномен (обґрунтував і дав таку назву </a:t>
            </a:r>
            <a:r>
              <a:rPr lang="uk-UA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америк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психолог Роберт </a:t>
            </a:r>
            <a:r>
              <a:rPr lang="uk-UA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Розенталь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у 1966р.), який полягає у тому, що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очікування людини реалізації пророцтва в багатьом визначають характер його дій та інтерпретацію реакцій оточуючих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що і провокує </a:t>
            </a:r>
            <a:r>
              <a:rPr lang="uk-UA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самоздійснення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пророцтва,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тобто людина настільки впевнена у правильності якоїсь інформації і мимоволі діє таким чином, що ця інформація отримує фактичне підтвердження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; за давньогрецькою легендою Пігмаліон (був царем Кіпру і скульптором) зробив скульптуру Галатеї настільки прекрасною, що сам закохався в неї і умолив богів оживити її, що вони  і зробили на його прохання.</a:t>
            </a:r>
            <a:endParaRPr lang="ru-UA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uk-UA" dirty="0"/>
          </a:p>
        </p:txBody>
      </p:sp>
      <p:pic>
        <p:nvPicPr>
          <p:cNvPr id="12290" name="Picture 2" descr="Пигмалион и Галатея&quot; в легендах, живописи и скульптурах.: antiquity_ru —  LiveJournal">
            <a:extLst>
              <a:ext uri="{FF2B5EF4-FFF2-40B4-BE49-F238E27FC236}">
                <a16:creationId xmlns:a16="http://schemas.microsoft.com/office/drawing/2014/main" id="{27F046F4-1074-7D42-864C-A11D9F40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116513" cy="659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6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E5F7FD"/>
            </a:gs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72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6AA47B-3013-864E-80F7-761AA3287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263" y="78240"/>
            <a:ext cx="8186737" cy="2936423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ЕФЕКТ  (ІНФОРМАЦІЯ) КАСАНДРИ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прогноз з з дуже високим ступенем точності, який як правило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збувається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але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йому не вірять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оскільки він містить багато негативної інформації, яка є незручною та дискомфортною для сприйняття</a:t>
            </a:r>
          </a:p>
        </p:txBody>
      </p:sp>
      <p:pic>
        <p:nvPicPr>
          <p:cNvPr id="14338" name="Picture 2" descr="Вещая Кассандра">
            <a:extLst>
              <a:ext uri="{FF2B5EF4-FFF2-40B4-BE49-F238E27FC236}">
                <a16:creationId xmlns:a16="http://schemas.microsoft.com/office/drawing/2014/main" id="{735C740F-9EE9-7649-9A43-5D1EAE29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57" y="1030571"/>
            <a:ext cx="3899821" cy="52254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Почему Аполлон плюнул в рот Кассандре, и к чему это привело? | „ΦΙΛΟΣΟΦΊΑ“  — ЭНЦИКЛОПЕДИЯ ДЛЯ ЛЮБОПЫТСТВУЮЩИХ | Яндекс Дзен">
            <a:extLst>
              <a:ext uri="{FF2B5EF4-FFF2-40B4-BE49-F238E27FC236}">
                <a16:creationId xmlns:a16="http://schemas.microsoft.com/office/drawing/2014/main" id="{9B58D8EC-7EF4-F849-B561-C0FFA71FE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9" y="2563406"/>
            <a:ext cx="6858000" cy="43293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12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E5F7FD"/>
            </a:gs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72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86B69D-2E68-F345-BC74-F554C736F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649" y="114301"/>
            <a:ext cx="6991351" cy="6600824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ПРОГНОСТИЧНА ПАНІКА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виникає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під час моди на прогнози негативних явищ;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 такому випадку у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псевдопрогнозистів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може виникнути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впевненість у наближенні краху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катастрофи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ПРОГНОСТИЧНА СЛІПОТА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спостерігається у прогнозиста,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орієнтованого лише на позитивні прогнози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який може пропустити «несприятливий» прогноз, без знання якого сприятливі тенденції можуть і не виявитися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ЕФЕКТ ПРОГНОСТИЧНОЇ МОДИ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прогнозист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робить успішні прогнози в певній галузі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до якої таким чином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привертається увага інших дослідників, але часто «золота жила» виснажується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через недостатність зібраного матеріалу з історії розвитку даного явища і ефективність прогнозування знижується</a:t>
            </a:r>
          </a:p>
        </p:txBody>
      </p:sp>
      <p:pic>
        <p:nvPicPr>
          <p:cNvPr id="15364" name="Picture 4" descr="Слепой мужчина прозрел благодаря уникальной операции — Naked Science">
            <a:extLst>
              <a:ext uri="{FF2B5EF4-FFF2-40B4-BE49-F238E27FC236}">
                <a16:creationId xmlns:a16="http://schemas.microsoft.com/office/drawing/2014/main" id="{7B76F4A4-53B4-E840-9AA5-8C6BE0B2A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" y="114301"/>
            <a:ext cx="5160647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Коронавирус и Ванга: насколько сбылись прогнозы слепой прорицательницы |  Спорт | Селдон Новости">
            <a:extLst>
              <a:ext uri="{FF2B5EF4-FFF2-40B4-BE49-F238E27FC236}">
                <a16:creationId xmlns:a16="http://schemas.microsoft.com/office/drawing/2014/main" id="{3F9F4F84-69AD-4647-897F-F7D274B72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1" y="3914776"/>
            <a:ext cx="4769621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3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BD78F2-06CE-F743-9B13-60E81C40E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813" y="171450"/>
            <a:ext cx="5543550" cy="634365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1. ЗА КРИТЕРІЄМ ОБ'ЄКТА ПРОГНОЗУВАННЯ: </a:t>
            </a:r>
          </a:p>
          <a:p>
            <a:pPr marL="0" indent="0">
              <a:buNone/>
            </a:pPr>
            <a:r>
              <a:rPr lang="uk-UA" b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- ВНУТРІШНЬОПОЛІТИЧНЕ   ПРОГНОЗУВАННЯ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-сфера взаємовідносин між класами, націями та іншими соціальними групами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функціонування усіх елементів політичної системи суспільства 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політичні рухи, політичні відносини, політична свідомість і поведінка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напрямки рішень і дій соціальних угруповань, їх лідерів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вибір державою того чи іншого курсу реформ 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прогнозні оцінки конкретних політичних подій</a:t>
            </a:r>
          </a:p>
          <a:p>
            <a:endParaRPr lang="uk-UA" dirty="0"/>
          </a:p>
        </p:txBody>
      </p:sp>
      <p:pic>
        <p:nvPicPr>
          <p:cNvPr id="1028" name="Picture 4" descr="Пресс-конференция Дональда Трампа: главные заявления - Korrespondent.net">
            <a:extLst>
              <a:ext uri="{FF2B5EF4-FFF2-40B4-BE49-F238E27FC236}">
                <a16:creationId xmlns:a16="http://schemas.microsoft.com/office/drawing/2014/main" id="{7E4B0FD4-3F45-ED43-A720-AF2868201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r="4137"/>
          <a:stretch/>
        </p:blipFill>
        <p:spPr bwMode="auto">
          <a:xfrm>
            <a:off x="122658" y="99050"/>
            <a:ext cx="5155127" cy="34585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ибори у США — Практика Влади">
            <a:extLst>
              <a:ext uri="{FF2B5EF4-FFF2-40B4-BE49-F238E27FC236}">
                <a16:creationId xmlns:a16="http://schemas.microsoft.com/office/drawing/2014/main" id="{8E800F9F-ECAD-0543-8A8E-0BFD47FA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91" y="1786082"/>
            <a:ext cx="4031922" cy="41582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ыборы в США: почему Дональд Трамп все еще может победить - BBC News  Русская служба">
            <a:extLst>
              <a:ext uri="{FF2B5EF4-FFF2-40B4-BE49-F238E27FC236}">
                <a16:creationId xmlns:a16="http://schemas.microsoft.com/office/drawing/2014/main" id="{AF9F98EB-FDAF-C948-BC02-67D568F7F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4514462"/>
            <a:ext cx="3984299" cy="22444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32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E5F7FD"/>
            </a:gs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72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F5879-8D80-0243-9189-DB575CD7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639" y="410249"/>
            <a:ext cx="5008398" cy="1940811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ДЯКУЮ ЗА УВАГУ!</a:t>
            </a:r>
          </a:p>
        </p:txBody>
      </p:sp>
      <p:pic>
        <p:nvPicPr>
          <p:cNvPr id="5122" name="Picture 2" descr="What is your future Career?">
            <a:extLst>
              <a:ext uri="{FF2B5EF4-FFF2-40B4-BE49-F238E27FC236}">
                <a16:creationId xmlns:a16="http://schemas.microsoft.com/office/drawing/2014/main" id="{214B0568-6466-A849-A005-E07A5D6B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634975"/>
            <a:ext cx="7526216" cy="50174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7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D89C25-3A90-C948-AE09-588DFF0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328613"/>
            <a:ext cx="6555318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- ЗОВНІШНЬОПОЛІТИЧНЕ ПРОГНОЗУВАННЯ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прогнози у сфері міжнародних відносин і зовнішньої політики, в яких пріоритет надається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оцінкам розвитку і взаємовідносин держав та вивченню загальних тенденцій світового розвитку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економічні, політичні, правові, дипломатичні, ідеологічні, соціально-психологічні, культурні, науково-технічні, торгівельні, військові та інші зв'язки і взаємовідносини  між державами, народами, партіями, організаціями і конкретними особами, які діють на міжнародній арені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оцінка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загальної обстановки у світі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регіоні, країні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вивчення тенденцій, напрямків розвитку і факторів, які вивчають ту чи іншу подію,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спроби оцінки нових можливих факторів розвитку</a:t>
            </a:r>
          </a:p>
          <a:p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uk-UA" dirty="0"/>
          </a:p>
        </p:txBody>
      </p:sp>
      <p:pic>
        <p:nvPicPr>
          <p:cNvPr id="1026" name="Picture 2" descr="План Д10: як назавжди перемогти Росію | Історична правда">
            <a:extLst>
              <a:ext uri="{FF2B5EF4-FFF2-40B4-BE49-F238E27FC236}">
                <a16:creationId xmlns:a16="http://schemas.microsoft.com/office/drawing/2014/main" id="{F74B33D1-F9B9-B94A-80F8-B98E94781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6" y="3151845"/>
            <a:ext cx="4941540" cy="3706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ійна не має виправдання, вона ніколи не стане вирішенням |  Харківсько-Запорізька дієцезія РКЦ">
            <a:extLst>
              <a:ext uri="{FF2B5EF4-FFF2-40B4-BE49-F238E27FC236}">
                <a16:creationId xmlns:a16="http://schemas.microsoft.com/office/drawing/2014/main" id="{B1117B50-FD2F-694E-A419-DFB3B3656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" y="114034"/>
            <a:ext cx="5402112" cy="3037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E5F7FD"/>
            </a:gs>
            <a:gs pos="11000">
              <a:schemeClr val="accent5">
                <a:lumMod val="20000"/>
                <a:lumOff val="80000"/>
              </a:schemeClr>
            </a:gs>
            <a:gs pos="28000">
              <a:schemeClr val="accent6">
                <a:lumMod val="20000"/>
                <a:lumOff val="80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72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udson Institute on Twitter: &quot;Hudson Institute thanks Prime Minister  @AbeShinzo for his longstanding efforts to deepen the Japan-US  relationship, and for his personal friendship to Hudson. Under PM Abe's  leadership, Japan achieved">
            <a:extLst>
              <a:ext uri="{FF2B5EF4-FFF2-40B4-BE49-F238E27FC236}">
                <a16:creationId xmlns:a16="http://schemas.microsoft.com/office/drawing/2014/main" id="{88B7B79F-A373-0E40-ACE7-957F2452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2" y="25266"/>
            <a:ext cx="5385884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ять сценариев войны от Института мира США | Кристиан Б. Малапарте | РЕН ТВ">
            <a:extLst>
              <a:ext uri="{FF2B5EF4-FFF2-40B4-BE49-F238E27FC236}">
                <a16:creationId xmlns:a16="http://schemas.microsoft.com/office/drawing/2014/main" id="{5794428A-5E3A-8F47-AACB-21336B78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5" y="3366261"/>
            <a:ext cx="5562599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he Brookings Institute - Washington, DC USA Stock Photo - Alamy">
            <a:extLst>
              <a:ext uri="{FF2B5EF4-FFF2-40B4-BE49-F238E27FC236}">
                <a16:creationId xmlns:a16="http://schemas.microsoft.com/office/drawing/2014/main" id="{C7D86470-6995-AD45-9F36-E1A919666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4"/>
          <a:stretch/>
        </p:blipFill>
        <p:spPr bwMode="auto">
          <a:xfrm>
            <a:off x="6912236" y="60432"/>
            <a:ext cx="4529137" cy="29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2F1DC7BA-EA27-DD42-BBBE-D1F2E93AD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4" y="2791343"/>
            <a:ext cx="3234000" cy="398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35EF6D4-C6A8-3F40-A821-80041FC6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546" y="2664413"/>
            <a:ext cx="2686050" cy="87284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dirty="0" err="1">
                <a:latin typeface="Bookman Old Style" panose="02050604050505020204" pitchFamily="18" charset="0"/>
              </a:rPr>
              <a:t>Гудзонівський</a:t>
            </a:r>
            <a:r>
              <a:rPr lang="uk-UA" sz="2200" b="1" dirty="0">
                <a:latin typeface="Bookman Old Style" panose="02050604050505020204" pitchFamily="18" charset="0"/>
              </a:rPr>
              <a:t> інститут (США)</a:t>
            </a:r>
            <a:br>
              <a:rPr lang="uk-UA" dirty="0"/>
            </a:br>
            <a:endParaRPr lang="uk-UA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91E4E05-3C25-C049-8CC0-0E0D39B209F9}"/>
              </a:ext>
            </a:extLst>
          </p:cNvPr>
          <p:cNvSpPr txBox="1">
            <a:spLocks/>
          </p:cNvSpPr>
          <p:nvPr/>
        </p:nvSpPr>
        <p:spPr>
          <a:xfrm>
            <a:off x="230746" y="6250056"/>
            <a:ext cx="5008022" cy="582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Інститут миру</a:t>
            </a:r>
          </a:p>
          <a:p>
            <a:pPr algn="ctr"/>
            <a:r>
              <a:rPr lang="uk-UA" sz="8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(США)</a:t>
            </a:r>
            <a:br>
              <a:rPr lang="uk-UA" dirty="0"/>
            </a:br>
            <a:endParaRPr lang="uk-UA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15555D3-E8DF-3A46-A60C-A8AAE111CEBA}"/>
              </a:ext>
            </a:extLst>
          </p:cNvPr>
          <p:cNvSpPr txBox="1">
            <a:spLocks/>
          </p:cNvSpPr>
          <p:nvPr/>
        </p:nvSpPr>
        <p:spPr>
          <a:xfrm>
            <a:off x="9344288" y="3054975"/>
            <a:ext cx="3105150" cy="10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Брукінгський</a:t>
            </a:r>
            <a:r>
              <a:rPr lang="uk-UA" sz="5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інститут</a:t>
            </a:r>
          </a:p>
          <a:p>
            <a:pPr algn="ctr"/>
            <a:r>
              <a:rPr lang="uk-UA" sz="5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(США)</a:t>
            </a:r>
            <a:br>
              <a:rPr lang="uk-UA" dirty="0"/>
            </a:br>
            <a:endParaRPr lang="uk-UA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40B691D-B3A2-5342-B7BF-25E265B25119}"/>
              </a:ext>
            </a:extLst>
          </p:cNvPr>
          <p:cNvSpPr txBox="1">
            <a:spLocks/>
          </p:cNvSpPr>
          <p:nvPr/>
        </p:nvSpPr>
        <p:spPr>
          <a:xfrm>
            <a:off x="9505950" y="5997360"/>
            <a:ext cx="2686050" cy="467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Міжнародний інститут стратегічних досліджень (Британія)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007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E5F7FD"/>
            </a:gs>
            <a:gs pos="11000">
              <a:schemeClr val="accent5">
                <a:lumMod val="20000"/>
                <a:lumOff val="80000"/>
              </a:schemeClr>
            </a:gs>
            <a:gs pos="28000">
              <a:schemeClr val="accent6">
                <a:lumMod val="20000"/>
                <a:lumOff val="80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72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B068B9-68C6-6C44-88BB-7C55DD996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962" y="142875"/>
            <a:ext cx="6777037" cy="6701632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2. ЗА ГАЛУЗЕВИМ ЗМІСТОМ ПОЛІТИКО-ПРОГНОСТИЧНИХ ДОСЛІДЖЕНЬ</a:t>
            </a:r>
          </a:p>
          <a:p>
            <a:pPr>
              <a:buFontTx/>
              <a:buChar char="-"/>
            </a:pPr>
            <a:r>
              <a:rPr lang="uk-UA" b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ТЕОРЕТИЧНІ І ПРИКЛАДНІ ПРОГНОЗИ  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Теоретичні прогнози –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прогнози політичної мегакартини країни/світу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теоретичні пронози історично є найдавнішими - ідеальне суспільство Платона «Держава», Т. Мора «Утопія», Т. Кампанелли «Місто Сонця», Т. Гоббса «Левіафан») – у  більшості випадків не відповідали критеріям сучасного прогнозу, оскільки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давали картину бажаного майбутнього, але не показували шляхи його досягнення; містять науково обґрунтовані ймовірнісні судження про майбутнє, якщо брати до уваги розвиток науки саме на той час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Прогнози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Маркса – зміни формацій (хоча це лінійний та безальтернативний (фаталізм) підхід до прогнозування!!!)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Прогнози конфлікту цивілізацій С.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Гантінгтона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основі культурологічного підходу – вже відповідають, на відміну від попередніх, критеріям науковості</a:t>
            </a:r>
          </a:p>
          <a:p>
            <a:endParaRPr lang="uk-UA" dirty="0"/>
          </a:p>
        </p:txBody>
      </p:sp>
      <p:pic>
        <p:nvPicPr>
          <p:cNvPr id="4100" name="Picture 4" descr="Читать краткое содержание книги «Город Солнца»">
            <a:extLst>
              <a:ext uri="{FF2B5EF4-FFF2-40B4-BE49-F238E27FC236}">
                <a16:creationId xmlns:a16="http://schemas.microsoft.com/office/drawing/2014/main" id="{AB577792-8230-CB4A-A362-66994C24B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1" y="0"/>
            <a:ext cx="4203633" cy="35730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Томас Мор Утопия в списке 100 лучших книг всех времен">
            <a:extLst>
              <a:ext uri="{FF2B5EF4-FFF2-40B4-BE49-F238E27FC236}">
                <a16:creationId xmlns:a16="http://schemas.microsoft.com/office/drawing/2014/main" id="{F94AB804-E44F-474F-AD68-0B2F97FB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2" y="2006557"/>
            <a:ext cx="2832100" cy="45097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Левиафан: между ужасом и признанием — Вестник Европы">
            <a:extLst>
              <a:ext uri="{FF2B5EF4-FFF2-40B4-BE49-F238E27FC236}">
                <a16:creationId xmlns:a16="http://schemas.microsoft.com/office/drawing/2014/main" id="{8EF8DA4C-A311-5F4C-9E50-39F3F93B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0" y="3071768"/>
            <a:ext cx="2616133" cy="37727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4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2000">
              <a:srgbClr val="E5F7FD"/>
            </a:gs>
            <a:gs pos="8000">
              <a:schemeClr val="accent5">
                <a:lumMod val="20000"/>
                <a:lumOff val="80000"/>
              </a:schemeClr>
            </a:gs>
            <a:gs pos="22000">
              <a:schemeClr val="accent6">
                <a:lumMod val="20000"/>
                <a:lumOff val="80000"/>
              </a:schemeClr>
            </a:gs>
            <a:gs pos="48000">
              <a:schemeClr val="accent4">
                <a:lumMod val="20000"/>
                <a:lumOff val="80000"/>
              </a:schemeClr>
            </a:gs>
            <a:gs pos="79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442EEB-94E7-9944-A16F-78D03175C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74" y="228600"/>
            <a:ext cx="5629275" cy="6472238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Теоретичні прогнози = політичні проекти майбутнього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Мають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глобальний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характер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Мають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великий період випередження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або взагалі не мають його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Демонструють передусім (виключно)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базисні, принципові для тих або інших політичних систем якісні зміни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які призводять до суттєвих трансформацій в них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адресовані конкретним особам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що приймають рішення</a:t>
            </a:r>
          </a:p>
          <a:p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!!! Прикладні прогнози мають протилежні характеристики на відміну від теоретичних</a:t>
            </a:r>
          </a:p>
        </p:txBody>
      </p:sp>
      <p:pic>
        <p:nvPicPr>
          <p:cNvPr id="5124" name="Picture 4" descr="15 профессий будущего в сфере дизайна - Статьи о новых профессиях">
            <a:extLst>
              <a:ext uri="{FF2B5EF4-FFF2-40B4-BE49-F238E27FC236}">
                <a16:creationId xmlns:a16="http://schemas.microsoft.com/office/drawing/2014/main" id="{945C51C9-93FC-B541-906E-52C21069C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2" y="46038"/>
            <a:ext cx="5788311" cy="33829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Что делают футурологи?. Ответы на редко задаваемые вопросы о… | by Danila  Medvedev | Medium">
            <a:extLst>
              <a:ext uri="{FF2B5EF4-FFF2-40B4-BE49-F238E27FC236}">
                <a16:creationId xmlns:a16="http://schemas.microsoft.com/office/drawing/2014/main" id="{C0953C29-5100-1842-98BC-0BD1D5692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" y="1426300"/>
            <a:ext cx="4586288" cy="31217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ophia: World's first robot citizen attends conference in India; makers  reveal Sophia can draw now - The Economic Times">
            <a:extLst>
              <a:ext uri="{FF2B5EF4-FFF2-40B4-BE49-F238E27FC236}">
                <a16:creationId xmlns:a16="http://schemas.microsoft.com/office/drawing/2014/main" id="{CC5628F6-C7E0-7E49-B02E-0F720243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" y="3736241"/>
            <a:ext cx="4162346" cy="31217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Одри Хёпберн Фото">
            <a:extLst>
              <a:ext uri="{FF2B5EF4-FFF2-40B4-BE49-F238E27FC236}">
                <a16:creationId xmlns:a16="http://schemas.microsoft.com/office/drawing/2014/main" id="{23F9F342-0FE8-0E4D-95C2-172D91D17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94" y="4077458"/>
            <a:ext cx="2310939" cy="2197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9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E5F7FD"/>
            </a:gs>
            <a:gs pos="11000">
              <a:schemeClr val="accent5">
                <a:lumMod val="20000"/>
                <a:lumOff val="80000"/>
              </a:schemeClr>
            </a:gs>
            <a:gs pos="28000">
              <a:schemeClr val="accent6">
                <a:lumMod val="20000"/>
                <a:lumOff val="80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72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B4BEC5-8543-544F-9BDF-66D443226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650" y="0"/>
            <a:ext cx="6872288" cy="6858000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3. ЗА ПЕРІОДОМ ВИПЕРЕДЖЕННЯ ПРОГНОЗУ 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Б.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Хогвуд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 Л. Ганн вважають найбільш близькою до політичних прогнозів є їх </a:t>
            </a:r>
            <a:r>
              <a:rPr lang="uk-UA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класифікація в економіці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 короткострокові (до 1 року), середньострокові (до 5 років), довгострокові (більше 5 років), однак визнають, що в політології можуть вони не спрацювати. Тому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пропонують встановити НЕ жорсткі часові рамки, а задати якісні характеристики прогнозів, які будуть міцно пов'язані з періодом випередження 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Пропонують 3 різновиди термінів політичних прогнозів (однак, тут вочевидь критерій – достатність інформації!!!):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Коли прогнозується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ефект від рішення, що вже прийняте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 основний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вплив якого вже відомий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(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євроінтеграц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курс Україні в Конституції)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Коли прогнозується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ефект від рішення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в якому майже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усі головні складові є очевидними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(реформа вищої освіти)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Коли автори прогнозів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слабко контролюють розвиток подій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або існуючої інформації недостатньо (пандемія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коронавірусу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2020 р.)</a:t>
            </a:r>
          </a:p>
        </p:txBody>
      </p:sp>
      <p:pic>
        <p:nvPicPr>
          <p:cNvPr id="6146" name="Picture 2" descr="В ВОЗ спрогнозировали сроки окончания пандемии COVID-19 - Газета.Ru">
            <a:extLst>
              <a:ext uri="{FF2B5EF4-FFF2-40B4-BE49-F238E27FC236}">
                <a16:creationId xmlns:a16="http://schemas.microsoft.com/office/drawing/2014/main" id="{69BCD827-0BAA-924F-8226-204542BEA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9" y="-72686"/>
            <a:ext cx="4191000" cy="2794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оли закінчиться карантин в Україні 2020: до якого числа продовжили">
            <a:extLst>
              <a:ext uri="{FF2B5EF4-FFF2-40B4-BE49-F238E27FC236}">
                <a16:creationId xmlns:a16="http://schemas.microsoft.com/office/drawing/2014/main" id="{DF5A7211-D5F4-AD47-BDF8-BC862A63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455"/>
            <a:ext cx="3204713" cy="18858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Пин на доске юмор">
            <a:extLst>
              <a:ext uri="{FF2B5EF4-FFF2-40B4-BE49-F238E27FC236}">
                <a16:creationId xmlns:a16="http://schemas.microsoft.com/office/drawing/2014/main" id="{B9E21B42-DEF4-1247-897B-B947EC54F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01" y="3936292"/>
            <a:ext cx="4152010" cy="295830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мыслемнения — LiveJournal">
            <a:extLst>
              <a:ext uri="{FF2B5EF4-FFF2-40B4-BE49-F238E27FC236}">
                <a16:creationId xmlns:a16="http://schemas.microsoft.com/office/drawing/2014/main" id="{C32F83DA-6377-F443-87BD-079B97581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t="1343" r="2840" b="1990"/>
          <a:stretch/>
        </p:blipFill>
        <p:spPr bwMode="auto">
          <a:xfrm>
            <a:off x="2105913" y="2738276"/>
            <a:ext cx="3183946" cy="21369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4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6000">
              <a:srgbClr val="E5F7FD"/>
            </a:gs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72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DDDDCB-664B-A34B-857C-3ACA2089B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663" y="328613"/>
            <a:ext cx="5600700" cy="6529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 І.В. Бестужевим-Ладою: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Оперативні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(поточні) прогнози  - до 1 місяця -  розраховані на перспективу, впродовж якої не очікується суттєвих змін об'єкта дослідження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Короткострокові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від 1 місяця – до 1 року - розраховані передусім на перспективу кількісних змін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Середньострокові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 - від 1 року  до 5 років - розраховані на перспективу, коли кількісні зміни будуть переважати над якісними 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Далекострокові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від 5 до 15-20 років - коли будуть досягнуті суттєві якісні зміни</a:t>
            </a:r>
          </a:p>
          <a:p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Наддовгострокові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20 і більше років</a:t>
            </a:r>
          </a:p>
        </p:txBody>
      </p:sp>
      <p:pic>
        <p:nvPicPr>
          <p:cNvPr id="7172" name="Picture 4" descr="Датский Saxo Bank представил «шокирующие прогнозы» для мировой экономики на  2020 год - новости экономики, новости политики, новости в мире - газета  «Обзор», новости Литвы">
            <a:extLst>
              <a:ext uri="{FF2B5EF4-FFF2-40B4-BE49-F238E27FC236}">
                <a16:creationId xmlns:a16="http://schemas.microsoft.com/office/drawing/2014/main" id="{90A0528F-54E0-4344-982E-F7698DD46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7" y="1525355"/>
            <a:ext cx="6246686" cy="413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7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CAFC8B-7C69-C642-8746-C0C5F5F94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003" y="56767"/>
            <a:ext cx="5566117" cy="6858000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СИТУАТИВНЕ ТА СТРАТЕГІЧНЕ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прогнозування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Ситуативне: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включає 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аналіз ситуативних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тенденцій, процесів, інтересів акторів та їх взаємодії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характерна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екстраполяція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існуючих тенденцій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виражає можливий стан в короткотерміновій перспективі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межує з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політичними коментарями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які прогнозують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разове прийняття політ рішення або тимчасову поведінку акторів</a:t>
            </a:r>
          </a:p>
          <a:p>
            <a:endParaRPr lang="uk-UA" dirty="0"/>
          </a:p>
        </p:txBody>
      </p:sp>
      <p:pic>
        <p:nvPicPr>
          <p:cNvPr id="1026" name="Picture 2" descr="Дебаты Петра Порошенко и Владимира Зеленского. Главное - Новости –  Коммерсантъ">
            <a:extLst>
              <a:ext uri="{FF2B5EF4-FFF2-40B4-BE49-F238E27FC236}">
                <a16:creationId xmlns:a16="http://schemas.microsoft.com/office/drawing/2014/main" id="{05AEEA93-2E98-8C44-94F8-2388FB23E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r="3046"/>
          <a:stretch/>
        </p:blipFill>
        <p:spPr bwMode="auto">
          <a:xfrm>
            <a:off x="182880" y="52506"/>
            <a:ext cx="5913120" cy="35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еленский и Порошенко стали на колени перед родными погибших в войне во  время дебатов на &quot;Олимпийском&quot; - Политика - TCH.ua">
            <a:extLst>
              <a:ext uri="{FF2B5EF4-FFF2-40B4-BE49-F238E27FC236}">
                <a16:creationId xmlns:a16="http://schemas.microsoft.com/office/drawing/2014/main" id="{25C570E3-F6E6-2445-8755-78A2528EF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r="23846"/>
          <a:stretch/>
        </p:blipFill>
        <p:spPr bwMode="auto">
          <a:xfrm>
            <a:off x="182880" y="3485767"/>
            <a:ext cx="5913120" cy="33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09563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17240</TotalTime>
  <Words>1542</Words>
  <Application>Microsoft Macintosh PowerPoint</Application>
  <PresentationFormat>Широкоэкранный</PresentationFormat>
  <Paragraphs>86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Corbel</vt:lpstr>
      <vt:lpstr>Wingdings 2</vt:lpstr>
      <vt:lpstr>Рамка</vt:lpstr>
      <vt:lpstr>ТИПОЛОГІЯ ПОЛІТИЧНИХ ПРОГНОЗІВ</vt:lpstr>
      <vt:lpstr>Презентация PowerPoint</vt:lpstr>
      <vt:lpstr>Презентация PowerPoint</vt:lpstr>
      <vt:lpstr>Гудзонівський інститут (США)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ПОШУКОВИЙ ПРОГНОЗ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ТИПОЛОГІЯ ПОЛІТИЧНИХ ПРОГНОЗІВ</dc:title>
  <dc:creator>Microsoft Office User</dc:creator>
  <cp:lastModifiedBy>Microsoft Office User</cp:lastModifiedBy>
  <cp:revision>45</cp:revision>
  <dcterms:created xsi:type="dcterms:W3CDTF">2020-10-19T16:16:00Z</dcterms:created>
  <dcterms:modified xsi:type="dcterms:W3CDTF">2023-11-01T19:19:13Z</dcterms:modified>
</cp:coreProperties>
</file>