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469" y="-6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A714C44-4CF4-4A52-9160-771DAC17A2D8}" type="datetimeFigureOut">
              <a:rPr lang="ru-RU" smtClean="0"/>
              <a:pPr/>
              <a:t>27.10.2024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A714C44-4CF4-4A52-9160-771DAC17A2D8}" type="datetimeFigureOut">
              <a:rPr lang="ru-RU" smtClean="0"/>
              <a:pPr/>
              <a:t>27.10.2024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A714C44-4CF4-4A52-9160-771DAC17A2D8}" type="datetimeFigureOut">
              <a:rPr lang="ru-RU" smtClean="0"/>
              <a:pPr/>
              <a:t>27.10.2024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A714C44-4CF4-4A52-9160-771DAC17A2D8}" type="datetimeFigureOut">
              <a:rPr lang="ru-RU" smtClean="0"/>
              <a:pPr/>
              <a:t>27.10.2024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A714C44-4CF4-4A52-9160-771DAC17A2D8}" type="datetimeFigureOut">
              <a:rPr lang="ru-RU" smtClean="0"/>
              <a:pPr/>
              <a:t>27.10.2024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A714C44-4CF4-4A52-9160-771DAC17A2D8}" type="datetimeFigureOut">
              <a:rPr lang="ru-RU" smtClean="0"/>
              <a:pPr/>
              <a:t>27.10.2024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A714C44-4CF4-4A52-9160-771DAC17A2D8}" type="datetimeFigureOut">
              <a:rPr lang="ru-RU" smtClean="0"/>
              <a:pPr/>
              <a:t>27.10.2024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A714C44-4CF4-4A52-9160-771DAC17A2D8}" type="datetimeFigureOut">
              <a:rPr lang="ru-RU" smtClean="0"/>
              <a:pPr/>
              <a:t>27.10.2024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A714C44-4CF4-4A52-9160-771DAC17A2D8}" type="datetimeFigureOut">
              <a:rPr lang="ru-RU" smtClean="0"/>
              <a:pPr/>
              <a:t>27.10.2024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A714C44-4CF4-4A52-9160-771DAC17A2D8}" type="datetimeFigureOut">
              <a:rPr lang="ru-RU" smtClean="0"/>
              <a:pPr/>
              <a:t>27.10.2024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A714C44-4CF4-4A52-9160-771DAC17A2D8}" type="datetimeFigureOut">
              <a:rPr lang="ru-RU" smtClean="0"/>
              <a:pPr/>
              <a:t>27.10.2024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AA6ED24B-035D-4368-B564-77E0E2ADDBAF}"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714C44-4CF4-4A52-9160-771DAC17A2D8}" type="datetimeFigureOut">
              <a:rPr lang="ru-RU" smtClean="0"/>
              <a:pPr/>
              <a:t>27.10.2024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6ED24B-035D-4368-B564-77E0E2ADDBAF}"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699792" y="548680"/>
            <a:ext cx="3818931" cy="646331"/>
          </a:xfrm>
          <a:prstGeom prst="rect">
            <a:avLst/>
          </a:prstGeom>
        </p:spPr>
        <p:txBody>
          <a:bodyPr wrap="none">
            <a:spAutoFit/>
          </a:bodyPr>
          <a:lstStyle/>
          <a:p>
            <a:r>
              <a:rPr lang="uk-UA" altLang="uk-UA" sz="3600" dirty="0" smtClean="0">
                <a:latin typeface="Times New Roman" pitchFamily="18" charset="0"/>
                <a:cs typeface="Times New Roman" pitchFamily="18" charset="0"/>
              </a:rPr>
              <a:t>Презентація курсу</a:t>
            </a:r>
            <a:endParaRPr lang="ru-RU" sz="3600" dirty="0">
              <a:latin typeface="Times New Roman" pitchFamily="18" charset="0"/>
              <a:cs typeface="Times New Roman" pitchFamily="18" charset="0"/>
            </a:endParaRPr>
          </a:p>
        </p:txBody>
      </p:sp>
      <p:sp>
        <p:nvSpPr>
          <p:cNvPr id="5" name="Rectangle 3"/>
          <p:cNvSpPr txBox="1">
            <a:spLocks noChangeArrowheads="1"/>
          </p:cNvSpPr>
          <p:nvPr/>
        </p:nvSpPr>
        <p:spPr>
          <a:xfrm>
            <a:off x="1476375" y="2133600"/>
            <a:ext cx="6400800" cy="1223963"/>
          </a:xfrm>
          <a:prstGeom prst="rect">
            <a:avLst/>
          </a:prstGeom>
        </p:spPr>
        <p:txBody>
          <a:bodyPr vert="horz" lIns="91440" tIns="45720" rIns="91440" bIns="45720" rtlCol="0">
            <a:normAutofit/>
          </a:bodyPr>
          <a:lstStyle/>
          <a:p>
            <a:pPr lvl="0" algn="ctr">
              <a:spcBef>
                <a:spcPct val="20000"/>
              </a:spcBef>
            </a:pPr>
            <a:r>
              <a:rPr lang="uk-UA" sz="3200" b="1" i="1" dirty="0" smtClean="0">
                <a:latin typeface="Times New Roman" pitchFamily="18" charset="0"/>
                <a:cs typeface="Times New Roman" pitchFamily="18" charset="0"/>
              </a:rPr>
              <a:t>«Державний фінансовий контроль»</a:t>
            </a:r>
            <a:endParaRPr kumimoji="0" lang="ru-RU" altLang="uk-UA" sz="3200" b="1" i="1" u="none" strike="noStrike" kern="1200" cap="none" spc="0" normalizeH="0" baseline="0" noProof="0" dirty="0" smtClean="0">
              <a:ln>
                <a:noFill/>
              </a:ln>
              <a:effectLst/>
              <a:uLnTx/>
              <a:uFillTx/>
              <a:latin typeface="Times New Roman" pitchFamily="18" charset="0"/>
              <a:cs typeface="Times New Roman" pitchFamily="18" charset="0"/>
            </a:endParaRPr>
          </a:p>
        </p:txBody>
      </p:sp>
      <p:sp>
        <p:nvSpPr>
          <p:cNvPr id="7" name="Rectangle 3"/>
          <p:cNvSpPr txBox="1">
            <a:spLocks noChangeArrowheads="1"/>
          </p:cNvSpPr>
          <p:nvPr/>
        </p:nvSpPr>
        <p:spPr bwMode="auto">
          <a:xfrm>
            <a:off x="1403350" y="4149725"/>
            <a:ext cx="6841058" cy="1583531"/>
          </a:xfrm>
          <a:prstGeom prst="rect">
            <a:avLst/>
          </a:prstGeom>
          <a:noFill/>
          <a:ln w="9525">
            <a:noFill/>
            <a:miter lim="800000"/>
            <a:headEnd/>
            <a:tailEnd/>
          </a:ln>
          <a:effectLst/>
        </p:spPr>
        <p:txBody>
          <a:bodyPr/>
          <a:lstStyle/>
          <a:p>
            <a:pPr eaLnBrk="1" hangingPunct="1">
              <a:spcBef>
                <a:spcPct val="20000"/>
              </a:spcBef>
            </a:pPr>
            <a:r>
              <a:rPr lang="uk-UA" altLang="uk-UA" sz="2800" dirty="0" smtClean="0">
                <a:latin typeface="Times New Roman" pitchFamily="18" charset="0"/>
                <a:cs typeface="Times New Roman" pitchFamily="18" charset="0"/>
              </a:rPr>
              <a:t>Лектор:  </a:t>
            </a:r>
            <a:r>
              <a:rPr lang="uk-UA" altLang="uk-UA" sz="2800" dirty="0" err="1" smtClean="0">
                <a:latin typeface="Times New Roman" pitchFamily="18" charset="0"/>
                <a:cs typeface="Times New Roman" pitchFamily="18" charset="0"/>
              </a:rPr>
              <a:t>д.е.н</a:t>
            </a:r>
            <a:r>
              <a:rPr lang="uk-UA" altLang="uk-UA" sz="2800" dirty="0" smtClean="0">
                <a:latin typeface="Times New Roman" pitchFamily="18" charset="0"/>
                <a:cs typeface="Times New Roman" pitchFamily="18" charset="0"/>
              </a:rPr>
              <a:t>., проф., професор кафедри обліку, аналізу оподаткування, аудиту       </a:t>
            </a:r>
          </a:p>
          <a:p>
            <a:pPr algn="r" eaLnBrk="1" hangingPunct="1">
              <a:spcBef>
                <a:spcPct val="20000"/>
              </a:spcBef>
            </a:pPr>
            <a:r>
              <a:rPr lang="uk-UA" altLang="uk-UA" sz="2800" dirty="0" smtClean="0">
                <a:latin typeface="Times New Roman" pitchFamily="18" charset="0"/>
                <a:cs typeface="Times New Roman" pitchFamily="18" charset="0"/>
              </a:rPr>
              <a:t>                                Макаренко А.П.</a:t>
            </a:r>
            <a:endParaRPr lang="uk-UA" altLang="uk-UA" sz="2800"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251520" y="188640"/>
            <a:ext cx="8640960" cy="6120680"/>
          </a:xfrm>
          <a:prstGeom prst="rect">
            <a:avLst/>
          </a:prstGeom>
          <a:noFill/>
          <a:ln w="9525">
            <a:noFill/>
            <a:miter lim="800000"/>
            <a:headEnd/>
            <a:tailEnd/>
          </a:ln>
          <a:effectLst/>
        </p:spPr>
        <p:txBody>
          <a:bodyPr/>
          <a:lstStyle/>
          <a:p>
            <a:pPr indent="539750" algn="just"/>
            <a:r>
              <a:rPr lang="uk-UA" sz="2200" dirty="0" smtClean="0">
                <a:latin typeface="Times New Roman" pitchFamily="18" charset="0"/>
                <a:cs typeface="Times New Roman" pitchFamily="18" charset="0"/>
              </a:rPr>
              <a:t>У вітчизняній парадигмі, питання забезпечення економічної безпеки, особливо гостро постали на тлі російської військової агресії проти України, загальної світової економічної та </a:t>
            </a:r>
            <a:r>
              <a:rPr lang="uk-UA" sz="2200" dirty="0" err="1" smtClean="0">
                <a:latin typeface="Times New Roman" pitchFamily="18" charset="0"/>
                <a:cs typeface="Times New Roman" pitchFamily="18" charset="0"/>
              </a:rPr>
              <a:t>постковідної</a:t>
            </a:r>
            <a:r>
              <a:rPr lang="uk-UA" sz="2200" dirty="0" smtClean="0">
                <a:latin typeface="Times New Roman" pitchFamily="18" charset="0"/>
                <a:cs typeface="Times New Roman" pitchFamily="18" charset="0"/>
              </a:rPr>
              <a:t> кризи, що спричинило значні бюджетні витрати та негативно вплинуло на всі сфери національної безпеки нашої держави.</a:t>
            </a:r>
            <a:endParaRPr lang="ru-RU" sz="2200" dirty="0" smtClean="0">
              <a:latin typeface="Times New Roman" pitchFamily="18" charset="0"/>
              <a:cs typeface="Times New Roman" pitchFamily="18" charset="0"/>
            </a:endParaRPr>
          </a:p>
          <a:p>
            <a:pPr indent="539750" algn="just"/>
            <a:r>
              <a:rPr lang="uk-UA" sz="2200" dirty="0" smtClean="0">
                <a:latin typeface="Times New Roman" pitchFamily="18" charset="0"/>
                <a:cs typeface="Times New Roman" pitchFamily="18" charset="0"/>
              </a:rPr>
              <a:t>Фінансовий контроль виступає основним підґрунтям ефективного управління національним господарством України. Він уможливлює всебічне спостереження за процесом управління державною власністю, що дає змогу впливати на різноманітні економічні процеси, стежити за дотриманням економічної безпеки держави, спостерігати досягнення фінансової самодостатності окремих галузей економіки та регіонів, оцінювати збалансованість бюджетів, захищеність інтересів громадян та суспільства країни в цілому. За таких умов належна організація та ефективне функціонування державного фінансового контролю є важливим завданням економічної політики держави і сприятиме дотриманню її національних інтересів, зростанню рівня раціонального управління державними ресурсами, прогнозованому розвитку економіки тощо.</a:t>
            </a:r>
            <a:endParaRPr lang="uk-UA" altLang="uk-UA" sz="22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251520" y="188640"/>
            <a:ext cx="8640960" cy="6480720"/>
          </a:xfrm>
          <a:prstGeom prst="rect">
            <a:avLst/>
          </a:prstGeom>
          <a:noFill/>
          <a:ln w="9525">
            <a:noFill/>
            <a:miter lim="800000"/>
            <a:headEnd/>
            <a:tailEnd/>
          </a:ln>
          <a:effectLst/>
        </p:spPr>
        <p:txBody>
          <a:bodyPr/>
          <a:lstStyle/>
          <a:p>
            <a:pPr indent="539750" algn="just"/>
            <a:r>
              <a:rPr lang="uk-UA" sz="2200" b="1" dirty="0" smtClean="0">
                <a:latin typeface="Times New Roman" pitchFamily="18" charset="0"/>
                <a:cs typeface="Times New Roman" pitchFamily="18" charset="0"/>
              </a:rPr>
              <a:t>Метою викладання навчальної дисципліни «Державний фінансовий контроль» є </a:t>
            </a:r>
            <a:r>
              <a:rPr lang="uk-UA" sz="2200" dirty="0" smtClean="0">
                <a:latin typeface="Times New Roman" pitchFamily="18" charset="0"/>
                <a:cs typeface="Times New Roman" pitchFamily="18" charset="0"/>
              </a:rPr>
              <a:t>: </a:t>
            </a:r>
          </a:p>
          <a:p>
            <a:pPr indent="539750" algn="just"/>
            <a:r>
              <a:rPr lang="uk-UA" sz="2200" dirty="0" smtClean="0">
                <a:latin typeface="Times New Roman" pitchFamily="18" charset="0"/>
                <a:cs typeface="Times New Roman" pitchFamily="18" charset="0"/>
              </a:rPr>
              <a:t>– вивчення сутності державного фінансового контролю та прикладного змісту його предмета, об’єктів і методу; </a:t>
            </a:r>
          </a:p>
          <a:p>
            <a:pPr indent="539750" algn="just"/>
            <a:r>
              <a:rPr lang="uk-UA" sz="2200" dirty="0" smtClean="0">
                <a:latin typeface="Times New Roman" pitchFamily="18" charset="0"/>
                <a:cs typeface="Times New Roman" pitchFamily="18" charset="0"/>
              </a:rPr>
              <a:t>–</a:t>
            </a:r>
            <a:r>
              <a:rPr lang="uk-UA" sz="2200" dirty="0" smtClean="0">
                <a:latin typeface="Times New Roman" pitchFamily="18" charset="0"/>
                <a:cs typeface="Times New Roman" pitchFamily="18" charset="0"/>
              </a:rPr>
              <a:t> засвоєння основних аспектів і елементів організації та методики проведення контрольно-ревізійної роботи, прийомів і способів систематизації, узагальнення, оформлення та реалізації її результатів щодо різних суб’єктів і об’єктів державного фінансового контролю; </a:t>
            </a:r>
          </a:p>
          <a:p>
            <a:pPr indent="539750" algn="just"/>
            <a:r>
              <a:rPr lang="uk-UA" sz="2200" dirty="0" smtClean="0">
                <a:latin typeface="Times New Roman" pitchFamily="18" charset="0"/>
                <a:cs typeface="Times New Roman" pitchFamily="18" charset="0"/>
              </a:rPr>
              <a:t>–</a:t>
            </a:r>
            <a:r>
              <a:rPr lang="uk-UA" sz="2200" dirty="0" smtClean="0">
                <a:latin typeface="Times New Roman" pitchFamily="18" charset="0"/>
                <a:cs typeface="Times New Roman" pitchFamily="18" charset="0"/>
              </a:rPr>
              <a:t> з’ясування концептуальних основ професійної етики фінансових інспекторів та їхніх прав, обов’язків і відповідальності, встановлених чинним законодавством України. </a:t>
            </a:r>
            <a:endParaRPr lang="uk-UA" sz="22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251520" y="188640"/>
            <a:ext cx="8640960" cy="6480720"/>
          </a:xfrm>
          <a:prstGeom prst="rect">
            <a:avLst/>
          </a:prstGeom>
          <a:noFill/>
          <a:ln w="9525">
            <a:noFill/>
            <a:miter lim="800000"/>
            <a:headEnd/>
            <a:tailEnd/>
          </a:ln>
          <a:effectLst/>
        </p:spPr>
        <p:txBody>
          <a:bodyPr/>
          <a:lstStyle/>
          <a:p>
            <a:pPr indent="539750" algn="just"/>
            <a:r>
              <a:rPr lang="uk-UA" sz="2000" b="1" dirty="0" smtClean="0">
                <a:latin typeface="Times New Roman" pitchFamily="18" charset="0"/>
                <a:cs typeface="Times New Roman" pitchFamily="18" charset="0"/>
              </a:rPr>
              <a:t>В наслідок вивчення навчальної дисципліни </a:t>
            </a:r>
            <a:r>
              <a:rPr lang="uk-UA" sz="2000" dirty="0" smtClean="0">
                <a:latin typeface="Times New Roman" pitchFamily="18" charset="0"/>
                <a:cs typeface="Times New Roman" pitchFamily="18" charset="0"/>
              </a:rPr>
              <a:t>студент повинен бути здатним продемонструвати такі результати навчання: </a:t>
            </a:r>
            <a:endParaRPr lang="ru-RU" sz="2000" dirty="0" smtClean="0">
              <a:latin typeface="Times New Roman" pitchFamily="18" charset="0"/>
              <a:cs typeface="Times New Roman" pitchFamily="18" charset="0"/>
            </a:endParaRPr>
          </a:p>
          <a:p>
            <a:pPr indent="539750" algn="just"/>
            <a:r>
              <a:rPr lang="uk-UA" sz="2000" dirty="0" smtClean="0">
                <a:latin typeface="Times New Roman" pitchFamily="18" charset="0"/>
                <a:cs typeface="Times New Roman" pitchFamily="18" charset="0"/>
              </a:rPr>
              <a:t>- </a:t>
            </a:r>
            <a:r>
              <a:rPr lang="uk-UA" sz="2000" dirty="0" smtClean="0">
                <a:latin typeface="Times New Roman" pitchFamily="18" charset="0"/>
                <a:cs typeface="Times New Roman" pitchFamily="18" charset="0"/>
              </a:rPr>
              <a:t>знати </a:t>
            </a:r>
            <a:r>
              <a:rPr lang="uk-UA" sz="2000" dirty="0" smtClean="0">
                <a:latin typeface="Times New Roman" pitchFamily="18" charset="0"/>
                <a:cs typeface="Times New Roman" pitchFamily="18" charset="0"/>
              </a:rPr>
              <a:t>сутність державного фінансового контролю, його значення, задачі й тенденції розвитку в сучасних умовах господарювання України; </a:t>
            </a:r>
            <a:endParaRPr lang="ru-RU" sz="2000" dirty="0" smtClean="0">
              <a:latin typeface="Times New Roman" pitchFamily="18" charset="0"/>
              <a:cs typeface="Times New Roman" pitchFamily="18" charset="0"/>
            </a:endParaRPr>
          </a:p>
          <a:p>
            <a:pPr indent="539750" algn="just"/>
            <a:r>
              <a:rPr lang="uk-UA" sz="2000" dirty="0" smtClean="0">
                <a:latin typeface="Times New Roman" pitchFamily="18" charset="0"/>
                <a:cs typeface="Times New Roman" pitchFamily="18" charset="0"/>
              </a:rPr>
              <a:t>- </a:t>
            </a:r>
            <a:r>
              <a:rPr lang="uk-UA" sz="2000" dirty="0" smtClean="0">
                <a:latin typeface="Times New Roman" pitchFamily="18" charset="0"/>
                <a:cs typeface="Times New Roman" pitchFamily="18" charset="0"/>
              </a:rPr>
              <a:t>знати поняття контрольно-ревізійного процесу та сутність його стадій; </a:t>
            </a:r>
            <a:endParaRPr lang="ru-RU" sz="2000" dirty="0" smtClean="0">
              <a:latin typeface="Times New Roman" pitchFamily="18" charset="0"/>
              <a:cs typeface="Times New Roman" pitchFamily="18" charset="0"/>
            </a:endParaRPr>
          </a:p>
          <a:p>
            <a:pPr indent="539750" algn="just"/>
            <a:r>
              <a:rPr lang="uk-UA" sz="2000" dirty="0" smtClean="0">
                <a:latin typeface="Times New Roman" pitchFamily="18" charset="0"/>
                <a:cs typeface="Times New Roman" pitchFamily="18" charset="0"/>
              </a:rPr>
              <a:t>- знати організаційно-методичні аспекти проведення контрольних заходів різними суб’єктами державного фінансового контролю стосовно різних об’єктів ревізій (перевірок); </a:t>
            </a:r>
            <a:endParaRPr lang="ru-RU" sz="2000" dirty="0" smtClean="0">
              <a:latin typeface="Times New Roman" pitchFamily="18" charset="0"/>
              <a:cs typeface="Times New Roman" pitchFamily="18" charset="0"/>
            </a:endParaRPr>
          </a:p>
          <a:p>
            <a:pPr indent="539750" algn="just"/>
            <a:r>
              <a:rPr lang="uk-UA" sz="2000" dirty="0" smtClean="0">
                <a:latin typeface="Times New Roman" pitchFamily="18" charset="0"/>
                <a:cs typeface="Times New Roman" pitchFamily="18" charset="0"/>
              </a:rPr>
              <a:t>- вміти планувати контрольно-ревізійну роботу, складати плани та програми проведення контрольних заходів у системі органів державного фінансового контролю;</a:t>
            </a:r>
            <a:endParaRPr lang="ru-RU" sz="2000" dirty="0" smtClean="0">
              <a:latin typeface="Times New Roman" pitchFamily="18" charset="0"/>
              <a:cs typeface="Times New Roman" pitchFamily="18" charset="0"/>
            </a:endParaRPr>
          </a:p>
          <a:p>
            <a:pPr indent="539750" algn="just"/>
            <a:r>
              <a:rPr lang="uk-UA" sz="2000" dirty="0" smtClean="0">
                <a:latin typeface="Times New Roman" pitchFamily="18" charset="0"/>
                <a:cs typeface="Times New Roman" pitchFamily="18" charset="0"/>
              </a:rPr>
              <a:t>- вміти застосовувати методичні прийоми і способи здійснення контрольно-ревізійних дій на різних об’єктах контролю відповідно до затвердженого робочого плану ревізора;</a:t>
            </a:r>
            <a:endParaRPr lang="ru-RU" sz="2000" dirty="0" smtClean="0">
              <a:latin typeface="Times New Roman" pitchFamily="18" charset="0"/>
              <a:cs typeface="Times New Roman" pitchFamily="18" charset="0"/>
            </a:endParaRPr>
          </a:p>
          <a:p>
            <a:pPr indent="539750" algn="just"/>
            <a:r>
              <a:rPr lang="uk-UA" sz="2000" dirty="0" smtClean="0">
                <a:latin typeface="Times New Roman" pitchFamily="18" charset="0"/>
                <a:cs typeface="Times New Roman" pitchFamily="18" charset="0"/>
              </a:rPr>
              <a:t>- вміти формувати робочу документацію фінансового інспектора, систематизувати й узагальнювати матеріали контролю, складати акти ревізій (перевірок); </a:t>
            </a:r>
            <a:endParaRPr lang="ru-RU" sz="2000" dirty="0" smtClean="0">
              <a:latin typeface="Times New Roman" pitchFamily="18" charset="0"/>
              <a:cs typeface="Times New Roman" pitchFamily="18" charset="0"/>
            </a:endParaRPr>
          </a:p>
          <a:p>
            <a:pPr indent="539750" algn="just"/>
            <a:r>
              <a:rPr lang="uk-UA" sz="2000" dirty="0" smtClean="0">
                <a:latin typeface="Times New Roman" pitchFamily="18" charset="0"/>
                <a:cs typeface="Times New Roman" pitchFamily="18" charset="0"/>
              </a:rPr>
              <a:t>- вміти об’єктивно оцінювати й аналізувати інформацію, отриману за результатами проведення контрольних заходів, готувати висновки й пропозиції для прийняття рішень за наслідками контролю, а також контролювати їх виконання при виявленні порушень і зловживань.</a:t>
            </a:r>
            <a:endParaRPr lang="ru-RU" sz="2000" dirty="0" smtClean="0">
              <a:latin typeface="Times New Roman" pitchFamily="18" charset="0"/>
              <a:cs typeface="Times New Roman" pitchFamily="18" charset="0"/>
            </a:endParaRPr>
          </a:p>
          <a:p>
            <a:pPr indent="539750" algn="just"/>
            <a:endParaRPr lang="ru-RU"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TotalTime>
  <Words>407</Words>
  <Application>Microsoft Office PowerPoint</Application>
  <PresentationFormat>Экран (4:3)</PresentationFormat>
  <Paragraphs>18</Paragraphs>
  <Slides>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4</vt:i4>
      </vt:variant>
    </vt:vector>
  </HeadingPairs>
  <TitlesOfParts>
    <vt:vector size="5" baseType="lpstr">
      <vt:lpstr>Тема Office</vt:lpstr>
      <vt:lpstr>Слайд 1</vt:lpstr>
      <vt:lpstr>Слайд 2</vt:lpstr>
      <vt:lpstr>Слайд 3</vt:lpstr>
      <vt:lpstr>Слайд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loc admin</dc:creator>
  <cp:lastModifiedBy>loc admin</cp:lastModifiedBy>
  <cp:revision>4</cp:revision>
  <dcterms:created xsi:type="dcterms:W3CDTF">2024-10-22T21:10:42Z</dcterms:created>
  <dcterms:modified xsi:type="dcterms:W3CDTF">2024-10-27T19:08:25Z</dcterms:modified>
</cp:coreProperties>
</file>