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6"/>
  </p:notesMasterIdLst>
  <p:sldIdLst>
    <p:sldId id="351" r:id="rId2"/>
    <p:sldId id="381" r:id="rId3"/>
    <p:sldId id="382" r:id="rId4"/>
    <p:sldId id="383" r:id="rId5"/>
    <p:sldId id="385" r:id="rId6"/>
    <p:sldId id="388" r:id="rId7"/>
    <p:sldId id="386" r:id="rId8"/>
    <p:sldId id="387" r:id="rId9"/>
    <p:sldId id="389" r:id="rId10"/>
    <p:sldId id="392" r:id="rId11"/>
    <p:sldId id="394" r:id="rId12"/>
    <p:sldId id="393" r:id="rId13"/>
    <p:sldId id="360" r:id="rId14"/>
    <p:sldId id="384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81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7"/>
    <p:restoredTop sz="94679"/>
  </p:normalViewPr>
  <p:slideViewPr>
    <p:cSldViewPr snapToGrid="0" snapToObjects="1">
      <p:cViewPr>
        <p:scale>
          <a:sx n="76" d="100"/>
          <a:sy n="76" d="100"/>
        </p:scale>
        <p:origin x="-546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B46BD-D8AF-0D48-9673-E8DB50851C7A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69B-197D-F14B-BFAB-9BE939449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69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71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38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0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29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93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42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1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4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9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в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16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E4D39-C637-B54A-B504-9D72BE7F2125}" type="datetimeFigureOut">
              <a:rPr lang="ru-RU" smtClean="0"/>
              <a:t>22.10.2023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A8F05-BF21-E346-97B7-610683BC99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8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EE88B39-8284-3A49-AD1F-DE5685E91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51"/>
            <a:ext cx="12192000" cy="736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63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E85E1A-7F14-5D43-A0F3-143342628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2C7715-1706-AE45-BF70-EF2582A1E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53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2E7C0F0-E2F0-2747-B7A6-7D2EFA877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7454CE-2380-664F-94D1-C4B6CEEF6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06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E5379EB-920E-EF43-A275-595FFB5B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79698" cy="69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09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6E85DE-BE33-904C-9C6C-49A6A264B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1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89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0419" y="988183"/>
            <a:ext cx="1076076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М</a:t>
            </a:r>
            <a:r>
              <a:rPr lang="ru-RU" sz="3600" dirty="0" smtClean="0">
                <a:solidFill>
                  <a:srgbClr val="000000"/>
                </a:solidFill>
                <a:latin typeface="DINPro-Medium" charset="0"/>
              </a:rPr>
              <a:t>аркетинг —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 </a:t>
            </a:r>
            <a:r>
              <a:rPr lang="ru-RU" sz="3600" dirty="0" err="1" smtClean="0">
                <a:solidFill>
                  <a:srgbClr val="000000"/>
                </a:solidFill>
                <a:latin typeface="DINPro-Medium" charset="0"/>
              </a:rPr>
              <a:t>значно</a:t>
            </a:r>
            <a:r>
              <a:rPr lang="ru-RU" sz="3600" dirty="0" smtClean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глибше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та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всеосяжне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поняття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,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ніж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просто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просування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, реклама та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продажі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. </a:t>
            </a:r>
            <a:endParaRPr lang="ru-RU" sz="3600" dirty="0" smtClean="0">
              <a:solidFill>
                <a:srgbClr val="000000"/>
              </a:solidFill>
              <a:latin typeface="DINPro-Medium" charset="0"/>
            </a:endParaRPr>
          </a:p>
          <a:p>
            <a:endParaRPr lang="ru-RU" sz="3600" dirty="0" smtClean="0">
              <a:solidFill>
                <a:srgbClr val="000000"/>
              </a:solidFill>
              <a:latin typeface="DINPro-Medium" charset="0"/>
            </a:endParaRPr>
          </a:p>
          <a:p>
            <a:r>
              <a:rPr lang="ru-RU" sz="3600" dirty="0" smtClean="0">
                <a:solidFill>
                  <a:srgbClr val="000000"/>
                </a:solidFill>
                <a:latin typeface="DINPro-Medium" charset="0"/>
              </a:rPr>
              <a:t>У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найширшому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розумінні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маркетинг — </a:t>
            </a:r>
            <a:endParaRPr lang="ru-RU" sz="3600" dirty="0" smtClean="0">
              <a:solidFill>
                <a:srgbClr val="000000"/>
              </a:solidFill>
              <a:latin typeface="DINPro-Medium" charset="0"/>
            </a:endParaRPr>
          </a:p>
          <a:p>
            <a:r>
              <a:rPr lang="ru-RU" sz="3600" dirty="0" err="1" smtClean="0">
                <a:solidFill>
                  <a:srgbClr val="000000"/>
                </a:solidFill>
                <a:latin typeface="DINPro-Medium" charset="0"/>
              </a:rPr>
              <a:t>це</a:t>
            </a:r>
            <a:r>
              <a:rPr lang="ru-RU" sz="3600" dirty="0" smtClean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узагальнююче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поняття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, яке,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серед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іншого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,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визначає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місце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підприємства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на ринку по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відношенню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до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конкурентів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,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його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конкурентні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переваги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, а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також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вибір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підприємством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перспективних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сегментів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ринку,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які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воно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планує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DINPro-Medium" charset="0"/>
              </a:rPr>
              <a:t>обслуговувати</a:t>
            </a:r>
            <a:r>
              <a:rPr lang="ru-RU" sz="3600" dirty="0">
                <a:solidFill>
                  <a:srgbClr val="000000"/>
                </a:solidFill>
                <a:latin typeface="DINPro-Medium" charset="0"/>
              </a:rPr>
              <a:t>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27004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7754" y="1801222"/>
            <a:ext cx="9069859" cy="2554545"/>
          </a:xfrm>
          <a:prstGeom prst="rect">
            <a:avLst/>
          </a:prstGeom>
          <a:gradFill>
            <a:gsLst>
              <a:gs pos="0">
                <a:srgbClr val="E981E5"/>
              </a:gs>
              <a:gs pos="5000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000" dirty="0" smtClean="0">
                <a:latin typeface="TimesNewRomanPSMT" charset="0"/>
              </a:rPr>
              <a:t>МАРКЕТИНГ</a:t>
            </a:r>
          </a:p>
          <a:p>
            <a:r>
              <a:rPr lang="ru-RU" sz="4000" dirty="0" err="1" smtClean="0">
                <a:latin typeface="TimesNewRomanPSMT" charset="0"/>
              </a:rPr>
              <a:t>це</a:t>
            </a:r>
            <a:r>
              <a:rPr lang="ru-RU" sz="4000" dirty="0" smtClean="0">
                <a:latin typeface="TimesNewRomanPSMT" charset="0"/>
              </a:rPr>
              <a:t> </a:t>
            </a:r>
            <a:r>
              <a:rPr lang="ru-RU" sz="4000" dirty="0">
                <a:latin typeface="TimesNewRomanPSMT" charset="0"/>
              </a:rPr>
              <a:t>комплекс </a:t>
            </a:r>
            <a:r>
              <a:rPr lang="ru-RU" sz="4000" dirty="0" err="1">
                <a:latin typeface="TimesNewRomanPSMT" charset="0"/>
              </a:rPr>
              <a:t>заходів</a:t>
            </a:r>
            <a:r>
              <a:rPr lang="ru-RU" sz="4000" dirty="0">
                <a:latin typeface="TimesNewRomanPSMT" charset="0"/>
              </a:rPr>
              <a:t>, </a:t>
            </a:r>
            <a:r>
              <a:rPr lang="ru-RU" sz="4000" dirty="0" err="1">
                <a:latin typeface="TimesNewRomanPSMT" charset="0"/>
              </a:rPr>
              <a:t>націлении</a:t>
            </a:r>
            <a:r>
              <a:rPr lang="ru-RU" sz="4000" dirty="0">
                <a:latin typeface="TimesNewRomanPSMT" charset="0"/>
              </a:rPr>
              <a:t>̆ на </a:t>
            </a:r>
            <a:r>
              <a:rPr lang="ru-RU" sz="4000" dirty="0" err="1">
                <a:latin typeface="TimesNewRomanPSMT" charset="0"/>
              </a:rPr>
              <a:t>просування</a:t>
            </a:r>
            <a:r>
              <a:rPr lang="ru-RU" sz="4000" dirty="0">
                <a:latin typeface="TimesNewRomanPSMT" charset="0"/>
              </a:rPr>
              <a:t> та </a:t>
            </a:r>
            <a:r>
              <a:rPr lang="ru-RU" sz="4000" dirty="0" err="1">
                <a:latin typeface="TimesNewRomanPSMT" charset="0"/>
              </a:rPr>
              <a:t>інформування</a:t>
            </a:r>
            <a:r>
              <a:rPr lang="ru-RU" sz="4000" dirty="0">
                <a:latin typeface="TimesNewRomanPSMT" charset="0"/>
              </a:rPr>
              <a:t> </a:t>
            </a:r>
            <a:r>
              <a:rPr lang="ru-RU" sz="4000" dirty="0" err="1">
                <a:latin typeface="TimesNewRomanPSMT" charset="0"/>
              </a:rPr>
              <a:t>цільовоі</a:t>
            </a:r>
            <a:r>
              <a:rPr lang="ru-RU" sz="4000" dirty="0">
                <a:latin typeface="TimesNewRomanPSMT" charset="0"/>
              </a:rPr>
              <a:t>̈ </a:t>
            </a:r>
            <a:r>
              <a:rPr lang="ru-RU" sz="4000" dirty="0" err="1">
                <a:latin typeface="TimesNewRomanPSMT" charset="0"/>
              </a:rPr>
              <a:t>аудиторіі</a:t>
            </a:r>
            <a:r>
              <a:rPr lang="ru-RU" sz="4000" dirty="0">
                <a:latin typeface="TimesNewRomanPSMT" charset="0"/>
              </a:rPr>
              <a:t>̈ про ваш продукт </a:t>
            </a:r>
            <a:r>
              <a:rPr lang="ru-RU" sz="4000" dirty="0" err="1">
                <a:latin typeface="TimesNewRomanPSMT" charset="0"/>
              </a:rPr>
              <a:t>або</a:t>
            </a:r>
            <a:r>
              <a:rPr lang="ru-RU" sz="4000" dirty="0">
                <a:latin typeface="TimesNewRomanPSMT" charset="0"/>
              </a:rPr>
              <a:t> </a:t>
            </a:r>
            <a:r>
              <a:rPr lang="ru-RU" sz="4000" dirty="0" err="1">
                <a:latin typeface="TimesNewRomanPSMT" charset="0"/>
              </a:rPr>
              <a:t>послугу</a:t>
            </a:r>
            <a:r>
              <a:rPr lang="ru-RU" sz="4000" dirty="0">
                <a:latin typeface="TimesNewRomanPSMT" charset="0"/>
              </a:rPr>
              <a:t>.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353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FC41103-8AAB-C344-BB94-346E0258C781}"/>
              </a:ext>
            </a:extLst>
          </p:cNvPr>
          <p:cNvSpPr txBox="1"/>
          <p:nvPr/>
        </p:nvSpPr>
        <p:spPr>
          <a:xfrm>
            <a:off x="359764" y="539644"/>
            <a:ext cx="840417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rgbClr val="7030A0"/>
                </a:solidFill>
                <a:latin typeface="Franklin Gothic Book" panose="020B0503020102020204" pitchFamily="34" charset="0"/>
              </a:rPr>
              <a:t>4 P’s</a:t>
            </a:r>
          </a:p>
          <a:p>
            <a:endParaRPr lang="en-GB" dirty="0"/>
          </a:p>
          <a:p>
            <a:endParaRPr lang="en-GB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/>
              <a:t>Що клієнт хоче отримати, придбавши ваш продукт чи послугу?</a:t>
            </a:r>
            <a:endParaRPr lang="en-GB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/>
              <a:t>Як ваш продукт </a:t>
            </a:r>
            <a:r>
              <a:rPr lang="uk-UA" dirty="0" err="1"/>
              <a:t>співставляється</a:t>
            </a:r>
            <a:r>
              <a:rPr lang="uk-UA" dirty="0"/>
              <a:t> з їх потребами</a:t>
            </a:r>
            <a:r>
              <a:rPr lang="en-GB" dirty="0"/>
              <a:t>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/>
              <a:t>Де зазвичай потенційні клієнти шукають чи купують подібні продукти? </a:t>
            </a:r>
            <a:r>
              <a:rPr lang="en-GB" dirty="0"/>
              <a:t>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/>
              <a:t>Як ви відрізняєтеся від конкурентів</a:t>
            </a:r>
            <a:r>
              <a:rPr lang="en-GB" dirty="0"/>
              <a:t>?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uk-UA" dirty="0"/>
              <a:t>Як ви вже взаємодієте з потенційними клієнтами?</a:t>
            </a:r>
            <a:endParaRPr lang="en-GB" dirty="0"/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7A187E-A78A-9649-914A-009E21ED2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092" y="369487"/>
            <a:ext cx="4875681" cy="514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4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8D09448-F362-F54F-B259-73FFCAE5C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34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2E2434-67D8-514F-BE5C-C6DE3D734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9D2515-8DD7-2043-8815-304C69B84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72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B9EA29-91DB-CB4E-A574-9E4A91A47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64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A80FE4-44EC-8F4F-AEC9-47F85432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76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765</TotalTime>
  <Words>68</Words>
  <Application>Microsoft Office PowerPoint</Application>
  <PresentationFormat>Произвольный</PresentationFormat>
  <Paragraphs>18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asus</cp:lastModifiedBy>
  <cp:revision>23</cp:revision>
  <dcterms:created xsi:type="dcterms:W3CDTF">2019-10-21T19:59:12Z</dcterms:created>
  <dcterms:modified xsi:type="dcterms:W3CDTF">2023-10-22T20:14:01Z</dcterms:modified>
</cp:coreProperties>
</file>