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1" r:id="rId12"/>
    <p:sldId id="270" r:id="rId13"/>
    <p:sldId id="271" r:id="rId14"/>
    <p:sldId id="262" r:id="rId15"/>
    <p:sldId id="274" r:id="rId16"/>
    <p:sldId id="273" r:id="rId17"/>
    <p:sldId id="263" r:id="rId18"/>
    <p:sldId id="269" r:id="rId19"/>
    <p:sldId id="272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84" d="100"/>
          <a:sy n="8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technics-speech.ru/ukr/dikcia.html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556792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uk-UA" dirty="0" smtClean="0"/>
              <a:t> </a:t>
            </a:r>
            <a:r>
              <a:rPr lang="uk-UA" dirty="0"/>
              <a:t>«Дикція і виразність </a:t>
            </a:r>
            <a:r>
              <a:rPr lang="uk-UA" dirty="0" smtClean="0"/>
              <a:t>мови»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7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888432" cy="326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188640"/>
            <a:ext cx="6512511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головной </a:t>
            </a:r>
            <a:r>
              <a:rPr lang="ru-RU" dirty="0" err="1">
                <a:solidFill>
                  <a:schemeClr val="tx1"/>
                </a:solidFill>
              </a:rPr>
              <a:t>мозок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координує</a:t>
            </a:r>
            <a:r>
              <a:rPr lang="ru-RU" dirty="0">
                <a:solidFill>
                  <a:schemeClr val="tx1"/>
                </a:solidFill>
              </a:rPr>
              <a:t> роботу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підпорядковує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техніку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вимовлення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творчій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волі</a:t>
            </a:r>
            <a:r>
              <a:rPr lang="ru-RU" dirty="0">
                <a:solidFill>
                  <a:schemeClr val="tx1"/>
                </a:solidFill>
              </a:rPr>
              <a:t> того, </a:t>
            </a:r>
            <a:r>
              <a:rPr lang="ru-RU" dirty="0" err="1">
                <a:solidFill>
                  <a:schemeClr val="tx1"/>
                </a:solidFill>
              </a:rPr>
              <a:t>хто</a:t>
            </a:r>
            <a:r>
              <a:rPr lang="ru-RU" dirty="0">
                <a:solidFill>
                  <a:schemeClr val="tx1"/>
                </a:solidFill>
              </a:rPr>
              <a:t> говорить.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3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809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>
                <a:solidFill>
                  <a:schemeClr val="tx1"/>
                </a:solidFill>
              </a:rPr>
              <a:t>3.</a:t>
            </a:r>
            <a:r>
              <a:rPr lang="uk-UA" dirty="0"/>
              <a:t>	</a:t>
            </a:r>
            <a:r>
              <a:rPr lang="uk-UA" dirty="0">
                <a:solidFill>
                  <a:schemeClr val="tx1"/>
                </a:solidFill>
              </a:rPr>
              <a:t>Основні недоліки дикції педагога та шляхи їх усунення.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26289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07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92696"/>
            <a:ext cx="6512511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Недоліки дикції можуть </a:t>
            </a:r>
            <a:r>
              <a:rPr lang="uk-UA" dirty="0" smtClean="0">
                <a:solidFill>
                  <a:schemeClr val="tx1"/>
                </a:solidFill>
              </a:rPr>
              <a:t>бути: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81339"/>
            <a:ext cx="424847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/>
              <a:t>органічного походження </a:t>
            </a:r>
            <a:r>
              <a:rPr lang="uk-UA" sz="2400" dirty="0" smtClean="0"/>
              <a:t>- </a:t>
            </a:r>
            <a:r>
              <a:rPr lang="uk-UA" sz="2000" dirty="0" smtClean="0"/>
              <a:t>вади </a:t>
            </a:r>
            <a:r>
              <a:rPr lang="uk-UA" sz="2000" dirty="0"/>
              <a:t>язика (коротка вуздечка — перетинка під язиком, — яка не дає можливості чітко вимовляти звук [р]), надто високе піднебіння (утруднення під час вимовляння приголосних), великі щілини між зубами (що </a:t>
            </a:r>
            <a:r>
              <a:rPr lang="uk-UA" sz="2000" dirty="0" err="1"/>
              <a:t>усклад¬нює</a:t>
            </a:r>
            <a:r>
              <a:rPr lang="uk-UA" sz="2000" dirty="0"/>
              <a:t> вимову шиплячих і свистячих приголосних) 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03748" y="2189430"/>
            <a:ext cx="882817" cy="756084"/>
          </a:xfrm>
          <a:prstGeom prst="straightConnector1">
            <a:avLst/>
          </a:prstGeom>
          <a:ln w="57150">
            <a:solidFill>
              <a:srgbClr val="C00000"/>
            </a:solidFill>
            <a:prstDash val="soli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516216" y="2189430"/>
            <a:ext cx="792088" cy="75608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92080" y="3068960"/>
            <a:ext cx="3731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b="1" i="1" dirty="0"/>
              <a:t>неорганічного походження </a:t>
            </a:r>
            <a:r>
              <a:rPr lang="uk-UA" sz="2400" b="1" i="1" dirty="0" smtClean="0"/>
              <a:t>-</a:t>
            </a:r>
            <a:r>
              <a:rPr lang="ru-RU" sz="2000" dirty="0" err="1" smtClean="0"/>
              <a:t>наслідок</a:t>
            </a:r>
            <a:r>
              <a:rPr lang="ru-RU" sz="2000" dirty="0" smtClean="0"/>
              <a:t> </a:t>
            </a:r>
            <a:r>
              <a:rPr lang="ru-RU" sz="2000" dirty="0" err="1"/>
              <a:t>неуважності</a:t>
            </a:r>
            <a:r>
              <a:rPr lang="ru-RU" sz="2000" dirty="0"/>
              <a:t> </a:t>
            </a:r>
            <a:r>
              <a:rPr lang="ru-RU" sz="2000" dirty="0" err="1" smtClean="0"/>
              <a:t>дорослих</a:t>
            </a:r>
            <a:r>
              <a:rPr lang="ru-RU" sz="2000" dirty="0" smtClean="0"/>
              <a:t> </a:t>
            </a:r>
            <a:r>
              <a:rPr lang="ru-RU" sz="2000" dirty="0"/>
              <a:t>до </a:t>
            </a:r>
            <a:r>
              <a:rPr lang="ru-RU" sz="2000" dirty="0" err="1"/>
              <a:t>мовлення</a:t>
            </a:r>
            <a:r>
              <a:rPr lang="ru-RU" sz="2000" dirty="0"/>
              <a:t> </a:t>
            </a:r>
            <a:r>
              <a:rPr lang="ru-RU" sz="2000" dirty="0" err="1"/>
              <a:t>дитини</a:t>
            </a:r>
            <a:r>
              <a:rPr lang="ru-RU" sz="2000" dirty="0"/>
              <a:t> </a:t>
            </a:r>
            <a:r>
              <a:rPr lang="ru-RU" sz="2000" dirty="0" err="1"/>
              <a:t>вдома</a:t>
            </a:r>
            <a:r>
              <a:rPr lang="ru-RU" sz="2000" dirty="0"/>
              <a:t> і в </a:t>
            </a:r>
            <a:r>
              <a:rPr lang="ru-RU" sz="2000" dirty="0" err="1"/>
              <a:t>школі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8501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92" y="3444517"/>
            <a:ext cx="5184576" cy="341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13590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/>
              <a:t>При </a:t>
            </a:r>
            <a:r>
              <a:rPr lang="ru-RU" sz="2800" dirty="0" err="1"/>
              <a:t>недоліках</a:t>
            </a:r>
            <a:r>
              <a:rPr lang="ru-RU" sz="2800" dirty="0"/>
              <a:t> </a:t>
            </a:r>
            <a:r>
              <a:rPr lang="ru-RU" sz="2800" dirty="0" err="1" smtClean="0"/>
              <a:t>органічного</a:t>
            </a:r>
            <a:r>
              <a:rPr lang="ru-RU" sz="2800" dirty="0" smtClean="0"/>
              <a:t> </a:t>
            </a:r>
            <a:r>
              <a:rPr lang="ru-RU" sz="2800" dirty="0" err="1"/>
              <a:t>походження</a:t>
            </a:r>
            <a:r>
              <a:rPr lang="ru-RU" sz="2800" dirty="0"/>
              <a:t> </a:t>
            </a:r>
            <a:r>
              <a:rPr lang="ru-RU" sz="2800" dirty="0" err="1"/>
              <a:t>навчальне</a:t>
            </a:r>
            <a:r>
              <a:rPr lang="ru-RU" sz="2800" dirty="0"/>
              <a:t> </a:t>
            </a:r>
            <a:r>
              <a:rPr lang="ru-RU" sz="2800" dirty="0" err="1"/>
              <a:t>тренувальні</a:t>
            </a:r>
            <a:r>
              <a:rPr lang="ru-RU" sz="2800" dirty="0"/>
              <a:t> </a:t>
            </a:r>
            <a:r>
              <a:rPr lang="ru-RU" sz="2800" dirty="0" err="1"/>
              <a:t>вправи</a:t>
            </a:r>
            <a:r>
              <a:rPr lang="ru-RU" sz="2800" dirty="0"/>
              <a:t> </a:t>
            </a:r>
            <a:r>
              <a:rPr lang="ru-RU" sz="2800" dirty="0" err="1"/>
              <a:t>зазвичай</a:t>
            </a:r>
            <a:r>
              <a:rPr lang="ru-RU" sz="2800" dirty="0"/>
              <a:t> </a:t>
            </a:r>
            <a:r>
              <a:rPr lang="ru-RU" sz="2800" dirty="0" err="1"/>
              <a:t>неефективні</a:t>
            </a:r>
            <a:r>
              <a:rPr lang="ru-RU" sz="2800" dirty="0"/>
              <a:t>, </a:t>
            </a:r>
            <a:r>
              <a:rPr lang="ru-RU" sz="2800" dirty="0" err="1"/>
              <a:t>потрібне</a:t>
            </a:r>
            <a:r>
              <a:rPr lang="ru-RU" sz="2800" dirty="0"/>
              <a:t> </a:t>
            </a:r>
            <a:r>
              <a:rPr lang="ru-RU" sz="2800" dirty="0" err="1"/>
              <a:t>медичне</a:t>
            </a:r>
            <a:r>
              <a:rPr lang="ru-RU" sz="2800" dirty="0"/>
              <a:t> </a:t>
            </a:r>
            <a:r>
              <a:rPr lang="ru-RU" sz="2800" dirty="0" err="1"/>
              <a:t>втручання</a:t>
            </a:r>
            <a:r>
              <a:rPr lang="ru-RU" sz="2800" dirty="0"/>
              <a:t> (</a:t>
            </a:r>
            <a:r>
              <a:rPr lang="ru-RU" sz="2800" dirty="0" err="1"/>
              <a:t>операція</a:t>
            </a:r>
            <a:r>
              <a:rPr lang="ru-RU" sz="2800" dirty="0"/>
              <a:t> </a:t>
            </a:r>
            <a:r>
              <a:rPr lang="ru-RU" sz="2800" dirty="0" err="1"/>
              <a:t>вуздечки</a:t>
            </a:r>
            <a:r>
              <a:rPr lang="ru-RU" sz="2800" dirty="0"/>
              <a:t>, </a:t>
            </a:r>
            <a:r>
              <a:rPr lang="ru-RU" sz="2800" dirty="0" err="1"/>
              <a:t>використання</a:t>
            </a:r>
            <a:r>
              <a:rPr lang="ru-RU" sz="2800" dirty="0"/>
              <a:t> </a:t>
            </a:r>
            <a:r>
              <a:rPr lang="ru-RU" sz="2800" dirty="0" err="1" smtClean="0"/>
              <a:t>спеціального</a:t>
            </a:r>
            <a:r>
              <a:rPr lang="ru-RU" sz="2800" dirty="0" smtClean="0"/>
              <a:t> </a:t>
            </a:r>
            <a:r>
              <a:rPr lang="ru-RU" sz="2800" dirty="0" err="1"/>
              <a:t>приладу</a:t>
            </a:r>
            <a:r>
              <a:rPr lang="ru-RU" sz="2800" dirty="0"/>
              <a:t> для </a:t>
            </a:r>
            <a:r>
              <a:rPr lang="ru-RU" sz="2800" dirty="0" err="1"/>
              <a:t>виправлення</a:t>
            </a:r>
            <a:r>
              <a:rPr lang="ru-RU" sz="2800" dirty="0"/>
              <a:t> </a:t>
            </a:r>
            <a:r>
              <a:rPr lang="ru-RU" sz="2800" dirty="0" err="1"/>
              <a:t>зубів</a:t>
            </a:r>
            <a:r>
              <a:rPr lang="ru-RU" sz="2800" dirty="0"/>
              <a:t>, </a:t>
            </a:r>
            <a:r>
              <a:rPr lang="ru-RU" sz="2800" dirty="0" err="1"/>
              <a:t>зондів</a:t>
            </a:r>
            <a:r>
              <a:rPr lang="ru-RU" sz="2800" dirty="0"/>
              <a:t> для </a:t>
            </a:r>
            <a:r>
              <a:rPr lang="ru-RU" sz="2800" dirty="0" err="1"/>
              <a:t>надання</a:t>
            </a:r>
            <a:r>
              <a:rPr lang="ru-RU" sz="2800" dirty="0"/>
              <a:t> </a:t>
            </a:r>
            <a:r>
              <a:rPr lang="ru-RU" sz="2800" dirty="0" smtClean="0"/>
              <a:t>правильного </a:t>
            </a:r>
            <a:r>
              <a:rPr lang="ru-RU" sz="2800" dirty="0" err="1"/>
              <a:t>положення</a:t>
            </a:r>
            <a:r>
              <a:rPr lang="ru-RU" sz="2800" dirty="0"/>
              <a:t> </a:t>
            </a:r>
            <a:r>
              <a:rPr lang="ru-RU" sz="2800" dirty="0" err="1"/>
              <a:t>язику</a:t>
            </a:r>
            <a:r>
              <a:rPr lang="ru-RU" sz="2800" dirty="0"/>
              <a:t> при </a:t>
            </a:r>
            <a:r>
              <a:rPr lang="ru-RU" sz="2800" dirty="0" err="1"/>
              <a:t>вимовлянні</a:t>
            </a:r>
            <a:r>
              <a:rPr lang="ru-RU" sz="2800" dirty="0"/>
              <a:t> </a:t>
            </a:r>
            <a:r>
              <a:rPr lang="ru-RU" sz="2800" dirty="0" err="1"/>
              <a:t>певних</a:t>
            </a:r>
            <a:r>
              <a:rPr lang="ru-RU" sz="2800" dirty="0"/>
              <a:t> </a:t>
            </a:r>
            <a:r>
              <a:rPr lang="ru-RU" sz="2800" dirty="0" err="1"/>
              <a:t>звуків</a:t>
            </a:r>
            <a:r>
              <a:rPr lang="ru-RU" sz="2800" dirty="0"/>
              <a:t>).</a:t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0503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3159" cy="306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64741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4.	</a:t>
            </a:r>
            <a:r>
              <a:rPr lang="ru-RU" dirty="0" err="1">
                <a:solidFill>
                  <a:schemeClr val="tx1"/>
                </a:solidFill>
              </a:rPr>
              <a:t>Виразність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значення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навчально-виховній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роботі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87" y="40100"/>
            <a:ext cx="4932363" cy="302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89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5322"/>
            <a:ext cx="1619672" cy="15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903649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dirty="0">
                <a:solidFill>
                  <a:schemeClr val="accent5">
                    <a:lumMod val="75000"/>
                  </a:schemeClr>
                </a:solidFill>
              </a:rPr>
              <a:t>Виразність. Ця невід'ємна частина культури мовлення означає використання невичерпних ресурсів виражальних засобів української мови і лежить в основі мистецтва володіння словом. Виразність мовлення забезпечується виразністю дикції і чіткістю вимови. Великою мірою </a:t>
            </a:r>
            <a:r>
              <a:rPr lang="uk-UA" sz="3600" dirty="0" err="1">
                <a:solidFill>
                  <a:schemeClr val="accent5">
                    <a:lumMod val="75000"/>
                  </a:schemeClr>
                </a:solidFill>
              </a:rPr>
              <a:t>-це</a:t>
            </a:r>
            <a:r>
              <a:rPr lang="uk-UA" sz="3600" dirty="0">
                <a:solidFill>
                  <a:schemeClr val="accent5">
                    <a:lumMod val="75000"/>
                  </a:schemeClr>
                </a:solidFill>
              </a:rPr>
              <a:t> вміння застосовувати виражальні засоби звукового мовлення</a:t>
            </a:r>
          </a:p>
        </p:txBody>
      </p:sp>
    </p:spTree>
    <p:extLst>
      <p:ext uri="{BB962C8B-B14F-4D97-AF65-F5344CB8AC3E}">
        <p14:creationId xmlns:p14="http://schemas.microsoft.com/office/powerpoint/2010/main" val="4092625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14875"/>
            <a:ext cx="3810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62" y="1721192"/>
            <a:ext cx="2907407" cy="2193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6632"/>
            <a:ext cx="7758765" cy="2374011"/>
          </a:xfrm>
        </p:spPr>
        <p:txBody>
          <a:bodyPr>
            <a:noAutofit/>
          </a:bodyPr>
          <a:lstStyle/>
          <a:p>
            <a:pPr algn="l"/>
            <a:r>
              <a:rPr lang="uk-UA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―перевірити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перед дзеркалом положення органів мови при </a:t>
            </a:r>
            <a:r>
              <a:rPr lang="uk-U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вимовленні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даного звуку;</a:t>
            </a:r>
          </a:p>
          <a:p>
            <a:pPr algn="l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відпрацювати вірну вимову звуку: спочатку в думках, потім пошепки, потім голосно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l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відпрацювати </a:t>
            </a:r>
            <a:r>
              <a:rPr lang="uk-UA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вимовлення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окремих слів з цим звуком, а потім — текстів;</a:t>
            </a:r>
          </a:p>
          <a:p>
            <a:pPr algn="l"/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</a:t>
            </a:r>
            <a:r>
              <a:rPr lang="uk-UA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нагоді треба звернутися до запису свого голосу, щоб з боку проаналізувати можливі недоліки.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654" y="476672"/>
            <a:ext cx="19050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6632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23875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7890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5.	Шляхи і </a:t>
            </a:r>
            <a:r>
              <a:rPr lang="ru-RU" dirty="0" err="1">
                <a:solidFill>
                  <a:schemeClr val="tx1"/>
                </a:solidFill>
              </a:rPr>
              <a:t>способи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розвитку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навичок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виразного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мовлення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64639" cy="11430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ГРУПА </a:t>
            </a:r>
            <a:r>
              <a:rPr lang="ru-RU" sz="3600" i="1" dirty="0" smtClean="0">
                <a:solidFill>
                  <a:schemeClr val="accent6">
                    <a:lumMod val="50000"/>
                  </a:schemeClr>
                </a:solidFill>
              </a:rPr>
              <a:t>ВПРАВ ДЛЯ ПОКРАЩЕННЯ МОВЛЕННЯ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Мета </a:t>
            </a:r>
            <a:r>
              <a:rPr lang="ru-RU" sz="3600" dirty="0" err="1">
                <a:solidFill>
                  <a:schemeClr val="tx1"/>
                </a:solidFill>
              </a:rPr>
              <a:t>вправ</a:t>
            </a:r>
            <a:r>
              <a:rPr lang="ru-RU" sz="3600" dirty="0">
                <a:solidFill>
                  <a:schemeClr val="tx1"/>
                </a:solidFill>
              </a:rPr>
              <a:t> - </a:t>
            </a:r>
            <a:r>
              <a:rPr lang="ru-RU" sz="3600" dirty="0" err="1">
                <a:solidFill>
                  <a:schemeClr val="tx1"/>
                </a:solidFill>
              </a:rPr>
              <a:t>вироблення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правильної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рефлекторності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мовного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видиху</a:t>
            </a:r>
            <a:r>
              <a:rPr lang="ru-RU" sz="3600" dirty="0">
                <a:solidFill>
                  <a:schemeClr val="tx1"/>
                </a:solidFill>
              </a:rPr>
              <a:t> з </a:t>
            </a:r>
            <a:r>
              <a:rPr lang="ru-RU" sz="3600" dirty="0" err="1">
                <a:solidFill>
                  <a:schemeClr val="tx1"/>
                </a:solidFill>
              </a:rPr>
              <a:t>активізацією</a:t>
            </a:r>
            <a:r>
              <a:rPr lang="ru-RU" sz="3600" dirty="0">
                <a:solidFill>
                  <a:schemeClr val="tx1"/>
                </a:solidFill>
              </a:rPr>
              <a:t> і </a:t>
            </a:r>
            <a:r>
              <a:rPr lang="ru-RU" sz="3600" dirty="0" err="1">
                <a:solidFill>
                  <a:schemeClr val="tx1"/>
                </a:solidFill>
              </a:rPr>
              <a:t>відчуттям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роботи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м'язів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черевного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преса</a:t>
            </a:r>
            <a:r>
              <a:rPr lang="ru-RU" sz="3600" dirty="0">
                <a:solidFill>
                  <a:schemeClr val="tx1"/>
                </a:solidFill>
              </a:rPr>
              <a:t>, а </a:t>
            </a:r>
            <a:r>
              <a:rPr lang="ru-RU" sz="3600" dirty="0" err="1">
                <a:solidFill>
                  <a:schemeClr val="tx1"/>
                </a:solidFill>
              </a:rPr>
              <a:t>також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міжреберних</a:t>
            </a:r>
            <a:r>
              <a:rPr lang="ru-RU" sz="3600" dirty="0">
                <a:solidFill>
                  <a:schemeClr val="tx1"/>
                </a:solidFill>
              </a:rPr>
              <a:t> і </a:t>
            </a:r>
            <a:r>
              <a:rPr lang="ru-RU" sz="3600" dirty="0" err="1">
                <a:solidFill>
                  <a:schemeClr val="tx1"/>
                </a:solidFill>
              </a:rPr>
              <a:t>поперекових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м'язів</a:t>
            </a:r>
            <a:r>
              <a:rPr lang="ru-RU" sz="3600" dirty="0">
                <a:solidFill>
                  <a:schemeClr val="tx1"/>
                </a:solidFill>
              </a:rPr>
              <a:t>. </a:t>
            </a:r>
            <a:r>
              <a:rPr lang="ru-RU" sz="3600" dirty="0" err="1">
                <a:solidFill>
                  <a:schemeClr val="tx1"/>
                </a:solidFill>
              </a:rPr>
              <a:t>Вправи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виконуються</a:t>
            </a:r>
            <a:r>
              <a:rPr lang="ru-RU" sz="3600" dirty="0">
                <a:solidFill>
                  <a:schemeClr val="tx1"/>
                </a:solidFill>
              </a:rPr>
              <a:t> в статичному </a:t>
            </a:r>
            <a:r>
              <a:rPr lang="ru-RU" sz="3600" dirty="0" err="1">
                <a:solidFill>
                  <a:schemeClr val="tx1"/>
                </a:solidFill>
              </a:rPr>
              <a:t>положенні</a:t>
            </a:r>
            <a:r>
              <a:rPr lang="ru-RU" sz="3600" dirty="0">
                <a:solidFill>
                  <a:schemeClr val="tx1"/>
                </a:solidFill>
              </a:rPr>
              <a:t> і </a:t>
            </a:r>
            <a:r>
              <a:rPr lang="ru-RU" sz="3600" dirty="0" err="1">
                <a:solidFill>
                  <a:schemeClr val="tx1"/>
                </a:solidFill>
              </a:rPr>
              <a:t>під</a:t>
            </a:r>
            <a:r>
              <a:rPr lang="ru-RU" sz="3600" dirty="0">
                <a:solidFill>
                  <a:schemeClr val="tx1"/>
                </a:solidFill>
              </a:rPr>
              <a:t> час </a:t>
            </a:r>
            <a:r>
              <a:rPr lang="ru-RU" sz="3600" dirty="0" err="1">
                <a:solidFill>
                  <a:schemeClr val="tx1"/>
                </a:solidFill>
              </a:rPr>
              <a:t>руху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48464" cy="1143000"/>
          </a:xfrm>
        </p:spPr>
        <p:txBody>
          <a:bodyPr/>
          <a:lstStyle/>
          <a:p>
            <a:pPr algn="ctr"/>
            <a:r>
              <a:rPr lang="ru-RU" sz="4000" i="1" dirty="0" err="1">
                <a:solidFill>
                  <a:schemeClr val="accent5">
                    <a:lumMod val="75000"/>
                  </a:schemeClr>
                </a:solidFill>
              </a:rPr>
              <a:t>Висновок</a:t>
            </a:r>
            <a:r>
              <a:rPr lang="ru-RU" sz="4000" dirty="0" err="1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sz="3600" dirty="0" err="1">
                <a:solidFill>
                  <a:schemeClr val="tx1"/>
                </a:solidFill>
              </a:rPr>
              <a:t>Будь-який</a:t>
            </a:r>
            <a:r>
              <a:rPr lang="ru-RU" sz="3600" dirty="0">
                <a:solidFill>
                  <a:schemeClr val="tx1"/>
                </a:solidFill>
              </a:rPr>
              <a:t> учитель </a:t>
            </a:r>
            <a:r>
              <a:rPr lang="ru-RU" sz="3600" dirty="0" err="1">
                <a:solidFill>
                  <a:schemeClr val="tx1"/>
                </a:solidFill>
              </a:rPr>
              <a:t>має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володіти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технікою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говоріння</a:t>
            </a:r>
            <a:r>
              <a:rPr lang="ru-RU" sz="3600" dirty="0">
                <a:solidFill>
                  <a:schemeClr val="tx1"/>
                </a:solidFill>
              </a:rPr>
              <a:t> досконально. </a:t>
            </a:r>
            <a:r>
              <a:rPr lang="ru-RU" sz="3600" dirty="0" err="1">
                <a:solidFill>
                  <a:schemeClr val="tx1"/>
                </a:solidFill>
              </a:rPr>
              <a:t>Таке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володіння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дає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йому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багату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можливість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залучати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мобілізувати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увагу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дітей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чи</a:t>
            </a:r>
            <a:r>
              <a:rPr lang="ru-RU" sz="3600" dirty="0">
                <a:solidFill>
                  <a:schemeClr val="tx1"/>
                </a:solidFill>
              </a:rPr>
              <a:t> слухача. </a:t>
            </a:r>
            <a:r>
              <a:rPr lang="ru-RU" sz="3600" dirty="0" err="1">
                <a:solidFill>
                  <a:schemeClr val="tx1"/>
                </a:solidFill>
              </a:rPr>
              <a:t>Одне</a:t>
            </a:r>
            <a:r>
              <a:rPr lang="ru-RU" sz="3600" dirty="0">
                <a:solidFill>
                  <a:schemeClr val="tx1"/>
                </a:solidFill>
              </a:rPr>
              <a:t> з </a:t>
            </a:r>
            <a:r>
              <a:rPr lang="ru-RU" sz="3600" dirty="0" err="1">
                <a:solidFill>
                  <a:schemeClr val="tx1"/>
                </a:solidFill>
              </a:rPr>
              <a:t>найважливіших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завдань</a:t>
            </a:r>
            <a:r>
              <a:rPr lang="ru-RU" sz="3600" dirty="0">
                <a:solidFill>
                  <a:schemeClr val="tx1"/>
                </a:solidFill>
              </a:rPr>
              <a:t> - </a:t>
            </a:r>
            <a:r>
              <a:rPr lang="ru-RU" sz="3600" dirty="0" err="1">
                <a:solidFill>
                  <a:schemeClr val="tx1"/>
                </a:solidFill>
              </a:rPr>
              <a:t>це</a:t>
            </a:r>
            <a:r>
              <a:rPr lang="ru-RU" sz="3600" dirty="0">
                <a:solidFill>
                  <a:schemeClr val="tx1"/>
                </a:solidFill>
              </a:rPr>
              <a:t> правильна постановка голосу. </a:t>
            </a:r>
            <a:r>
              <a:rPr lang="ru-RU" sz="3600" dirty="0" err="1">
                <a:solidFill>
                  <a:schemeClr val="tx1"/>
                </a:solidFill>
              </a:rPr>
              <a:t>Мова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викладача</a:t>
            </a:r>
            <a:r>
              <a:rPr lang="ru-RU" sz="3600" dirty="0">
                <a:solidFill>
                  <a:schemeClr val="tx1"/>
                </a:solidFill>
              </a:rPr>
              <a:t> повинна </a:t>
            </a:r>
            <a:r>
              <a:rPr lang="ru-RU" sz="3600" dirty="0" err="1">
                <a:solidFill>
                  <a:schemeClr val="tx1"/>
                </a:solidFill>
              </a:rPr>
              <a:t>відрізнятись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точністю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ясністю</a:t>
            </a:r>
            <a:r>
              <a:rPr lang="ru-RU" sz="3600" dirty="0">
                <a:solidFill>
                  <a:schemeClr val="tx1"/>
                </a:solidFill>
              </a:rPr>
              <a:t>, </a:t>
            </a:r>
            <a:r>
              <a:rPr lang="ru-RU" sz="3600" dirty="0" err="1">
                <a:solidFill>
                  <a:schemeClr val="tx1"/>
                </a:solidFill>
              </a:rPr>
              <a:t>виразністю</a:t>
            </a:r>
            <a:r>
              <a:rPr lang="ru-RU" sz="3600" dirty="0">
                <a:solidFill>
                  <a:schemeClr val="tx1"/>
                </a:solidFill>
              </a:rPr>
              <a:t> та </a:t>
            </a:r>
            <a:r>
              <a:rPr lang="ru-RU" sz="3600" dirty="0" err="1">
                <a:solidFill>
                  <a:schemeClr val="tx1"/>
                </a:solidFill>
              </a:rPr>
              <a:t>доступним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викладом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err="1">
                <a:solidFill>
                  <a:schemeClr val="tx1"/>
                </a:solidFill>
              </a:rPr>
              <a:t>згідно</a:t>
            </a:r>
            <a:r>
              <a:rPr lang="ru-RU" sz="3600" dirty="0">
                <a:solidFill>
                  <a:schemeClr val="tx1"/>
                </a:solidFill>
              </a:rPr>
              <a:t> з </a:t>
            </a:r>
            <a:r>
              <a:rPr lang="ru-RU" sz="3600" dirty="0" err="1">
                <a:solidFill>
                  <a:schemeClr val="tx1"/>
                </a:solidFill>
              </a:rPr>
              <a:t>віком</a:t>
            </a:r>
            <a:r>
              <a:rPr lang="ru-RU" sz="3600" dirty="0">
                <a:solidFill>
                  <a:schemeClr val="tx1"/>
                </a:solidFill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споживачів</a:t>
            </a:r>
            <a:r>
              <a:rPr lang="ru-RU" sz="3600" dirty="0" smtClean="0">
                <a:solidFill>
                  <a:schemeClr val="tx1"/>
                </a:solidFill>
              </a:rPr>
              <a:t> . 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26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69" y="35030"/>
            <a:ext cx="2987824" cy="420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План: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1</a:t>
            </a:r>
            <a:r>
              <a:rPr lang="ru-RU" sz="3200" dirty="0">
                <a:solidFill>
                  <a:schemeClr val="tx1"/>
                </a:solidFill>
              </a:rPr>
              <a:t>.	</a:t>
            </a:r>
            <a:r>
              <a:rPr lang="ru-RU" sz="3200" dirty="0" err="1">
                <a:solidFill>
                  <a:schemeClr val="tx1"/>
                </a:solidFill>
              </a:rPr>
              <a:t>Дикція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її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значення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педагогічній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діяльності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2.	Будова </a:t>
            </a:r>
            <a:r>
              <a:rPr lang="ru-RU" sz="3200" dirty="0" err="1">
                <a:solidFill>
                  <a:schemeClr val="tx1"/>
                </a:solidFill>
              </a:rPr>
              <a:t>мовного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апарату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3.	</a:t>
            </a:r>
            <a:r>
              <a:rPr lang="ru-RU" sz="3200" dirty="0" err="1">
                <a:solidFill>
                  <a:schemeClr val="tx1"/>
                </a:solidFill>
              </a:rPr>
              <a:t>Основні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недоліки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дикції</a:t>
            </a:r>
            <a:r>
              <a:rPr lang="ru-RU" sz="3200" dirty="0">
                <a:solidFill>
                  <a:schemeClr val="tx1"/>
                </a:solidFill>
              </a:rPr>
              <a:t> педагога та шляхи </a:t>
            </a:r>
            <a:r>
              <a:rPr lang="ru-RU" sz="3200" dirty="0" err="1">
                <a:solidFill>
                  <a:schemeClr val="tx1"/>
                </a:solidFill>
              </a:rPr>
              <a:t>їх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усунення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4.	</a:t>
            </a:r>
            <a:r>
              <a:rPr lang="ru-RU" sz="3200" dirty="0" err="1">
                <a:solidFill>
                  <a:schemeClr val="tx1"/>
                </a:solidFill>
              </a:rPr>
              <a:t>Виразність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мови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її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значення</a:t>
            </a:r>
            <a:r>
              <a:rPr lang="ru-RU" sz="3200" dirty="0">
                <a:solidFill>
                  <a:schemeClr val="tx1"/>
                </a:solidFill>
              </a:rPr>
              <a:t> в </a:t>
            </a:r>
            <a:r>
              <a:rPr lang="ru-RU" sz="3200" dirty="0" err="1">
                <a:solidFill>
                  <a:schemeClr val="tx1"/>
                </a:solidFill>
              </a:rPr>
              <a:t>навчально-виховній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роботі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5.	Шляхи і </a:t>
            </a:r>
            <a:r>
              <a:rPr lang="ru-RU" sz="3200" dirty="0" err="1">
                <a:solidFill>
                  <a:schemeClr val="tx1"/>
                </a:solidFill>
              </a:rPr>
              <a:t>способи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розвитку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навичок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виразного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мовлення</a:t>
            </a:r>
            <a:r>
              <a:rPr lang="ru-RU" sz="3200" dirty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2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Л</a:t>
            </a:r>
            <a:r>
              <a:rPr lang="uk-UA" dirty="0" err="1" smtClean="0">
                <a:solidFill>
                  <a:schemeClr val="tx1"/>
                </a:solidFill>
              </a:rPr>
              <a:t>ітература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834926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1. «Українська мова професійного спілкування» автор: Зоряна </a:t>
            </a:r>
            <a:r>
              <a:rPr lang="uk-UA" sz="2400" dirty="0" err="1" smtClean="0"/>
              <a:t>Мсцюк</a:t>
            </a:r>
            <a:r>
              <a:rPr lang="uk-UA" sz="2400" dirty="0" smtClean="0"/>
              <a:t>, Ніна </a:t>
            </a:r>
            <a:r>
              <a:rPr lang="uk-UA" sz="2400" dirty="0" err="1" smtClean="0"/>
              <a:t>Станкевич</a:t>
            </a:r>
            <a:r>
              <a:rPr lang="uk-UA" sz="2400" dirty="0" smtClean="0"/>
              <a:t>/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smtClean="0"/>
              <a:t>pidruchniki.ws/1040101747600/dokumentoznavstvo/kultura_movi_kultura_movlennya_komunikativni_oznaki_kulturi_movlennya</a:t>
            </a:r>
            <a:endParaRPr lang="uk-UA" sz="2400" dirty="0" smtClean="0"/>
          </a:p>
          <a:p>
            <a:pPr algn="ctr"/>
            <a:r>
              <a:rPr lang="uk-UA" sz="2400" dirty="0" smtClean="0"/>
              <a:t>2. «Техніка мови»/ </a:t>
            </a:r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technics-speech.ru/ukr/dikcia.html</a:t>
            </a:r>
            <a:endParaRPr lang="uk-UA" sz="2400" dirty="0" smtClean="0"/>
          </a:p>
          <a:p>
            <a:pPr algn="ctr"/>
            <a:r>
              <a:rPr lang="uk-UA" sz="2400" dirty="0" smtClean="0"/>
              <a:t>3. «Основи педагогічної майстерності»/автор </a:t>
            </a:r>
            <a:r>
              <a:rPr lang="uk-UA" sz="2400" dirty="0" err="1" smtClean="0"/>
              <a:t>Федорчук</a:t>
            </a:r>
            <a:r>
              <a:rPr lang="uk-UA" sz="2400" dirty="0" smtClean="0"/>
              <a:t> В.В//</a:t>
            </a:r>
            <a:r>
              <a:rPr lang="uk-UA" sz="2400" dirty="0" err="1" smtClean="0"/>
              <a:t>Камянець-подільський</a:t>
            </a:r>
            <a:r>
              <a:rPr lang="uk-UA" sz="2400" dirty="0" smtClean="0"/>
              <a:t>: Видавець </a:t>
            </a:r>
            <a:r>
              <a:rPr lang="uk-UA" sz="2400" dirty="0" err="1" smtClean="0"/>
              <a:t>Зволейко</a:t>
            </a:r>
            <a:r>
              <a:rPr lang="uk-UA" sz="2400" smtClean="0"/>
              <a:t> Д., 2008.-140с.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9483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14908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chemeClr val="tx1"/>
                </a:solidFill>
              </a:rPr>
              <a:t>Дикція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її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значення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педагогічній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діяльності</a:t>
            </a:r>
            <a:r>
              <a:rPr lang="ru-RU" dirty="0">
                <a:solidFill>
                  <a:schemeClr val="tx1"/>
                </a:solidFill>
              </a:rPr>
              <a:t>.</a:t>
            </a:r>
            <a:br>
              <a:rPr lang="ru-RU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43" y="0"/>
            <a:ext cx="2505075" cy="42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75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2007096"/>
          </a:xfrm>
        </p:spPr>
        <p:txBody>
          <a:bodyPr/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Дикція — це ступінь виразності у вимові звуків, складів і слів в мові. Ясність і чистота звучання мови залежать від правильної і активної роботи апарату артикуляції.</a:t>
            </a:r>
            <a:br>
              <a:rPr lang="uk-UA" sz="3600" dirty="0">
                <a:solidFill>
                  <a:schemeClr val="tx1"/>
                </a:solidFill>
              </a:rPr>
            </a:br>
            <a:endParaRPr lang="uk-UA" sz="36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73" y="3284984"/>
            <a:ext cx="376876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98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685678" cy="271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1633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2.	</a:t>
            </a:r>
            <a:r>
              <a:rPr lang="uk-UA" dirty="0">
                <a:solidFill>
                  <a:schemeClr val="tx1"/>
                </a:solidFill>
              </a:rPr>
              <a:t>Будова мовного апарату.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645024"/>
            <a:ext cx="18288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07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3718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err="1">
                <a:solidFill>
                  <a:schemeClr val="tx1"/>
                </a:solidFill>
              </a:rPr>
              <a:t>Мовний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апарат</a:t>
            </a:r>
            <a:r>
              <a:rPr lang="ru-RU" sz="3200" dirty="0">
                <a:solidFill>
                  <a:schemeClr val="tx1"/>
                </a:solidFill>
              </a:rPr>
              <a:t> — </a:t>
            </a:r>
            <a:r>
              <a:rPr lang="ru-RU" sz="3200" dirty="0" err="1">
                <a:solidFill>
                  <a:schemeClr val="tx1"/>
                </a:solidFill>
              </a:rPr>
              <a:t>це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сукупність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органів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людини</a:t>
            </a:r>
            <a:r>
              <a:rPr lang="ru-RU" sz="3200" dirty="0">
                <a:solidFill>
                  <a:schemeClr val="tx1"/>
                </a:solidFill>
              </a:rPr>
              <a:t>, </a:t>
            </a:r>
            <a:r>
              <a:rPr lang="ru-RU" sz="3200" dirty="0" err="1">
                <a:solidFill>
                  <a:schemeClr val="tx1"/>
                </a:solidFill>
              </a:rPr>
              <a:t>необхідних</a:t>
            </a:r>
            <a:r>
              <a:rPr lang="ru-RU" sz="3200" dirty="0">
                <a:solidFill>
                  <a:schemeClr val="tx1"/>
                </a:solidFill>
              </a:rPr>
              <a:t> для </a:t>
            </a:r>
            <a:r>
              <a:rPr lang="ru-RU" sz="3200" dirty="0" err="1">
                <a:solidFill>
                  <a:schemeClr val="tx1"/>
                </a:solidFill>
              </a:rPr>
              <a:t>виробництва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мови</a:t>
            </a:r>
            <a:r>
              <a:rPr lang="ru-RU" sz="3200" dirty="0">
                <a:solidFill>
                  <a:schemeClr val="tx1"/>
                </a:solidFill>
              </a:rPr>
              <a:t>. </a:t>
            </a:r>
            <a:r>
              <a:rPr lang="ru-RU" sz="3200" dirty="0" err="1">
                <a:solidFill>
                  <a:schemeClr val="tx1"/>
                </a:solidFill>
              </a:rPr>
              <a:t>Він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включає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декілька</a:t>
            </a:r>
            <a:r>
              <a:rPr lang="ru-RU" sz="3200" dirty="0">
                <a:solidFill>
                  <a:schemeClr val="tx1"/>
                </a:solidFill>
              </a:rPr>
              <a:t> ланок: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07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060848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err="1">
                <a:solidFill>
                  <a:schemeClr val="tx1"/>
                </a:solidFill>
              </a:rPr>
              <a:t>дихальні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оскільки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всі</a:t>
            </a:r>
            <a:r>
              <a:rPr lang="ru-RU" dirty="0">
                <a:solidFill>
                  <a:schemeClr val="tx1"/>
                </a:solidFill>
              </a:rPr>
              <a:t> звуки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утворюються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тільки</a:t>
            </a:r>
            <a:r>
              <a:rPr lang="ru-RU" dirty="0">
                <a:solidFill>
                  <a:schemeClr val="tx1"/>
                </a:solidFill>
              </a:rPr>
              <a:t> при </a:t>
            </a:r>
            <a:r>
              <a:rPr lang="ru-RU" dirty="0" err="1">
                <a:solidFill>
                  <a:schemeClr val="tx1"/>
                </a:solidFill>
              </a:rPr>
              <a:t>видиху</a:t>
            </a:r>
            <a:r>
              <a:rPr lang="ru-RU" dirty="0">
                <a:solidFill>
                  <a:schemeClr val="tx1"/>
                </a:solidFill>
              </a:rPr>
              <a:t>.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26574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7475" y="476672"/>
            <a:ext cx="6512511" cy="1143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пасивні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нерухливі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є точкою опори для </a:t>
            </a:r>
            <a:r>
              <a:rPr lang="ru-RU" dirty="0" err="1">
                <a:solidFill>
                  <a:schemeClr val="tx1"/>
                </a:solidFill>
              </a:rPr>
              <a:t>активних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органів</a:t>
            </a:r>
            <a:r>
              <a:rPr lang="ru-RU" dirty="0">
                <a:solidFill>
                  <a:schemeClr val="tx1"/>
                </a:solidFill>
              </a:rPr>
              <a:t>.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зуби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альвеоли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тверде</a:t>
            </a:r>
            <a:r>
              <a:rPr lang="ru-RU" dirty="0">
                <a:solidFill>
                  <a:schemeClr val="tx1"/>
                </a:solidFill>
              </a:rPr>
              <a:t> небо, глотка, </a:t>
            </a:r>
            <a:r>
              <a:rPr lang="ru-RU" dirty="0" err="1">
                <a:solidFill>
                  <a:schemeClr val="tx1"/>
                </a:solidFill>
              </a:rPr>
              <a:t>порожнина</a:t>
            </a:r>
            <a:r>
              <a:rPr lang="ru-RU" dirty="0">
                <a:solidFill>
                  <a:schemeClr val="tx1"/>
                </a:solidFill>
              </a:rPr>
              <a:t> носа, гортань;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0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04" y="3504007"/>
            <a:ext cx="5034136" cy="335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296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активні</a:t>
            </a:r>
            <a:r>
              <a:rPr lang="ru-RU" dirty="0">
                <a:solidFill>
                  <a:schemeClr val="tx1"/>
                </a:solidFill>
              </a:rPr>
              <a:t> — </a:t>
            </a:r>
            <a:r>
              <a:rPr lang="ru-RU" dirty="0" err="1">
                <a:solidFill>
                  <a:schemeClr val="tx1"/>
                </a:solidFill>
              </a:rPr>
              <a:t>це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рухливі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проводять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основну</a:t>
            </a:r>
            <a:r>
              <a:rPr lang="ru-RU" dirty="0">
                <a:solidFill>
                  <a:schemeClr val="tx1"/>
                </a:solidFill>
              </a:rPr>
              <a:t> роботу, </a:t>
            </a:r>
            <a:r>
              <a:rPr lang="ru-RU" dirty="0" err="1">
                <a:solidFill>
                  <a:schemeClr val="tx1"/>
                </a:solidFill>
              </a:rPr>
              <a:t>необхідну</a:t>
            </a:r>
            <a:r>
              <a:rPr lang="ru-RU" dirty="0">
                <a:solidFill>
                  <a:schemeClr val="tx1"/>
                </a:solidFill>
              </a:rPr>
              <a:t> для </a:t>
            </a:r>
            <a:r>
              <a:rPr lang="ru-RU" dirty="0" err="1">
                <a:solidFill>
                  <a:schemeClr val="tx1"/>
                </a:solidFill>
              </a:rPr>
              <a:t>утворення</a:t>
            </a:r>
            <a:r>
              <a:rPr lang="ru-RU" dirty="0">
                <a:solidFill>
                  <a:schemeClr val="tx1"/>
                </a:solidFill>
              </a:rPr>
              <a:t> звуку.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775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2726</TotalTime>
  <Words>462</Words>
  <Application>Microsoft Office PowerPoint</Application>
  <PresentationFormat>Екран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1" baseType="lpstr">
      <vt:lpstr>Воздушный поток</vt:lpstr>
      <vt:lpstr> «Дикція і виразність мови» </vt:lpstr>
      <vt:lpstr>План:  1. Дикція, її значення в педагогічній діяльності. 2. Будова мовного апарату. 3. Основні недоліки дикції педагога та шляхи їх усунення. 4. Виразність мови, її значення в навчально-виховній роботі. 5. Шляхи і способи розвитку навичок виразного мовлення. </vt:lpstr>
      <vt:lpstr>Дикція, її значення в педагогічній діяльності. </vt:lpstr>
      <vt:lpstr>Дикція — це ступінь виразності у вимові звуків, складів і слів в мові. Ясність і чистота звучання мови залежать від правильної і активної роботи апарату артикуляції. </vt:lpstr>
      <vt:lpstr>2. Будова мовного апарату.</vt:lpstr>
      <vt:lpstr>Мовний апарат — це сукупність органів людини, необхідних для виробництва мови. Він включає декілька ланок:</vt:lpstr>
      <vt:lpstr> дихальні органи, оскільки всі звуки мови утворюються тільки при видиху. </vt:lpstr>
      <vt:lpstr>органи мови пасивні — це нерухливі органи, що є точкою опори для активних органів. Це зуби, альвеоли, тверде небо, глотка, порожнина носа, гортань;</vt:lpstr>
      <vt:lpstr> органи мови активні — це рухливі органи, що проводять основну роботу, необхідну для утворення звуку. </vt:lpstr>
      <vt:lpstr>головной мозок, що координує роботу органів мови і підпорядковує техніку вимовлення творчій волі того, хто говорить.</vt:lpstr>
      <vt:lpstr>3. Основні недоліки дикції педагога та шляхи їх усунення.</vt:lpstr>
      <vt:lpstr>Недоліки дикції можуть бути:</vt:lpstr>
      <vt:lpstr>При недоліках органічного походження навчальне тренувальні вправи зазвичай неефективні, потрібне медичне втручання (операція вуздечки, використання спеціального приладу для виправлення зубів, зондів для надання правильного положення язику при вимовлянні певних звуків).  </vt:lpstr>
      <vt:lpstr>4. Виразність мови, її значення в навчально-виховній роботі.</vt:lpstr>
      <vt:lpstr>Виразність. Ця невід'ємна частина культури мовлення означає використання невичерпних ресурсів виражальних засобів української мови і лежить в основі мистецтва володіння словом. Виразність мовлення забезпечується виразністю дикції і чіткістю вимови. Великою мірою -це вміння застосовувати виражальні засоби звукового мовлення</vt:lpstr>
      <vt:lpstr>Презентація PowerPoint</vt:lpstr>
      <vt:lpstr>5. Шляхи і способи розвитку навичок виразного мовлення.</vt:lpstr>
      <vt:lpstr> ГРУПА ВПРАВ ДЛЯ ПОКРАЩЕННЯ МОВЛЕННЯ Мета вправ - вироблення правильної рефлекторності мовного видиху з активізацією і відчуттям роботи м'язів черевного преса, а також міжреберних і поперекових м'язів. Вправи виконуються в статичному положенні і під час руху.</vt:lpstr>
      <vt:lpstr>Висновок:Будь-який учитель має володіти технікою говоріння досконально. Таке володіння дає йому багату можливість залучати, мобілізувати увагу дітей чи слухача. Одне з найважливіших завдань - це правильна постановка голосу. Мова викладача повинна відрізнятись точністю, ясністю, виразністю та доступним викладом згідно з віком  споживачів . </vt:lpstr>
      <vt:lpstr>Література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«Дикція і виразність мови» </dc:title>
  <dc:creator>Admin</dc:creator>
  <cp:lastModifiedBy>Сергій Терно</cp:lastModifiedBy>
  <cp:revision>26</cp:revision>
  <dcterms:created xsi:type="dcterms:W3CDTF">2013-12-20T16:06:45Z</dcterms:created>
  <dcterms:modified xsi:type="dcterms:W3CDTF">2014-09-21T19:49:36Z</dcterms:modified>
</cp:coreProperties>
</file>