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2BB13480-93CD-478C-BC61-C0D9CE1D2142}">
  <a:tblStyle styleId="{2BB13480-93CD-478C-BC61-C0D9CE1D214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5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9FF99"/>
            </a:gs>
            <a:gs pos="50000">
              <a:srgbClr val="C2D1ED"/>
            </a:gs>
            <a:gs pos="100000">
              <a:srgbClr val="E1E8F5"/>
            </a:gs>
          </a:gsLst>
          <a:lin ang="5400000" scaled="0"/>
        </a:gra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-US" sz="4800" b="1" i="1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Симплекс-метод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2"/>
          <p:cNvSpPr txBox="1">
            <a:spLocks noGrp="1"/>
          </p:cNvSpPr>
          <p:nvPr>
            <p:ph type="body" idx="1"/>
          </p:nvPr>
        </p:nvSpPr>
        <p:spPr>
          <a:xfrm>
            <a:off x="395287" y="2133600"/>
            <a:ext cx="8229600" cy="1366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Необходимо проверить элементы разрешающего столбца. Если среди них нет положительных, то задача неразрешима.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22"/>
          <p:cNvSpPr txBox="1">
            <a:spLocks noGrp="1"/>
          </p:cNvSpPr>
          <p:nvPr>
            <p:ph type="title"/>
          </p:nvPr>
        </p:nvSpPr>
        <p:spPr>
          <a:xfrm>
            <a:off x="250825" y="274637"/>
            <a:ext cx="8642350" cy="706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Алгоритм симплекс-метода. </a:t>
            </a:r>
            <a:r>
              <a:rPr lang="en-US" sz="4400" b="1" i="0" u="sng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ШАГ 6</a:t>
            </a:r>
            <a:endParaRPr/>
          </a:p>
        </p:txBody>
      </p:sp>
      <p:sp>
        <p:nvSpPr>
          <p:cNvPr id="163" name="Google Shape;163;p22"/>
          <p:cNvSpPr txBox="1"/>
          <p:nvPr/>
        </p:nvSpPr>
        <p:spPr>
          <a:xfrm>
            <a:off x="250825" y="1268412"/>
            <a:ext cx="8642350" cy="792162"/>
          </a:xfrm>
          <a:prstGeom prst="rect">
            <a:avLst/>
          </a:prstGeom>
          <a:noFill/>
          <a:ln w="9525" cap="flat" cmpd="sng">
            <a:solidFill>
              <a:srgbClr val="0000C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Проверка условия: </a:t>
            </a:r>
            <a:r>
              <a:rPr lang="en-US" sz="2400" b="0" i="0" u="non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все a</a:t>
            </a:r>
            <a:r>
              <a:rPr lang="en-US" sz="2400" b="0" i="0" u="none" baseline="-25000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ir</a:t>
            </a:r>
            <a:r>
              <a:rPr lang="en-US" sz="2400" b="0" i="0" u="non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 ≤ 0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Если ДА - целевая функция неограничена и решения нет, если НЕТ - переход к шагу 7.</a:t>
            </a:r>
            <a:endParaRPr/>
          </a:p>
        </p:txBody>
      </p:sp>
      <p:sp>
        <p:nvSpPr>
          <p:cNvPr id="164" name="Google Shape;164;p22"/>
          <p:cNvSpPr txBox="1"/>
          <p:nvPr/>
        </p:nvSpPr>
        <p:spPr>
          <a:xfrm>
            <a:off x="250825" y="3573462"/>
            <a:ext cx="8642350" cy="704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Алгоритм симплекс-метода. </a:t>
            </a:r>
            <a:r>
              <a:rPr lang="en-US" sz="4400" b="1" i="0" u="sng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ШАГ 7</a:t>
            </a:r>
            <a:endParaRPr/>
          </a:p>
        </p:txBody>
      </p:sp>
      <p:sp>
        <p:nvSpPr>
          <p:cNvPr id="165" name="Google Shape;165;p22"/>
          <p:cNvSpPr txBox="1"/>
          <p:nvPr/>
        </p:nvSpPr>
        <p:spPr>
          <a:xfrm>
            <a:off x="250825" y="4365625"/>
            <a:ext cx="8642350" cy="792162"/>
          </a:xfrm>
          <a:prstGeom prst="rect">
            <a:avLst/>
          </a:prstGeom>
          <a:noFill/>
          <a:ln w="9525" cap="flat" cmpd="sng">
            <a:solidFill>
              <a:srgbClr val="0000C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Выбор разрешающей строки (переменной, выводимой из базиса) по условию:</a:t>
            </a:r>
            <a:endParaRPr/>
          </a:p>
        </p:txBody>
      </p:sp>
      <p:sp>
        <p:nvSpPr>
          <p:cNvPr id="166" name="Google Shape;166;p22"/>
          <p:cNvSpPr txBox="1"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7" name="Google Shape;167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17737" y="5229225"/>
            <a:ext cx="2693987" cy="1322387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22"/>
          <p:cNvSpPr txBox="1"/>
          <p:nvPr/>
        </p:nvSpPr>
        <p:spPr>
          <a:xfrm>
            <a:off x="5003800" y="5661025"/>
            <a:ext cx="3960812" cy="936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для a</a:t>
            </a:r>
            <a:r>
              <a:rPr lang="en-US" sz="2400" b="0" i="0" u="none" baseline="-25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ir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&gt; 0, где s - номер разрешающей строки.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3"/>
          <p:cNvSpPr txBox="1">
            <a:spLocks noGrp="1"/>
          </p:cNvSpPr>
          <p:nvPr>
            <p:ph type="body" idx="1"/>
          </p:nvPr>
        </p:nvSpPr>
        <p:spPr>
          <a:xfrm>
            <a:off x="250825" y="4437062"/>
            <a:ext cx="8785225" cy="2160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где s - номер разрешающей строки,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 - номер разрешающего столбца,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a’</a:t>
            </a:r>
            <a:r>
              <a:rPr lang="en-US" sz="20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sj</a:t>
            </a: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, b’</a:t>
            </a:r>
            <a:r>
              <a:rPr lang="en-US" sz="20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- новые значения пересчитываемых элементов,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sz="20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sj</a:t>
            </a: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, b</a:t>
            </a:r>
            <a:r>
              <a:rPr lang="en-US" sz="20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- старые значения пересчитываемых элементов,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sz="20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sr</a:t>
            </a: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- старое значение разрешающего элемента.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Таким образом, </a:t>
            </a:r>
            <a:r>
              <a:rPr lang="en-US" sz="2000" b="0" i="0" u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при пересчете элементов разрешающей строки каждый ее элемент делится на разрешающий элемент.</a:t>
            </a:r>
            <a:endParaRPr/>
          </a:p>
          <a:p>
            <a: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rgbClr val="0000C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23"/>
          <p:cNvSpPr txBox="1">
            <a:spLocks noGrp="1"/>
          </p:cNvSpPr>
          <p:nvPr>
            <p:ph type="title"/>
          </p:nvPr>
        </p:nvSpPr>
        <p:spPr>
          <a:xfrm>
            <a:off x="250825" y="274637"/>
            <a:ext cx="8713787" cy="7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Алгоритм симплекс-метода. </a:t>
            </a:r>
            <a:r>
              <a:rPr lang="en-US" sz="4400" b="1" i="0" u="sng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ШАГ 8</a:t>
            </a:r>
            <a:endParaRPr/>
          </a:p>
        </p:txBody>
      </p:sp>
      <p:sp>
        <p:nvSpPr>
          <p:cNvPr id="175" name="Google Shape;175;p23"/>
          <p:cNvSpPr txBox="1"/>
          <p:nvPr/>
        </p:nvSpPr>
        <p:spPr>
          <a:xfrm>
            <a:off x="250825" y="1052512"/>
            <a:ext cx="8713787" cy="1655762"/>
          </a:xfrm>
          <a:prstGeom prst="rect">
            <a:avLst/>
          </a:prstGeom>
          <a:noFill/>
          <a:ln w="9525" cap="flat" cmpd="sng">
            <a:solidFill>
              <a:srgbClr val="0000C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Пересчет элементов симплекс-таблицы (переход к новому базисному решению).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Порядок пересчета различных элементов таблицы несколько отличается.</a:t>
            </a:r>
            <a:endParaRPr/>
          </a:p>
        </p:txBody>
      </p:sp>
      <p:sp>
        <p:nvSpPr>
          <p:cNvPr id="176" name="Google Shape;176;p23"/>
          <p:cNvSpPr txBox="1"/>
          <p:nvPr/>
        </p:nvSpPr>
        <p:spPr>
          <a:xfrm>
            <a:off x="250825" y="2852737"/>
            <a:ext cx="8713787" cy="792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 b="0" i="1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Для элементов разрешающей строки</a:t>
            </a: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используются следующие формулы:</a:t>
            </a:r>
            <a:endParaRPr sz="20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23"/>
          <p:cNvSpPr txBox="1"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8" name="Google Shape;178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84437" y="3357562"/>
            <a:ext cx="3095625" cy="11890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4"/>
          <p:cNvSpPr txBox="1">
            <a:spLocks noGrp="1"/>
          </p:cNvSpPr>
          <p:nvPr>
            <p:ph type="title"/>
          </p:nvPr>
        </p:nvSpPr>
        <p:spPr>
          <a:xfrm>
            <a:off x="250825" y="274637"/>
            <a:ext cx="8713787" cy="633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Алгоритм симплекс-метода. </a:t>
            </a:r>
            <a:r>
              <a:rPr lang="en-US" sz="4400" b="1" i="0" u="sng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ШАГ 8</a:t>
            </a:r>
            <a:endParaRPr/>
          </a:p>
        </p:txBody>
      </p:sp>
      <p:sp>
        <p:nvSpPr>
          <p:cNvPr id="184" name="Google Shape;184;p24"/>
          <p:cNvSpPr txBox="1"/>
          <p:nvPr/>
        </p:nvSpPr>
        <p:spPr>
          <a:xfrm>
            <a:off x="0" y="1052512"/>
            <a:ext cx="9144000" cy="863600"/>
          </a:xfrm>
          <a:prstGeom prst="rect">
            <a:avLst/>
          </a:prstGeom>
          <a:noFill/>
          <a:ln w="9525" cap="flat" cmpd="sng">
            <a:solidFill>
              <a:srgbClr val="0000C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Пересчет элементов </a:t>
            </a:r>
            <a:r>
              <a:rPr lang="en-US" sz="2400" b="0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разрешающего столбца. 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Все они (кроме разрешающего элемента) </a:t>
            </a:r>
            <a:r>
              <a:rPr lang="en-US" sz="2400" b="0" i="0" u="non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должны стать равными нулю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/>
          </a:p>
        </p:txBody>
      </p:sp>
      <p:sp>
        <p:nvSpPr>
          <p:cNvPr id="185" name="Google Shape;185;p24"/>
          <p:cNvSpPr txBox="1"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6" name="Google Shape;186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59112" y="1989137"/>
            <a:ext cx="3313112" cy="8636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87" name="Google Shape;187;p24"/>
          <p:cNvGraphicFramePr/>
          <p:nvPr/>
        </p:nvGraphicFramePr>
        <p:xfrm>
          <a:off x="323850" y="3068637"/>
          <a:ext cx="8496250" cy="3655925"/>
        </p:xfrm>
        <a:graphic>
          <a:graphicData uri="http://schemas.openxmlformats.org/drawingml/2006/table">
            <a:tbl>
              <a:tblPr>
                <a:noFill/>
                <a:tableStyleId>{2BB13480-93CD-478C-BC61-C0D9CE1D2142}</a:tableStyleId>
              </a:tblPr>
              <a:tblGrid>
                <a:gridCol w="1371600"/>
                <a:gridCol w="820725"/>
                <a:gridCol w="822325"/>
                <a:gridCol w="822325"/>
                <a:gridCol w="822325"/>
                <a:gridCol w="823900"/>
                <a:gridCol w="825500"/>
                <a:gridCol w="823900"/>
                <a:gridCol w="1363650"/>
              </a:tblGrid>
              <a:tr h="484175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базис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переменные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 strike="noStrike" cap="non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</a:t>
                      </a:r>
                      <a:r>
                        <a:rPr lang="en-US" sz="2800" b="1" i="0" u="none" strike="noStrike" cap="none" baseline="-2500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  <a:tr h="4841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x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x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x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y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y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4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y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1n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</a:t>
                      </a:r>
                      <a:r>
                        <a:rPr lang="en-US" sz="2800" b="0" i="0" u="none" strike="noStrike" cap="none" baseline="-2500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  <a:tr h="750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x</a:t>
                      </a:r>
                      <a:r>
                        <a:rPr lang="en-US" sz="2800" b="0" i="0" u="none" strike="noStrike" cap="none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</a:t>
                      </a:r>
                      <a:r>
                        <a:rPr lang="en-US" sz="20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</a:t>
                      </a: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/a</a:t>
                      </a:r>
                      <a:r>
                        <a:rPr lang="en-US" sz="20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22</a:t>
                      </a:r>
                      <a:endParaRPr sz="2000" b="0" i="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0" i="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</a:t>
                      </a:r>
                      <a:r>
                        <a:rPr lang="en-US" sz="2000" b="0" i="0" u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2n</a:t>
                      </a: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/a</a:t>
                      </a:r>
                      <a:r>
                        <a:rPr lang="en-US" sz="2000" b="0" i="0" u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22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0/a</a:t>
                      </a:r>
                      <a:r>
                        <a:rPr lang="en-US" sz="2000" b="0" i="0" u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22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0/a</a:t>
                      </a:r>
                      <a:r>
                        <a:rPr lang="en-US" sz="2000" b="0" i="0" u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22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</a:t>
                      </a:r>
                      <a:r>
                        <a:rPr lang="en-US" sz="2000" b="0" i="0" u="none" baseline="-2500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/a</a:t>
                      </a:r>
                      <a:r>
                        <a:rPr lang="en-US" sz="2000" b="0" i="0" u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22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</a:tr>
              <a:tr h="484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  <a:tr h="484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y</a:t>
                      </a:r>
                      <a:r>
                        <a:rPr lang="en-US" sz="2800" b="0" i="0" u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</a:t>
                      </a:r>
                      <a:r>
                        <a:rPr lang="en-US" sz="2800" b="0" i="0" u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</a:t>
                      </a:r>
                      <a:r>
                        <a:rPr lang="en-US" sz="2800" b="0" i="0" u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mn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</a:t>
                      </a:r>
                      <a:r>
                        <a:rPr lang="en-US" sz="2800" b="0" i="0" u="none" baseline="-2500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  <a:tr h="484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</a:t>
                      </a:r>
                      <a:r>
                        <a:rPr lang="en-US" sz="2800" b="1" i="0" u="none" baseline="-25000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j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</a:t>
                      </a:r>
                      <a:r>
                        <a:rPr lang="en-US" sz="2800" b="1" i="0" u="none" baseline="-25000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</a:t>
                      </a:r>
                      <a:r>
                        <a:rPr lang="en-US" sz="2800" b="1" i="0" u="none" baseline="-25000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cxnSp>
        <p:nvCxnSpPr>
          <p:cNvPr id="188" name="Google Shape;188;p24"/>
          <p:cNvCxnSpPr/>
          <p:nvPr/>
        </p:nvCxnSpPr>
        <p:spPr>
          <a:xfrm flipH="1">
            <a:off x="1116012" y="3644900"/>
            <a:ext cx="1943100" cy="1152600"/>
          </a:xfrm>
          <a:prstGeom prst="curvedConnector3">
            <a:avLst>
              <a:gd name="adj1" fmla="val 28120"/>
            </a:avLst>
          </a:prstGeom>
          <a:noFill/>
          <a:ln w="25400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5"/>
          <p:cNvSpPr txBox="1">
            <a:spLocks noGrp="1"/>
          </p:cNvSpPr>
          <p:nvPr>
            <p:ph type="body" idx="1"/>
          </p:nvPr>
        </p:nvSpPr>
        <p:spPr>
          <a:xfrm>
            <a:off x="323850" y="1916112"/>
            <a:ext cx="8569325" cy="30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0" i="1" u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Элементы, не принадлежащие разрешающим столбцу и строке</a:t>
            </a:r>
            <a:r>
              <a:rPr lang="en-US" sz="2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пересчитываются по так называемому </a:t>
            </a:r>
            <a:r>
              <a:rPr lang="en-US" sz="2800" b="1" i="0" u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правилу прямоугольника</a:t>
            </a:r>
            <a:r>
              <a:rPr lang="en-US" sz="2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мысленно выделяется прямоугольник, в котором элемент, подлежащий пересчету и разрешающий элемент образуют одну из диагоналей. Формулы будут иметь следующий вид: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25"/>
          <p:cNvSpPr txBox="1">
            <a:spLocks noGrp="1"/>
          </p:cNvSpPr>
          <p:nvPr>
            <p:ph type="title"/>
          </p:nvPr>
        </p:nvSpPr>
        <p:spPr>
          <a:xfrm>
            <a:off x="323850" y="274637"/>
            <a:ext cx="8640762" cy="633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Алгоритм симплекс-метода. </a:t>
            </a:r>
            <a:r>
              <a:rPr lang="en-US" sz="4400" b="1" i="0" u="sng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ШАГ 8</a:t>
            </a:r>
            <a:endParaRPr/>
          </a:p>
        </p:txBody>
      </p:sp>
      <p:sp>
        <p:nvSpPr>
          <p:cNvPr id="195" name="Google Shape;195;p25"/>
          <p:cNvSpPr txBox="1"/>
          <p:nvPr/>
        </p:nvSpPr>
        <p:spPr>
          <a:xfrm>
            <a:off x="179387" y="1052512"/>
            <a:ext cx="8569325" cy="576262"/>
          </a:xfrm>
          <a:prstGeom prst="rect">
            <a:avLst/>
          </a:prstGeom>
          <a:noFill/>
          <a:ln w="9525" cap="flat" cmpd="sng">
            <a:solidFill>
              <a:srgbClr val="0000C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Пересчет остальных элементов</a:t>
            </a:r>
            <a:endParaRPr/>
          </a:p>
        </p:txBody>
      </p:sp>
      <p:sp>
        <p:nvSpPr>
          <p:cNvPr id="196" name="Google Shape;196;p25"/>
          <p:cNvSpPr txBox="1"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7" name="Google Shape;197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3850" y="5084762"/>
            <a:ext cx="8639175" cy="1079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6"/>
          <p:cNvSpPr txBox="1">
            <a:spLocks noGrp="1"/>
          </p:cNvSpPr>
          <p:nvPr>
            <p:ph type="title"/>
          </p:nvPr>
        </p:nvSpPr>
        <p:spPr>
          <a:xfrm>
            <a:off x="468312" y="188912"/>
            <a:ext cx="8229600" cy="14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3200"/>
              <a:buFont typeface="Calibri"/>
              <a:buNone/>
            </a:pPr>
            <a:r>
              <a:rPr lang="en-US" sz="3200" b="0" i="0" u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Алгоритм повторяем с шага 4 до тех пор, </a:t>
            </a:r>
            <a:r>
              <a:rPr lang="en-US" sz="3200" b="1" i="0" u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пока</a:t>
            </a:r>
            <a:r>
              <a:rPr lang="en-US" sz="3200" b="0" i="0" u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 в строке коэффициентов целевой функции </a:t>
            </a:r>
            <a:r>
              <a:rPr lang="en-US" sz="3200" b="1" i="0" u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есть неотрицательные </a:t>
            </a:r>
            <a:r>
              <a:rPr lang="en-US" sz="3200" b="0" i="0" u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элементы.</a:t>
            </a:r>
            <a:endParaRPr/>
          </a:p>
        </p:txBody>
      </p:sp>
      <p:sp>
        <p:nvSpPr>
          <p:cNvPr id="203" name="Google Shape;203;p26"/>
          <p:cNvSpPr txBox="1">
            <a:spLocks noGrp="1"/>
          </p:cNvSpPr>
          <p:nvPr>
            <p:ph type="body" idx="1"/>
          </p:nvPr>
        </p:nvSpPr>
        <p:spPr>
          <a:xfrm>
            <a:off x="457200" y="1628775"/>
            <a:ext cx="8229600" cy="136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Решение  находится в первом и последнем столбцах, значение целевой функции – в правой нижней ячейке (со знаком минус)</a:t>
            </a:r>
            <a:endParaRPr/>
          </a:p>
        </p:txBody>
      </p:sp>
      <p:graphicFrame>
        <p:nvGraphicFramePr>
          <p:cNvPr id="204" name="Google Shape;204;p26"/>
          <p:cNvGraphicFramePr/>
          <p:nvPr/>
        </p:nvGraphicFramePr>
        <p:xfrm>
          <a:off x="611187" y="3141662"/>
          <a:ext cx="8281950" cy="3455900"/>
        </p:xfrm>
        <a:graphic>
          <a:graphicData uri="http://schemas.openxmlformats.org/drawingml/2006/table">
            <a:tbl>
              <a:tblPr>
                <a:noFill/>
                <a:tableStyleId>{2BB13480-93CD-478C-BC61-C0D9CE1D2142}</a:tableStyleId>
              </a:tblPr>
              <a:tblGrid>
                <a:gridCol w="1336675"/>
                <a:gridCol w="801675"/>
                <a:gridCol w="800100"/>
                <a:gridCol w="801675"/>
                <a:gridCol w="801675"/>
                <a:gridCol w="803275"/>
                <a:gridCol w="803275"/>
                <a:gridCol w="803275"/>
                <a:gridCol w="1330325"/>
              </a:tblGrid>
              <a:tr h="49370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базис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переменные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</a:t>
                      </a:r>
                      <a:r>
                        <a:rPr lang="en-US" sz="2800" b="1" i="0" u="none" baseline="-2500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  <a:tr h="4937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x</a:t>
                      </a:r>
                      <a:r>
                        <a:rPr lang="en-US" sz="2800" b="0" i="0" u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x</a:t>
                      </a:r>
                      <a:r>
                        <a:rPr lang="en-US" sz="2800" b="0" i="0" u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x</a:t>
                      </a:r>
                      <a:r>
                        <a:rPr lang="en-US" sz="2800" b="0" i="0" u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y</a:t>
                      </a:r>
                      <a:r>
                        <a:rPr lang="en-US" sz="2800" b="0" i="0" u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y</a:t>
                      </a:r>
                      <a:r>
                        <a:rPr lang="en-US" sz="2800" b="0" i="0" u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37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x</a:t>
                      </a:r>
                      <a:r>
                        <a:rPr lang="en-US" sz="2800" b="1" i="0" u="none" baseline="-2500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Calibri"/>
                        <a:buNone/>
                      </a:pPr>
                      <a:r>
                        <a:rPr lang="en-US" sz="2800" b="1" i="0" u="none">
                          <a:solidFill>
                            <a:srgbClr val="0000C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b’</a:t>
                      </a:r>
                      <a:r>
                        <a:rPr lang="en-US" sz="2800" b="1" i="0" u="none" baseline="-25000">
                          <a:solidFill>
                            <a:srgbClr val="0000C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  <a:tr h="4937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x</a:t>
                      </a:r>
                      <a:r>
                        <a:rPr lang="en-US" sz="2800" b="1" i="0" u="none" baseline="-2500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Calibri"/>
                        <a:buNone/>
                      </a:pPr>
                      <a:r>
                        <a:rPr lang="en-US" sz="2800" b="1" i="0" u="none">
                          <a:solidFill>
                            <a:srgbClr val="0000C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b’</a:t>
                      </a:r>
                      <a:r>
                        <a:rPr lang="en-US" sz="2800" b="1" i="0" u="none" baseline="-25000">
                          <a:solidFill>
                            <a:srgbClr val="0000C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  <a:tr h="4937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Calibri"/>
                        <a:buNone/>
                      </a:pPr>
                      <a:r>
                        <a:rPr lang="en-US" sz="2800" b="1" i="0" u="none">
                          <a:solidFill>
                            <a:srgbClr val="0000C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  <a:tr h="4937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x</a:t>
                      </a:r>
                      <a:r>
                        <a:rPr lang="en-US" sz="2800" b="1" i="0" u="none" baseline="-2500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Calibri"/>
                        <a:buNone/>
                      </a:pPr>
                      <a:r>
                        <a:rPr lang="en-US" sz="2800" b="1" i="0" u="none">
                          <a:solidFill>
                            <a:srgbClr val="0000C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b’</a:t>
                      </a:r>
                      <a:r>
                        <a:rPr lang="en-US" sz="2800" b="1" i="0" u="none" baseline="-25000">
                          <a:solidFill>
                            <a:srgbClr val="0000C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  <a:tr h="4937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</a:t>
                      </a:r>
                      <a:r>
                        <a:rPr lang="en-US" sz="2800" b="1" i="0" u="none" baseline="-25000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j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&lt;=0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&lt;=0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…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&lt;=0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&lt;=0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…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&lt;=0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– L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205" name="Google Shape;205;p26"/>
          <p:cNvSpPr/>
          <p:nvPr/>
        </p:nvSpPr>
        <p:spPr>
          <a:xfrm>
            <a:off x="755650" y="4149725"/>
            <a:ext cx="1079500" cy="2016125"/>
          </a:xfrm>
          <a:prstGeom prst="ellipse">
            <a:avLst/>
          </a:prstGeom>
          <a:noFill/>
          <a:ln w="254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26"/>
          <p:cNvSpPr/>
          <p:nvPr/>
        </p:nvSpPr>
        <p:spPr>
          <a:xfrm>
            <a:off x="7667625" y="4149725"/>
            <a:ext cx="1081087" cy="2016125"/>
          </a:xfrm>
          <a:prstGeom prst="ellipse">
            <a:avLst/>
          </a:prstGeom>
          <a:noFill/>
          <a:ln w="254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26"/>
          <p:cNvSpPr/>
          <p:nvPr/>
        </p:nvSpPr>
        <p:spPr>
          <a:xfrm>
            <a:off x="7885112" y="6021387"/>
            <a:ext cx="719137" cy="720725"/>
          </a:xfrm>
          <a:prstGeom prst="ellipse">
            <a:avLst/>
          </a:prstGeom>
          <a:noFill/>
          <a:ln w="254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title"/>
          </p:nvPr>
        </p:nvSpPr>
        <p:spPr>
          <a:xfrm>
            <a:off x="468312" y="115887"/>
            <a:ext cx="8229600" cy="490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4400"/>
              <a:buFont typeface="Calibri"/>
              <a:buNone/>
            </a:pPr>
            <a:r>
              <a:rPr lang="en-US" sz="4400" b="0" i="0" u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Авторы симплекс-метода</a:t>
            </a:r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body" idx="1"/>
          </p:nvPr>
        </p:nvSpPr>
        <p:spPr>
          <a:xfrm>
            <a:off x="107950" y="836612"/>
            <a:ext cx="4067175" cy="19446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Симплекс-метод был разработан и впервые применен для решения задач в </a:t>
            </a:r>
            <a:r>
              <a:rPr lang="en-US" sz="2400" b="0" i="0" u="none" strike="noStrike" cap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1947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г. американским математиком </a:t>
            </a:r>
            <a:r>
              <a:rPr lang="en-US" sz="2400" b="0" i="0" u="none" strike="noStrike" cap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Дж. Данцигом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40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>
              <a:solidFill>
                <a:srgbClr val="0000C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3132137" y="3284537"/>
            <a:ext cx="6011862" cy="17541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Джорд Бернард Данциг 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(George Bernard Dantzig; 1914 —2005) — выдающийся математик США. Разработал симплексный алгоритм, применяемый при решении задач линейного программирования. Считается «отцом линейного программирования», наряду с советским математиком Л. В. Канторовичем. </a:t>
            </a:r>
            <a:endParaRPr/>
          </a:p>
        </p:txBody>
      </p:sp>
      <p:pic>
        <p:nvPicPr>
          <p:cNvPr id="93" name="Google Shape;93;p14" descr="http://newpublic.ru/wp-content/uploads/newpublic-567.jpg?e83a2c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27525" y="765175"/>
            <a:ext cx="4816475" cy="2519362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4" descr="Реферат: Решения задачи планирования производства симплекс м…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3298825"/>
            <a:ext cx="2411412" cy="3559175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4"/>
          <p:cNvSpPr txBox="1"/>
          <p:nvPr/>
        </p:nvSpPr>
        <p:spPr>
          <a:xfrm>
            <a:off x="2411412" y="5103812"/>
            <a:ext cx="6408737" cy="17541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Леонид Витальевич Канторович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(1912-1986) — советский математик, создатель математической экономики и линейного программирования. Работал в области функционального анализа, вычислительной математики, теории программирования, математической физики и в экономике.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490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4400"/>
              <a:buFont typeface="Calibri"/>
              <a:buNone/>
            </a:pPr>
            <a:r>
              <a:rPr lang="en-US" sz="4400" b="0" i="0" u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Авторы симплекс-метода</a:t>
            </a:r>
            <a:endParaRPr/>
          </a:p>
        </p:txBody>
      </p:sp>
      <p:sp>
        <p:nvSpPr>
          <p:cNvPr id="101" name="Google Shape;101;p15"/>
          <p:cNvSpPr txBox="1">
            <a:spLocks noGrp="1"/>
          </p:cNvSpPr>
          <p:nvPr>
            <p:ph type="body" idx="1"/>
          </p:nvPr>
        </p:nvSpPr>
        <p:spPr>
          <a:xfrm>
            <a:off x="0" y="836612"/>
            <a:ext cx="5003800" cy="25209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357187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Джордж Данциг будучи студентом университета, однажды опоздал на занятие и принял написанные на доске уравнения за домашнее задание. Оно показалось ему сложнее обычного, но через несколько дней Бернард всё-таки смог его выполнить. Оказалось, что это были «нерешаемые в то время» задачи по статистике, над решением которых работали многие учёные.</a:t>
            </a:r>
            <a:endParaRPr/>
          </a:p>
          <a:p>
            <a:pPr marL="0" marR="0" lvl="0" indent="357187" algn="just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>
              <a:solidFill>
                <a:srgbClr val="0000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40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>
              <a:solidFill>
                <a:srgbClr val="0000C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5"/>
          <p:cNvSpPr txBox="1"/>
          <p:nvPr/>
        </p:nvSpPr>
        <p:spPr>
          <a:xfrm>
            <a:off x="2051050" y="3860800"/>
            <a:ext cx="7092950" cy="25209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447675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Вспоминают, что когда </a:t>
            </a:r>
            <a:r>
              <a:rPr lang="en-US" sz="18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Канторович</a:t>
            </a:r>
            <a:r>
              <a:rPr lang="en-US"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пришёл на свою первую лекцию, студенты дружелюбно закричали ему: </a:t>
            </a:r>
            <a:r>
              <a:rPr lang="en-US" sz="18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«Парень, садись на место! Сейчас профессор придет»</a:t>
            </a:r>
            <a:r>
              <a:rPr lang="en-US"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Что неудивительно, поскольку «профессору» в это время было 18 лет. Пишут, что он был не очень блестящим лектором, но пытался добросовестно донести до студентов глубинный смысл математических определений и теорем. Экзаменатором он был строгим и требовательным, что, наверное, свойственно для многих вундеркиндов, которые очень многое схватывают на лету и не прощают студентам тупости.</a:t>
            </a:r>
            <a:endParaRPr sz="1800" b="0" i="0" u="none" strike="noStrike" cap="none">
              <a:solidFill>
                <a:srgbClr val="00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3" name="Google Shape;103;p15" descr="История информатики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3789362"/>
            <a:ext cx="2076450" cy="2606675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5"/>
          <p:cNvSpPr txBox="1"/>
          <p:nvPr/>
        </p:nvSpPr>
        <p:spPr>
          <a:xfrm>
            <a:off x="0" y="6488112"/>
            <a:ext cx="914400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Король Швеции Карл XVI Густав вручает Л.В.Канторовичу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Нобелевскую премию</a:t>
            </a:r>
            <a:endParaRPr/>
          </a:p>
        </p:txBody>
      </p:sp>
      <p:pic>
        <p:nvPicPr>
          <p:cNvPr id="105" name="Google Shape;105;p15" descr="Джордж Бернард Данциг - выдающийся математик-Скорпион! &quot; Uez…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580062" y="836612"/>
            <a:ext cx="3524250" cy="252095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5"/>
          <p:cNvSpPr txBox="1"/>
          <p:nvPr/>
        </p:nvSpPr>
        <p:spPr>
          <a:xfrm>
            <a:off x="5183187" y="3357562"/>
            <a:ext cx="3960812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Присуждение  премии Дж. Данцигу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68312" y="0"/>
            <a:ext cx="8229600" cy="549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3600"/>
              <a:buFont typeface="Calibri"/>
              <a:buNone/>
            </a:pPr>
            <a:r>
              <a:rPr lang="en-US" sz="3600" b="1" i="0" u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Общие положения</a:t>
            </a:r>
            <a:endParaRPr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3348037" y="692150"/>
            <a:ext cx="5795962" cy="61658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lang="en-US" sz="26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Геометрический смысл симплексного метода состоит в </a:t>
            </a:r>
            <a:r>
              <a:rPr lang="en-US" sz="2600" b="1" i="1" u="none">
                <a:solidFill>
                  <a:srgbClr val="800080"/>
                </a:solidFill>
                <a:latin typeface="Calibri"/>
                <a:ea typeface="Calibri"/>
                <a:cs typeface="Calibri"/>
                <a:sym typeface="Calibri"/>
              </a:rPr>
              <a:t>последовательном переходе от одной вершины многогранника ограничений к соседней</a:t>
            </a:r>
            <a:r>
              <a:rPr lang="en-US" sz="26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в которой целевая функция принимает лучшее (или, по крайней мере, не худшее) значение до тех пор, пока не будет найдено оптимальное решение - вершина, где достигается оптимальное значение функции цели (если задача имеет конечный оптимум).</a:t>
            </a:r>
            <a:endParaRPr/>
          </a:p>
          <a:p>
            <a:pPr marL="342900" marR="0" lvl="0" indent="-1778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endParaRPr sz="26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3" name="Google Shape;113;p16" descr="Задача формулируется таким образом: среди элементов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3725862"/>
            <a:ext cx="3132137" cy="31321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692150"/>
            <a:ext cx="3132137" cy="302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64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3600"/>
              <a:buFont typeface="Calibri"/>
              <a:buNone/>
            </a:pPr>
            <a:r>
              <a:rPr lang="en-US" sz="3600" b="1" i="0" u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Процесс применения симплексного метода предполагает реализацию </a:t>
            </a:r>
            <a:br>
              <a:rPr lang="en-US" sz="3600" b="1" i="0" u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600" b="1" i="0" u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трех основных элементов:</a:t>
            </a:r>
            <a:endParaRPr/>
          </a:p>
        </p:txBody>
      </p:sp>
      <p:sp>
        <p:nvSpPr>
          <p:cNvPr id="120" name="Google Shape;120;p17"/>
          <p:cNvSpPr txBox="1">
            <a:spLocks noGrp="1"/>
          </p:cNvSpPr>
          <p:nvPr>
            <p:ph type="body" idx="1"/>
          </p:nvPr>
        </p:nvSpPr>
        <p:spPr>
          <a:xfrm>
            <a:off x="250825" y="2349500"/>
            <a:ext cx="8642350" cy="424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39750" marR="0" lvl="0" indent="-539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1) способ определения какого-либо </a:t>
            </a:r>
            <a:r>
              <a:rPr lang="en-US" sz="3200" b="0" i="0" u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первоначального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допустимого базисного решения задачи;</a:t>
            </a:r>
            <a:endParaRPr/>
          </a:p>
          <a:p>
            <a:pPr marL="539750" marR="0" lvl="0" indent="-539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2) </a:t>
            </a:r>
            <a:r>
              <a:rPr lang="en-US" sz="3200" b="0" i="0" u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правило перехода 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 лучшему (точнее, не худшему) решению;</a:t>
            </a:r>
            <a:endParaRPr/>
          </a:p>
          <a:p>
            <a:pPr marL="539750" marR="0" lvl="0" indent="-539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3) критерий </a:t>
            </a:r>
            <a:r>
              <a:rPr lang="en-US" sz="3200" b="0" i="0" u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проверки оптимальности 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найденного решения.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179387" y="115887"/>
            <a:ext cx="8507412" cy="850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Алгоритм симплекс-метода. </a:t>
            </a:r>
            <a:r>
              <a:rPr lang="en-US" sz="4400" b="1" i="0" u="sng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ШАГ 1</a:t>
            </a:r>
            <a:endParaRPr/>
          </a:p>
        </p:txBody>
      </p:sp>
      <p:sp>
        <p:nvSpPr>
          <p:cNvPr id="126" name="Google Shape;126;p18"/>
          <p:cNvSpPr txBox="1">
            <a:spLocks noGrp="1"/>
          </p:cNvSpPr>
          <p:nvPr>
            <p:ph type="body" idx="1"/>
          </p:nvPr>
        </p:nvSpPr>
        <p:spPr>
          <a:xfrm>
            <a:off x="900112" y="1052512"/>
            <a:ext cx="7920037" cy="561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Формулировка ЗЛП (формирование целевой функции и системы ограничений).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Для определенности будем считать, что решается задача на отыскание максимума.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L(x) = c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+ c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+ ... + c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3200" b="0" i="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🡪max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a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+ a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+ ... + a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1n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3200" b="0" i="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≤ 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a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+ a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22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+ ... + a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2n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3200" b="0" i="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≤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...            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a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m1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+ a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m2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+ ... + a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mn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3200" b="0" i="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≤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x</a:t>
            </a:r>
            <a:r>
              <a:rPr lang="en-US" sz="3200" b="0" i="0" u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</a:t>
            </a: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≥ 0,  j = 1,n      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7" name="Google Shape;127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1550" y="3716337"/>
            <a:ext cx="125412" cy="273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9"/>
          <p:cNvSpPr txBox="1">
            <a:spLocks noGrp="1"/>
          </p:cNvSpPr>
          <p:nvPr>
            <p:ph type="body" idx="1"/>
          </p:nvPr>
        </p:nvSpPr>
        <p:spPr>
          <a:xfrm>
            <a:off x="457200" y="1844675"/>
            <a:ext cx="8229600" cy="8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ограничения задачи вводятся </a:t>
            </a:r>
            <a:r>
              <a:rPr lang="en-US" sz="2800" b="0" i="1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дополнительные переменные</a:t>
            </a:r>
            <a:endParaRPr/>
          </a:p>
        </p:txBody>
      </p:sp>
      <p:sp>
        <p:nvSpPr>
          <p:cNvPr id="133" name="Google Shape;133;p19"/>
          <p:cNvSpPr txBox="1">
            <a:spLocks noGrp="1"/>
          </p:cNvSpPr>
          <p:nvPr>
            <p:ph type="title"/>
          </p:nvPr>
        </p:nvSpPr>
        <p:spPr>
          <a:xfrm>
            <a:off x="250825" y="188912"/>
            <a:ext cx="8686800" cy="719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Алгоритм симплекс-метода. </a:t>
            </a:r>
            <a:r>
              <a:rPr lang="en-US" sz="4400" b="1" i="0" u="sng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ШАГ 2</a:t>
            </a:r>
            <a:endParaRPr/>
          </a:p>
        </p:txBody>
      </p:sp>
      <p:sp>
        <p:nvSpPr>
          <p:cNvPr id="134" name="Google Shape;134;p19"/>
          <p:cNvSpPr txBox="1"/>
          <p:nvPr/>
        </p:nvSpPr>
        <p:spPr>
          <a:xfrm>
            <a:off x="179387" y="981075"/>
            <a:ext cx="8686800" cy="719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400"/>
              <a:buFont typeface="Arial"/>
              <a:buNone/>
            </a:pPr>
            <a:r>
              <a:rPr lang="en-US" sz="2400" b="0" i="0" u="non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Приведение задачи к </a:t>
            </a:r>
            <a:r>
              <a:rPr lang="en-US" sz="2400" b="0" i="0" u="sng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канонической</a:t>
            </a:r>
            <a:r>
              <a:rPr lang="en-US" sz="2400" b="0" i="0" u="non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 форме (перевод функциональных ограничений в систему уравнений).</a:t>
            </a:r>
            <a:endParaRPr/>
          </a:p>
        </p:txBody>
      </p:sp>
      <p:pic>
        <p:nvPicPr>
          <p:cNvPr id="135" name="Google Shape;135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2987" y="2852737"/>
            <a:ext cx="6686550" cy="2232025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19"/>
          <p:cNvSpPr txBox="1"/>
          <p:nvPr/>
        </p:nvSpPr>
        <p:spPr>
          <a:xfrm>
            <a:off x="468312" y="5157787"/>
            <a:ext cx="8229600" cy="15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en-US" sz="27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Все дополнительные переменные также должны быть неотрицательными и иметь тот же знак, что и свободные члены системы ограничений.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0"/>
          <p:cNvSpPr txBox="1">
            <a:spLocks noGrp="1"/>
          </p:cNvSpPr>
          <p:nvPr>
            <p:ph type="title"/>
          </p:nvPr>
        </p:nvSpPr>
        <p:spPr>
          <a:xfrm>
            <a:off x="323850" y="274637"/>
            <a:ext cx="8569325" cy="633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Алгоритм симплекс-метода. </a:t>
            </a:r>
            <a:r>
              <a:rPr lang="en-US" sz="4400" b="1" i="0" u="sng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ШАГ 3</a:t>
            </a:r>
            <a:endParaRPr/>
          </a:p>
        </p:txBody>
      </p:sp>
      <p:sp>
        <p:nvSpPr>
          <p:cNvPr id="142" name="Google Shape;142;p20"/>
          <p:cNvSpPr txBox="1"/>
          <p:nvPr/>
        </p:nvSpPr>
        <p:spPr>
          <a:xfrm>
            <a:off x="250825" y="5661025"/>
            <a:ext cx="8569325" cy="792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400"/>
              <a:buFont typeface="Arial"/>
              <a:buNone/>
            </a:pPr>
            <a:r>
              <a:rPr lang="en-US" sz="2400" b="0" i="0" u="none">
                <a:solidFill>
                  <a:srgbClr val="800080"/>
                </a:solidFill>
                <a:latin typeface="Arial"/>
                <a:ea typeface="Arial"/>
                <a:cs typeface="Arial"/>
                <a:sym typeface="Arial"/>
              </a:rPr>
              <a:t>Первое допустимое решение: (0, 0,…,0, </a:t>
            </a:r>
            <a:r>
              <a:rPr lang="en-US" sz="2400" b="0" i="0" u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</a:t>
            </a:r>
            <a:r>
              <a:rPr lang="en-US" sz="2400" b="0" i="0" u="none" baseline="-25000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n-US" sz="2400" b="0" i="0" u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b</a:t>
            </a:r>
            <a:r>
              <a:rPr lang="en-US" sz="2400" b="0" i="0" u="none" baseline="-25000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n-US" sz="2400" b="0" i="0" u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…, b</a:t>
            </a:r>
            <a:r>
              <a:rPr lang="en-US" sz="2400" b="0" i="0" u="none" baseline="-25000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</a:t>
            </a:r>
            <a:r>
              <a:rPr lang="en-US" sz="2400" b="0" i="0" u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</a:t>
            </a:r>
            <a:r>
              <a:rPr lang="en-US" sz="2400" b="0" i="0" u="none">
                <a:solidFill>
                  <a:srgbClr val="80008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graphicFrame>
        <p:nvGraphicFramePr>
          <p:cNvPr id="143" name="Google Shape;143;p20"/>
          <p:cNvGraphicFramePr/>
          <p:nvPr/>
        </p:nvGraphicFramePr>
        <p:xfrm>
          <a:off x="539750" y="2060575"/>
          <a:ext cx="8280375" cy="3455900"/>
        </p:xfrm>
        <a:graphic>
          <a:graphicData uri="http://schemas.openxmlformats.org/drawingml/2006/table">
            <a:tbl>
              <a:tblPr>
                <a:noFill/>
                <a:tableStyleId>{2BB13480-93CD-478C-BC61-C0D9CE1D2142}</a:tableStyleId>
              </a:tblPr>
              <a:tblGrid>
                <a:gridCol w="1336675"/>
                <a:gridCol w="800100"/>
                <a:gridCol w="801675"/>
                <a:gridCol w="800100"/>
                <a:gridCol w="803275"/>
                <a:gridCol w="803275"/>
                <a:gridCol w="803275"/>
                <a:gridCol w="803275"/>
                <a:gridCol w="1328725"/>
              </a:tblGrid>
              <a:tr h="49370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базис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переменные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 strike="noStrike" cap="non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</a:t>
                      </a:r>
                      <a:r>
                        <a:rPr lang="en-US" sz="2800" b="1" i="0" u="none" strike="noStrike" cap="none" baseline="-2500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  <a:tr h="4937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x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x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x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y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y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37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y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1n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</a:t>
                      </a:r>
                      <a:r>
                        <a:rPr lang="en-US" sz="2800" b="0" i="0" u="none" strike="noStrike" cap="none" baseline="-2500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  <a:tr h="4937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y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22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2n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</a:t>
                      </a:r>
                      <a:r>
                        <a:rPr lang="en-US" sz="2800" b="0" i="0" u="none" strike="noStrike" cap="none" baseline="-2500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  <a:tr h="4937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  <a:tr h="4937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y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m2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</a:t>
                      </a:r>
                      <a:r>
                        <a:rPr lang="en-US" sz="2800" b="0" i="0" u="none" strike="noStrike" cap="none" baseline="-25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mn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</a:t>
                      </a:r>
                      <a:r>
                        <a:rPr lang="en-US" sz="2800" b="0" i="0" u="none" strike="noStrike" cap="none" baseline="-2500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  <a:tr h="4937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 strike="noStrike" cap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</a:t>
                      </a:r>
                      <a:r>
                        <a:rPr lang="en-US" sz="2800" b="1" i="0" u="none" strike="noStrike" cap="none" baseline="-25000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j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 strike="noStrike" cap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</a:t>
                      </a:r>
                      <a:r>
                        <a:rPr lang="en-US" sz="2800" b="1" i="0" u="none" strike="noStrike" cap="none" baseline="-25000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 strike="noStrike" cap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</a:t>
                      </a:r>
                      <a:r>
                        <a:rPr lang="en-US" sz="2800" b="1" i="0" u="none" strike="noStrike" cap="none" baseline="-25000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 strike="noStrike" cap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...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 strike="noStrike" cap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</a:t>
                      </a:r>
                      <a:r>
                        <a:rPr lang="en-US" sz="2800" b="1" i="0" u="none" strike="noStrike" cap="none" baseline="-25000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 strike="noStrike" cap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 strike="noStrike" cap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8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1" i="0" u="none" strike="noStrike" cap="none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</a:t>
                      </a:r>
                      <a:endParaRPr/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1736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144" name="Google Shape;144;p20"/>
          <p:cNvSpPr txBox="1"/>
          <p:nvPr/>
        </p:nvSpPr>
        <p:spPr>
          <a:xfrm>
            <a:off x="323850" y="1125537"/>
            <a:ext cx="8569325" cy="790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400"/>
              <a:buFont typeface="Arial"/>
              <a:buNone/>
            </a:pPr>
            <a:r>
              <a:rPr lang="en-US" sz="2400" b="0" i="0" u="non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Построение исходной симплекс-таблицы (получение первоначального допустимого базисного решения).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 txBox="1">
            <a:spLocks noGrp="1"/>
          </p:cNvSpPr>
          <p:nvPr>
            <p:ph type="body" idx="1"/>
          </p:nvPr>
        </p:nvSpPr>
        <p:spPr>
          <a:xfrm>
            <a:off x="457200" y="4221162"/>
            <a:ext cx="8229600" cy="115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Разрешающий столбец выбирается в соответствии со следующим условием: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21"/>
          <p:cNvSpPr txBox="1">
            <a:spLocks noGrp="1"/>
          </p:cNvSpPr>
          <p:nvPr>
            <p:ph type="title"/>
          </p:nvPr>
        </p:nvSpPr>
        <p:spPr>
          <a:xfrm>
            <a:off x="323850" y="274637"/>
            <a:ext cx="8569325" cy="706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Алгоритм симплекс-метода. </a:t>
            </a:r>
            <a:r>
              <a:rPr lang="en-US" sz="4400" b="1" i="0" u="sng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ШАГ 4</a:t>
            </a:r>
            <a:endParaRPr/>
          </a:p>
        </p:txBody>
      </p:sp>
      <p:sp>
        <p:nvSpPr>
          <p:cNvPr id="151" name="Google Shape;151;p21"/>
          <p:cNvSpPr txBox="1"/>
          <p:nvPr/>
        </p:nvSpPr>
        <p:spPr>
          <a:xfrm>
            <a:off x="250825" y="3141662"/>
            <a:ext cx="8569325" cy="849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Выбор разрешающего столбца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(переменной, вводимой в базис). </a:t>
            </a:r>
            <a:endParaRPr/>
          </a:p>
        </p:txBody>
      </p:sp>
      <p:sp>
        <p:nvSpPr>
          <p:cNvPr id="152" name="Google Shape;152;p21"/>
          <p:cNvSpPr txBox="1"/>
          <p:nvPr/>
        </p:nvSpPr>
        <p:spPr>
          <a:xfrm>
            <a:off x="395287" y="2205037"/>
            <a:ext cx="8569325" cy="706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Алгоритм симплекс-метода. </a:t>
            </a:r>
            <a:r>
              <a:rPr lang="en-US" sz="4400" b="1" i="0" u="sng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ШАГ 5</a:t>
            </a:r>
            <a:endParaRPr/>
          </a:p>
        </p:txBody>
      </p:sp>
      <p:sp>
        <p:nvSpPr>
          <p:cNvPr id="153" name="Google Shape;153;p21"/>
          <p:cNvSpPr txBox="1"/>
          <p:nvPr/>
        </p:nvSpPr>
        <p:spPr>
          <a:xfrm>
            <a:off x="0" y="1125537"/>
            <a:ext cx="9144000" cy="849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600"/>
              <a:buFont typeface="Arial"/>
              <a:buNone/>
            </a:pPr>
            <a:r>
              <a:rPr lang="en-US" sz="2600" b="0" i="0" u="non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Проверка условия</a:t>
            </a:r>
            <a:r>
              <a:rPr lang="en-US" sz="2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26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все c</a:t>
            </a:r>
            <a:r>
              <a:rPr lang="en-US" sz="2600" b="0" i="0" u="none" baseline="-25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j</a:t>
            </a:r>
            <a:r>
              <a:rPr lang="en-US" sz="26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 ≤ 0</a:t>
            </a:r>
            <a:r>
              <a:rPr lang="en-US" sz="2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Если НЕТ - осуществляется переход к шагу 5, если ДА - задача решена.</a:t>
            </a:r>
            <a:endParaRPr/>
          </a:p>
        </p:txBody>
      </p:sp>
      <p:pic>
        <p:nvPicPr>
          <p:cNvPr id="154" name="Google Shape;154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14850" y="3321050"/>
            <a:ext cx="114300" cy="2159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21"/>
          <p:cNvSpPr txBox="1"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6" name="Google Shape;156;p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55875" y="5300662"/>
            <a:ext cx="3024187" cy="987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710</Words>
  <Application>Microsoft Office PowerPoint</Application>
  <PresentationFormat>Экран (4:3)</PresentationFormat>
  <Paragraphs>208</Paragraphs>
  <Slides>14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Симплекс-метод</vt:lpstr>
      <vt:lpstr>Авторы симплекс-метода</vt:lpstr>
      <vt:lpstr>Авторы симплекс-метода</vt:lpstr>
      <vt:lpstr>Общие положения</vt:lpstr>
      <vt:lpstr>Процесс применения симплексного метода предполагает реализацию  трех основных элементов:</vt:lpstr>
      <vt:lpstr>Алгоритм симплекс-метода. ШАГ 1</vt:lpstr>
      <vt:lpstr>Алгоритм симплекс-метода. ШАГ 2</vt:lpstr>
      <vt:lpstr>Алгоритм симплекс-метода. ШАГ 3</vt:lpstr>
      <vt:lpstr>Алгоритм симплекс-метода. ШАГ 4</vt:lpstr>
      <vt:lpstr>Алгоритм симплекс-метода. ШАГ 6</vt:lpstr>
      <vt:lpstr>Алгоритм симплекс-метода. ШАГ 8</vt:lpstr>
      <vt:lpstr>Алгоритм симплекс-метода. ШАГ 8</vt:lpstr>
      <vt:lpstr>Алгоритм симплекс-метода. ШАГ 8</vt:lpstr>
      <vt:lpstr>Алгоритм повторяем с шага 4 до тех пор, пока в строке коэффициентов целевой функции есть неотрицательные элементы.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Симплекс-метод</dc:title>
  <dc:creator>Rush</dc:creator>
  <cp:lastModifiedBy>punsh</cp:lastModifiedBy>
  <cp:revision>1</cp:revision>
  <dcterms:modified xsi:type="dcterms:W3CDTF">2020-12-16T12:02:50Z</dcterms:modified>
</cp:coreProperties>
</file>