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CC0066"/>
    <a:srgbClr val="0000CC"/>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13.03.2024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13.03.2024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13.03.2024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13.03.2024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13.03.2024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13.03.2024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13.03.2024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13.03.2024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71600" y="0"/>
            <a:ext cx="7772400" cy="2088232"/>
          </a:xfrm>
        </p:spPr>
        <p:txBody>
          <a:bodyPr>
            <a:normAutofit fontScale="90000"/>
          </a:bodyPr>
          <a:lstStyle/>
          <a:p>
            <a:r>
              <a:rPr lang="uk-UA" b="1" dirty="0">
                <a:latin typeface="Cambria" panose="02040503050406030204" pitchFamily="18" charset="0"/>
                <a:ea typeface="Cambria" panose="02040503050406030204" pitchFamily="18" charset="0"/>
              </a:rPr>
              <a:t>Лекція 1. </a:t>
            </a:r>
            <a:r>
              <a:rPr lang="en-US" b="1" dirty="0">
                <a:latin typeface="Cambria" panose="02040503050406030204" pitchFamily="18" charset="0"/>
                <a:ea typeface="Cambria" panose="02040503050406030204" pitchFamily="18" charset="0"/>
              </a:rPr>
              <a:t/>
            </a:r>
            <a:br>
              <a:rPr lang="en-US" b="1" dirty="0">
                <a:latin typeface="Cambria" panose="02040503050406030204" pitchFamily="18" charset="0"/>
                <a:ea typeface="Cambria" panose="02040503050406030204" pitchFamily="18" charset="0"/>
              </a:rPr>
            </a:br>
            <a:r>
              <a:rPr lang="uk-UA" sz="3800" b="1" dirty="0">
                <a:latin typeface="Cambria" panose="02040503050406030204" pitchFamily="18" charset="0"/>
                <a:ea typeface="Cambria" panose="02040503050406030204" pitchFamily="18" charset="0"/>
              </a:rPr>
              <a:t>Вступ. Значення позакласної роботи з </a:t>
            </a:r>
            <a:r>
              <a:rPr lang="uk-UA" sz="3800" b="1" dirty="0" smtClean="0">
                <a:latin typeface="Cambria" panose="02040503050406030204" pitchFamily="18" charset="0"/>
                <a:ea typeface="Cambria" panose="02040503050406030204" pitchFamily="18" charset="0"/>
              </a:rPr>
              <a:t>біології. </a:t>
            </a:r>
            <a:r>
              <a:rPr lang="uk-UA" sz="3800" b="1" dirty="0">
                <a:latin typeface="Cambria" panose="02040503050406030204" pitchFamily="18" charset="0"/>
                <a:ea typeface="Cambria" panose="02040503050406030204" pitchFamily="18" charset="0"/>
              </a:rPr>
              <a:t>Форми й види позакласної роботи з </a:t>
            </a:r>
            <a:r>
              <a:rPr lang="uk-UA" sz="3800" b="1" dirty="0" smtClean="0">
                <a:latin typeface="Cambria" panose="02040503050406030204" pitchFamily="18" charset="0"/>
                <a:ea typeface="Cambria" panose="02040503050406030204" pitchFamily="18" charset="0"/>
              </a:rPr>
              <a:t>біології</a:t>
            </a:r>
            <a:endParaRPr lang="ru-RU" sz="3800" dirty="0">
              <a:latin typeface="Cambria" panose="02040503050406030204" pitchFamily="18" charset="0"/>
              <a:ea typeface="Cambria" panose="02040503050406030204" pitchFamily="18" charset="0"/>
            </a:endParaRPr>
          </a:p>
        </p:txBody>
      </p:sp>
      <p:sp>
        <p:nvSpPr>
          <p:cNvPr id="3" name="Подзаголовок 2"/>
          <p:cNvSpPr>
            <a:spLocks noGrp="1"/>
          </p:cNvSpPr>
          <p:nvPr>
            <p:ph type="subTitle" idx="1"/>
          </p:nvPr>
        </p:nvSpPr>
        <p:spPr>
          <a:xfrm>
            <a:off x="1371600" y="2088232"/>
            <a:ext cx="7272808" cy="3600400"/>
          </a:xfrm>
        </p:spPr>
        <p:txBody>
          <a:bodyPr>
            <a:noAutofit/>
          </a:bodyPr>
          <a:lstStyle/>
          <a:p>
            <a:r>
              <a:rPr lang="uk-UA" sz="2400" i="1" dirty="0">
                <a:solidFill>
                  <a:schemeClr val="tx1"/>
                </a:solidFill>
                <a:latin typeface="Cambria" panose="02040503050406030204" pitchFamily="18" charset="0"/>
                <a:ea typeface="Cambria" panose="02040503050406030204" pitchFamily="18" charset="0"/>
              </a:rPr>
              <a:t>План:</a:t>
            </a:r>
            <a:endParaRPr lang="en-US" sz="2400" dirty="0">
              <a:solidFill>
                <a:schemeClr val="tx1"/>
              </a:solidFill>
              <a:latin typeface="Cambria" panose="02040503050406030204" pitchFamily="18" charset="0"/>
              <a:ea typeface="Cambria" panose="02040503050406030204" pitchFamily="18" charset="0"/>
            </a:endParaRPr>
          </a:p>
          <a:p>
            <a:pPr marL="457200" lvl="0" indent="-457200" algn="just">
              <a:buFont typeface="+mj-lt"/>
              <a:buAutoNum type="arabicPeriod"/>
            </a:pPr>
            <a:r>
              <a:rPr lang="uk-UA" sz="2400" dirty="0">
                <a:solidFill>
                  <a:schemeClr val="tx1"/>
                </a:solidFill>
                <a:latin typeface="Cambria" panose="02040503050406030204" pitchFamily="18" charset="0"/>
                <a:ea typeface="Cambria" panose="02040503050406030204" pitchFamily="18" charset="0"/>
              </a:rPr>
              <a:t>Суть поняття «позакласна робота»</a:t>
            </a:r>
            <a:endParaRPr lang="en-US" sz="2400" dirty="0">
              <a:solidFill>
                <a:schemeClr val="tx1"/>
              </a:solidFill>
              <a:latin typeface="Cambria" panose="02040503050406030204" pitchFamily="18" charset="0"/>
              <a:ea typeface="Cambria" panose="02040503050406030204" pitchFamily="18" charset="0"/>
            </a:endParaRPr>
          </a:p>
          <a:p>
            <a:pPr marL="457200" lvl="0" indent="-457200" algn="just">
              <a:buFont typeface="+mj-lt"/>
              <a:buAutoNum type="arabicPeriod"/>
            </a:pPr>
            <a:r>
              <a:rPr lang="uk-UA" sz="2400" dirty="0">
                <a:solidFill>
                  <a:schemeClr val="tx1"/>
                </a:solidFill>
                <a:latin typeface="Cambria" panose="02040503050406030204" pitchFamily="18" charset="0"/>
                <a:ea typeface="Cambria" panose="02040503050406030204" pitchFamily="18" charset="0"/>
              </a:rPr>
              <a:t>Значення позакласної роботи та її місце в навчально-виховному процесі</a:t>
            </a:r>
            <a:endParaRPr lang="en-US" sz="2400" dirty="0">
              <a:solidFill>
                <a:schemeClr val="tx1"/>
              </a:solidFill>
              <a:latin typeface="Cambria" panose="02040503050406030204" pitchFamily="18" charset="0"/>
              <a:ea typeface="Cambria" panose="02040503050406030204" pitchFamily="18" charset="0"/>
            </a:endParaRPr>
          </a:p>
          <a:p>
            <a:pPr marL="457200" lvl="0" indent="-457200" algn="just">
              <a:buFont typeface="+mj-lt"/>
              <a:buAutoNum type="arabicPeriod"/>
            </a:pPr>
            <a:r>
              <a:rPr lang="uk-UA" sz="2400" dirty="0">
                <a:solidFill>
                  <a:schemeClr val="tx1"/>
                </a:solidFill>
                <a:latin typeface="Cambria" panose="02040503050406030204" pitchFamily="18" charset="0"/>
                <a:ea typeface="Cambria" panose="02040503050406030204" pitchFamily="18" charset="0"/>
              </a:rPr>
              <a:t>Право участі в позакласній роботі</a:t>
            </a:r>
            <a:endParaRPr lang="en-US" sz="2400" dirty="0">
              <a:solidFill>
                <a:schemeClr val="tx1"/>
              </a:solidFill>
              <a:latin typeface="Cambria" panose="02040503050406030204" pitchFamily="18" charset="0"/>
              <a:ea typeface="Cambria" panose="02040503050406030204" pitchFamily="18" charset="0"/>
            </a:endParaRPr>
          </a:p>
          <a:p>
            <a:pPr marL="457200" lvl="0" indent="-457200" algn="just">
              <a:buFont typeface="+mj-lt"/>
              <a:buAutoNum type="arabicPeriod"/>
            </a:pPr>
            <a:r>
              <a:rPr lang="uk-UA" sz="2400" dirty="0">
                <a:solidFill>
                  <a:schemeClr val="tx1"/>
                </a:solidFill>
                <a:latin typeface="Cambria" panose="02040503050406030204" pitchFamily="18" charset="0"/>
                <a:ea typeface="Cambria" panose="02040503050406030204" pitchFamily="18" charset="0"/>
              </a:rPr>
              <a:t>Принципи позакласної роботи</a:t>
            </a:r>
            <a:endParaRPr lang="en-US" sz="2400" dirty="0">
              <a:solidFill>
                <a:schemeClr val="tx1"/>
              </a:solidFill>
              <a:latin typeface="Cambria" panose="02040503050406030204" pitchFamily="18" charset="0"/>
              <a:ea typeface="Cambria" panose="02040503050406030204" pitchFamily="18" charset="0"/>
            </a:endParaRPr>
          </a:p>
          <a:p>
            <a:pPr marL="457200" lvl="0" indent="-457200" algn="just">
              <a:buFont typeface="+mj-lt"/>
              <a:buAutoNum type="arabicPeriod"/>
            </a:pPr>
            <a:r>
              <a:rPr lang="uk-UA" sz="2400" dirty="0">
                <a:solidFill>
                  <a:schemeClr val="tx1"/>
                </a:solidFill>
                <a:latin typeface="Cambria" panose="02040503050406030204" pitchFamily="18" charset="0"/>
                <a:ea typeface="Cambria" panose="02040503050406030204" pitchFamily="18" charset="0"/>
              </a:rPr>
              <a:t>Форми й види позакласної роботи з біології</a:t>
            </a:r>
            <a:endParaRPr lang="en-US" sz="2400" dirty="0">
              <a:solidFill>
                <a:schemeClr val="tx1"/>
              </a:solidFill>
              <a:latin typeface="Cambria" panose="02040503050406030204" pitchFamily="18" charset="0"/>
              <a:ea typeface="Cambria" panose="02040503050406030204" pitchFamily="18" charset="0"/>
            </a:endParaRPr>
          </a:p>
          <a:p>
            <a:pPr marL="457200" lvl="0" indent="-457200" algn="just">
              <a:buFont typeface="+mj-lt"/>
              <a:buAutoNum type="arabicPeriod"/>
            </a:pPr>
            <a:r>
              <a:rPr lang="uk-UA" sz="2400" dirty="0">
                <a:solidFill>
                  <a:schemeClr val="tx1"/>
                </a:solidFill>
                <a:latin typeface="Cambria" panose="02040503050406030204" pitchFamily="18" charset="0"/>
                <a:ea typeface="Cambria" panose="02040503050406030204" pitchFamily="18" charset="0"/>
              </a:rPr>
              <a:t>Взаємозв’язок позакласної роботи з </a:t>
            </a:r>
            <a:r>
              <a:rPr lang="uk-UA" sz="2400" dirty="0" err="1">
                <a:solidFill>
                  <a:schemeClr val="tx1"/>
                </a:solidFill>
                <a:latin typeface="Cambria" panose="02040503050406030204" pitchFamily="18" charset="0"/>
                <a:ea typeface="Cambria" panose="02040503050406030204" pitchFamily="18" charset="0"/>
              </a:rPr>
              <a:t>уроками</a:t>
            </a:r>
            <a:endParaRPr lang="en-US" sz="2400" dirty="0">
              <a:solidFill>
                <a:schemeClr val="tx1"/>
              </a:solidFill>
              <a:latin typeface="Cambria" panose="02040503050406030204" pitchFamily="18" charset="0"/>
              <a:ea typeface="Cambria" panose="02040503050406030204" pitchFamily="18" charset="0"/>
            </a:endParaRPr>
          </a:p>
          <a:p>
            <a:endParaRPr lang="ru-RU" sz="2400" dirty="0">
              <a:solidFill>
                <a:schemeClr val="tx1"/>
              </a:solidFill>
              <a:latin typeface="Cambria" panose="02040503050406030204" pitchFamily="18" charset="0"/>
              <a:ea typeface="Cambria" panose="020405030504060302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6863417"/>
          </a:xfrm>
          <a:prstGeom prst="rect">
            <a:avLst/>
          </a:prstGeom>
        </p:spPr>
        <p:txBody>
          <a:bodyPr wrap="square">
            <a:spAutoFit/>
          </a:bodyPr>
          <a:lstStyle/>
          <a:p>
            <a:pPr lvl="1"/>
            <a:r>
              <a:rPr lang="uk-UA" sz="2400" dirty="0" smtClean="0">
                <a:latin typeface="Cambria" panose="02040503050406030204" pitchFamily="18" charset="0"/>
                <a:ea typeface="Cambria" panose="02040503050406030204" pitchFamily="18" charset="0"/>
              </a:rPr>
              <a:t>	</a:t>
            </a:r>
            <a:r>
              <a:rPr lang="uk-UA" sz="2800" b="1" dirty="0" smtClean="0">
                <a:solidFill>
                  <a:srgbClr val="0000CC"/>
                </a:solidFill>
                <a:latin typeface="Cambria" panose="02040503050406030204" pitchFamily="18" charset="0"/>
                <a:ea typeface="Cambria" panose="02040503050406030204" pitchFamily="18" charset="0"/>
              </a:rPr>
              <a:t>2.</a:t>
            </a:r>
            <a:r>
              <a:rPr lang="uk-UA" sz="2400" dirty="0" smtClean="0">
                <a:solidFill>
                  <a:srgbClr val="0000CC"/>
                </a:solidFill>
                <a:latin typeface="Cambria" panose="02040503050406030204" pitchFamily="18" charset="0"/>
                <a:ea typeface="Cambria" panose="02040503050406030204" pitchFamily="18" charset="0"/>
              </a:rPr>
              <a:t> </a:t>
            </a:r>
            <a:r>
              <a:rPr lang="uk-UA" sz="2800" b="1" dirty="0" smtClean="0">
                <a:solidFill>
                  <a:srgbClr val="0000CC"/>
                </a:solidFill>
                <a:latin typeface="Cambria" panose="02040503050406030204" pitchFamily="18" charset="0"/>
                <a:ea typeface="Cambria" panose="02040503050406030204" pitchFamily="18" charset="0"/>
              </a:rPr>
              <a:t>Значення </a:t>
            </a:r>
            <a:r>
              <a:rPr lang="uk-UA" sz="2800" b="1" dirty="0">
                <a:solidFill>
                  <a:srgbClr val="0000CC"/>
                </a:solidFill>
                <a:latin typeface="Cambria" panose="02040503050406030204" pitchFamily="18" charset="0"/>
                <a:ea typeface="Cambria" panose="02040503050406030204" pitchFamily="18" charset="0"/>
              </a:rPr>
              <a:t>позакласної роботи та її місце в навчально- виховному процесі</a:t>
            </a:r>
            <a:endParaRPr lang="en-US" sz="2800" b="1" dirty="0">
              <a:solidFill>
                <a:srgbClr val="0000CC"/>
              </a:solidFill>
              <a:latin typeface="Cambria" panose="02040503050406030204" pitchFamily="18" charset="0"/>
              <a:ea typeface="Cambria" panose="02040503050406030204" pitchFamily="18" charset="0"/>
            </a:endParaRPr>
          </a:p>
          <a:p>
            <a:r>
              <a:rPr lang="uk-UA" sz="2400" b="1" i="1" dirty="0" smtClean="0">
                <a:latin typeface="Cambria" panose="02040503050406030204" pitchFamily="18" charset="0"/>
                <a:ea typeface="Cambria" panose="02040503050406030204" pitchFamily="18" charset="0"/>
              </a:rPr>
              <a:t>Значення </a:t>
            </a:r>
            <a:r>
              <a:rPr lang="uk-UA" sz="2400" b="1" i="1" dirty="0">
                <a:latin typeface="Cambria" panose="02040503050406030204" pitchFamily="18" charset="0"/>
                <a:ea typeface="Cambria" panose="02040503050406030204" pitchFamily="18" charset="0"/>
              </a:rPr>
              <a:t>позакласної роботи:</a:t>
            </a:r>
            <a:endParaRPr lang="en-US" sz="2400" dirty="0">
              <a:latin typeface="Cambria" panose="02040503050406030204" pitchFamily="18" charset="0"/>
              <a:ea typeface="Cambria" panose="02040503050406030204" pitchFamily="18" charset="0"/>
            </a:endParaRPr>
          </a:p>
          <a:p>
            <a:r>
              <a:rPr lang="uk-UA" dirty="0"/>
              <a:t>6) </a:t>
            </a:r>
            <a:r>
              <a:rPr lang="uk-UA" sz="2000" dirty="0">
                <a:latin typeface="Cambria" panose="02040503050406030204" pitchFamily="18" charset="0"/>
                <a:ea typeface="Cambria" panose="02040503050406030204" pitchFamily="18" charset="0"/>
              </a:rPr>
              <a:t>Виховання інтересів учнів у процесі позакласної роботи пов’язано з розв’язанням важливого завдання – </a:t>
            </a:r>
            <a:r>
              <a:rPr lang="uk-UA" sz="2000" i="1" dirty="0">
                <a:latin typeface="Cambria" panose="02040503050406030204" pitchFamily="18" charset="0"/>
                <a:ea typeface="Cambria" panose="02040503050406030204" pitchFamily="18" charset="0"/>
              </a:rPr>
              <a:t>вибором школярами професії й підготовкою до неї</a:t>
            </a:r>
            <a:r>
              <a:rPr lang="uk-UA" sz="2000" dirty="0">
                <a:latin typeface="Cambria" panose="02040503050406030204" pitchFamily="18" charset="0"/>
                <a:ea typeface="Cambria" panose="02040503050406030204" pitchFamily="18" charset="0"/>
              </a:rPr>
              <a:t>. У позакласній роботі формуються професійні інтереси, розширюється світогляд, здобуваються деякі спеціальні знання, вміння і навички; учні можуть перевірити свої сили в обраній ними галузі знань. </a:t>
            </a:r>
            <a:endParaRPr lang="en-US" sz="2000" dirty="0">
              <a:latin typeface="Cambria" panose="02040503050406030204" pitchFamily="18" charset="0"/>
              <a:ea typeface="Cambria" panose="02040503050406030204" pitchFamily="18" charset="0"/>
            </a:endParaRPr>
          </a:p>
          <a:p>
            <a:r>
              <a:rPr lang="uk-UA" sz="2000" dirty="0">
                <a:latin typeface="Cambria" panose="02040503050406030204" pitchFamily="18" charset="0"/>
                <a:ea typeface="Cambria" panose="02040503050406030204" pitchFamily="18" charset="0"/>
              </a:rPr>
              <a:t>У позакласній роботі учні знайомляться з окремими професіями та спеціальностями, з якостями особистості й необхідними знаннями, яких вимагає та чи інша професія. З цією метою в школах проводять лекції, доповіді, бесіди, диспути, влаштовують зустрічі з представниками різних професій, студентами, екскурсії, організовують ознайомлення з відповідною літературою, заняття суспільно корисною працею, гурткову роботу тощо.</a:t>
            </a:r>
            <a:endParaRPr lang="en-US" sz="2000" dirty="0">
              <a:latin typeface="Cambria" panose="02040503050406030204" pitchFamily="18" charset="0"/>
              <a:ea typeface="Cambria" panose="02040503050406030204" pitchFamily="18" charset="0"/>
            </a:endParaRPr>
          </a:p>
          <a:p>
            <a:r>
              <a:rPr lang="uk-UA" sz="2000" dirty="0">
                <a:latin typeface="Cambria" panose="02040503050406030204" pitchFamily="18" charset="0"/>
                <a:ea typeface="Cambria" panose="02040503050406030204" pitchFamily="18" charset="0"/>
              </a:rPr>
              <a:t>7) Позакласна робота створює особливо сприятливі умови для </a:t>
            </a:r>
            <a:r>
              <a:rPr lang="uk-UA" sz="2000" i="1" dirty="0">
                <a:latin typeface="Cambria" panose="02040503050406030204" pitchFamily="18" charset="0"/>
                <a:ea typeface="Cambria" panose="02040503050406030204" pitchFamily="18" charset="0"/>
              </a:rPr>
              <a:t>формування учнівського колективу</a:t>
            </a:r>
            <a:r>
              <a:rPr lang="uk-UA" sz="2000" dirty="0">
                <a:latin typeface="Cambria" panose="02040503050406030204" pitchFamily="18" charset="0"/>
                <a:ea typeface="Cambria" panose="02040503050406030204" pitchFamily="18" charset="0"/>
              </a:rPr>
              <a:t>, </a:t>
            </a:r>
            <a:r>
              <a:rPr lang="uk-UA" sz="2000" i="1" dirty="0">
                <a:latin typeface="Cambria" panose="02040503050406030204" pitchFamily="18" charset="0"/>
                <a:ea typeface="Cambria" panose="02040503050406030204" pitchFamily="18" charset="0"/>
              </a:rPr>
              <a:t>розвитку особистості учня як члена колективу, виховання почуття відповідальності за доручену справу</a:t>
            </a:r>
            <a:r>
              <a:rPr lang="uk-UA" sz="2000" dirty="0">
                <a:latin typeface="Cambria" panose="02040503050406030204" pitchFamily="18" charset="0"/>
                <a:ea typeface="Cambria" panose="02040503050406030204" pitchFamily="18" charset="0"/>
              </a:rPr>
              <a:t>.</a:t>
            </a:r>
            <a:endParaRPr lang="en-US" sz="2000" dirty="0">
              <a:latin typeface="Cambria" panose="02040503050406030204" pitchFamily="18" charset="0"/>
              <a:ea typeface="Cambria" panose="02040503050406030204" pitchFamily="18" charset="0"/>
            </a:endParaRPr>
          </a:p>
          <a:p>
            <a:r>
              <a:rPr lang="uk-UA" sz="2000" i="1" dirty="0">
                <a:latin typeface="Cambria" panose="02040503050406030204" pitchFamily="18" charset="0"/>
                <a:ea typeface="Cambria" panose="02040503050406030204" pitchFamily="18" charset="0"/>
              </a:rPr>
              <a:t>8) має певну роль в організації культурного дозвілля учнів, їх здорового відпочинку</a:t>
            </a:r>
            <a:r>
              <a:rPr lang="uk-UA" sz="2000" dirty="0">
                <a:latin typeface="Cambria" panose="02040503050406030204" pitchFamily="18" charset="0"/>
                <a:ea typeface="Cambria" panose="02040503050406030204" pitchFamily="18" charset="0"/>
              </a:rPr>
              <a:t>.</a:t>
            </a:r>
            <a:endParaRPr lang="en-US" sz="2000" dirty="0">
              <a:latin typeface="Cambria" panose="02040503050406030204" pitchFamily="18" charset="0"/>
              <a:ea typeface="Cambria" panose="02040503050406030204" pitchFamily="18" charset="0"/>
            </a:endParaRPr>
          </a:p>
          <a:p>
            <a:r>
              <a:rPr lang="uk-UA" sz="2000" dirty="0">
                <a:latin typeface="Cambria" panose="02040503050406030204" pitchFamily="18" charset="0"/>
                <a:ea typeface="Cambria" panose="02040503050406030204" pitchFamily="18" charset="0"/>
              </a:rPr>
              <a:t>9) Позакласна робота є засобом творчого зростання вчителя.</a:t>
            </a:r>
            <a:endParaRPr 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72807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5539978"/>
          </a:xfrm>
          <a:prstGeom prst="rect">
            <a:avLst/>
          </a:prstGeom>
        </p:spPr>
        <p:txBody>
          <a:bodyPr wrap="square">
            <a:spAutoFit/>
          </a:bodyPr>
          <a:lstStyle/>
          <a:p>
            <a:pPr lvl="1"/>
            <a:r>
              <a:rPr lang="uk-UA" sz="2400" dirty="0" smtClean="0">
                <a:latin typeface="Cambria" panose="02040503050406030204" pitchFamily="18" charset="0"/>
                <a:ea typeface="Cambria" panose="02040503050406030204" pitchFamily="18" charset="0"/>
              </a:rPr>
              <a:t>	</a:t>
            </a:r>
            <a:r>
              <a:rPr lang="uk-UA" sz="2800" b="1" dirty="0" smtClean="0">
                <a:solidFill>
                  <a:srgbClr val="00B050"/>
                </a:solidFill>
                <a:latin typeface="Cambria" panose="02040503050406030204" pitchFamily="18" charset="0"/>
                <a:ea typeface="Cambria" panose="02040503050406030204" pitchFamily="18" charset="0"/>
              </a:rPr>
              <a:t>3.</a:t>
            </a:r>
            <a:r>
              <a:rPr lang="uk-UA" sz="2400" dirty="0" smtClean="0">
                <a:solidFill>
                  <a:srgbClr val="00B050"/>
                </a:solidFill>
                <a:latin typeface="Cambria" panose="02040503050406030204" pitchFamily="18" charset="0"/>
                <a:ea typeface="Cambria" panose="02040503050406030204" pitchFamily="18" charset="0"/>
              </a:rPr>
              <a:t> </a:t>
            </a:r>
            <a:r>
              <a:rPr lang="uk-UA" sz="2800" b="1" dirty="0">
                <a:solidFill>
                  <a:srgbClr val="00B050"/>
                </a:solidFill>
                <a:latin typeface="Cambria" panose="02040503050406030204" pitchFamily="18" charset="0"/>
                <a:ea typeface="Cambria" panose="02040503050406030204" pitchFamily="18" charset="0"/>
              </a:rPr>
              <a:t>Право участі в позакласній роботі</a:t>
            </a:r>
            <a:endParaRPr lang="en-US" sz="2800" b="1" dirty="0">
              <a:solidFill>
                <a:srgbClr val="00B050"/>
              </a:solidFill>
              <a:latin typeface="Cambria" panose="02040503050406030204" pitchFamily="18" charset="0"/>
              <a:ea typeface="Cambria" panose="02040503050406030204" pitchFamily="18" charset="0"/>
            </a:endParaRPr>
          </a:p>
          <a:p>
            <a:endParaRPr lang="uk-UA" dirty="0" smtClean="0"/>
          </a:p>
          <a:p>
            <a:pPr algn="just"/>
            <a:r>
              <a:rPr lang="uk-UA" dirty="0"/>
              <a:t>	</a:t>
            </a:r>
            <a:r>
              <a:rPr lang="uk-UA" sz="2800" dirty="0" smtClean="0">
                <a:latin typeface="Cambria" panose="02040503050406030204" pitchFamily="18" charset="0"/>
                <a:ea typeface="Cambria" panose="02040503050406030204" pitchFamily="18" charset="0"/>
              </a:rPr>
              <a:t>Щоб </a:t>
            </a:r>
            <a:r>
              <a:rPr lang="uk-UA" sz="2800" dirty="0">
                <a:latin typeface="Cambria" panose="02040503050406030204" pitchFamily="18" charset="0"/>
                <a:ea typeface="Cambria" panose="02040503050406030204" pitchFamily="18" charset="0"/>
              </a:rPr>
              <a:t>дітям було цікаво займатись біологією поза </a:t>
            </a:r>
            <a:r>
              <a:rPr lang="uk-UA" sz="2800" dirty="0" err="1">
                <a:latin typeface="Cambria" panose="02040503050406030204" pitchFamily="18" charset="0"/>
                <a:ea typeface="Cambria" panose="02040503050406030204" pitchFamily="18" charset="0"/>
              </a:rPr>
              <a:t>уроками</a:t>
            </a:r>
            <a:r>
              <a:rPr lang="uk-UA" sz="2800" dirty="0">
                <a:latin typeface="Cambria" panose="02040503050406030204" pitchFamily="18" charset="0"/>
                <a:ea typeface="Cambria" panose="02040503050406030204" pitchFamily="18" charset="0"/>
              </a:rPr>
              <a:t>, організаторові варто щороку поновлювати тематику роботи. </a:t>
            </a:r>
            <a:endParaRPr lang="en-US" sz="2800" dirty="0">
              <a:latin typeface="Cambria" panose="02040503050406030204" pitchFamily="18" charset="0"/>
              <a:ea typeface="Cambria" panose="02040503050406030204" pitchFamily="18" charset="0"/>
            </a:endParaRPr>
          </a:p>
          <a:p>
            <a:pPr algn="just"/>
            <a:r>
              <a:rPr lang="uk-UA" sz="2800" dirty="0" smtClean="0">
                <a:latin typeface="Cambria" panose="02040503050406030204" pitchFamily="18" charset="0"/>
                <a:ea typeface="Cambria" panose="02040503050406030204" pitchFamily="18" charset="0"/>
              </a:rPr>
              <a:t>	Позакласною </a:t>
            </a:r>
            <a:r>
              <a:rPr lang="uk-UA" sz="2800" dirty="0">
                <a:latin typeface="Cambria" panose="02040503050406030204" pitchFamily="18" charset="0"/>
                <a:ea typeface="Cambria" panose="02040503050406030204" pitchFamily="18" charset="0"/>
              </a:rPr>
              <a:t>роботою займаються школярі, які цікавляться біологією.</a:t>
            </a:r>
            <a:endParaRPr lang="en-US" sz="2800" dirty="0">
              <a:latin typeface="Cambria" panose="02040503050406030204" pitchFamily="18" charset="0"/>
              <a:ea typeface="Cambria" panose="02040503050406030204" pitchFamily="18" charset="0"/>
            </a:endParaRPr>
          </a:p>
          <a:p>
            <a:pPr algn="just"/>
            <a:r>
              <a:rPr lang="uk-UA" sz="2800" dirty="0" smtClean="0">
                <a:latin typeface="Cambria" panose="02040503050406030204" pitchFamily="18" charset="0"/>
                <a:ea typeface="Cambria" panose="02040503050406030204" pitchFamily="18" charset="0"/>
              </a:rPr>
              <a:t>	Більшість </a:t>
            </a:r>
            <a:r>
              <a:rPr lang="uk-UA" sz="2800" dirty="0">
                <a:latin typeface="Cambria" panose="02040503050406030204" pitchFamily="18" charset="0"/>
                <a:ea typeface="Cambria" panose="02040503050406030204" pitchFamily="18" charset="0"/>
              </a:rPr>
              <a:t>учителів і методистів вважають, що незадовільна успішність з будь-якого предмету не може бути перешкодою до прийому в гурток, у наукове товариство та ін. До позакласної роботи варто залучати як учнів, що цікавляться біологією, так і тих, хто не має до неї ще стійкого інтересу</a:t>
            </a:r>
            <a:r>
              <a:rPr lang="uk-UA" sz="2800" dirty="0" smtClean="0">
                <a:latin typeface="Cambria" panose="02040503050406030204" pitchFamily="18" charset="0"/>
                <a:ea typeface="Cambria" panose="02040503050406030204" pitchFamily="18" charset="0"/>
              </a:rPr>
              <a:t>.</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7223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6555641"/>
          </a:xfrm>
          <a:prstGeom prst="rect">
            <a:avLst/>
          </a:prstGeom>
        </p:spPr>
        <p:txBody>
          <a:bodyPr wrap="square">
            <a:spAutoFit/>
          </a:bodyPr>
          <a:lstStyle/>
          <a:p>
            <a:pPr lvl="1"/>
            <a:r>
              <a:rPr lang="uk-UA" sz="2400" dirty="0" smtClean="0">
                <a:latin typeface="Cambria" panose="02040503050406030204" pitchFamily="18" charset="0"/>
                <a:ea typeface="Cambria" panose="02040503050406030204" pitchFamily="18" charset="0"/>
              </a:rPr>
              <a:t>	</a:t>
            </a:r>
            <a:r>
              <a:rPr lang="uk-UA" sz="2800" b="1" dirty="0" smtClean="0">
                <a:solidFill>
                  <a:srgbClr val="CC0066"/>
                </a:solidFill>
                <a:latin typeface="Cambria" panose="02040503050406030204" pitchFamily="18" charset="0"/>
                <a:ea typeface="Cambria" panose="02040503050406030204" pitchFamily="18" charset="0"/>
              </a:rPr>
              <a:t>4.</a:t>
            </a:r>
            <a:r>
              <a:rPr lang="uk-UA" sz="2400" dirty="0" smtClean="0">
                <a:solidFill>
                  <a:srgbClr val="0000CC"/>
                </a:solidFill>
                <a:latin typeface="Cambria" panose="02040503050406030204" pitchFamily="18" charset="0"/>
                <a:ea typeface="Cambria" panose="02040503050406030204" pitchFamily="18" charset="0"/>
              </a:rPr>
              <a:t> </a:t>
            </a:r>
            <a:r>
              <a:rPr lang="uk-UA" sz="2800" b="1" dirty="0">
                <a:solidFill>
                  <a:srgbClr val="CC0066"/>
                </a:solidFill>
                <a:latin typeface="Cambria" panose="02040503050406030204" pitchFamily="18" charset="0"/>
                <a:ea typeface="Cambria" panose="02040503050406030204" pitchFamily="18" charset="0"/>
              </a:rPr>
              <a:t>Принципи позакласної роботи</a:t>
            </a:r>
            <a:endParaRPr lang="en-US" sz="2800" b="1" dirty="0">
              <a:solidFill>
                <a:srgbClr val="CC0066"/>
              </a:solidFill>
              <a:latin typeface="Cambria" panose="02040503050406030204" pitchFamily="18" charset="0"/>
              <a:ea typeface="Cambria" panose="02040503050406030204" pitchFamily="18" charset="0"/>
            </a:endParaRPr>
          </a:p>
          <a:p>
            <a:endParaRPr lang="uk-UA" dirty="0" smtClean="0"/>
          </a:p>
          <a:p>
            <a:r>
              <a:rPr lang="uk-UA" dirty="0"/>
              <a:t>	</a:t>
            </a:r>
            <a:r>
              <a:rPr lang="uk-UA" sz="2200" b="1" dirty="0">
                <a:solidFill>
                  <a:srgbClr val="C00000"/>
                </a:solidFill>
                <a:latin typeface="Cambria" panose="02040503050406030204" pitchFamily="18" charset="0"/>
                <a:ea typeface="Cambria" panose="02040503050406030204" pitchFamily="18" charset="0"/>
              </a:rPr>
              <a:t>Принцип науковості. </a:t>
            </a:r>
            <a:r>
              <a:rPr lang="uk-UA" sz="2200" dirty="0">
                <a:latin typeface="Cambria" panose="02040503050406030204" pitchFamily="18" charset="0"/>
                <a:ea typeface="Cambria" panose="02040503050406030204" pitchFamily="18" charset="0"/>
              </a:rPr>
              <a:t>У позакласній роботі учні збагачують свої знання додатковою науковою інформацією з різних джерел.</a:t>
            </a:r>
            <a:endParaRPr lang="en-US" sz="2200" dirty="0">
              <a:latin typeface="Cambria" panose="02040503050406030204" pitchFamily="18" charset="0"/>
              <a:ea typeface="Cambria" panose="02040503050406030204" pitchFamily="18" charset="0"/>
            </a:endParaRPr>
          </a:p>
          <a:p>
            <a:r>
              <a:rPr lang="uk-UA" sz="2200" b="1" dirty="0" smtClean="0">
                <a:latin typeface="Cambria" panose="02040503050406030204" pitchFamily="18" charset="0"/>
                <a:ea typeface="Cambria" panose="02040503050406030204" pitchFamily="18" charset="0"/>
              </a:rPr>
              <a:t>	</a:t>
            </a:r>
            <a:r>
              <a:rPr lang="uk-UA" sz="2200" b="1" dirty="0" smtClean="0">
                <a:solidFill>
                  <a:srgbClr val="7030A0"/>
                </a:solidFill>
                <a:latin typeface="Cambria" panose="02040503050406030204" pitchFamily="18" charset="0"/>
                <a:ea typeface="Cambria" panose="02040503050406030204" pitchFamily="18" charset="0"/>
              </a:rPr>
              <a:t>Принцип </a:t>
            </a:r>
            <a:r>
              <a:rPr lang="uk-UA" sz="2200" b="1" dirty="0" err="1">
                <a:solidFill>
                  <a:srgbClr val="7030A0"/>
                </a:solidFill>
                <a:latin typeface="Cambria" panose="02040503050406030204" pitchFamily="18" charset="0"/>
                <a:ea typeface="Cambria" panose="02040503050406030204" pitchFamily="18" charset="0"/>
              </a:rPr>
              <a:t>виховуючого</a:t>
            </a:r>
            <a:r>
              <a:rPr lang="uk-UA" sz="2200" b="1" dirty="0">
                <a:solidFill>
                  <a:srgbClr val="7030A0"/>
                </a:solidFill>
                <a:latin typeface="Cambria" panose="02040503050406030204" pitchFamily="18" charset="0"/>
                <a:ea typeface="Cambria" panose="02040503050406030204" pitchFamily="18" charset="0"/>
              </a:rPr>
              <a:t> навчання</a:t>
            </a:r>
            <a:r>
              <a:rPr lang="uk-UA" sz="2200" dirty="0">
                <a:solidFill>
                  <a:srgbClr val="7030A0"/>
                </a:solidFill>
                <a:latin typeface="Cambria" panose="02040503050406030204" pitchFamily="18" charset="0"/>
                <a:ea typeface="Cambria" panose="02040503050406030204" pitchFamily="18" charset="0"/>
              </a:rPr>
              <a:t>.</a:t>
            </a:r>
            <a:r>
              <a:rPr lang="uk-UA" sz="2200" dirty="0">
                <a:latin typeface="Cambria" panose="02040503050406030204" pitchFamily="18" charset="0"/>
                <a:ea typeface="Cambria" panose="02040503050406030204" pitchFamily="18" charset="0"/>
              </a:rPr>
              <a:t> У процесі позакласної діяльності здійснюється екологічне, моральне, трудове, санітарно-гігієнічне, економічне, статеве, естетичне виховання тощо.</a:t>
            </a:r>
            <a:endParaRPr lang="en-US" sz="2200" dirty="0">
              <a:latin typeface="Cambria" panose="02040503050406030204" pitchFamily="18" charset="0"/>
              <a:ea typeface="Cambria" panose="02040503050406030204" pitchFamily="18" charset="0"/>
            </a:endParaRPr>
          </a:p>
          <a:p>
            <a:r>
              <a:rPr lang="uk-UA" sz="2200" b="1" dirty="0" smtClean="0">
                <a:latin typeface="Cambria" panose="02040503050406030204" pitchFamily="18" charset="0"/>
                <a:ea typeface="Cambria" panose="02040503050406030204" pitchFamily="18" charset="0"/>
              </a:rPr>
              <a:t>	</a:t>
            </a:r>
            <a:r>
              <a:rPr lang="uk-UA" sz="2200" b="1" dirty="0" smtClean="0">
                <a:solidFill>
                  <a:schemeClr val="accent2">
                    <a:lumMod val="75000"/>
                  </a:schemeClr>
                </a:solidFill>
                <a:latin typeface="Cambria" panose="02040503050406030204" pitchFamily="18" charset="0"/>
                <a:ea typeface="Cambria" panose="02040503050406030204" pitchFamily="18" charset="0"/>
              </a:rPr>
              <a:t>Принцип </a:t>
            </a:r>
            <a:r>
              <a:rPr lang="uk-UA" sz="2200" b="1" dirty="0">
                <a:solidFill>
                  <a:schemeClr val="accent2">
                    <a:lumMod val="75000"/>
                  </a:schemeClr>
                </a:solidFill>
                <a:latin typeface="Cambria" panose="02040503050406030204" pitchFamily="18" charset="0"/>
                <a:ea typeface="Cambria" panose="02040503050406030204" pitchFamily="18" charset="0"/>
              </a:rPr>
              <a:t>колективізму</a:t>
            </a:r>
            <a:r>
              <a:rPr lang="uk-UA" sz="2200" dirty="0">
                <a:solidFill>
                  <a:schemeClr val="accent2">
                    <a:lumMod val="75000"/>
                  </a:schemeClr>
                </a:solidFill>
                <a:latin typeface="Cambria" panose="02040503050406030204" pitchFamily="18" charset="0"/>
                <a:ea typeface="Cambria" panose="02040503050406030204" pitchFamily="18" charset="0"/>
              </a:rPr>
              <a:t>. </a:t>
            </a:r>
            <a:r>
              <a:rPr lang="uk-UA" sz="2200" dirty="0">
                <a:latin typeface="Cambria" panose="02040503050406030204" pitchFamily="18" charset="0"/>
                <a:ea typeface="Cambria" panose="02040503050406030204" pitchFamily="18" charset="0"/>
              </a:rPr>
              <a:t>Проводячи масові позакласні заходи, налагоджуючи роботу учнівських гуртків, організовуючи трудову суспільно корисну діяльність школярів, учитель завжди має дбати про виховання учнів у дусі колективізму. Для цього поєднують індивідуальну роботу з колективною, організовують ігри та змагання, спільне читання, екскурсії, видання стінгазет тощо.</a:t>
            </a:r>
            <a:endParaRPr lang="en-US" sz="2200" dirty="0">
              <a:latin typeface="Cambria" panose="02040503050406030204" pitchFamily="18" charset="0"/>
              <a:ea typeface="Cambria" panose="02040503050406030204" pitchFamily="18" charset="0"/>
            </a:endParaRPr>
          </a:p>
          <a:p>
            <a:r>
              <a:rPr lang="uk-UA" sz="2200" dirty="0">
                <a:latin typeface="Cambria" panose="02040503050406030204" pitchFamily="18" charset="0"/>
                <a:ea typeface="Cambria" panose="02040503050406030204" pitchFamily="18" charset="0"/>
              </a:rPr>
              <a:t>Необхідно запобігти поділу учнів на актив, який усе робить і є перевантаженим, і пасив, який ні до чого не залучають. Слід правильно розподіляти обов’язки, дбати про рівномірне навантаження дітей, уміло поєднувати індивідуальні інтереси дітей із завданнями всього колективу.</a:t>
            </a:r>
            <a:endParaRPr lang="en-US" sz="2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51764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6617196"/>
          </a:xfrm>
          <a:prstGeom prst="rect">
            <a:avLst/>
          </a:prstGeom>
        </p:spPr>
        <p:txBody>
          <a:bodyPr wrap="square">
            <a:spAutoFit/>
          </a:bodyPr>
          <a:lstStyle/>
          <a:p>
            <a:pPr lvl="1"/>
            <a:r>
              <a:rPr lang="uk-UA" sz="2400" dirty="0" smtClean="0">
                <a:latin typeface="Cambria" panose="02040503050406030204" pitchFamily="18" charset="0"/>
                <a:ea typeface="Cambria" panose="02040503050406030204" pitchFamily="18" charset="0"/>
              </a:rPr>
              <a:t>	</a:t>
            </a:r>
            <a:r>
              <a:rPr lang="uk-UA" sz="2800" b="1" dirty="0" smtClean="0">
                <a:solidFill>
                  <a:srgbClr val="CC0066"/>
                </a:solidFill>
                <a:latin typeface="Cambria" panose="02040503050406030204" pitchFamily="18" charset="0"/>
                <a:ea typeface="Cambria" panose="02040503050406030204" pitchFamily="18" charset="0"/>
              </a:rPr>
              <a:t>4.</a:t>
            </a:r>
            <a:r>
              <a:rPr lang="uk-UA" sz="2400" dirty="0" smtClean="0">
                <a:solidFill>
                  <a:srgbClr val="0000CC"/>
                </a:solidFill>
                <a:latin typeface="Cambria" panose="02040503050406030204" pitchFamily="18" charset="0"/>
                <a:ea typeface="Cambria" panose="02040503050406030204" pitchFamily="18" charset="0"/>
              </a:rPr>
              <a:t> </a:t>
            </a:r>
            <a:r>
              <a:rPr lang="uk-UA" sz="2800" b="1" dirty="0">
                <a:solidFill>
                  <a:srgbClr val="CC0066"/>
                </a:solidFill>
                <a:latin typeface="Cambria" panose="02040503050406030204" pitchFamily="18" charset="0"/>
                <a:ea typeface="Cambria" panose="02040503050406030204" pitchFamily="18" charset="0"/>
              </a:rPr>
              <a:t>Принципи позакласної роботи</a:t>
            </a:r>
            <a:endParaRPr lang="en-US" sz="2800" b="1" dirty="0">
              <a:solidFill>
                <a:srgbClr val="CC0066"/>
              </a:solidFill>
              <a:latin typeface="Cambria" panose="02040503050406030204" pitchFamily="18" charset="0"/>
              <a:ea typeface="Cambria" panose="02040503050406030204" pitchFamily="18" charset="0"/>
            </a:endParaRPr>
          </a:p>
          <a:p>
            <a:pPr algn="just"/>
            <a:r>
              <a:rPr lang="uk-UA" dirty="0"/>
              <a:t>	</a:t>
            </a:r>
            <a:r>
              <a:rPr lang="uk-UA" sz="2200" b="1" dirty="0">
                <a:latin typeface="Cambria" panose="02040503050406030204" pitchFamily="18" charset="0"/>
                <a:ea typeface="Cambria" panose="02040503050406030204" pitchFamily="18" charset="0"/>
              </a:rPr>
              <a:t>Принцип зв’язку навчально-виховної роботи з життям. </a:t>
            </a:r>
            <a:r>
              <a:rPr lang="uk-UA" sz="2200" b="1" dirty="0" smtClean="0">
                <a:latin typeface="Cambria" panose="02040503050406030204" pitchFamily="18" charset="0"/>
                <a:ea typeface="Cambria" panose="02040503050406030204" pitchFamily="18" charset="0"/>
              </a:rPr>
              <a:t>	</a:t>
            </a:r>
            <a:r>
              <a:rPr lang="uk-UA" sz="2200" dirty="0" smtClean="0">
                <a:latin typeface="Cambria" panose="02040503050406030204" pitchFamily="18" charset="0"/>
                <a:ea typeface="Cambria" panose="02040503050406030204" pitchFamily="18" charset="0"/>
              </a:rPr>
              <a:t>Здійснюється </a:t>
            </a:r>
            <a:r>
              <a:rPr lang="uk-UA" sz="2200" dirty="0">
                <a:latin typeface="Cambria" panose="02040503050406030204" pitchFamily="18" charset="0"/>
                <a:ea typeface="Cambria" panose="02040503050406030204" pitchFamily="18" charset="0"/>
              </a:rPr>
              <a:t>в різних аспектах – краєзнавчому, науково-проблемному та практичному. </a:t>
            </a:r>
            <a:endParaRPr lang="en-US" sz="2200" dirty="0">
              <a:latin typeface="Cambria" panose="02040503050406030204" pitchFamily="18" charset="0"/>
              <a:ea typeface="Cambria" panose="02040503050406030204" pitchFamily="18" charset="0"/>
            </a:endParaRPr>
          </a:p>
          <a:p>
            <a:pPr algn="just"/>
            <a:r>
              <a:rPr lang="uk-UA" sz="2200" i="1" dirty="0" smtClean="0">
                <a:latin typeface="Cambria" panose="02040503050406030204" pitchFamily="18" charset="0"/>
                <a:ea typeface="Cambria" panose="02040503050406030204" pitchFamily="18" charset="0"/>
              </a:rPr>
              <a:t>	Краєзнавчий </a:t>
            </a:r>
            <a:r>
              <a:rPr lang="uk-UA" sz="2200" dirty="0">
                <a:latin typeface="Cambria" panose="02040503050406030204" pitchFamily="18" charset="0"/>
                <a:ea typeface="Cambria" panose="02040503050406030204" pitchFamily="18" charset="0"/>
              </a:rPr>
              <a:t>аспект - поглиблене вивчення свого краю.</a:t>
            </a:r>
            <a:endParaRPr lang="en-US" sz="2200" dirty="0">
              <a:latin typeface="Cambria" panose="02040503050406030204" pitchFamily="18" charset="0"/>
              <a:ea typeface="Cambria" panose="02040503050406030204" pitchFamily="18" charset="0"/>
            </a:endParaRPr>
          </a:p>
          <a:p>
            <a:pPr algn="just"/>
            <a:r>
              <a:rPr lang="uk-UA" sz="2200" i="1" dirty="0" smtClean="0">
                <a:latin typeface="Cambria" panose="02040503050406030204" pitchFamily="18" charset="0"/>
                <a:ea typeface="Cambria" panose="02040503050406030204" pitchFamily="18" charset="0"/>
              </a:rPr>
              <a:t>	Науково-проблемний </a:t>
            </a:r>
            <a:r>
              <a:rPr lang="uk-UA" sz="2200" dirty="0">
                <a:latin typeface="Cambria" panose="02040503050406030204" pitchFamily="18" charset="0"/>
                <a:ea typeface="Cambria" panose="02040503050406030204" pitchFamily="18" charset="0"/>
              </a:rPr>
              <a:t>- інформація про роботу вчених-біологів над проблемами, що чекають свого розв’язання.</a:t>
            </a:r>
            <a:endParaRPr lang="en-US" sz="2200" dirty="0">
              <a:latin typeface="Cambria" panose="02040503050406030204" pitchFamily="18" charset="0"/>
              <a:ea typeface="Cambria" panose="02040503050406030204" pitchFamily="18" charset="0"/>
            </a:endParaRPr>
          </a:p>
          <a:p>
            <a:pPr algn="just"/>
            <a:r>
              <a:rPr lang="uk-UA" sz="2200" i="1" dirty="0" smtClean="0">
                <a:latin typeface="Cambria" panose="02040503050406030204" pitchFamily="18" charset="0"/>
                <a:ea typeface="Cambria" panose="02040503050406030204" pitchFamily="18" charset="0"/>
              </a:rPr>
              <a:t>	Практичний </a:t>
            </a:r>
            <a:r>
              <a:rPr lang="uk-UA" sz="2200" dirty="0">
                <a:latin typeface="Cambria" panose="02040503050406030204" pitchFamily="18" charset="0"/>
                <a:ea typeface="Cambria" panose="02040503050406030204" pitchFamily="18" charset="0"/>
              </a:rPr>
              <a:t>аспект реалізується через систему конкретних суспільно корисних справ. </a:t>
            </a:r>
            <a:r>
              <a:rPr lang="uk-UA" sz="2200" dirty="0" smtClean="0">
                <a:latin typeface="Cambria" panose="02040503050406030204" pitchFamily="18" charset="0"/>
                <a:ea typeface="Cambria" panose="02040503050406030204" pitchFamily="18" charset="0"/>
              </a:rPr>
              <a:t>У </a:t>
            </a:r>
            <a:r>
              <a:rPr lang="uk-UA" sz="2200" dirty="0">
                <a:latin typeface="Cambria" panose="02040503050406030204" pitchFamily="18" charset="0"/>
                <a:ea typeface="Cambria" panose="02040503050406030204" pitchFamily="18" charset="0"/>
              </a:rPr>
              <a:t>свідомості учнів зростає значимість біології як науки.</a:t>
            </a:r>
            <a:endParaRPr lang="en-US" sz="2200" dirty="0">
              <a:latin typeface="Cambria" panose="02040503050406030204" pitchFamily="18" charset="0"/>
              <a:ea typeface="Cambria" panose="02040503050406030204" pitchFamily="18" charset="0"/>
            </a:endParaRPr>
          </a:p>
          <a:p>
            <a:pPr algn="just"/>
            <a:r>
              <a:rPr lang="uk-UA" sz="2200" dirty="0" smtClean="0">
                <a:latin typeface="Cambria" panose="02040503050406030204" pitchFamily="18" charset="0"/>
                <a:ea typeface="Cambria" panose="02040503050406030204" pitchFamily="18" charset="0"/>
              </a:rPr>
              <a:t>	Тісний </a:t>
            </a:r>
            <a:r>
              <a:rPr lang="uk-UA" sz="2200" dirty="0">
                <a:latin typeface="Cambria" panose="02040503050406030204" pitchFamily="18" charset="0"/>
                <a:ea typeface="Cambria" panose="02040503050406030204" pitchFamily="18" charset="0"/>
              </a:rPr>
              <a:t>зв’язок позакласної роботи з життям, з практикою передбачає залучення школярів до посильної участі в праці:</a:t>
            </a:r>
            <a:endParaRPr lang="en-US" sz="2200" dirty="0">
              <a:latin typeface="Cambria" panose="02040503050406030204" pitchFamily="18" charset="0"/>
              <a:ea typeface="Cambria" panose="02040503050406030204" pitchFamily="18" charset="0"/>
            </a:endParaRPr>
          </a:p>
          <a:p>
            <a:pPr marL="342900" lvl="0" indent="-342900" algn="just">
              <a:buFont typeface="Wingdings" panose="05000000000000000000" pitchFamily="2" charset="2"/>
              <a:buChar char="ü"/>
            </a:pPr>
            <a:r>
              <a:rPr lang="uk-UA" sz="2200" dirty="0">
                <a:latin typeface="Cambria" panose="02040503050406030204" pitchFamily="18" charset="0"/>
                <a:ea typeface="Cambria" panose="02040503050406030204" pitchFamily="18" charset="0"/>
              </a:rPr>
              <a:t>виготовлення саморобного навчального приладдя та інших корисних речей для школи, для свого учнівського колективу. </a:t>
            </a:r>
            <a:endParaRPr lang="en-US" sz="2200" dirty="0">
              <a:latin typeface="Cambria" panose="02040503050406030204" pitchFamily="18" charset="0"/>
              <a:ea typeface="Cambria" panose="02040503050406030204" pitchFamily="18" charset="0"/>
            </a:endParaRPr>
          </a:p>
          <a:p>
            <a:pPr marL="342900" lvl="0" indent="-342900" algn="just">
              <a:buFont typeface="Wingdings" panose="05000000000000000000" pitchFamily="2" charset="2"/>
              <a:buChar char="ü"/>
            </a:pPr>
            <a:r>
              <a:rPr lang="uk-UA" sz="2200" dirty="0">
                <a:latin typeface="Cambria" panose="02040503050406030204" pitchFamily="18" charset="0"/>
                <a:ea typeface="Cambria" panose="02040503050406030204" pitchFamily="18" charset="0"/>
              </a:rPr>
              <a:t>озеленення рідного села, міста. </a:t>
            </a:r>
            <a:endParaRPr lang="en-US" sz="2200" dirty="0">
              <a:latin typeface="Cambria" panose="02040503050406030204" pitchFamily="18" charset="0"/>
              <a:ea typeface="Cambria" panose="02040503050406030204" pitchFamily="18" charset="0"/>
            </a:endParaRPr>
          </a:p>
          <a:p>
            <a:pPr marL="342900" lvl="0" indent="-342900" algn="just">
              <a:buFont typeface="Wingdings" panose="05000000000000000000" pitchFamily="2" charset="2"/>
              <a:buChar char="ü"/>
            </a:pPr>
            <a:r>
              <a:rPr lang="uk-UA" sz="2200" dirty="0">
                <a:latin typeface="Cambria" panose="02040503050406030204" pitchFamily="18" charset="0"/>
                <a:ea typeface="Cambria" panose="02040503050406030204" pitchFamily="18" charset="0"/>
              </a:rPr>
              <a:t>у гуртках юних натуралістів проведення дослідницької роботи, спрямованої на виведення кращих сортів рослин, порід тварин, дістаючи завдання від дослідних станцій, наукових установ, виконують їх замовлення.</a:t>
            </a:r>
            <a:endParaRPr lang="en-US" sz="2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50457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6617196"/>
          </a:xfrm>
          <a:prstGeom prst="rect">
            <a:avLst/>
          </a:prstGeom>
        </p:spPr>
        <p:txBody>
          <a:bodyPr wrap="square">
            <a:spAutoFit/>
          </a:bodyPr>
          <a:lstStyle/>
          <a:p>
            <a:pPr lvl="1"/>
            <a:r>
              <a:rPr lang="uk-UA" sz="2400" dirty="0" smtClean="0">
                <a:latin typeface="Cambria" panose="02040503050406030204" pitchFamily="18" charset="0"/>
                <a:ea typeface="Cambria" panose="02040503050406030204" pitchFamily="18" charset="0"/>
              </a:rPr>
              <a:t>	</a:t>
            </a:r>
            <a:r>
              <a:rPr lang="uk-UA" sz="2800" b="1" dirty="0" smtClean="0">
                <a:solidFill>
                  <a:srgbClr val="CC0066"/>
                </a:solidFill>
                <a:latin typeface="Cambria" panose="02040503050406030204" pitchFamily="18" charset="0"/>
                <a:ea typeface="Cambria" panose="02040503050406030204" pitchFamily="18" charset="0"/>
              </a:rPr>
              <a:t>4.</a:t>
            </a:r>
            <a:r>
              <a:rPr lang="uk-UA" sz="2400" dirty="0" smtClean="0">
                <a:solidFill>
                  <a:srgbClr val="0000CC"/>
                </a:solidFill>
                <a:latin typeface="Cambria" panose="02040503050406030204" pitchFamily="18" charset="0"/>
                <a:ea typeface="Cambria" panose="02040503050406030204" pitchFamily="18" charset="0"/>
              </a:rPr>
              <a:t> </a:t>
            </a:r>
            <a:r>
              <a:rPr lang="uk-UA" sz="2800" b="1" dirty="0">
                <a:solidFill>
                  <a:srgbClr val="CC0066"/>
                </a:solidFill>
                <a:latin typeface="Cambria" panose="02040503050406030204" pitchFamily="18" charset="0"/>
                <a:ea typeface="Cambria" panose="02040503050406030204" pitchFamily="18" charset="0"/>
              </a:rPr>
              <a:t>Принципи позакласної роботи</a:t>
            </a:r>
            <a:endParaRPr lang="en-US" sz="2800" b="1" dirty="0">
              <a:solidFill>
                <a:srgbClr val="CC0066"/>
              </a:solidFill>
              <a:latin typeface="Cambria" panose="02040503050406030204" pitchFamily="18" charset="0"/>
              <a:ea typeface="Cambria" panose="02040503050406030204" pitchFamily="18" charset="0"/>
            </a:endParaRPr>
          </a:p>
          <a:p>
            <a:pPr algn="just"/>
            <a:r>
              <a:rPr lang="uk-UA" dirty="0"/>
              <a:t>	</a:t>
            </a:r>
            <a:r>
              <a:rPr lang="uk-UA" sz="2200" b="1" dirty="0">
                <a:latin typeface="Cambria" panose="02040503050406030204" pitchFamily="18" charset="0"/>
                <a:ea typeface="Cambria" panose="02040503050406030204" pitchFamily="18" charset="0"/>
              </a:rPr>
              <a:t>Принцип зв’язку навчально-виховної роботи з життям. </a:t>
            </a:r>
            <a:r>
              <a:rPr lang="uk-UA" sz="2200" b="1" dirty="0" smtClean="0">
                <a:latin typeface="Cambria" panose="02040503050406030204" pitchFamily="18" charset="0"/>
                <a:ea typeface="Cambria" panose="02040503050406030204" pitchFamily="18" charset="0"/>
              </a:rPr>
              <a:t>	</a:t>
            </a:r>
            <a:r>
              <a:rPr lang="uk-UA" sz="2200" dirty="0" smtClean="0">
                <a:latin typeface="Cambria" panose="02040503050406030204" pitchFamily="18" charset="0"/>
                <a:ea typeface="Cambria" panose="02040503050406030204" pitchFamily="18" charset="0"/>
              </a:rPr>
              <a:t>Здійснюється </a:t>
            </a:r>
            <a:r>
              <a:rPr lang="uk-UA" sz="2200" dirty="0">
                <a:latin typeface="Cambria" panose="02040503050406030204" pitchFamily="18" charset="0"/>
                <a:ea typeface="Cambria" panose="02040503050406030204" pitchFamily="18" charset="0"/>
              </a:rPr>
              <a:t>в різних аспектах – краєзнавчому, науково-проблемному та практичному. </a:t>
            </a:r>
            <a:endParaRPr lang="en-US" sz="2200" dirty="0">
              <a:latin typeface="Cambria" panose="02040503050406030204" pitchFamily="18" charset="0"/>
              <a:ea typeface="Cambria" panose="02040503050406030204" pitchFamily="18" charset="0"/>
            </a:endParaRPr>
          </a:p>
          <a:p>
            <a:pPr algn="just"/>
            <a:r>
              <a:rPr lang="uk-UA" sz="2200" i="1" dirty="0" smtClean="0">
                <a:latin typeface="Cambria" panose="02040503050406030204" pitchFamily="18" charset="0"/>
                <a:ea typeface="Cambria" panose="02040503050406030204" pitchFamily="18" charset="0"/>
              </a:rPr>
              <a:t>	Краєзнавчий </a:t>
            </a:r>
            <a:r>
              <a:rPr lang="uk-UA" sz="2200" dirty="0">
                <a:latin typeface="Cambria" panose="02040503050406030204" pitchFamily="18" charset="0"/>
                <a:ea typeface="Cambria" panose="02040503050406030204" pitchFamily="18" charset="0"/>
              </a:rPr>
              <a:t>аспект - поглиблене вивчення свого краю.</a:t>
            </a:r>
            <a:endParaRPr lang="en-US" sz="2200" dirty="0">
              <a:latin typeface="Cambria" panose="02040503050406030204" pitchFamily="18" charset="0"/>
              <a:ea typeface="Cambria" panose="02040503050406030204" pitchFamily="18" charset="0"/>
            </a:endParaRPr>
          </a:p>
          <a:p>
            <a:pPr algn="just"/>
            <a:r>
              <a:rPr lang="uk-UA" sz="2200" i="1" dirty="0" smtClean="0">
                <a:latin typeface="Cambria" panose="02040503050406030204" pitchFamily="18" charset="0"/>
                <a:ea typeface="Cambria" panose="02040503050406030204" pitchFamily="18" charset="0"/>
              </a:rPr>
              <a:t>	Науково-проблемний </a:t>
            </a:r>
            <a:r>
              <a:rPr lang="uk-UA" sz="2200" dirty="0">
                <a:latin typeface="Cambria" panose="02040503050406030204" pitchFamily="18" charset="0"/>
                <a:ea typeface="Cambria" panose="02040503050406030204" pitchFamily="18" charset="0"/>
              </a:rPr>
              <a:t>- інформація про роботу вчених-біологів над проблемами, що чекають свого розв’язання.</a:t>
            </a:r>
            <a:endParaRPr lang="en-US" sz="2200" dirty="0">
              <a:latin typeface="Cambria" panose="02040503050406030204" pitchFamily="18" charset="0"/>
              <a:ea typeface="Cambria" panose="02040503050406030204" pitchFamily="18" charset="0"/>
            </a:endParaRPr>
          </a:p>
          <a:p>
            <a:pPr algn="just"/>
            <a:r>
              <a:rPr lang="uk-UA" sz="2200" i="1" dirty="0" smtClean="0">
                <a:latin typeface="Cambria" panose="02040503050406030204" pitchFamily="18" charset="0"/>
                <a:ea typeface="Cambria" panose="02040503050406030204" pitchFamily="18" charset="0"/>
              </a:rPr>
              <a:t>	Практичний </a:t>
            </a:r>
            <a:r>
              <a:rPr lang="uk-UA" sz="2200" dirty="0">
                <a:latin typeface="Cambria" panose="02040503050406030204" pitchFamily="18" charset="0"/>
                <a:ea typeface="Cambria" panose="02040503050406030204" pitchFamily="18" charset="0"/>
              </a:rPr>
              <a:t>аспект реалізується через систему конкретних суспільно корисних справ. </a:t>
            </a:r>
            <a:r>
              <a:rPr lang="uk-UA" sz="2200" dirty="0" smtClean="0">
                <a:latin typeface="Cambria" panose="02040503050406030204" pitchFamily="18" charset="0"/>
                <a:ea typeface="Cambria" panose="02040503050406030204" pitchFamily="18" charset="0"/>
              </a:rPr>
              <a:t>У </a:t>
            </a:r>
            <a:r>
              <a:rPr lang="uk-UA" sz="2200" dirty="0">
                <a:latin typeface="Cambria" panose="02040503050406030204" pitchFamily="18" charset="0"/>
                <a:ea typeface="Cambria" panose="02040503050406030204" pitchFamily="18" charset="0"/>
              </a:rPr>
              <a:t>свідомості учнів зростає значимість біології як науки.</a:t>
            </a:r>
            <a:endParaRPr lang="en-US" sz="2200" dirty="0">
              <a:latin typeface="Cambria" panose="02040503050406030204" pitchFamily="18" charset="0"/>
              <a:ea typeface="Cambria" panose="02040503050406030204" pitchFamily="18" charset="0"/>
            </a:endParaRPr>
          </a:p>
          <a:p>
            <a:pPr algn="just"/>
            <a:r>
              <a:rPr lang="uk-UA" sz="2200" dirty="0" smtClean="0">
                <a:latin typeface="Cambria" panose="02040503050406030204" pitchFamily="18" charset="0"/>
                <a:ea typeface="Cambria" panose="02040503050406030204" pitchFamily="18" charset="0"/>
              </a:rPr>
              <a:t>	Тісний </a:t>
            </a:r>
            <a:r>
              <a:rPr lang="uk-UA" sz="2200" dirty="0">
                <a:latin typeface="Cambria" panose="02040503050406030204" pitchFamily="18" charset="0"/>
                <a:ea typeface="Cambria" panose="02040503050406030204" pitchFamily="18" charset="0"/>
              </a:rPr>
              <a:t>зв’язок позакласної роботи з життям, з практикою передбачає залучення школярів до посильної участі в праці:</a:t>
            </a:r>
            <a:endParaRPr lang="en-US" sz="2200" dirty="0">
              <a:latin typeface="Cambria" panose="02040503050406030204" pitchFamily="18" charset="0"/>
              <a:ea typeface="Cambria" panose="02040503050406030204" pitchFamily="18" charset="0"/>
            </a:endParaRPr>
          </a:p>
          <a:p>
            <a:pPr marL="342900" lvl="0" indent="-342900" algn="just">
              <a:buFont typeface="Wingdings" panose="05000000000000000000" pitchFamily="2" charset="2"/>
              <a:buChar char="ü"/>
            </a:pPr>
            <a:r>
              <a:rPr lang="uk-UA" sz="2200" dirty="0">
                <a:latin typeface="Cambria" panose="02040503050406030204" pitchFamily="18" charset="0"/>
                <a:ea typeface="Cambria" panose="02040503050406030204" pitchFamily="18" charset="0"/>
              </a:rPr>
              <a:t>виготовлення саморобного навчального приладдя та інших корисних речей для школи, для свого учнівського колективу. </a:t>
            </a:r>
            <a:endParaRPr lang="en-US" sz="2200" dirty="0">
              <a:latin typeface="Cambria" panose="02040503050406030204" pitchFamily="18" charset="0"/>
              <a:ea typeface="Cambria" panose="02040503050406030204" pitchFamily="18" charset="0"/>
            </a:endParaRPr>
          </a:p>
          <a:p>
            <a:pPr marL="342900" lvl="0" indent="-342900" algn="just">
              <a:buFont typeface="Wingdings" panose="05000000000000000000" pitchFamily="2" charset="2"/>
              <a:buChar char="ü"/>
            </a:pPr>
            <a:r>
              <a:rPr lang="uk-UA" sz="2200" dirty="0">
                <a:latin typeface="Cambria" panose="02040503050406030204" pitchFamily="18" charset="0"/>
                <a:ea typeface="Cambria" panose="02040503050406030204" pitchFamily="18" charset="0"/>
              </a:rPr>
              <a:t>озеленення рідного села, міста. </a:t>
            </a:r>
            <a:endParaRPr lang="en-US" sz="2200" dirty="0">
              <a:latin typeface="Cambria" panose="02040503050406030204" pitchFamily="18" charset="0"/>
              <a:ea typeface="Cambria" panose="02040503050406030204" pitchFamily="18" charset="0"/>
            </a:endParaRPr>
          </a:p>
          <a:p>
            <a:pPr marL="342900" lvl="0" indent="-342900" algn="just">
              <a:buFont typeface="Wingdings" panose="05000000000000000000" pitchFamily="2" charset="2"/>
              <a:buChar char="ü"/>
            </a:pPr>
            <a:r>
              <a:rPr lang="uk-UA" sz="2200" dirty="0">
                <a:latin typeface="Cambria" panose="02040503050406030204" pitchFamily="18" charset="0"/>
                <a:ea typeface="Cambria" panose="02040503050406030204" pitchFamily="18" charset="0"/>
              </a:rPr>
              <a:t>у гуртках юних натуралістів проведення дослідницької роботи, спрямованої на виведення кращих сортів рослин, порід тварин, дістаючи завдання від дослідних станцій, наукових установ, виконують їх замовлення.</a:t>
            </a:r>
            <a:endParaRPr lang="en-US" sz="2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268372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6524863"/>
          </a:xfrm>
          <a:prstGeom prst="rect">
            <a:avLst/>
          </a:prstGeom>
        </p:spPr>
        <p:txBody>
          <a:bodyPr wrap="square">
            <a:spAutoFit/>
          </a:bodyPr>
          <a:lstStyle/>
          <a:p>
            <a:pPr lvl="1"/>
            <a:r>
              <a:rPr lang="uk-UA" sz="2400" dirty="0" smtClean="0">
                <a:latin typeface="Cambria" panose="02040503050406030204" pitchFamily="18" charset="0"/>
                <a:ea typeface="Cambria" panose="02040503050406030204" pitchFamily="18" charset="0"/>
              </a:rPr>
              <a:t>	</a:t>
            </a:r>
            <a:r>
              <a:rPr lang="uk-UA" sz="2800" b="1" dirty="0" smtClean="0">
                <a:solidFill>
                  <a:srgbClr val="CC0066"/>
                </a:solidFill>
                <a:latin typeface="Cambria" panose="02040503050406030204" pitchFamily="18" charset="0"/>
                <a:ea typeface="Cambria" panose="02040503050406030204" pitchFamily="18" charset="0"/>
              </a:rPr>
              <a:t>4.</a:t>
            </a:r>
            <a:r>
              <a:rPr lang="uk-UA" sz="2400" dirty="0" smtClean="0">
                <a:solidFill>
                  <a:srgbClr val="0000CC"/>
                </a:solidFill>
                <a:latin typeface="Cambria" panose="02040503050406030204" pitchFamily="18" charset="0"/>
                <a:ea typeface="Cambria" panose="02040503050406030204" pitchFamily="18" charset="0"/>
              </a:rPr>
              <a:t> </a:t>
            </a:r>
            <a:r>
              <a:rPr lang="uk-UA" sz="2800" b="1" dirty="0">
                <a:solidFill>
                  <a:srgbClr val="CC0066"/>
                </a:solidFill>
                <a:latin typeface="Cambria" panose="02040503050406030204" pitchFamily="18" charset="0"/>
                <a:ea typeface="Cambria" panose="02040503050406030204" pitchFamily="18" charset="0"/>
              </a:rPr>
              <a:t>Принципи позакласної роботи</a:t>
            </a:r>
            <a:endParaRPr lang="en-US" sz="2800" b="1" dirty="0">
              <a:solidFill>
                <a:srgbClr val="CC0066"/>
              </a:solidFill>
              <a:latin typeface="Cambria" panose="02040503050406030204" pitchFamily="18" charset="0"/>
              <a:ea typeface="Cambria" panose="02040503050406030204" pitchFamily="18" charset="0"/>
            </a:endParaRPr>
          </a:p>
          <a:p>
            <a:pPr algn="just"/>
            <a:r>
              <a:rPr lang="uk-UA" dirty="0"/>
              <a:t>	</a:t>
            </a:r>
            <a:r>
              <a:rPr lang="uk-UA" sz="2600" b="1" dirty="0">
                <a:latin typeface="Cambria" panose="02040503050406030204" pitchFamily="18" charset="0"/>
                <a:ea typeface="Cambria" panose="02040503050406030204" pitchFamily="18" charset="0"/>
              </a:rPr>
              <a:t>Принцип добровільності. </a:t>
            </a:r>
            <a:r>
              <a:rPr lang="uk-UA" sz="2600" dirty="0">
                <a:latin typeface="Cambria" panose="02040503050406030204" pitchFamily="18" charset="0"/>
                <a:ea typeface="Cambria" panose="02040503050406030204" pitchFamily="18" charset="0"/>
              </a:rPr>
              <a:t>Позакласна робота в школі має організовуватись на добровільних засадах. Кожний учень сам обирає той чи інший вид позакласних занять, відповідно до своїх інтересів та прагнень. Завдання педагогічного колективу полягає у зацікавленні учнів позакласною роботою, організації її так, щоб вони прагнули брати в ній участь. Учителі й вихователі старанно вивчають нахили та здібності кожної дитини, щоб допомогти їй зробити правильний вибір і розвинути в неї потрібні інтереси.</a:t>
            </a:r>
            <a:endParaRPr lang="en-US" sz="2600" dirty="0">
              <a:latin typeface="Cambria" panose="02040503050406030204" pitchFamily="18" charset="0"/>
              <a:ea typeface="Cambria" panose="02040503050406030204" pitchFamily="18" charset="0"/>
            </a:endParaRPr>
          </a:p>
          <a:p>
            <a:pPr algn="just"/>
            <a:r>
              <a:rPr lang="uk-UA" sz="2600" dirty="0" smtClean="0">
                <a:latin typeface="Cambria" panose="02040503050406030204" pitchFamily="18" charset="0"/>
                <a:ea typeface="Cambria" panose="02040503050406030204" pitchFamily="18" charset="0"/>
              </a:rPr>
              <a:t>	При </a:t>
            </a:r>
            <a:r>
              <a:rPr lang="uk-UA" sz="2600" dirty="0">
                <a:latin typeface="Cambria" panose="02040503050406030204" pitchFamily="18" charset="0"/>
                <a:ea typeface="Cambria" panose="02040503050406030204" pitchFamily="18" charset="0"/>
              </a:rPr>
              <a:t>цьому учень повинен брати на себе обов’язки члена даного позакласного об’єднання і має дотримуватися прийнятих правил: систематично відвідувати заняття, виконувати доручення керівника гуртка, товариства, клубу тощо.</a:t>
            </a:r>
            <a:endParaRPr lang="en-US"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02204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6555641"/>
          </a:xfrm>
          <a:prstGeom prst="rect">
            <a:avLst/>
          </a:prstGeom>
        </p:spPr>
        <p:txBody>
          <a:bodyPr wrap="square">
            <a:spAutoFit/>
          </a:bodyPr>
          <a:lstStyle/>
          <a:p>
            <a:pPr lvl="1"/>
            <a:r>
              <a:rPr lang="uk-UA" sz="2400" dirty="0" smtClean="0">
                <a:latin typeface="Cambria" panose="02040503050406030204" pitchFamily="18" charset="0"/>
                <a:ea typeface="Cambria" panose="02040503050406030204" pitchFamily="18" charset="0"/>
              </a:rPr>
              <a:t>	</a:t>
            </a:r>
            <a:r>
              <a:rPr lang="uk-UA" sz="2800" b="1" dirty="0" smtClean="0">
                <a:solidFill>
                  <a:srgbClr val="CC0066"/>
                </a:solidFill>
                <a:latin typeface="Cambria" panose="02040503050406030204" pitchFamily="18" charset="0"/>
                <a:ea typeface="Cambria" panose="02040503050406030204" pitchFamily="18" charset="0"/>
              </a:rPr>
              <a:t>4.</a:t>
            </a:r>
            <a:r>
              <a:rPr lang="uk-UA" sz="2400" dirty="0" smtClean="0">
                <a:solidFill>
                  <a:srgbClr val="0000CC"/>
                </a:solidFill>
                <a:latin typeface="Cambria" panose="02040503050406030204" pitchFamily="18" charset="0"/>
                <a:ea typeface="Cambria" panose="02040503050406030204" pitchFamily="18" charset="0"/>
              </a:rPr>
              <a:t> </a:t>
            </a:r>
            <a:r>
              <a:rPr lang="uk-UA" sz="2800" b="1" dirty="0">
                <a:solidFill>
                  <a:srgbClr val="CC0066"/>
                </a:solidFill>
                <a:latin typeface="Cambria" panose="02040503050406030204" pitchFamily="18" charset="0"/>
                <a:ea typeface="Cambria" panose="02040503050406030204" pitchFamily="18" charset="0"/>
              </a:rPr>
              <a:t>Принципи позакласної роботи</a:t>
            </a:r>
            <a:endParaRPr lang="en-US" sz="2800" b="1" dirty="0">
              <a:solidFill>
                <a:srgbClr val="CC0066"/>
              </a:solidFill>
              <a:latin typeface="Cambria" panose="02040503050406030204" pitchFamily="18" charset="0"/>
              <a:ea typeface="Cambria" panose="02040503050406030204" pitchFamily="18" charset="0"/>
            </a:endParaRPr>
          </a:p>
          <a:p>
            <a:pPr algn="just"/>
            <a:r>
              <a:rPr lang="uk-UA" dirty="0"/>
              <a:t>	</a:t>
            </a:r>
            <a:r>
              <a:rPr lang="uk-UA" sz="2800" b="1" dirty="0">
                <a:latin typeface="Cambria" panose="02040503050406030204" pitchFamily="18" charset="0"/>
                <a:ea typeface="Cambria" panose="02040503050406030204" pitchFamily="18" charset="0"/>
              </a:rPr>
              <a:t>Принцип інтересу (цікавості)</a:t>
            </a:r>
            <a:r>
              <a:rPr lang="uk-UA" sz="2800" dirty="0">
                <a:latin typeface="Cambria" panose="02040503050406030204" pitchFamily="18" charset="0"/>
                <a:ea typeface="Cambria" panose="02040503050406030204" pitchFamily="18" charset="0"/>
              </a:rPr>
              <a:t>. Позакласна робота має бути цікавою для учнів, задовольняти їх різноманітні інтереси та запити, проте це зовсім не означає, що вчителі й вихователі мають дозволяти учням робити все, що їм заманеться.</a:t>
            </a:r>
            <a:endParaRPr lang="en-US" sz="2800" dirty="0">
              <a:latin typeface="Cambria" panose="02040503050406030204" pitchFamily="18" charset="0"/>
              <a:ea typeface="Cambria" panose="02040503050406030204" pitchFamily="18" charset="0"/>
            </a:endParaRPr>
          </a:p>
          <a:p>
            <a:pPr algn="just"/>
            <a:r>
              <a:rPr lang="uk-UA" sz="2800" dirty="0">
                <a:latin typeface="Cambria" panose="02040503050406030204" pitchFamily="18" charset="0"/>
                <a:ea typeface="Cambria" panose="02040503050406030204" pitchFamily="18" charset="0"/>
              </a:rPr>
              <a:t>Значне місце в позакласній роботі учнів займає змагання, яке збуджує в них інтерес до позакласних занять.</a:t>
            </a:r>
            <a:endParaRPr lang="en-US" sz="2800" dirty="0">
              <a:latin typeface="Cambria" panose="02040503050406030204" pitchFamily="18" charset="0"/>
              <a:ea typeface="Cambria" panose="02040503050406030204" pitchFamily="18" charset="0"/>
            </a:endParaRPr>
          </a:p>
          <a:p>
            <a:pPr algn="just"/>
            <a:r>
              <a:rPr lang="uk-UA" sz="2800" b="1" dirty="0">
                <a:latin typeface="Cambria" panose="02040503050406030204" pitchFamily="18" charset="0"/>
                <a:ea typeface="Cambria" panose="02040503050406030204" pitchFamily="18" charset="0"/>
              </a:rPr>
              <a:t>Принцип самодіяльності </a:t>
            </a:r>
            <a:r>
              <a:rPr lang="uk-UA" sz="2800" dirty="0">
                <a:latin typeface="Cambria" panose="02040503050406030204" pitchFamily="18" charset="0"/>
                <a:ea typeface="Cambria" panose="02040503050406030204" pitchFamily="18" charset="0"/>
              </a:rPr>
              <a:t>полягає в розвиткові активності учнів у позакласній роботі. Потрібно, щоб вони не тільки сприймали готову інформацію, а й розгортали свою свідому діяльність. Уся позакласна робота з учнями має будуватися на основі широкої самодіяльності дітей</a:t>
            </a:r>
            <a:r>
              <a:rPr lang="uk-UA" sz="2800" dirty="0" smtClean="0">
                <a:latin typeface="Cambria" panose="02040503050406030204" pitchFamily="18" charset="0"/>
                <a:ea typeface="Cambria" panose="02040503050406030204" pitchFamily="18" charset="0"/>
              </a:rPr>
              <a:t>.</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84264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4678204"/>
          </a:xfrm>
          <a:prstGeom prst="rect">
            <a:avLst/>
          </a:prstGeom>
        </p:spPr>
        <p:txBody>
          <a:bodyPr wrap="square">
            <a:spAutoFit/>
          </a:bodyPr>
          <a:lstStyle/>
          <a:p>
            <a:pPr lvl="1"/>
            <a:r>
              <a:rPr lang="uk-UA" sz="2400" dirty="0" smtClean="0">
                <a:latin typeface="Cambria" panose="02040503050406030204" pitchFamily="18" charset="0"/>
                <a:ea typeface="Cambria" panose="02040503050406030204" pitchFamily="18" charset="0"/>
              </a:rPr>
              <a:t>	</a:t>
            </a:r>
            <a:r>
              <a:rPr lang="uk-UA" sz="2800" b="1" dirty="0" smtClean="0">
                <a:solidFill>
                  <a:srgbClr val="CC0066"/>
                </a:solidFill>
                <a:latin typeface="Cambria" panose="02040503050406030204" pitchFamily="18" charset="0"/>
                <a:ea typeface="Cambria" panose="02040503050406030204" pitchFamily="18" charset="0"/>
              </a:rPr>
              <a:t>4.</a:t>
            </a:r>
            <a:r>
              <a:rPr lang="uk-UA" sz="2400" dirty="0" smtClean="0">
                <a:solidFill>
                  <a:srgbClr val="0000CC"/>
                </a:solidFill>
                <a:latin typeface="Cambria" panose="02040503050406030204" pitchFamily="18" charset="0"/>
                <a:ea typeface="Cambria" panose="02040503050406030204" pitchFamily="18" charset="0"/>
              </a:rPr>
              <a:t> </a:t>
            </a:r>
            <a:r>
              <a:rPr lang="uk-UA" sz="2800" b="1" dirty="0">
                <a:solidFill>
                  <a:srgbClr val="CC0066"/>
                </a:solidFill>
                <a:latin typeface="Cambria" panose="02040503050406030204" pitchFamily="18" charset="0"/>
                <a:ea typeface="Cambria" panose="02040503050406030204" pitchFamily="18" charset="0"/>
              </a:rPr>
              <a:t>Принципи позакласної роботи</a:t>
            </a:r>
            <a:endParaRPr lang="en-US" sz="2800" b="1" dirty="0">
              <a:solidFill>
                <a:srgbClr val="CC0066"/>
              </a:solidFill>
              <a:latin typeface="Cambria" panose="02040503050406030204" pitchFamily="18" charset="0"/>
              <a:ea typeface="Cambria" panose="02040503050406030204" pitchFamily="18" charset="0"/>
            </a:endParaRPr>
          </a:p>
          <a:p>
            <a:r>
              <a:rPr lang="uk-UA" dirty="0"/>
              <a:t>	</a:t>
            </a:r>
            <a:endParaRPr lang="uk-UA" dirty="0" smtClean="0"/>
          </a:p>
          <a:p>
            <a:pPr algn="just"/>
            <a:r>
              <a:rPr lang="uk-UA" sz="2800" b="1" dirty="0" smtClean="0">
                <a:latin typeface="Cambria" panose="02040503050406030204" pitchFamily="18" charset="0"/>
                <a:ea typeface="Cambria" panose="02040503050406030204" pitchFamily="18" charset="0"/>
              </a:rPr>
              <a:t>Принцип </a:t>
            </a:r>
            <a:r>
              <a:rPr lang="uk-UA" sz="2800" b="1" dirty="0">
                <a:latin typeface="Cambria" panose="02040503050406030204" pitchFamily="18" charset="0"/>
                <a:ea typeface="Cambria" panose="02040503050406030204" pitchFamily="18" charset="0"/>
              </a:rPr>
              <a:t>врахування вікових та індивідуальних особливостей учнів</a:t>
            </a:r>
            <a:endParaRPr lang="en-US" sz="2800" b="1" dirty="0">
              <a:latin typeface="Cambria" panose="02040503050406030204" pitchFamily="18" charset="0"/>
              <a:ea typeface="Cambria" panose="02040503050406030204" pitchFamily="18" charset="0"/>
            </a:endParaRPr>
          </a:p>
          <a:p>
            <a:pPr algn="just"/>
            <a:r>
              <a:rPr lang="uk-UA" sz="2800" dirty="0">
                <a:latin typeface="Cambria" panose="02040503050406030204" pitchFamily="18" charset="0"/>
                <a:ea typeface="Cambria" panose="02040503050406030204" pitchFamily="18" charset="0"/>
              </a:rPr>
              <a:t>Організовуючи позакласну роботу, вчитель повинен враховувати вікові й індивідуальні особливості кожного учня, добирати такі види та форми позакласної роботи, які відповідали б його інтересам, сприяли б розвиткові здібностей, нахилів, позитивних рис характеру, допомагали б ліквідовувати недоліки. </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41384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6340197"/>
          </a:xfrm>
          <a:prstGeom prst="rect">
            <a:avLst/>
          </a:prstGeom>
        </p:spPr>
        <p:txBody>
          <a:bodyPr wrap="square">
            <a:spAutoFit/>
          </a:bodyPr>
          <a:lstStyle/>
          <a:p>
            <a:pPr lvl="1"/>
            <a:r>
              <a:rPr lang="uk-UA" sz="2800" b="1" dirty="0" smtClean="0">
                <a:solidFill>
                  <a:srgbClr val="00CC00"/>
                </a:solidFill>
                <a:latin typeface="Cambria" panose="02040503050406030204" pitchFamily="18" charset="0"/>
                <a:ea typeface="Cambria" panose="02040503050406030204" pitchFamily="18" charset="0"/>
              </a:rPr>
              <a:t>5.</a:t>
            </a:r>
            <a:r>
              <a:rPr lang="uk-UA" sz="2400" b="1" dirty="0" smtClean="0">
                <a:solidFill>
                  <a:srgbClr val="00CC00"/>
                </a:solidFill>
                <a:latin typeface="Cambria" panose="02040503050406030204" pitchFamily="18" charset="0"/>
                <a:ea typeface="Cambria" panose="02040503050406030204" pitchFamily="18" charset="0"/>
              </a:rPr>
              <a:t> </a:t>
            </a:r>
            <a:r>
              <a:rPr lang="uk-UA" sz="2800" b="1" dirty="0">
                <a:solidFill>
                  <a:srgbClr val="00CC00"/>
                </a:solidFill>
                <a:latin typeface="Cambria" panose="02040503050406030204" pitchFamily="18" charset="0"/>
                <a:ea typeface="Cambria" panose="02040503050406030204" pitchFamily="18" charset="0"/>
              </a:rPr>
              <a:t>Форми та види позакласної роботи з біології</a:t>
            </a:r>
            <a:endParaRPr lang="en-US" sz="2800" b="1" dirty="0">
              <a:solidFill>
                <a:srgbClr val="00CC00"/>
              </a:solidFill>
              <a:latin typeface="Cambria" panose="02040503050406030204" pitchFamily="18" charset="0"/>
              <a:ea typeface="Cambria" panose="02040503050406030204" pitchFamily="18" charset="0"/>
            </a:endParaRPr>
          </a:p>
          <a:p>
            <a:r>
              <a:rPr lang="uk-UA" dirty="0"/>
              <a:t>	</a:t>
            </a:r>
            <a:endParaRPr lang="uk-UA" dirty="0" smtClean="0"/>
          </a:p>
          <a:p>
            <a:r>
              <a:rPr lang="uk-UA" sz="2400" dirty="0">
                <a:latin typeface="Cambria" panose="02040503050406030204" pitchFamily="18" charset="0"/>
                <a:ea typeface="Cambria" panose="02040503050406030204" pitchFamily="18" charset="0"/>
              </a:rPr>
              <a:t>Існує декілька поглядів щодо класифікації форм та видів позакласної роботи.</a:t>
            </a:r>
            <a:endParaRPr lang="en-US" sz="2400" dirty="0">
              <a:latin typeface="Cambria" panose="02040503050406030204" pitchFamily="18" charset="0"/>
              <a:ea typeface="Cambria" panose="02040503050406030204" pitchFamily="18" charset="0"/>
            </a:endParaRPr>
          </a:p>
          <a:p>
            <a:pPr algn="ctr"/>
            <a:r>
              <a:rPr lang="uk-UA" sz="2400" b="1" i="1" dirty="0" smtClean="0">
                <a:latin typeface="Cambria" panose="02040503050406030204" pitchFamily="18" charset="0"/>
                <a:ea typeface="Cambria" panose="02040503050406030204" pitchFamily="18" charset="0"/>
              </a:rPr>
              <a:t>Класифікація за </a:t>
            </a:r>
            <a:r>
              <a:rPr lang="uk-UA" sz="2400" b="1" i="1" dirty="0">
                <a:latin typeface="Cambria" panose="02040503050406030204" pitchFamily="18" charset="0"/>
                <a:ea typeface="Cambria" panose="02040503050406030204" pitchFamily="18" charset="0"/>
              </a:rPr>
              <a:t>О.В. </a:t>
            </a:r>
            <a:r>
              <a:rPr lang="uk-UA" sz="2400" b="1" i="1" dirty="0" err="1">
                <a:latin typeface="Cambria" panose="02040503050406030204" pitchFamily="18" charset="0"/>
                <a:ea typeface="Cambria" panose="02040503050406030204" pitchFamily="18" charset="0"/>
              </a:rPr>
              <a:t>Казаковою</a:t>
            </a:r>
            <a:r>
              <a:rPr lang="uk-UA" sz="2400" b="1" i="1" dirty="0">
                <a:latin typeface="Cambria" panose="02040503050406030204" pitchFamily="18" charset="0"/>
                <a:ea typeface="Cambria" panose="02040503050406030204" pitchFamily="18" charset="0"/>
              </a:rPr>
              <a:t>:</a:t>
            </a:r>
            <a:endParaRPr lang="en-US" sz="2400" b="1" dirty="0">
              <a:latin typeface="Cambria" panose="02040503050406030204" pitchFamily="18" charset="0"/>
              <a:ea typeface="Cambria" panose="02040503050406030204" pitchFamily="18" charset="0"/>
            </a:endParaRPr>
          </a:p>
          <a:p>
            <a:pPr marL="342900" lvl="0" indent="-342900" algn="just">
              <a:buFont typeface="Wingdings" panose="05000000000000000000" pitchFamily="2" charset="2"/>
              <a:buChar char="Ø"/>
            </a:pPr>
            <a:r>
              <a:rPr lang="uk-UA" sz="2400" dirty="0">
                <a:latin typeface="Cambria" panose="02040503050406030204" pitchFamily="18" charset="0"/>
                <a:ea typeface="Cambria" panose="02040503050406030204" pitchFamily="18" charset="0"/>
              </a:rPr>
              <a:t>групові (гурток юннатів, робота з обладнання кабінету біології);</a:t>
            </a:r>
            <a:endParaRPr lang="en-US" sz="2400" dirty="0">
              <a:latin typeface="Cambria" panose="02040503050406030204" pitchFamily="18" charset="0"/>
              <a:ea typeface="Cambria" panose="02040503050406030204" pitchFamily="18" charset="0"/>
            </a:endParaRPr>
          </a:p>
          <a:p>
            <a:pPr marL="342900" lvl="0" indent="-342900" algn="just">
              <a:buFont typeface="Wingdings" panose="05000000000000000000" pitchFamily="2" charset="2"/>
              <a:buChar char="Ø"/>
            </a:pPr>
            <a:r>
              <a:rPr lang="uk-UA" sz="2400" dirty="0">
                <a:latin typeface="Cambria" panose="02040503050406030204" pitchFamily="18" charset="0"/>
                <a:ea typeface="Cambria" panose="02040503050406030204" pitchFamily="18" charset="0"/>
              </a:rPr>
              <a:t>масові (лекції, демонстрації фільмів, екскурсії і походи в природу, наукові зібрання, конференції і вечори, виставки робіт учнів, видавання журналів, стінгазет, бюлетенів, альбомів);</a:t>
            </a:r>
            <a:endParaRPr lang="en-US" sz="2400" dirty="0">
              <a:latin typeface="Cambria" panose="02040503050406030204" pitchFamily="18" charset="0"/>
              <a:ea typeface="Cambria" panose="02040503050406030204" pitchFamily="18" charset="0"/>
            </a:endParaRPr>
          </a:p>
          <a:p>
            <a:pPr marL="342900" lvl="0" indent="-342900" algn="just">
              <a:buFont typeface="Wingdings" panose="05000000000000000000" pitchFamily="2" charset="2"/>
              <a:buChar char="Ø"/>
            </a:pPr>
            <a:r>
              <a:rPr lang="uk-UA" sz="2400" dirty="0">
                <a:latin typeface="Cambria" panose="02040503050406030204" pitchFamily="18" charset="0"/>
                <a:ea typeface="Cambria" panose="02040503050406030204" pitchFamily="18" charset="0"/>
              </a:rPr>
              <a:t>суспільно корисна праця (кампанії: День врожаю, Тиждень саду, День птахів, допомога у висіванні і збиранні врожаю, проведення масових заходів у школі);</a:t>
            </a:r>
            <a:endParaRPr lang="en-US" sz="2400" dirty="0">
              <a:latin typeface="Cambria" panose="02040503050406030204" pitchFamily="18" charset="0"/>
              <a:ea typeface="Cambria" panose="02040503050406030204" pitchFamily="18" charset="0"/>
            </a:endParaRPr>
          </a:p>
          <a:p>
            <a:pPr marL="342900" lvl="0" indent="-342900" algn="just">
              <a:buFont typeface="Wingdings" panose="05000000000000000000" pitchFamily="2" charset="2"/>
              <a:buChar char="Ø"/>
            </a:pPr>
            <a:r>
              <a:rPr lang="uk-UA" sz="2400" dirty="0">
                <a:latin typeface="Cambria" panose="02040503050406030204" pitchFamily="18" charset="0"/>
                <a:ea typeface="Cambria" panose="02040503050406030204" pitchFamily="18" charset="0"/>
              </a:rPr>
              <a:t>індивідуальні заняття (робота в кутку живої природи, на шкільній навчально-дослідній земельній ділянці, в природі, позакласне читання).</a:t>
            </a: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82756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4493538"/>
          </a:xfrm>
          <a:prstGeom prst="rect">
            <a:avLst/>
          </a:prstGeom>
        </p:spPr>
        <p:txBody>
          <a:bodyPr wrap="square">
            <a:spAutoFit/>
          </a:bodyPr>
          <a:lstStyle/>
          <a:p>
            <a:pPr lvl="1"/>
            <a:r>
              <a:rPr lang="uk-UA" sz="2800" b="1" dirty="0" smtClean="0">
                <a:solidFill>
                  <a:srgbClr val="00CC00"/>
                </a:solidFill>
                <a:latin typeface="Cambria" panose="02040503050406030204" pitchFamily="18" charset="0"/>
                <a:ea typeface="Cambria" panose="02040503050406030204" pitchFamily="18" charset="0"/>
              </a:rPr>
              <a:t>5.</a:t>
            </a:r>
            <a:r>
              <a:rPr lang="uk-UA" sz="2400" b="1" dirty="0" smtClean="0">
                <a:solidFill>
                  <a:srgbClr val="00CC00"/>
                </a:solidFill>
                <a:latin typeface="Cambria" panose="02040503050406030204" pitchFamily="18" charset="0"/>
                <a:ea typeface="Cambria" panose="02040503050406030204" pitchFamily="18" charset="0"/>
              </a:rPr>
              <a:t> </a:t>
            </a:r>
            <a:r>
              <a:rPr lang="uk-UA" sz="2800" b="1" dirty="0">
                <a:solidFill>
                  <a:srgbClr val="00CC00"/>
                </a:solidFill>
                <a:latin typeface="Cambria" panose="02040503050406030204" pitchFamily="18" charset="0"/>
                <a:ea typeface="Cambria" panose="02040503050406030204" pitchFamily="18" charset="0"/>
              </a:rPr>
              <a:t>Форми та види позакласної роботи з біології</a:t>
            </a:r>
            <a:endParaRPr lang="en-US" sz="2800" b="1" dirty="0">
              <a:solidFill>
                <a:srgbClr val="00CC00"/>
              </a:solidFill>
              <a:latin typeface="Cambria" panose="02040503050406030204" pitchFamily="18" charset="0"/>
              <a:ea typeface="Cambria" panose="02040503050406030204" pitchFamily="18" charset="0"/>
            </a:endParaRPr>
          </a:p>
          <a:p>
            <a:r>
              <a:rPr lang="uk-UA" dirty="0"/>
              <a:t>	</a:t>
            </a:r>
            <a:endParaRPr lang="uk-UA" dirty="0" smtClean="0"/>
          </a:p>
          <a:p>
            <a:pPr algn="ctr"/>
            <a:r>
              <a:rPr lang="uk-UA" sz="2400" b="1" i="1" dirty="0" smtClean="0">
                <a:latin typeface="Cambria" panose="02040503050406030204" pitchFamily="18" charset="0"/>
                <a:ea typeface="Cambria" panose="02040503050406030204" pitchFamily="18" charset="0"/>
              </a:rPr>
              <a:t>Класифікація за </a:t>
            </a:r>
            <a:r>
              <a:rPr lang="uk-UA" sz="2400" b="1" i="1" dirty="0">
                <a:latin typeface="Cambria" panose="02040503050406030204" pitchFamily="18" charset="0"/>
                <a:ea typeface="Cambria" panose="02040503050406030204" pitchFamily="18" charset="0"/>
              </a:rPr>
              <a:t>М.П. </a:t>
            </a:r>
            <a:r>
              <a:rPr lang="uk-UA" sz="2400" b="1" i="1" dirty="0" err="1">
                <a:latin typeface="Cambria" panose="02040503050406030204" pitchFamily="18" charset="0"/>
                <a:ea typeface="Cambria" panose="02040503050406030204" pitchFamily="18" charset="0"/>
              </a:rPr>
              <a:t>Откаленко</a:t>
            </a:r>
            <a:r>
              <a:rPr lang="uk-UA" sz="2400" b="1" i="1" dirty="0">
                <a:latin typeface="Cambria" panose="02040503050406030204" pitchFamily="18" charset="0"/>
                <a:ea typeface="Cambria" panose="02040503050406030204" pitchFamily="18" charset="0"/>
              </a:rPr>
              <a:t> зі спів.:</a:t>
            </a:r>
            <a:endParaRPr lang="en-US" sz="2400" b="1" dirty="0">
              <a:latin typeface="Cambria" panose="02040503050406030204" pitchFamily="18" charset="0"/>
              <a:ea typeface="Cambria" panose="02040503050406030204" pitchFamily="18" charset="0"/>
            </a:endParaRPr>
          </a:p>
          <a:p>
            <a:pPr marL="342900" lvl="0" indent="-342900">
              <a:buFont typeface="Wingdings" panose="05000000000000000000" pitchFamily="2" charset="2"/>
              <a:buChar char="Ø"/>
            </a:pPr>
            <a:r>
              <a:rPr lang="uk-UA" sz="2400" dirty="0">
                <a:latin typeface="Cambria" panose="02040503050406030204" pitchFamily="18" charset="0"/>
                <a:ea typeface="Cambria" panose="02040503050406030204" pitchFamily="18" charset="0"/>
              </a:rPr>
              <a:t>група форм теоретичної роботи (гуртки, клуби та ін.);</a:t>
            </a:r>
            <a:endParaRPr lang="en-US" sz="2400" dirty="0">
              <a:latin typeface="Cambria" panose="02040503050406030204" pitchFamily="18" charset="0"/>
              <a:ea typeface="Cambria" panose="02040503050406030204" pitchFamily="18" charset="0"/>
            </a:endParaRPr>
          </a:p>
          <a:p>
            <a:pPr marL="342900" lvl="0" indent="-342900">
              <a:buFont typeface="Wingdings" panose="05000000000000000000" pitchFamily="2" charset="2"/>
              <a:buChar char="Ø"/>
            </a:pPr>
            <a:r>
              <a:rPr lang="uk-UA" sz="2400" dirty="0">
                <a:latin typeface="Cambria" panose="02040503050406030204" pitchFamily="18" charset="0"/>
                <a:ea typeface="Cambria" panose="02040503050406030204" pitchFamily="18" charset="0"/>
              </a:rPr>
              <a:t>група форм краєзнавчої діяльності (екскурсії, туристично-краєзнавчі походи тощо);</a:t>
            </a:r>
            <a:endParaRPr lang="en-US" sz="2400" dirty="0">
              <a:latin typeface="Cambria" panose="02040503050406030204" pitchFamily="18" charset="0"/>
              <a:ea typeface="Cambria" panose="02040503050406030204" pitchFamily="18" charset="0"/>
            </a:endParaRPr>
          </a:p>
          <a:p>
            <a:pPr marL="342900" lvl="0" indent="-342900">
              <a:buFont typeface="Wingdings" panose="05000000000000000000" pitchFamily="2" charset="2"/>
              <a:buChar char="Ø"/>
            </a:pPr>
            <a:r>
              <a:rPr lang="uk-UA" sz="2400" dirty="0">
                <a:latin typeface="Cambria" panose="02040503050406030204" pitchFamily="18" charset="0"/>
                <a:ea typeface="Cambria" panose="02040503050406030204" pitchFamily="18" charset="0"/>
              </a:rPr>
              <a:t>група форм суспільно корисної роботи (участь в обладнанні кабінету, у виконанні заходів з охорони природи, шефська робота)</a:t>
            </a:r>
            <a:r>
              <a:rPr lang="uk-UA" sz="2400" dirty="0" smtClean="0">
                <a:latin typeface="Cambria" panose="02040503050406030204" pitchFamily="18" charset="0"/>
                <a:ea typeface="Cambria" panose="02040503050406030204" pitchFamily="18" charset="0"/>
              </a:rPr>
              <a:t>;</a:t>
            </a:r>
            <a:endParaRPr lang="en-US" sz="2400" dirty="0">
              <a:latin typeface="Cambria" panose="02040503050406030204" pitchFamily="18" charset="0"/>
              <a:ea typeface="Cambria" panose="02040503050406030204" pitchFamily="18" charset="0"/>
            </a:endParaRPr>
          </a:p>
          <a:p>
            <a:pPr marL="342900" lvl="0" indent="-342900">
              <a:buFont typeface="Wingdings" panose="05000000000000000000" pitchFamily="2" charset="2"/>
              <a:buChar char="Ø"/>
            </a:pPr>
            <a:r>
              <a:rPr lang="uk-UA" sz="2400" dirty="0">
                <a:latin typeface="Cambria" panose="02040503050406030204" pitchFamily="18" charset="0"/>
                <a:ea typeface="Cambria" panose="02040503050406030204" pitchFamily="18" charset="0"/>
              </a:rPr>
              <a:t>група форм творчої самодіяльності (участь у підготовці та проведенні вечорів, свят тощо)</a:t>
            </a:r>
            <a:r>
              <a:rPr lang="uk-UA" sz="2400" dirty="0" smtClean="0">
                <a:latin typeface="Cambria" panose="02040503050406030204" pitchFamily="18" charset="0"/>
                <a:ea typeface="Cambria" panose="02040503050406030204" pitchFamily="18" charset="0"/>
              </a:rPr>
              <a:t>.</a:t>
            </a:r>
            <a:endParaRPr lang="en-US" sz="2400" dirty="0">
              <a:latin typeface="Cambria" panose="02040503050406030204" pitchFamily="18" charset="0"/>
              <a:ea typeface="Cambria" panose="02040503050406030204" pitchFamily="18" charset="0"/>
            </a:endParaRPr>
          </a:p>
          <a:p>
            <a:pPr marL="342900" lvl="0" indent="-342900" algn="just">
              <a:buFont typeface="Wingdings" panose="05000000000000000000" pitchFamily="2" charset="2"/>
              <a:buChar char="Ø"/>
            </a:pP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7823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208912" cy="5693866"/>
          </a:xfrm>
          <a:prstGeom prst="rect">
            <a:avLst/>
          </a:prstGeom>
        </p:spPr>
        <p:txBody>
          <a:bodyPr wrap="square">
            <a:spAutoFit/>
          </a:bodyPr>
          <a:lstStyle/>
          <a:p>
            <a:pPr marL="163830" marR="31750" indent="450215" algn="just">
              <a:spcBef>
                <a:spcPts val="365"/>
              </a:spcBef>
              <a:spcAft>
                <a:spcPts val="0"/>
              </a:spcAft>
            </a:pPr>
            <a:r>
              <a:rPr lang="uk-UA" sz="2800" b="1" i="1" dirty="0">
                <a:latin typeface="Times New Roman" panose="02020603050405020304" pitchFamily="18" charset="0"/>
                <a:ea typeface="Times New Roman" panose="02020603050405020304" pitchFamily="18" charset="0"/>
              </a:rPr>
              <a:t>Методика</a:t>
            </a:r>
            <a:r>
              <a:rPr lang="uk-UA" sz="2800" b="1" i="1" spc="5" dirty="0">
                <a:latin typeface="Times New Roman" panose="02020603050405020304" pitchFamily="18" charset="0"/>
                <a:ea typeface="Times New Roman" panose="02020603050405020304" pitchFamily="18" charset="0"/>
              </a:rPr>
              <a:t> </a:t>
            </a:r>
            <a:r>
              <a:rPr lang="uk-UA" sz="2800" b="1" i="1" dirty="0">
                <a:latin typeface="Times New Roman" panose="02020603050405020304" pitchFamily="18" charset="0"/>
                <a:ea typeface="Times New Roman" panose="02020603050405020304" pitchFamily="18" charset="0"/>
              </a:rPr>
              <a:t>позакласної</a:t>
            </a:r>
            <a:r>
              <a:rPr lang="uk-UA" sz="2800" b="1" i="1" spc="5" dirty="0">
                <a:latin typeface="Times New Roman" panose="02020603050405020304" pitchFamily="18" charset="0"/>
                <a:ea typeface="Times New Roman" panose="02020603050405020304" pitchFamily="18" charset="0"/>
              </a:rPr>
              <a:t> </a:t>
            </a:r>
            <a:r>
              <a:rPr lang="uk-UA" sz="2800" b="1" i="1" dirty="0">
                <a:latin typeface="Times New Roman" panose="02020603050405020304" pitchFamily="18" charset="0"/>
                <a:ea typeface="Times New Roman" panose="02020603050405020304" pitchFamily="18" charset="0"/>
              </a:rPr>
              <a:t>роботи</a:t>
            </a:r>
            <a:r>
              <a:rPr lang="uk-UA" sz="2800" b="1" i="1" spc="5" dirty="0">
                <a:latin typeface="Times New Roman" panose="02020603050405020304" pitchFamily="18" charset="0"/>
                <a:ea typeface="Times New Roman" panose="02020603050405020304" pitchFamily="18" charset="0"/>
              </a:rPr>
              <a:t> </a:t>
            </a:r>
            <a:r>
              <a:rPr lang="uk-UA" sz="2800" b="1" i="1" dirty="0">
                <a:latin typeface="Times New Roman" panose="02020603050405020304" pitchFamily="18" charset="0"/>
                <a:ea typeface="Times New Roman" panose="02020603050405020304" pitchFamily="18" charset="0"/>
              </a:rPr>
              <a:t>з</a:t>
            </a:r>
            <a:r>
              <a:rPr lang="uk-UA" sz="2800" b="1" i="1" spc="5" dirty="0">
                <a:latin typeface="Times New Roman" panose="02020603050405020304" pitchFamily="18" charset="0"/>
                <a:ea typeface="Times New Roman" panose="02020603050405020304" pitchFamily="18" charset="0"/>
              </a:rPr>
              <a:t> </a:t>
            </a:r>
            <a:r>
              <a:rPr lang="uk-UA" sz="2800" b="1" i="1" dirty="0">
                <a:latin typeface="Times New Roman" panose="02020603050405020304" pitchFamily="18" charset="0"/>
                <a:ea typeface="Times New Roman" panose="02020603050405020304" pitchFamily="18" charset="0"/>
              </a:rPr>
              <a:t>біології</a:t>
            </a:r>
            <a:r>
              <a:rPr lang="uk-UA" sz="2800" b="1" i="1"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розділ</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методики</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викладання біології, який вивчає позакласну діяльність учнів з біології.</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Предметом</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методики</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позакласної</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роботи</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з</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біології</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є</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завдання,</a:t>
            </a:r>
            <a:r>
              <a:rPr lang="uk-UA" sz="2800" spc="350"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зміст,</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форми</a:t>
            </a:r>
            <a:r>
              <a:rPr lang="uk-UA" sz="2800" spc="-1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і</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методи</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позакласної</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діяльності учнів</a:t>
            </a:r>
            <a:r>
              <a:rPr lang="uk-UA" sz="2800" spc="-10"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з</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біології.</a:t>
            </a:r>
            <a:endParaRPr lang="en-US" sz="2800" dirty="0">
              <a:latin typeface="Times New Roman" panose="02020603050405020304" pitchFamily="18" charset="0"/>
              <a:ea typeface="Times New Roman" panose="02020603050405020304" pitchFamily="18" charset="0"/>
            </a:endParaRPr>
          </a:p>
          <a:p>
            <a:pPr marL="163830" marR="31750" indent="450215" algn="just">
              <a:spcAft>
                <a:spcPts val="0"/>
              </a:spcAft>
            </a:pPr>
            <a:r>
              <a:rPr lang="uk-UA" sz="2800" b="1" dirty="0">
                <a:latin typeface="Times New Roman" panose="02020603050405020304" pitchFamily="18" charset="0"/>
                <a:ea typeface="Times New Roman" panose="02020603050405020304" pitchFamily="18" charset="0"/>
              </a:rPr>
              <a:t>Мета</a:t>
            </a:r>
            <a:r>
              <a:rPr lang="uk-UA" sz="2800" b="1" spc="5" dirty="0">
                <a:latin typeface="Times New Roman" panose="02020603050405020304" pitchFamily="18" charset="0"/>
                <a:ea typeface="Times New Roman" panose="02020603050405020304" pitchFamily="18" charset="0"/>
              </a:rPr>
              <a:t> </a:t>
            </a:r>
            <a:r>
              <a:rPr lang="uk-UA" sz="2800" b="1" dirty="0">
                <a:latin typeface="Times New Roman" panose="02020603050405020304" pitchFamily="18" charset="0"/>
                <a:ea typeface="Times New Roman" panose="02020603050405020304" pitchFamily="18" charset="0"/>
              </a:rPr>
              <a:t>позакласної</a:t>
            </a:r>
            <a:r>
              <a:rPr lang="uk-UA" sz="2800" b="1" spc="5" dirty="0">
                <a:latin typeface="Times New Roman" panose="02020603050405020304" pitchFamily="18" charset="0"/>
                <a:ea typeface="Times New Roman" panose="02020603050405020304" pitchFamily="18" charset="0"/>
              </a:rPr>
              <a:t> </a:t>
            </a:r>
            <a:r>
              <a:rPr lang="uk-UA" sz="2800" b="1" dirty="0">
                <a:latin typeface="Times New Roman" panose="02020603050405020304" pitchFamily="18" charset="0"/>
                <a:ea typeface="Times New Roman" panose="02020603050405020304" pitchFamily="18" charset="0"/>
              </a:rPr>
              <a:t>роботи</a:t>
            </a:r>
            <a:r>
              <a:rPr lang="uk-UA" sz="2800" b="1" spc="5" dirty="0">
                <a:latin typeface="Times New Roman" panose="02020603050405020304" pitchFamily="18" charset="0"/>
                <a:ea typeface="Times New Roman" panose="02020603050405020304" pitchFamily="18" charset="0"/>
              </a:rPr>
              <a:t> </a:t>
            </a:r>
            <a:r>
              <a:rPr lang="uk-UA" sz="2800" b="1" dirty="0">
                <a:latin typeface="Times New Roman" panose="02020603050405020304" pitchFamily="18" charset="0"/>
                <a:ea typeface="Times New Roman" panose="02020603050405020304" pitchFamily="18" charset="0"/>
              </a:rPr>
              <a:t>з</a:t>
            </a:r>
            <a:r>
              <a:rPr lang="uk-UA" sz="2800" b="1" spc="5" dirty="0">
                <a:latin typeface="Times New Roman" panose="02020603050405020304" pitchFamily="18" charset="0"/>
                <a:ea typeface="Times New Roman" panose="02020603050405020304" pitchFamily="18" charset="0"/>
              </a:rPr>
              <a:t> </a:t>
            </a:r>
            <a:r>
              <a:rPr lang="uk-UA" sz="2800" b="1" dirty="0">
                <a:latin typeface="Times New Roman" panose="02020603050405020304" pitchFamily="18" charset="0"/>
                <a:ea typeface="Times New Roman" panose="02020603050405020304" pitchFamily="18" charset="0"/>
              </a:rPr>
              <a:t>біології</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забезпечити</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поглиблення</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і</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розширення</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вивчення</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біології,</a:t>
            </a:r>
            <a:r>
              <a:rPr lang="uk-UA" sz="2800" spc="-10"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виховання інтересу</a:t>
            </a:r>
            <a:r>
              <a:rPr lang="uk-UA" sz="2800" spc="-2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до неї.</a:t>
            </a:r>
            <a:endParaRPr lang="en-US" sz="2800" dirty="0">
              <a:latin typeface="Times New Roman" panose="02020603050405020304" pitchFamily="18" charset="0"/>
              <a:ea typeface="Times New Roman" panose="02020603050405020304" pitchFamily="18" charset="0"/>
            </a:endParaRPr>
          </a:p>
          <a:p>
            <a:pPr marL="163830" marR="31750" indent="450215" algn="just">
              <a:spcAft>
                <a:spcPts val="0"/>
              </a:spcAft>
            </a:pPr>
            <a:r>
              <a:rPr lang="uk-UA" sz="2800" dirty="0">
                <a:latin typeface="Times New Roman" panose="02020603050405020304" pitchFamily="18" charset="0"/>
                <a:ea typeface="Times New Roman" panose="02020603050405020304" pitchFamily="18" charset="0"/>
              </a:rPr>
              <a:t>Під</a:t>
            </a:r>
            <a:r>
              <a:rPr lang="uk-UA" sz="2800" spc="5" dirty="0">
                <a:latin typeface="Times New Roman" panose="02020603050405020304" pitchFamily="18" charset="0"/>
                <a:ea typeface="Times New Roman" panose="02020603050405020304" pitchFamily="18" charset="0"/>
              </a:rPr>
              <a:t> </a:t>
            </a:r>
            <a:r>
              <a:rPr lang="uk-UA" sz="2800" b="1" dirty="0">
                <a:latin typeface="Times New Roman" panose="02020603050405020304" pitchFamily="18" charset="0"/>
                <a:ea typeface="Times New Roman" panose="02020603050405020304" pitchFamily="18" charset="0"/>
              </a:rPr>
              <a:t>змістом</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позакласної</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роботи</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розуміють</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сукупність</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і</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різноманітність пізнавальної, виховної та практичної діяльності учнів під</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керівництвом</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учителя.</a:t>
            </a:r>
            <a:endParaRPr lang="en-US" sz="2800" dirty="0">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6340197"/>
          </a:xfrm>
          <a:prstGeom prst="rect">
            <a:avLst/>
          </a:prstGeom>
        </p:spPr>
        <p:txBody>
          <a:bodyPr wrap="square">
            <a:spAutoFit/>
          </a:bodyPr>
          <a:lstStyle/>
          <a:p>
            <a:pPr lvl="1"/>
            <a:r>
              <a:rPr lang="uk-UA" sz="2800" b="1" dirty="0" smtClean="0">
                <a:solidFill>
                  <a:srgbClr val="00CC00"/>
                </a:solidFill>
                <a:latin typeface="Cambria" panose="02040503050406030204" pitchFamily="18" charset="0"/>
                <a:ea typeface="Cambria" panose="02040503050406030204" pitchFamily="18" charset="0"/>
              </a:rPr>
              <a:t>5.</a:t>
            </a:r>
            <a:r>
              <a:rPr lang="uk-UA" sz="2400" b="1" dirty="0" smtClean="0">
                <a:solidFill>
                  <a:srgbClr val="00CC00"/>
                </a:solidFill>
                <a:latin typeface="Cambria" panose="02040503050406030204" pitchFamily="18" charset="0"/>
                <a:ea typeface="Cambria" panose="02040503050406030204" pitchFamily="18" charset="0"/>
              </a:rPr>
              <a:t> </a:t>
            </a:r>
            <a:r>
              <a:rPr lang="uk-UA" sz="2800" b="1" dirty="0">
                <a:solidFill>
                  <a:srgbClr val="00CC00"/>
                </a:solidFill>
                <a:latin typeface="Cambria" panose="02040503050406030204" pitchFamily="18" charset="0"/>
                <a:ea typeface="Cambria" panose="02040503050406030204" pitchFamily="18" charset="0"/>
              </a:rPr>
              <a:t>Форми та види позакласної роботи з біології</a:t>
            </a:r>
            <a:endParaRPr lang="en-US" sz="2800" b="1" dirty="0">
              <a:solidFill>
                <a:srgbClr val="00CC00"/>
              </a:solidFill>
              <a:latin typeface="Cambria" panose="02040503050406030204" pitchFamily="18" charset="0"/>
              <a:ea typeface="Cambria" panose="02040503050406030204" pitchFamily="18" charset="0"/>
            </a:endParaRPr>
          </a:p>
          <a:p>
            <a:r>
              <a:rPr lang="uk-UA" dirty="0"/>
              <a:t>	</a:t>
            </a:r>
            <a:endParaRPr lang="uk-UA" dirty="0" smtClean="0"/>
          </a:p>
          <a:p>
            <a:pPr algn="ctr"/>
            <a:r>
              <a:rPr lang="uk-UA" sz="2800" b="1" i="1" dirty="0" smtClean="0">
                <a:latin typeface="Cambria" panose="02040503050406030204" pitchFamily="18" charset="0"/>
                <a:ea typeface="Cambria" panose="02040503050406030204" pitchFamily="18" charset="0"/>
              </a:rPr>
              <a:t>Класифікація за О.І</a:t>
            </a:r>
            <a:r>
              <a:rPr lang="uk-UA" sz="2800" b="1" i="1" dirty="0">
                <a:latin typeface="Cambria" panose="02040503050406030204" pitchFamily="18" charset="0"/>
                <a:ea typeface="Cambria" panose="02040503050406030204" pitchFamily="18" charset="0"/>
              </a:rPr>
              <a:t>. </a:t>
            </a:r>
            <a:r>
              <a:rPr lang="uk-UA" sz="2800" b="1" i="1" dirty="0" err="1">
                <a:latin typeface="Cambria" panose="02040503050406030204" pitchFamily="18" charset="0"/>
                <a:ea typeface="Cambria" panose="02040503050406030204" pitchFamily="18" charset="0"/>
              </a:rPr>
              <a:t>Нікішова</a:t>
            </a:r>
            <a:r>
              <a:rPr lang="uk-UA" sz="2800" b="1" i="1" dirty="0">
                <a:latin typeface="Cambria" panose="02040503050406030204" pitchFamily="18" charset="0"/>
                <a:ea typeface="Cambria" panose="02040503050406030204" pitchFamily="18" charset="0"/>
              </a:rPr>
              <a:t>, З.О. </a:t>
            </a:r>
            <a:r>
              <a:rPr lang="uk-UA" sz="2800" b="1" i="1" dirty="0" err="1">
                <a:latin typeface="Cambria" panose="02040503050406030204" pitchFamily="18" charset="0"/>
                <a:ea typeface="Cambria" panose="02040503050406030204" pitchFamily="18" charset="0"/>
              </a:rPr>
              <a:t>Мокеєвої</a:t>
            </a:r>
            <a:r>
              <a:rPr lang="uk-UA" sz="2800" b="1" i="1" dirty="0">
                <a:latin typeface="Cambria" panose="02040503050406030204" pitchFamily="18" charset="0"/>
                <a:ea typeface="Cambria" panose="02040503050406030204" pitchFamily="18" charset="0"/>
              </a:rPr>
              <a:t> </a:t>
            </a:r>
            <a:r>
              <a:rPr lang="uk-UA" sz="2800" b="1" i="1" dirty="0" smtClean="0">
                <a:latin typeface="Cambria" panose="02040503050406030204" pitchFamily="18" charset="0"/>
                <a:ea typeface="Cambria" panose="02040503050406030204" pitchFamily="18" charset="0"/>
              </a:rPr>
              <a:t>зі </a:t>
            </a:r>
            <a:r>
              <a:rPr lang="uk-UA" sz="2800" b="1" i="1" dirty="0">
                <a:latin typeface="Cambria" panose="02040503050406030204" pitchFamily="18" charset="0"/>
                <a:ea typeface="Cambria" panose="02040503050406030204" pitchFamily="18" charset="0"/>
              </a:rPr>
              <a:t>спів.:</a:t>
            </a:r>
            <a:endParaRPr lang="en-US" sz="2800" b="1"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1) індивідуальні заняття, </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2) епізодичні групові заняття, </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3) гурткові заняття, </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4) масові натуралістичні заходи.</a:t>
            </a:r>
            <a:endParaRPr lang="en-US" sz="2800" dirty="0">
              <a:latin typeface="Cambria" panose="02040503050406030204" pitchFamily="18" charset="0"/>
              <a:ea typeface="Cambria" panose="02040503050406030204" pitchFamily="18" charset="0"/>
            </a:endParaRPr>
          </a:p>
          <a:p>
            <a:pPr algn="just"/>
            <a:endParaRPr lang="uk-UA" sz="2800" dirty="0" smtClean="0">
              <a:latin typeface="Cambria" panose="02040503050406030204" pitchFamily="18" charset="0"/>
              <a:ea typeface="Cambria" panose="02040503050406030204" pitchFamily="18" charset="0"/>
            </a:endParaRPr>
          </a:p>
          <a:p>
            <a:pPr algn="just"/>
            <a:r>
              <a:rPr lang="uk-UA" sz="2800" dirty="0" smtClean="0">
                <a:latin typeface="Cambria" panose="02040503050406030204" pitchFamily="18" charset="0"/>
                <a:ea typeface="Cambria" panose="02040503050406030204" pitchFamily="18" charset="0"/>
              </a:rPr>
              <a:t>На </a:t>
            </a:r>
            <a:r>
              <a:rPr lang="uk-UA" sz="2800" dirty="0">
                <a:latin typeface="Cambria" panose="02040503050406030204" pitchFamily="18" charset="0"/>
                <a:ea typeface="Cambria" panose="02040503050406030204" pitchFamily="18" charset="0"/>
              </a:rPr>
              <a:t>думку авторів, досліди й спостереження в природі, куточку живої природи, теплиці, на навчально-дослідній земельній ділянці, випуск стінгазет, виготовлення наочних посібників та інше доцільно віднести до видів позакласної роботи, однаково властивим майже всім її формам. </a:t>
            </a:r>
            <a:endParaRPr lang="en-US" sz="2800" dirty="0">
              <a:latin typeface="Cambria" panose="02040503050406030204" pitchFamily="18" charset="0"/>
              <a:ea typeface="Cambria" panose="02040503050406030204" pitchFamily="18" charset="0"/>
            </a:endParaRPr>
          </a:p>
          <a:p>
            <a:pPr marL="342900" lvl="0" indent="-342900" algn="just">
              <a:buFont typeface="Wingdings" panose="05000000000000000000" pitchFamily="2" charset="2"/>
              <a:buChar char="Ø"/>
            </a:pP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36327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2092881"/>
          </a:xfrm>
          <a:prstGeom prst="rect">
            <a:avLst/>
          </a:prstGeom>
        </p:spPr>
        <p:txBody>
          <a:bodyPr wrap="square">
            <a:spAutoFit/>
          </a:bodyPr>
          <a:lstStyle/>
          <a:p>
            <a:pPr lvl="1"/>
            <a:r>
              <a:rPr lang="uk-UA" sz="2800" b="1" dirty="0" smtClean="0">
                <a:solidFill>
                  <a:srgbClr val="00CC00"/>
                </a:solidFill>
                <a:latin typeface="Cambria" panose="02040503050406030204" pitchFamily="18" charset="0"/>
                <a:ea typeface="Cambria" panose="02040503050406030204" pitchFamily="18" charset="0"/>
              </a:rPr>
              <a:t>5.</a:t>
            </a:r>
            <a:r>
              <a:rPr lang="uk-UA" sz="2400" b="1" dirty="0" smtClean="0">
                <a:solidFill>
                  <a:srgbClr val="00CC00"/>
                </a:solidFill>
                <a:latin typeface="Cambria" panose="02040503050406030204" pitchFamily="18" charset="0"/>
                <a:ea typeface="Cambria" panose="02040503050406030204" pitchFamily="18" charset="0"/>
              </a:rPr>
              <a:t> </a:t>
            </a:r>
            <a:r>
              <a:rPr lang="uk-UA" sz="2800" b="1" dirty="0">
                <a:solidFill>
                  <a:srgbClr val="00CC00"/>
                </a:solidFill>
                <a:latin typeface="Cambria" panose="02040503050406030204" pitchFamily="18" charset="0"/>
                <a:ea typeface="Cambria" panose="02040503050406030204" pitchFamily="18" charset="0"/>
              </a:rPr>
              <a:t>Форми та види позакласної роботи з біології</a:t>
            </a:r>
            <a:endParaRPr lang="en-US" sz="2800" b="1" dirty="0">
              <a:solidFill>
                <a:srgbClr val="00CC00"/>
              </a:solidFill>
              <a:latin typeface="Cambria" panose="02040503050406030204" pitchFamily="18" charset="0"/>
              <a:ea typeface="Cambria" panose="02040503050406030204" pitchFamily="18" charset="0"/>
            </a:endParaRPr>
          </a:p>
          <a:p>
            <a:r>
              <a:rPr lang="uk-UA" dirty="0"/>
              <a:t>	</a:t>
            </a:r>
            <a:endParaRPr lang="uk-UA" dirty="0" smtClean="0"/>
          </a:p>
          <a:p>
            <a:r>
              <a:rPr lang="uk-UA" sz="2800" dirty="0">
                <a:solidFill>
                  <a:srgbClr val="FF0000"/>
                </a:solidFill>
                <a:latin typeface="Cambria" panose="02040503050406030204" pitchFamily="18" charset="0"/>
                <a:ea typeface="Cambria" panose="02040503050406030204" pitchFamily="18" charset="0"/>
              </a:rPr>
              <a:t>Найчастіше у педагогічній теорії і в практиці роботи шкіл виділяють </a:t>
            </a:r>
            <a:r>
              <a:rPr lang="uk-UA" sz="2800" b="1" dirty="0">
                <a:solidFill>
                  <a:srgbClr val="FF0000"/>
                </a:solidFill>
                <a:latin typeface="Cambria" panose="02040503050406030204" pitchFamily="18" charset="0"/>
                <a:ea typeface="Cambria" panose="02040503050406030204" pitchFamily="18" charset="0"/>
              </a:rPr>
              <a:t>три форми</a:t>
            </a:r>
            <a:r>
              <a:rPr lang="uk-UA" sz="2800" dirty="0">
                <a:solidFill>
                  <a:srgbClr val="FF0000"/>
                </a:solidFill>
                <a:latin typeface="Cambria" panose="02040503050406030204" pitchFamily="18" charset="0"/>
                <a:ea typeface="Cambria" panose="02040503050406030204" pitchFamily="18" charset="0"/>
              </a:rPr>
              <a:t> організації позакласної роботи з біології: </a:t>
            </a:r>
            <a:r>
              <a:rPr lang="uk-UA" sz="2800" b="1" dirty="0">
                <a:solidFill>
                  <a:srgbClr val="FF0000"/>
                </a:solidFill>
                <a:latin typeface="Cambria" panose="02040503050406030204" pitchFamily="18" charset="0"/>
                <a:ea typeface="Cambria" panose="02040503050406030204" pitchFamily="18" charset="0"/>
              </a:rPr>
              <a:t>індивідуальна, групова і масова</a:t>
            </a:r>
            <a:r>
              <a:rPr lang="uk-UA" sz="2800" dirty="0" smtClean="0">
                <a:solidFill>
                  <a:srgbClr val="FF0000"/>
                </a:solidFill>
                <a:latin typeface="Cambria" panose="02040503050406030204" pitchFamily="18" charset="0"/>
                <a:ea typeface="Cambria" panose="02040503050406030204" pitchFamily="18" charset="0"/>
              </a:rPr>
              <a:t>.</a:t>
            </a:r>
            <a:endParaRPr lang="en-US" sz="2800"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75929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6401753"/>
          </a:xfrm>
          <a:prstGeom prst="rect">
            <a:avLst/>
          </a:prstGeom>
        </p:spPr>
        <p:txBody>
          <a:bodyPr wrap="square">
            <a:spAutoFit/>
          </a:bodyPr>
          <a:lstStyle/>
          <a:p>
            <a:pPr lvl="1"/>
            <a:r>
              <a:rPr lang="uk-UA" sz="2800" b="1" dirty="0" smtClean="0">
                <a:solidFill>
                  <a:srgbClr val="00CC00"/>
                </a:solidFill>
                <a:latin typeface="Cambria" panose="02040503050406030204" pitchFamily="18" charset="0"/>
                <a:ea typeface="Cambria" panose="02040503050406030204" pitchFamily="18" charset="0"/>
              </a:rPr>
              <a:t>5.</a:t>
            </a:r>
            <a:r>
              <a:rPr lang="uk-UA" sz="2400" b="1" dirty="0" smtClean="0">
                <a:solidFill>
                  <a:srgbClr val="00CC00"/>
                </a:solidFill>
                <a:latin typeface="Cambria" panose="02040503050406030204" pitchFamily="18" charset="0"/>
                <a:ea typeface="Cambria" panose="02040503050406030204" pitchFamily="18" charset="0"/>
              </a:rPr>
              <a:t> </a:t>
            </a:r>
            <a:r>
              <a:rPr lang="uk-UA" sz="2800" b="1" dirty="0">
                <a:solidFill>
                  <a:srgbClr val="00CC00"/>
                </a:solidFill>
                <a:latin typeface="Cambria" panose="02040503050406030204" pitchFamily="18" charset="0"/>
                <a:ea typeface="Cambria" panose="02040503050406030204" pitchFamily="18" charset="0"/>
              </a:rPr>
              <a:t>Форми та види позакласної роботи з біології</a:t>
            </a:r>
            <a:endParaRPr lang="en-US" sz="2800" b="1" dirty="0">
              <a:solidFill>
                <a:srgbClr val="00CC00"/>
              </a:solidFill>
              <a:latin typeface="Cambria" panose="02040503050406030204" pitchFamily="18" charset="0"/>
              <a:ea typeface="Cambria" panose="02040503050406030204" pitchFamily="18" charset="0"/>
            </a:endParaRPr>
          </a:p>
          <a:p>
            <a:r>
              <a:rPr lang="uk-UA" dirty="0"/>
              <a:t>	</a:t>
            </a:r>
            <a:endParaRPr lang="uk-UA" dirty="0" smtClean="0"/>
          </a:p>
          <a:p>
            <a:r>
              <a:rPr lang="uk-UA" sz="2800" dirty="0">
                <a:solidFill>
                  <a:srgbClr val="FF0000"/>
                </a:solidFill>
                <a:latin typeface="Cambria" panose="02040503050406030204" pitchFamily="18" charset="0"/>
                <a:ea typeface="Cambria" panose="02040503050406030204" pitchFamily="18" charset="0"/>
              </a:rPr>
              <a:t>Найчастіше у педагогічній теорії і в практиці роботи шкіл виділяють </a:t>
            </a:r>
            <a:r>
              <a:rPr lang="uk-UA" sz="2800" b="1" dirty="0">
                <a:solidFill>
                  <a:srgbClr val="FF0000"/>
                </a:solidFill>
                <a:latin typeface="Cambria" panose="02040503050406030204" pitchFamily="18" charset="0"/>
                <a:ea typeface="Cambria" panose="02040503050406030204" pitchFamily="18" charset="0"/>
              </a:rPr>
              <a:t>три форми</a:t>
            </a:r>
            <a:r>
              <a:rPr lang="uk-UA" sz="2800" dirty="0">
                <a:solidFill>
                  <a:srgbClr val="FF0000"/>
                </a:solidFill>
                <a:latin typeface="Cambria" panose="02040503050406030204" pitchFamily="18" charset="0"/>
                <a:ea typeface="Cambria" panose="02040503050406030204" pitchFamily="18" charset="0"/>
              </a:rPr>
              <a:t> організації позакласної роботи з біології: </a:t>
            </a:r>
            <a:r>
              <a:rPr lang="uk-UA" sz="2800" b="1" dirty="0">
                <a:solidFill>
                  <a:srgbClr val="FF0000"/>
                </a:solidFill>
                <a:latin typeface="Cambria" panose="02040503050406030204" pitchFamily="18" charset="0"/>
                <a:ea typeface="Cambria" panose="02040503050406030204" pitchFamily="18" charset="0"/>
              </a:rPr>
              <a:t>індивідуальна, групова і масова</a:t>
            </a:r>
            <a:r>
              <a:rPr lang="uk-UA" sz="2800" dirty="0" smtClean="0">
                <a:solidFill>
                  <a:srgbClr val="FF0000"/>
                </a:solidFill>
                <a:latin typeface="Cambria" panose="02040503050406030204" pitchFamily="18" charset="0"/>
                <a:ea typeface="Cambria" panose="02040503050406030204" pitchFamily="18" charset="0"/>
              </a:rPr>
              <a:t>.</a:t>
            </a:r>
          </a:p>
          <a:p>
            <a:pPr marL="342900" indent="-342900">
              <a:buFont typeface="+mj-lt"/>
              <a:buAutoNum type="arabicPeriod"/>
            </a:pPr>
            <a:r>
              <a:rPr lang="uk-UA" sz="2800" b="1" dirty="0">
                <a:solidFill>
                  <a:srgbClr val="0000CC"/>
                </a:solidFill>
                <a:latin typeface="Cambria" panose="02040503050406030204" pitchFamily="18" charset="0"/>
                <a:ea typeface="Cambria" panose="02040503050406030204" pitchFamily="18" charset="0"/>
              </a:rPr>
              <a:t>Індивідуальна</a:t>
            </a:r>
            <a:r>
              <a:rPr lang="uk-UA" sz="2800" b="1" dirty="0">
                <a:latin typeface="Cambria" panose="02040503050406030204" pitchFamily="18" charset="0"/>
                <a:ea typeface="Cambria" panose="02040503050406030204" pitchFamily="18" charset="0"/>
              </a:rPr>
              <a:t> </a:t>
            </a:r>
            <a:r>
              <a:rPr lang="uk-UA" sz="2800" dirty="0">
                <a:latin typeface="Cambria" panose="02040503050406030204" pitchFamily="18" charset="0"/>
                <a:ea typeface="Cambria" panose="02040503050406030204" pitchFamily="18" charset="0"/>
              </a:rPr>
              <a:t>робота: підготовка доповіді або реферату, виготовлення саморобного посібника, спостереження за рослинами чи тваринами тощо. </a:t>
            </a:r>
            <a:endParaRPr lang="en-US" sz="2800" dirty="0">
              <a:latin typeface="Cambria" panose="02040503050406030204" pitchFamily="18" charset="0"/>
              <a:ea typeface="Cambria" panose="02040503050406030204" pitchFamily="18" charset="0"/>
            </a:endParaRPr>
          </a:p>
          <a:p>
            <a:pPr marL="342900" indent="-342900">
              <a:buFont typeface="+mj-lt"/>
              <a:buAutoNum type="arabicPeriod"/>
            </a:pPr>
            <a:r>
              <a:rPr lang="uk-UA" sz="2800" dirty="0">
                <a:latin typeface="Cambria" panose="02040503050406030204" pitchFamily="18" charset="0"/>
                <a:ea typeface="Cambria" panose="02040503050406030204" pitchFamily="18" charset="0"/>
              </a:rPr>
              <a:t>Відмінними рисами </a:t>
            </a:r>
            <a:r>
              <a:rPr lang="uk-UA" sz="2800" b="1" dirty="0">
                <a:solidFill>
                  <a:srgbClr val="CC0066"/>
                </a:solidFill>
                <a:latin typeface="Cambria" panose="02040503050406030204" pitchFamily="18" charset="0"/>
                <a:ea typeface="Cambria" panose="02040503050406030204" pitchFamily="18" charset="0"/>
              </a:rPr>
              <a:t>гуртка</a:t>
            </a:r>
            <a:r>
              <a:rPr lang="uk-UA" sz="2800" b="1" dirty="0">
                <a:latin typeface="Cambria" panose="02040503050406030204" pitchFamily="18" charset="0"/>
                <a:ea typeface="Cambria" panose="02040503050406030204" pitchFamily="18" charset="0"/>
              </a:rPr>
              <a:t> </a:t>
            </a:r>
            <a:r>
              <a:rPr lang="uk-UA" sz="2800" dirty="0">
                <a:latin typeface="Cambria" panose="02040503050406030204" pitchFamily="18" charset="0"/>
                <a:ea typeface="Cambria" panose="02040503050406030204" pitchFamily="18" charset="0"/>
              </a:rPr>
              <a:t>є те, що він створюється на тривалий час, має в основному постійний склад членів, працює за певним планом, в чітко визначені дні і години. </a:t>
            </a:r>
            <a:endParaRPr lang="en-US" sz="2800" dirty="0">
              <a:latin typeface="Cambria" panose="02040503050406030204" pitchFamily="18" charset="0"/>
              <a:ea typeface="Cambria" panose="02040503050406030204" pitchFamily="18" charset="0"/>
            </a:endParaRPr>
          </a:p>
          <a:p>
            <a:pPr marL="342900" indent="-342900">
              <a:buFont typeface="+mj-lt"/>
              <a:buAutoNum type="arabicPeriod"/>
            </a:pPr>
            <a:r>
              <a:rPr lang="uk-UA" sz="2800" b="1" dirty="0">
                <a:solidFill>
                  <a:srgbClr val="C00000"/>
                </a:solidFill>
                <a:latin typeface="Cambria" panose="02040503050406030204" pitchFamily="18" charset="0"/>
                <a:ea typeface="Cambria" panose="02040503050406030204" pitchFamily="18" charset="0"/>
              </a:rPr>
              <a:t>Масова робота </a:t>
            </a:r>
            <a:r>
              <a:rPr lang="uk-UA" sz="2800" dirty="0">
                <a:latin typeface="Cambria" panose="02040503050406030204" pitchFamily="18" charset="0"/>
                <a:ea typeface="Cambria" panose="02040503050406030204" pitchFamily="18" charset="0"/>
              </a:rPr>
              <a:t>характеризується певною епізодичністю кожного заходу і значною кількістю його учасників.</a:t>
            </a:r>
            <a:endParaRPr lang="en-US" sz="2800"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20902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5970865"/>
          </a:xfrm>
          <a:prstGeom prst="rect">
            <a:avLst/>
          </a:prstGeom>
        </p:spPr>
        <p:txBody>
          <a:bodyPr wrap="square">
            <a:spAutoFit/>
          </a:bodyPr>
          <a:lstStyle/>
          <a:p>
            <a:pPr lvl="1"/>
            <a:r>
              <a:rPr lang="uk-UA" sz="2800" b="1" dirty="0" smtClean="0">
                <a:solidFill>
                  <a:srgbClr val="00CC00"/>
                </a:solidFill>
                <a:latin typeface="Cambria" panose="02040503050406030204" pitchFamily="18" charset="0"/>
                <a:ea typeface="Cambria" panose="02040503050406030204" pitchFamily="18" charset="0"/>
              </a:rPr>
              <a:t>5.</a:t>
            </a:r>
            <a:r>
              <a:rPr lang="uk-UA" sz="2400" b="1" dirty="0" smtClean="0">
                <a:solidFill>
                  <a:srgbClr val="00CC00"/>
                </a:solidFill>
                <a:latin typeface="Cambria" panose="02040503050406030204" pitchFamily="18" charset="0"/>
                <a:ea typeface="Cambria" panose="02040503050406030204" pitchFamily="18" charset="0"/>
              </a:rPr>
              <a:t> </a:t>
            </a:r>
            <a:r>
              <a:rPr lang="uk-UA" sz="2800" b="1" dirty="0">
                <a:solidFill>
                  <a:srgbClr val="00CC00"/>
                </a:solidFill>
                <a:latin typeface="Cambria" panose="02040503050406030204" pitchFamily="18" charset="0"/>
                <a:ea typeface="Cambria" panose="02040503050406030204" pitchFamily="18" charset="0"/>
              </a:rPr>
              <a:t>Форми та види позакласної роботи з біології</a:t>
            </a:r>
            <a:endParaRPr lang="en-US" sz="2800" b="1" dirty="0">
              <a:solidFill>
                <a:srgbClr val="00CC00"/>
              </a:solidFill>
              <a:latin typeface="Cambria" panose="02040503050406030204" pitchFamily="18" charset="0"/>
              <a:ea typeface="Cambria" panose="02040503050406030204" pitchFamily="18" charset="0"/>
            </a:endParaRPr>
          </a:p>
          <a:p>
            <a:r>
              <a:rPr lang="uk-UA" dirty="0"/>
              <a:t>	</a:t>
            </a:r>
            <a:endParaRPr lang="uk-UA" dirty="0" smtClean="0"/>
          </a:p>
          <a:p>
            <a:pPr algn="just"/>
            <a:r>
              <a:rPr lang="uk-UA" sz="2800" dirty="0">
                <a:latin typeface="Cambria" panose="02040503050406030204" pitchFamily="18" charset="0"/>
                <a:ea typeface="Cambria" panose="02040503050406030204" pitchFamily="18" charset="0"/>
              </a:rPr>
              <a:t>Розглянемо ці форми детальніше.</a:t>
            </a:r>
            <a:endParaRPr lang="en-US" sz="2800" dirty="0">
              <a:latin typeface="Cambria" panose="02040503050406030204" pitchFamily="18" charset="0"/>
              <a:ea typeface="Cambria" panose="02040503050406030204" pitchFamily="18" charset="0"/>
            </a:endParaRPr>
          </a:p>
          <a:p>
            <a:pPr lvl="0" algn="just"/>
            <a:r>
              <a:rPr lang="uk-UA" sz="2800" b="1" i="1" dirty="0" smtClean="0">
                <a:solidFill>
                  <a:srgbClr val="0000CC"/>
                </a:solidFill>
                <a:latin typeface="Cambria" panose="02040503050406030204" pitchFamily="18" charset="0"/>
                <a:ea typeface="Cambria" panose="02040503050406030204" pitchFamily="18" charset="0"/>
              </a:rPr>
              <a:t>1. Індивідуальні </a:t>
            </a:r>
            <a:r>
              <a:rPr lang="uk-UA" sz="2800" b="1" i="1" dirty="0">
                <a:solidFill>
                  <a:srgbClr val="0000CC"/>
                </a:solidFill>
                <a:latin typeface="Cambria" panose="02040503050406030204" pitchFamily="18" charset="0"/>
                <a:ea typeface="Cambria" panose="02040503050406030204" pitchFamily="18" charset="0"/>
              </a:rPr>
              <a:t>заняття.</a:t>
            </a:r>
            <a:endParaRPr lang="en-US" sz="2800" b="1" i="1" dirty="0">
              <a:solidFill>
                <a:srgbClr val="0000CC"/>
              </a:solidFill>
              <a:latin typeface="Cambria" panose="02040503050406030204" pitchFamily="18" charset="0"/>
              <a:ea typeface="Cambria" panose="02040503050406030204" pitchFamily="18" charset="0"/>
            </a:endParaRPr>
          </a:p>
          <a:p>
            <a:pPr algn="just"/>
            <a:r>
              <a:rPr lang="uk-UA" sz="2800" dirty="0">
                <a:latin typeface="Cambria" panose="02040503050406030204" pitchFamily="18" charset="0"/>
                <a:ea typeface="Cambria" panose="02040503050406030204" pitchFamily="18" charset="0"/>
              </a:rPr>
              <a:t>Розрізняють такі види індивідуальної позакласної роботи: досліди і спостереження у природі, теплиці, на навчально-дослідній земельній ділянці, куточку живої природи, виготовлення годівниць для птахів та їх розвішування, проведення фенологічних спостережень, шефство над сільськогосподарськими тваринами, самоспостереження, випуск стінгазет, виготовлення засобів наочності, позакласне читання, підготовка доповідей та рефератів, написання науково-дослідних робіт тощо.</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37439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5109091"/>
          </a:xfrm>
          <a:prstGeom prst="rect">
            <a:avLst/>
          </a:prstGeom>
        </p:spPr>
        <p:txBody>
          <a:bodyPr wrap="square">
            <a:spAutoFit/>
          </a:bodyPr>
          <a:lstStyle/>
          <a:p>
            <a:pPr lvl="1"/>
            <a:r>
              <a:rPr lang="uk-UA" sz="2800" b="1" dirty="0" smtClean="0">
                <a:solidFill>
                  <a:srgbClr val="00CC00"/>
                </a:solidFill>
                <a:latin typeface="Cambria" panose="02040503050406030204" pitchFamily="18" charset="0"/>
                <a:ea typeface="Cambria" panose="02040503050406030204" pitchFamily="18" charset="0"/>
              </a:rPr>
              <a:t>5.</a:t>
            </a:r>
            <a:r>
              <a:rPr lang="uk-UA" sz="2400" b="1" dirty="0" smtClean="0">
                <a:solidFill>
                  <a:srgbClr val="00CC00"/>
                </a:solidFill>
                <a:latin typeface="Cambria" panose="02040503050406030204" pitchFamily="18" charset="0"/>
                <a:ea typeface="Cambria" panose="02040503050406030204" pitchFamily="18" charset="0"/>
              </a:rPr>
              <a:t> </a:t>
            </a:r>
            <a:r>
              <a:rPr lang="uk-UA" sz="2800" b="1" dirty="0">
                <a:solidFill>
                  <a:srgbClr val="00CC00"/>
                </a:solidFill>
                <a:latin typeface="Cambria" panose="02040503050406030204" pitchFamily="18" charset="0"/>
                <a:ea typeface="Cambria" panose="02040503050406030204" pitchFamily="18" charset="0"/>
              </a:rPr>
              <a:t>Форми та види позакласної роботи з біології</a:t>
            </a:r>
            <a:endParaRPr lang="en-US" sz="2800" b="1" dirty="0">
              <a:solidFill>
                <a:srgbClr val="00CC00"/>
              </a:solidFill>
              <a:latin typeface="Cambria" panose="02040503050406030204" pitchFamily="18" charset="0"/>
              <a:ea typeface="Cambria" panose="02040503050406030204" pitchFamily="18" charset="0"/>
            </a:endParaRPr>
          </a:p>
          <a:p>
            <a:r>
              <a:rPr lang="uk-UA" dirty="0"/>
              <a:t>	</a:t>
            </a:r>
            <a:endParaRPr lang="uk-UA" dirty="0" smtClean="0"/>
          </a:p>
          <a:p>
            <a:pPr lvl="0"/>
            <a:r>
              <a:rPr lang="uk-UA" sz="2800" b="1" i="1" dirty="0" smtClean="0">
                <a:solidFill>
                  <a:srgbClr val="CC0066"/>
                </a:solidFill>
                <a:latin typeface="Cambria" panose="02040503050406030204" pitchFamily="18" charset="0"/>
                <a:ea typeface="Cambria" panose="02040503050406030204" pitchFamily="18" charset="0"/>
              </a:rPr>
              <a:t>2. </a:t>
            </a:r>
            <a:r>
              <a:rPr lang="uk-UA" sz="2800" b="1" i="1" dirty="0">
                <a:solidFill>
                  <a:srgbClr val="CC0066"/>
                </a:solidFill>
                <a:latin typeface="Cambria" panose="02040503050406030204" pitchFamily="18" charset="0"/>
                <a:ea typeface="Cambria" panose="02040503050406030204" pitchFamily="18" charset="0"/>
              </a:rPr>
              <a:t>Групова робота</a:t>
            </a:r>
            <a:endParaRPr lang="en-US" sz="2800" b="1" i="1" dirty="0">
              <a:solidFill>
                <a:srgbClr val="CC0066"/>
              </a:solidFill>
              <a:latin typeface="Cambria" panose="02040503050406030204" pitchFamily="18" charset="0"/>
              <a:ea typeface="Cambria" panose="02040503050406030204" pitchFamily="18" charset="0"/>
            </a:endParaRPr>
          </a:p>
          <a:p>
            <a:pPr algn="just"/>
            <a:r>
              <a:rPr lang="uk-UA" sz="2800" i="1" dirty="0">
                <a:solidFill>
                  <a:srgbClr val="FF0000"/>
                </a:solidFill>
                <a:latin typeface="Cambria" panose="02040503050406030204" pitchFamily="18" charset="0"/>
                <a:ea typeface="Cambria" panose="02040503050406030204" pitchFamily="18" charset="0"/>
              </a:rPr>
              <a:t>Епізодична групова робота </a:t>
            </a:r>
            <a:r>
              <a:rPr lang="uk-UA" sz="2800" dirty="0">
                <a:latin typeface="Cambria" panose="02040503050406030204" pitchFamily="18" charset="0"/>
                <a:ea typeface="Cambria" panose="02040503050406030204" pitchFamily="18" charset="0"/>
              </a:rPr>
              <a:t>(за О.І. </a:t>
            </a:r>
            <a:r>
              <a:rPr lang="uk-UA" sz="2800" dirty="0" err="1">
                <a:latin typeface="Cambria" panose="02040503050406030204" pitchFamily="18" charset="0"/>
                <a:ea typeface="Cambria" panose="02040503050406030204" pitchFamily="18" charset="0"/>
              </a:rPr>
              <a:t>Нікішовим</a:t>
            </a:r>
            <a:r>
              <a:rPr lang="uk-UA" sz="2800" dirty="0">
                <a:latin typeface="Cambria" panose="02040503050406030204" pitchFamily="18" charset="0"/>
                <a:ea typeface="Cambria" panose="02040503050406030204" pitchFamily="18" charset="0"/>
              </a:rPr>
              <a:t>) звичайно організовується в зв’язку з підготовкою і проведенням шкільних масових заходів, наприклад свята, присвяченого до Дня птахів, Дня лісу, Тижня саду, Тижня здоров’я, а також для надання шефської допомоги </a:t>
            </a:r>
            <a:r>
              <a:rPr lang="uk-UA" sz="2800" dirty="0" err="1">
                <a:latin typeface="Cambria" panose="02040503050406030204" pitchFamily="18" charset="0"/>
                <a:ea typeface="Cambria" panose="02040503050406030204" pitchFamily="18" charset="0"/>
              </a:rPr>
              <a:t>лісництвам</a:t>
            </a:r>
            <a:r>
              <a:rPr lang="uk-UA" sz="2800" dirty="0">
                <a:latin typeface="Cambria" panose="02040503050406030204" pitchFamily="18" charset="0"/>
                <a:ea typeface="Cambria" panose="02040503050406030204" pitchFamily="18" charset="0"/>
              </a:rPr>
              <a:t>, рибним та фермерським господарствам та ін. Необхідність в епізодичній груповій роботі звичайно виникає при відсутності в школі гурткових занять.</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277161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9036496" cy="6617196"/>
          </a:xfrm>
          <a:prstGeom prst="rect">
            <a:avLst/>
          </a:prstGeom>
        </p:spPr>
        <p:txBody>
          <a:bodyPr wrap="square">
            <a:spAutoFit/>
          </a:bodyPr>
          <a:lstStyle/>
          <a:p>
            <a:pPr lvl="1"/>
            <a:r>
              <a:rPr lang="uk-UA" sz="2800" b="1" dirty="0" smtClean="0">
                <a:solidFill>
                  <a:srgbClr val="00CC00"/>
                </a:solidFill>
                <a:latin typeface="Cambria" panose="02040503050406030204" pitchFamily="18" charset="0"/>
                <a:ea typeface="Cambria" panose="02040503050406030204" pitchFamily="18" charset="0"/>
              </a:rPr>
              <a:t>5.</a:t>
            </a:r>
            <a:r>
              <a:rPr lang="uk-UA" sz="2400" b="1" dirty="0" smtClean="0">
                <a:solidFill>
                  <a:srgbClr val="00CC00"/>
                </a:solidFill>
                <a:latin typeface="Cambria" panose="02040503050406030204" pitchFamily="18" charset="0"/>
                <a:ea typeface="Cambria" panose="02040503050406030204" pitchFamily="18" charset="0"/>
              </a:rPr>
              <a:t> </a:t>
            </a:r>
            <a:r>
              <a:rPr lang="uk-UA" sz="2800" b="1" dirty="0">
                <a:solidFill>
                  <a:srgbClr val="00CC00"/>
                </a:solidFill>
                <a:latin typeface="Cambria" panose="02040503050406030204" pitchFamily="18" charset="0"/>
                <a:ea typeface="Cambria" panose="02040503050406030204" pitchFamily="18" charset="0"/>
              </a:rPr>
              <a:t>Форми та види позакласної роботи з біології</a:t>
            </a:r>
            <a:endParaRPr lang="en-US" sz="2800" b="1" dirty="0">
              <a:solidFill>
                <a:srgbClr val="00CC00"/>
              </a:solidFill>
              <a:latin typeface="Cambria" panose="02040503050406030204" pitchFamily="18" charset="0"/>
              <a:ea typeface="Cambria" panose="02040503050406030204" pitchFamily="18" charset="0"/>
            </a:endParaRPr>
          </a:p>
          <a:p>
            <a:r>
              <a:rPr lang="uk-UA" dirty="0"/>
              <a:t>	</a:t>
            </a:r>
            <a:r>
              <a:rPr lang="uk-UA" sz="2800" b="1" i="1" dirty="0" smtClean="0">
                <a:solidFill>
                  <a:srgbClr val="CC0066"/>
                </a:solidFill>
                <a:latin typeface="Cambria" panose="02040503050406030204" pitchFamily="18" charset="0"/>
                <a:ea typeface="Cambria" panose="02040503050406030204" pitchFamily="18" charset="0"/>
              </a:rPr>
              <a:t>2. </a:t>
            </a:r>
            <a:r>
              <a:rPr lang="uk-UA" sz="2800" b="1" i="1" dirty="0">
                <a:solidFill>
                  <a:srgbClr val="CC0066"/>
                </a:solidFill>
                <a:latin typeface="Cambria" panose="02040503050406030204" pitchFamily="18" charset="0"/>
                <a:ea typeface="Cambria" panose="02040503050406030204" pitchFamily="18" charset="0"/>
              </a:rPr>
              <a:t>Групова робота</a:t>
            </a:r>
            <a:endParaRPr lang="en-US" sz="2800" b="1" i="1" dirty="0">
              <a:solidFill>
                <a:srgbClr val="CC0066"/>
              </a:solidFill>
              <a:latin typeface="Cambria" panose="02040503050406030204" pitchFamily="18" charset="0"/>
              <a:ea typeface="Cambria" panose="02040503050406030204" pitchFamily="18" charset="0"/>
            </a:endParaRPr>
          </a:p>
          <a:p>
            <a:r>
              <a:rPr lang="uk-UA" sz="2300" i="1" dirty="0" smtClean="0">
                <a:solidFill>
                  <a:srgbClr val="FF0000"/>
                </a:solidFill>
                <a:latin typeface="Cambria" panose="02040503050406030204" pitchFamily="18" charset="0"/>
                <a:ea typeface="Cambria" panose="02040503050406030204" pitchFamily="18" charset="0"/>
              </a:rPr>
              <a:t>	Гурток </a:t>
            </a:r>
            <a:r>
              <a:rPr lang="uk-UA" sz="2300" i="1" dirty="0">
                <a:solidFill>
                  <a:srgbClr val="FF0000"/>
                </a:solidFill>
                <a:latin typeface="Cambria" panose="02040503050406030204" pitchFamily="18" charset="0"/>
                <a:ea typeface="Cambria" panose="02040503050406030204" pitchFamily="18" charset="0"/>
              </a:rPr>
              <a:t>юних натуралістів</a:t>
            </a:r>
            <a:r>
              <a:rPr lang="uk-UA" sz="2300" i="1" dirty="0">
                <a:latin typeface="Cambria" panose="02040503050406030204" pitchFamily="18" charset="0"/>
                <a:ea typeface="Cambria" panose="02040503050406030204" pitchFamily="18" charset="0"/>
              </a:rPr>
              <a:t> – </a:t>
            </a:r>
            <a:r>
              <a:rPr lang="uk-UA" sz="2300" dirty="0">
                <a:latin typeface="Cambria" panose="02040503050406030204" pitchFamily="18" charset="0"/>
                <a:ea typeface="Cambria" panose="02040503050406030204" pitchFamily="18" charset="0"/>
              </a:rPr>
              <a:t>основна форма позакласної роботи. На відміну від епізодичної групової роботи, гурток включає школярів, які систематично працюють у ньому протягом року або ряду років. Це добровільний, досить стабільний тип організації роботи протягом усього навчального року або навіть ряду років з постійним складом учнів (не більше 15-20). Робота в цих гуртках проводиться у певні дні і за певною тематикою, яка намічається керівником гуртка й обговорюється його членами.</a:t>
            </a:r>
            <a:endParaRPr lang="en-US" sz="2300" dirty="0">
              <a:latin typeface="Cambria" panose="02040503050406030204" pitchFamily="18" charset="0"/>
              <a:ea typeface="Cambria" panose="02040503050406030204" pitchFamily="18" charset="0"/>
            </a:endParaRPr>
          </a:p>
          <a:p>
            <a:r>
              <a:rPr lang="uk-UA" sz="2300" dirty="0" smtClean="0">
                <a:latin typeface="Cambria" panose="02040503050406030204" pitchFamily="18" charset="0"/>
                <a:ea typeface="Cambria" panose="02040503050406030204" pitchFamily="18" charset="0"/>
              </a:rPr>
              <a:t>	Для </a:t>
            </a:r>
            <a:r>
              <a:rPr lang="uk-UA" sz="2300" dirty="0">
                <a:latin typeface="Cambria" panose="02040503050406030204" pitchFamily="18" charset="0"/>
                <a:ea typeface="Cambria" panose="02040503050406030204" pitchFamily="18" charset="0"/>
              </a:rPr>
              <a:t>натуралістичного гуртка характерні такі види робіт, як </a:t>
            </a:r>
            <a:r>
              <a:rPr lang="uk-UA" sz="2300" i="1" dirty="0">
                <a:solidFill>
                  <a:schemeClr val="accent6">
                    <a:lumMod val="50000"/>
                  </a:schemeClr>
                </a:solidFill>
                <a:latin typeface="Cambria" panose="02040503050406030204" pitchFamily="18" charset="0"/>
                <a:ea typeface="Cambria" panose="02040503050406030204" pitchFamily="18" charset="0"/>
              </a:rPr>
              <a:t>досліди і спостереження</a:t>
            </a:r>
            <a:r>
              <a:rPr lang="uk-UA" sz="2300" dirty="0">
                <a:solidFill>
                  <a:schemeClr val="accent6">
                    <a:lumMod val="50000"/>
                  </a:schemeClr>
                </a:solidFill>
                <a:latin typeface="Cambria" panose="02040503050406030204" pitchFamily="18" charset="0"/>
                <a:ea typeface="Cambria" panose="02040503050406030204" pitchFamily="18" charset="0"/>
              </a:rPr>
              <a:t> </a:t>
            </a:r>
            <a:r>
              <a:rPr lang="uk-UA" sz="2300" dirty="0">
                <a:latin typeface="Cambria" panose="02040503050406030204" pitchFamily="18" charset="0"/>
                <a:ea typeface="Cambria" panose="02040503050406030204" pitchFamily="18" charset="0"/>
              </a:rPr>
              <a:t>(у природній обстановці, на полях і фермах, у теплицях, на шкільних навчально-дослідних земельних ділянках, у куточках живої природи), </a:t>
            </a:r>
            <a:r>
              <a:rPr lang="uk-UA" sz="2300" i="1" dirty="0">
                <a:solidFill>
                  <a:schemeClr val="accent6">
                    <a:lumMod val="50000"/>
                  </a:schemeClr>
                </a:solidFill>
                <a:latin typeface="Cambria" panose="02040503050406030204" pitchFamily="18" charset="0"/>
                <a:ea typeface="Cambria" panose="02040503050406030204" pitchFamily="18" charset="0"/>
              </a:rPr>
              <a:t>екскурсії</a:t>
            </a:r>
            <a:r>
              <a:rPr lang="uk-UA" sz="2300" dirty="0">
                <a:latin typeface="Cambria" panose="02040503050406030204" pitchFamily="18" charset="0"/>
                <a:ea typeface="Cambria" panose="02040503050406030204" pitchFamily="18" charset="0"/>
              </a:rPr>
              <a:t> в природу і сільськогосподарське виробництво, </a:t>
            </a:r>
            <a:r>
              <a:rPr lang="uk-UA" sz="2300" i="1" dirty="0">
                <a:latin typeface="Cambria" panose="02040503050406030204" pitchFamily="18" charset="0"/>
                <a:ea typeface="Cambria" panose="02040503050406030204" pitchFamily="18" charset="0"/>
              </a:rPr>
              <a:t>пі</a:t>
            </a:r>
            <a:r>
              <a:rPr lang="uk-UA" sz="2300" i="1" dirty="0">
                <a:solidFill>
                  <a:schemeClr val="accent6">
                    <a:lumMod val="50000"/>
                  </a:schemeClr>
                </a:solidFill>
                <a:latin typeface="Cambria" panose="02040503050406030204" pitchFamily="18" charset="0"/>
                <a:ea typeface="Cambria" panose="02040503050406030204" pitchFamily="18" charset="0"/>
              </a:rPr>
              <a:t>дготовка доповідей, рефератів, шефство</a:t>
            </a:r>
            <a:r>
              <a:rPr lang="uk-UA" sz="2300" dirty="0">
                <a:solidFill>
                  <a:schemeClr val="accent6">
                    <a:lumMod val="50000"/>
                  </a:schemeClr>
                </a:solidFill>
                <a:latin typeface="Cambria" panose="02040503050406030204" pitchFamily="18" charset="0"/>
                <a:ea typeface="Cambria" panose="02040503050406030204" pitchFamily="18" charset="0"/>
              </a:rPr>
              <a:t> </a:t>
            </a:r>
            <a:r>
              <a:rPr lang="uk-UA" sz="2300" dirty="0">
                <a:latin typeface="Cambria" panose="02040503050406030204" pitchFamily="18" charset="0"/>
                <a:ea typeface="Cambria" panose="02040503050406030204" pitchFamily="18" charset="0"/>
              </a:rPr>
              <a:t>над сільськогосподарськими тваринами, </a:t>
            </a:r>
            <a:r>
              <a:rPr lang="uk-UA" sz="2300" i="1" dirty="0">
                <a:solidFill>
                  <a:schemeClr val="accent6">
                    <a:lumMod val="50000"/>
                  </a:schemeClr>
                </a:solidFill>
                <a:latin typeface="Cambria" panose="02040503050406030204" pitchFamily="18" charset="0"/>
                <a:ea typeface="Cambria" panose="02040503050406030204" pitchFamily="18" charset="0"/>
              </a:rPr>
              <a:t>участь в охороні природи, випуск стінгазет, видання рукописних журналів, виготовлення наочних посібників</a:t>
            </a:r>
            <a:r>
              <a:rPr lang="uk-UA" sz="2300" dirty="0" smtClean="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13980741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9036496" cy="4585871"/>
          </a:xfrm>
          <a:prstGeom prst="rect">
            <a:avLst/>
          </a:prstGeom>
        </p:spPr>
        <p:txBody>
          <a:bodyPr wrap="square">
            <a:spAutoFit/>
          </a:bodyPr>
          <a:lstStyle/>
          <a:p>
            <a:pPr lvl="1"/>
            <a:r>
              <a:rPr lang="uk-UA" sz="2800" b="1" dirty="0" smtClean="0">
                <a:solidFill>
                  <a:srgbClr val="00CC00"/>
                </a:solidFill>
                <a:latin typeface="Cambria" panose="02040503050406030204" pitchFamily="18" charset="0"/>
                <a:ea typeface="Cambria" panose="02040503050406030204" pitchFamily="18" charset="0"/>
              </a:rPr>
              <a:t>5.</a:t>
            </a:r>
            <a:r>
              <a:rPr lang="uk-UA" sz="2400" b="1" dirty="0" smtClean="0">
                <a:solidFill>
                  <a:srgbClr val="00CC00"/>
                </a:solidFill>
                <a:latin typeface="Cambria" panose="02040503050406030204" pitchFamily="18" charset="0"/>
                <a:ea typeface="Cambria" panose="02040503050406030204" pitchFamily="18" charset="0"/>
              </a:rPr>
              <a:t> </a:t>
            </a:r>
            <a:r>
              <a:rPr lang="uk-UA" sz="2800" b="1" dirty="0">
                <a:solidFill>
                  <a:srgbClr val="00CC00"/>
                </a:solidFill>
                <a:latin typeface="Cambria" panose="02040503050406030204" pitchFamily="18" charset="0"/>
                <a:ea typeface="Cambria" panose="02040503050406030204" pitchFamily="18" charset="0"/>
              </a:rPr>
              <a:t>Форми та види позакласної роботи з біології</a:t>
            </a:r>
            <a:endParaRPr lang="en-US" sz="2800" b="1" dirty="0">
              <a:solidFill>
                <a:srgbClr val="00CC00"/>
              </a:solidFill>
              <a:latin typeface="Cambria" panose="02040503050406030204" pitchFamily="18" charset="0"/>
              <a:ea typeface="Cambria" panose="02040503050406030204" pitchFamily="18" charset="0"/>
            </a:endParaRPr>
          </a:p>
          <a:p>
            <a:r>
              <a:rPr lang="uk-UA" dirty="0"/>
              <a:t>	</a:t>
            </a:r>
            <a:r>
              <a:rPr lang="uk-UA" sz="2400" b="1" i="1" dirty="0">
                <a:solidFill>
                  <a:srgbClr val="C00000"/>
                </a:solidFill>
                <a:latin typeface="Cambria" panose="02040503050406030204" pitchFamily="18" charset="0"/>
                <a:ea typeface="Cambria" panose="02040503050406030204" pitchFamily="18" charset="0"/>
              </a:rPr>
              <a:t>3</a:t>
            </a:r>
            <a:r>
              <a:rPr lang="uk-UA" sz="2400" b="1" i="1" dirty="0" smtClean="0">
                <a:solidFill>
                  <a:srgbClr val="C00000"/>
                </a:solidFill>
                <a:latin typeface="Cambria" panose="02040503050406030204" pitchFamily="18" charset="0"/>
                <a:ea typeface="Cambria" panose="02040503050406030204" pitchFamily="18" charset="0"/>
              </a:rPr>
              <a:t>. </a:t>
            </a:r>
            <a:r>
              <a:rPr lang="uk-UA" sz="2400" b="1" i="1" dirty="0">
                <a:solidFill>
                  <a:srgbClr val="C00000"/>
                </a:solidFill>
                <a:latin typeface="Cambria" panose="02040503050406030204" pitchFamily="18" charset="0"/>
                <a:ea typeface="Cambria" panose="02040503050406030204" pitchFamily="18" charset="0"/>
              </a:rPr>
              <a:t>Масова форма позакласної </a:t>
            </a:r>
            <a:r>
              <a:rPr lang="uk-UA" sz="2400" b="1" i="1" dirty="0" smtClean="0">
                <a:solidFill>
                  <a:srgbClr val="C00000"/>
                </a:solidFill>
                <a:latin typeface="Cambria" panose="02040503050406030204" pitchFamily="18" charset="0"/>
                <a:ea typeface="Cambria" panose="02040503050406030204" pitchFamily="18" charset="0"/>
              </a:rPr>
              <a:t>роботи</a:t>
            </a:r>
          </a:p>
          <a:p>
            <a:endParaRPr lang="en-US" sz="2400" b="1" i="1" dirty="0">
              <a:solidFill>
                <a:srgbClr val="C00000"/>
              </a:solidFill>
              <a:latin typeface="Cambria" panose="02040503050406030204" pitchFamily="18" charset="0"/>
              <a:ea typeface="Cambria" panose="02040503050406030204" pitchFamily="18" charset="0"/>
            </a:endParaRPr>
          </a:p>
          <a:p>
            <a:r>
              <a:rPr lang="uk-UA" sz="2300" i="1" dirty="0" smtClean="0">
                <a:solidFill>
                  <a:srgbClr val="FF0000"/>
                </a:solidFill>
                <a:latin typeface="Cambria" panose="02040503050406030204" pitchFamily="18" charset="0"/>
                <a:ea typeface="Cambria" panose="02040503050406030204" pitchFamily="18" charset="0"/>
              </a:rPr>
              <a:t>	</a:t>
            </a:r>
            <a:r>
              <a:rPr lang="uk-UA" sz="2000" dirty="0">
                <a:latin typeface="Cambria" panose="02040503050406030204" pitchFamily="18" charset="0"/>
                <a:ea typeface="Cambria" panose="02040503050406030204" pitchFamily="18" charset="0"/>
              </a:rPr>
              <a:t> </a:t>
            </a:r>
            <a:r>
              <a:rPr lang="uk-UA" sz="2400" u="sng" dirty="0" smtClean="0">
                <a:latin typeface="Cambria" panose="02040503050406030204" pitchFamily="18" charset="0"/>
                <a:ea typeface="Cambria" panose="02040503050406030204" pitchFamily="18" charset="0"/>
              </a:rPr>
              <a:t>Види</a:t>
            </a:r>
            <a:r>
              <a:rPr lang="uk-UA" sz="2400" dirty="0">
                <a:latin typeface="Cambria" panose="02040503050406030204" pitchFamily="18" charset="0"/>
                <a:ea typeface="Cambria" panose="02040503050406030204" pitchFamily="18" charset="0"/>
              </a:rPr>
              <a:t>: </a:t>
            </a:r>
            <a:endParaRPr lang="en-US" sz="2400" dirty="0">
              <a:latin typeface="Cambria" panose="02040503050406030204" pitchFamily="18" charset="0"/>
              <a:ea typeface="Cambria" panose="02040503050406030204" pitchFamily="18" charset="0"/>
            </a:endParaRPr>
          </a:p>
          <a:p>
            <a:pPr marL="285750" lvl="0" indent="-285750">
              <a:buFont typeface="Wingdings" panose="05000000000000000000" pitchFamily="2" charset="2"/>
              <a:buChar char="ü"/>
            </a:pPr>
            <a:r>
              <a:rPr lang="uk-UA" sz="2400" dirty="0">
                <a:latin typeface="Cambria" panose="02040503050406030204" pitchFamily="18" charset="0"/>
                <a:ea typeface="Cambria" panose="02040503050406030204" pitchFamily="18" charset="0"/>
              </a:rPr>
              <a:t>організація вечорів на наукові теми або вечорів, присвячених знаменним датам з історії біології чи видатним дослідникам цієї науки, </a:t>
            </a:r>
            <a:endParaRPr lang="en-US" sz="2400" dirty="0">
              <a:latin typeface="Cambria" panose="02040503050406030204" pitchFamily="18" charset="0"/>
              <a:ea typeface="Cambria" panose="02040503050406030204" pitchFamily="18" charset="0"/>
            </a:endParaRPr>
          </a:p>
          <a:p>
            <a:pPr marL="285750" lvl="0" indent="-285750">
              <a:buFont typeface="Wingdings" panose="05000000000000000000" pitchFamily="2" charset="2"/>
              <a:buChar char="ü"/>
            </a:pPr>
            <a:r>
              <a:rPr lang="uk-UA" sz="2400" dirty="0">
                <a:latin typeface="Cambria" panose="02040503050406030204" pitchFamily="18" charset="0"/>
                <a:ea typeface="Cambria" panose="02040503050406030204" pitchFamily="18" charset="0"/>
              </a:rPr>
              <a:t>проведення олімпіад юних біологів, вікторин, </a:t>
            </a:r>
            <a:endParaRPr lang="en-US" sz="2400" dirty="0">
              <a:latin typeface="Cambria" panose="02040503050406030204" pitchFamily="18" charset="0"/>
              <a:ea typeface="Cambria" panose="02040503050406030204" pitchFamily="18" charset="0"/>
            </a:endParaRPr>
          </a:p>
          <a:p>
            <a:pPr marL="285750" lvl="0" indent="-285750">
              <a:buFont typeface="Wingdings" panose="05000000000000000000" pitchFamily="2" charset="2"/>
              <a:buChar char="ü"/>
            </a:pPr>
            <a:r>
              <a:rPr lang="uk-UA" sz="2400" dirty="0">
                <a:latin typeface="Cambria" panose="02040503050406030204" pitchFamily="18" charset="0"/>
                <a:ea typeface="Cambria" panose="02040503050406030204" pitchFamily="18" charset="0"/>
              </a:rPr>
              <a:t>випуск стінгазет, </a:t>
            </a:r>
            <a:endParaRPr lang="en-US" sz="2400" dirty="0">
              <a:latin typeface="Cambria" panose="02040503050406030204" pitchFamily="18" charset="0"/>
              <a:ea typeface="Cambria" panose="02040503050406030204" pitchFamily="18" charset="0"/>
            </a:endParaRPr>
          </a:p>
          <a:p>
            <a:pPr marL="285750" lvl="0" indent="-285750">
              <a:buFont typeface="Wingdings" panose="05000000000000000000" pitchFamily="2" charset="2"/>
              <a:buChar char="ü"/>
            </a:pPr>
            <a:r>
              <a:rPr lang="uk-UA" sz="2400" dirty="0">
                <a:latin typeface="Cambria" panose="02040503050406030204" pitchFamily="18" charset="0"/>
                <a:ea typeface="Cambria" panose="02040503050406030204" pitchFamily="18" charset="0"/>
              </a:rPr>
              <a:t>організація кутків цікавої біології, виставок робіт гуртківців або конструкцій, виготовлених окремими учнями, </a:t>
            </a:r>
            <a:endParaRPr lang="en-US" sz="2400" dirty="0">
              <a:latin typeface="Cambria" panose="02040503050406030204" pitchFamily="18" charset="0"/>
              <a:ea typeface="Cambria" panose="02040503050406030204" pitchFamily="18" charset="0"/>
            </a:endParaRPr>
          </a:p>
          <a:p>
            <a:pPr marL="285750" lvl="0" indent="-285750">
              <a:buFont typeface="Wingdings" panose="05000000000000000000" pitchFamily="2" charset="2"/>
              <a:buChar char="ü"/>
            </a:pPr>
            <a:r>
              <a:rPr lang="uk-UA" sz="2400" dirty="0">
                <a:latin typeface="Cambria" panose="02040503050406030204" pitchFamily="18" charset="0"/>
                <a:ea typeface="Cambria" panose="02040503050406030204" pitchFamily="18" charset="0"/>
              </a:rPr>
              <a:t>проведення екскурсій у природу та ін</a:t>
            </a:r>
            <a:r>
              <a:rPr lang="uk-UA" sz="2400" dirty="0" smtClean="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3353417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9036496" cy="6724918"/>
          </a:xfrm>
          <a:prstGeom prst="rect">
            <a:avLst/>
          </a:prstGeom>
        </p:spPr>
        <p:txBody>
          <a:bodyPr wrap="square">
            <a:spAutoFit/>
          </a:bodyPr>
          <a:lstStyle/>
          <a:p>
            <a:pPr lvl="1"/>
            <a:r>
              <a:rPr lang="uk-UA" sz="2800" b="1" dirty="0" smtClean="0">
                <a:solidFill>
                  <a:srgbClr val="00CC00"/>
                </a:solidFill>
                <a:latin typeface="Cambria" panose="02040503050406030204" pitchFamily="18" charset="0"/>
                <a:ea typeface="Cambria" panose="02040503050406030204" pitchFamily="18" charset="0"/>
              </a:rPr>
              <a:t>5.</a:t>
            </a:r>
            <a:r>
              <a:rPr lang="uk-UA" sz="2400" b="1" dirty="0" smtClean="0">
                <a:solidFill>
                  <a:srgbClr val="00CC00"/>
                </a:solidFill>
                <a:latin typeface="Cambria" panose="02040503050406030204" pitchFamily="18" charset="0"/>
                <a:ea typeface="Cambria" panose="02040503050406030204" pitchFamily="18" charset="0"/>
              </a:rPr>
              <a:t> </a:t>
            </a:r>
            <a:r>
              <a:rPr lang="uk-UA" sz="2800" b="1" dirty="0">
                <a:solidFill>
                  <a:srgbClr val="00CC00"/>
                </a:solidFill>
                <a:latin typeface="Cambria" panose="02040503050406030204" pitchFamily="18" charset="0"/>
                <a:ea typeface="Cambria" panose="02040503050406030204" pitchFamily="18" charset="0"/>
              </a:rPr>
              <a:t>Форми та види позакласної роботи з біології</a:t>
            </a:r>
            <a:endParaRPr lang="en-US" sz="2800" b="1" dirty="0">
              <a:solidFill>
                <a:srgbClr val="00CC00"/>
              </a:solidFill>
              <a:latin typeface="Cambria" panose="02040503050406030204" pitchFamily="18" charset="0"/>
              <a:ea typeface="Cambria" panose="02040503050406030204" pitchFamily="18" charset="0"/>
            </a:endParaRPr>
          </a:p>
          <a:p>
            <a:r>
              <a:rPr lang="uk-UA" dirty="0"/>
              <a:t>	</a:t>
            </a:r>
            <a:endParaRPr lang="en-US" sz="2400" b="1" i="1" dirty="0">
              <a:solidFill>
                <a:srgbClr val="C00000"/>
              </a:solidFill>
              <a:latin typeface="Cambria" panose="02040503050406030204" pitchFamily="18" charset="0"/>
              <a:ea typeface="Cambria" panose="02040503050406030204" pitchFamily="18" charset="0"/>
            </a:endParaRPr>
          </a:p>
          <a:p>
            <a:r>
              <a:rPr lang="uk-UA" sz="2300" i="1" dirty="0" smtClean="0">
                <a:solidFill>
                  <a:srgbClr val="FF0000"/>
                </a:solidFill>
                <a:latin typeface="Cambria" panose="02040503050406030204" pitchFamily="18" charset="0"/>
                <a:ea typeface="Cambria" panose="02040503050406030204" pitchFamily="18" charset="0"/>
              </a:rPr>
              <a:t>	</a:t>
            </a:r>
            <a:r>
              <a:rPr lang="uk-UA" sz="2000" dirty="0">
                <a:latin typeface="Cambria" panose="02040503050406030204" pitchFamily="18" charset="0"/>
                <a:ea typeface="Cambria" panose="02040503050406030204" pitchFamily="18" charset="0"/>
              </a:rPr>
              <a:t> </a:t>
            </a:r>
            <a:endParaRPr lang="uk-UA" sz="2000" dirty="0" smtClean="0">
              <a:latin typeface="Cambria" panose="02040503050406030204" pitchFamily="18" charset="0"/>
              <a:ea typeface="Cambria" panose="02040503050406030204" pitchFamily="18" charset="0"/>
            </a:endParaRPr>
          </a:p>
          <a:p>
            <a:pPr algn="just"/>
            <a:r>
              <a:rPr lang="uk-UA" sz="2000" dirty="0">
                <a:latin typeface="Cambria" panose="02040503050406030204" pitchFamily="18" charset="0"/>
                <a:ea typeface="Cambria" panose="02040503050406030204" pitchFamily="18" charset="0"/>
              </a:rPr>
              <a:t>	</a:t>
            </a:r>
            <a:r>
              <a:rPr lang="uk-UA" sz="2400" dirty="0" smtClean="0">
                <a:latin typeface="Cambria" panose="02040503050406030204" pitchFamily="18" charset="0"/>
                <a:ea typeface="Cambria" panose="02040503050406030204" pitchFamily="18" charset="0"/>
              </a:rPr>
              <a:t>Усі </a:t>
            </a:r>
            <a:r>
              <a:rPr lang="uk-UA" sz="2400" dirty="0">
                <a:latin typeface="Cambria" panose="02040503050406030204" pitchFamily="18" charset="0"/>
                <a:ea typeface="Cambria" panose="02040503050406030204" pitchFamily="18" charset="0"/>
              </a:rPr>
              <a:t>перелічені види і форми позакласної роботи тісно пов’язані між собою і доповнюють один одного. Індивідуальна позакласна робота може стати груповою. Працюючи в гуртках, школярі беруть активну участь у підготовці й проведенні масових заходів. Результати роботи гуртка чи групи учнів, які створили нові наочні посібники (обладнання, таблиці та ін.), потрібно довести до всіх учнів – на </a:t>
            </a:r>
            <a:r>
              <a:rPr lang="uk-UA" sz="2400" dirty="0" err="1">
                <a:latin typeface="Cambria" panose="02040503050406030204" pitchFamily="18" charset="0"/>
                <a:ea typeface="Cambria" panose="02040503050406030204" pitchFamily="18" charset="0"/>
              </a:rPr>
              <a:t>уроках</a:t>
            </a:r>
            <a:r>
              <a:rPr lang="uk-UA" sz="2400" dirty="0">
                <a:latin typeface="Cambria" panose="02040503050406030204" pitchFamily="18" charset="0"/>
                <a:ea typeface="Cambria" panose="02040503050406030204" pitchFamily="18" charset="0"/>
              </a:rPr>
              <a:t>, вечорах, конференціях тощо. Робота гуртків може також перерости у проведення масових натуралістичних кампаній. Гуртківці також виконують індивідуальні завдання: систематично відмічають кількість опадів, температуру повітря, проводять досліди на навчально-дослідній земельній ділянці тощо.</a:t>
            </a:r>
            <a:endParaRPr lang="en-US" sz="2400" dirty="0">
              <a:latin typeface="Cambria" panose="02040503050406030204" pitchFamily="18" charset="0"/>
              <a:ea typeface="Cambria" panose="02040503050406030204" pitchFamily="18" charset="0"/>
            </a:endParaRPr>
          </a:p>
          <a:p>
            <a:pPr algn="just"/>
            <a:r>
              <a:rPr lang="uk-UA" sz="2400" dirty="0" smtClean="0">
                <a:latin typeface="Cambria" panose="02040503050406030204" pitchFamily="18" charset="0"/>
                <a:ea typeface="Cambria" panose="02040503050406030204" pitchFamily="18" charset="0"/>
              </a:rPr>
              <a:t>	Масові </a:t>
            </a:r>
            <a:r>
              <a:rPr lang="uk-UA" sz="2400" dirty="0">
                <a:latin typeface="Cambria" panose="02040503050406030204" pitchFamily="18" charset="0"/>
                <a:ea typeface="Cambria" panose="02040503050406030204" pitchFamily="18" charset="0"/>
              </a:rPr>
              <a:t>заходи (тематичні вечори, читацькі конференції та ін.) можуть залучити дітей до роботи в гуртках і </a:t>
            </a:r>
            <a:r>
              <a:rPr lang="uk-UA" sz="2400" dirty="0" err="1">
                <a:latin typeface="Cambria" panose="02040503050406030204" pitchFamily="18" charset="0"/>
                <a:ea typeface="Cambria" panose="02040503050406030204" pitchFamily="18" charset="0"/>
              </a:rPr>
              <a:t>т.д</a:t>
            </a:r>
            <a:r>
              <a:rPr lang="uk-UA" sz="2400" dirty="0">
                <a:latin typeface="Cambria" panose="02040503050406030204" pitchFamily="18" charset="0"/>
                <a:ea typeface="Cambria" panose="02040503050406030204" pitchFamily="18" charset="0"/>
              </a:rPr>
              <a:t>.</a:t>
            </a:r>
            <a:endParaRPr lang="en-US" sz="2400" dirty="0">
              <a:latin typeface="Cambria" panose="02040503050406030204" pitchFamily="18" charset="0"/>
              <a:ea typeface="Cambria" panose="02040503050406030204" pitchFamily="18" charset="0"/>
            </a:endParaRPr>
          </a:p>
          <a:p>
            <a:pPr lvl="0"/>
            <a:endParaRPr 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236501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9036496" cy="6417141"/>
          </a:xfrm>
          <a:prstGeom prst="rect">
            <a:avLst/>
          </a:prstGeom>
        </p:spPr>
        <p:txBody>
          <a:bodyPr wrap="square">
            <a:spAutoFit/>
          </a:bodyPr>
          <a:lstStyle/>
          <a:p>
            <a:pPr lvl="1"/>
            <a:r>
              <a:rPr lang="uk-UA" sz="2800" b="1" dirty="0" smtClean="0">
                <a:solidFill>
                  <a:srgbClr val="990000"/>
                </a:solidFill>
                <a:latin typeface="Cambria" panose="02040503050406030204" pitchFamily="18" charset="0"/>
                <a:ea typeface="Cambria" panose="02040503050406030204" pitchFamily="18" charset="0"/>
              </a:rPr>
              <a:t>6.</a:t>
            </a:r>
            <a:r>
              <a:rPr lang="uk-UA" sz="2400" b="1" dirty="0" smtClean="0">
                <a:solidFill>
                  <a:srgbClr val="990000"/>
                </a:solidFill>
                <a:latin typeface="Cambria" panose="02040503050406030204" pitchFamily="18" charset="0"/>
                <a:ea typeface="Cambria" panose="02040503050406030204" pitchFamily="18" charset="0"/>
              </a:rPr>
              <a:t> </a:t>
            </a:r>
            <a:r>
              <a:rPr lang="uk-UA" sz="2800" b="1" dirty="0">
                <a:solidFill>
                  <a:srgbClr val="990000"/>
                </a:solidFill>
                <a:latin typeface="Cambria" panose="02040503050406030204" pitchFamily="18" charset="0"/>
                <a:ea typeface="Cambria" panose="02040503050406030204" pitchFamily="18" charset="0"/>
              </a:rPr>
              <a:t>Взаємозв’язок позакласної роботи з </a:t>
            </a:r>
            <a:r>
              <a:rPr lang="uk-UA" sz="2800" b="1" dirty="0" err="1">
                <a:solidFill>
                  <a:srgbClr val="990000"/>
                </a:solidFill>
                <a:latin typeface="Cambria" panose="02040503050406030204" pitchFamily="18" charset="0"/>
                <a:ea typeface="Cambria" panose="02040503050406030204" pitchFamily="18" charset="0"/>
              </a:rPr>
              <a:t>уроками</a:t>
            </a:r>
            <a:endParaRPr lang="en-US" sz="2800" b="1" dirty="0">
              <a:solidFill>
                <a:srgbClr val="990000"/>
              </a:solidFill>
              <a:latin typeface="Cambria" panose="02040503050406030204" pitchFamily="18" charset="0"/>
              <a:ea typeface="Cambria" panose="02040503050406030204" pitchFamily="18" charset="0"/>
            </a:endParaRPr>
          </a:p>
          <a:p>
            <a:r>
              <a:rPr lang="uk-UA" sz="2300" i="1" dirty="0" smtClean="0">
                <a:solidFill>
                  <a:srgbClr val="FF0000"/>
                </a:solidFill>
                <a:latin typeface="Cambria" panose="02040503050406030204" pitchFamily="18" charset="0"/>
                <a:ea typeface="Cambria" panose="02040503050406030204" pitchFamily="18" charset="0"/>
              </a:rPr>
              <a:t>	</a:t>
            </a:r>
            <a:r>
              <a:rPr lang="uk-UA" sz="2000" dirty="0">
                <a:latin typeface="Cambria" panose="02040503050406030204" pitchFamily="18" charset="0"/>
                <a:ea typeface="Cambria" panose="02040503050406030204" pitchFamily="18" charset="0"/>
              </a:rPr>
              <a:t> </a:t>
            </a:r>
            <a:endParaRPr lang="uk-UA" sz="2000" dirty="0" smtClean="0">
              <a:latin typeface="Cambria" panose="02040503050406030204" pitchFamily="18" charset="0"/>
              <a:ea typeface="Cambria" panose="02040503050406030204" pitchFamily="18" charset="0"/>
            </a:endParaRPr>
          </a:p>
          <a:p>
            <a:pPr algn="just"/>
            <a:r>
              <a:rPr lang="uk-UA" sz="2000" dirty="0">
                <a:latin typeface="Cambria" panose="02040503050406030204" pitchFamily="18" charset="0"/>
                <a:ea typeface="Cambria" panose="02040503050406030204" pitchFamily="18" charset="0"/>
              </a:rPr>
              <a:t>	</a:t>
            </a:r>
            <a:r>
              <a:rPr lang="uk-UA" dirty="0"/>
              <a:t> </a:t>
            </a:r>
            <a:r>
              <a:rPr lang="uk-UA" sz="2400" dirty="0">
                <a:latin typeface="Cambria" panose="02040503050406030204" pitchFamily="18" charset="0"/>
                <a:ea typeface="Cambria" panose="02040503050406030204" pitchFamily="18" charset="0"/>
              </a:rPr>
              <a:t>Зміст, форми, види та методи позакласної роботи з біології підпорядковані основним навчально-виховним завданням школи. Тому між позакласною і класною роботою з біології існує тісний зв’язок і послідовність.</a:t>
            </a:r>
            <a:endParaRPr lang="en-US" sz="2400" dirty="0">
              <a:latin typeface="Cambria" panose="02040503050406030204" pitchFamily="18" charset="0"/>
              <a:ea typeface="Cambria" panose="02040503050406030204" pitchFamily="18" charset="0"/>
            </a:endParaRPr>
          </a:p>
          <a:p>
            <a:pPr algn="just"/>
            <a:r>
              <a:rPr lang="uk-UA" sz="2400" dirty="0" smtClean="0">
                <a:latin typeface="Cambria" panose="02040503050406030204" pitchFamily="18" charset="0"/>
                <a:ea typeface="Cambria" panose="02040503050406030204" pitchFamily="18" charset="0"/>
              </a:rPr>
              <a:t>	Позакласна </a:t>
            </a:r>
            <a:r>
              <a:rPr lang="uk-UA" sz="2400" dirty="0">
                <a:latin typeface="Cambria" panose="02040503050406030204" pitchFamily="18" charset="0"/>
                <a:ea typeface="Cambria" panose="02040503050406030204" pitchFamily="18" charset="0"/>
              </a:rPr>
              <a:t>робота має не дублювати, а продовжувати класну роботу. Позакласні заняття поглиблюють і розширюють знання учнів, здобуті на </a:t>
            </a:r>
            <a:r>
              <a:rPr lang="uk-UA" sz="2400" dirty="0" err="1">
                <a:latin typeface="Cambria" panose="02040503050406030204" pitchFamily="18" charset="0"/>
                <a:ea typeface="Cambria" panose="02040503050406030204" pitchFamily="18" charset="0"/>
              </a:rPr>
              <a:t>уроці</a:t>
            </a:r>
            <a:r>
              <a:rPr lang="uk-UA" sz="2400" dirty="0">
                <a:latin typeface="Cambria" panose="02040503050406030204" pitchFamily="18" charset="0"/>
                <a:ea typeface="Cambria" panose="02040503050406030204" pitchFamily="18" charset="0"/>
              </a:rPr>
              <a:t>. </a:t>
            </a:r>
            <a:endParaRPr lang="en-US" sz="2400" dirty="0">
              <a:latin typeface="Cambria" panose="02040503050406030204" pitchFamily="18" charset="0"/>
              <a:ea typeface="Cambria" panose="02040503050406030204" pitchFamily="18" charset="0"/>
            </a:endParaRPr>
          </a:p>
          <a:p>
            <a:pPr algn="just"/>
            <a:r>
              <a:rPr lang="uk-UA" sz="2400" dirty="0" smtClean="0">
                <a:latin typeface="Cambria" panose="02040503050406030204" pitchFamily="18" charset="0"/>
                <a:ea typeface="Cambria" panose="02040503050406030204" pitchFamily="18" charset="0"/>
              </a:rPr>
              <a:t>	Бажання </a:t>
            </a:r>
            <a:r>
              <a:rPr lang="uk-UA" sz="2400" dirty="0">
                <a:latin typeface="Cambria" panose="02040503050406030204" pitchFamily="18" charset="0"/>
                <a:ea typeface="Cambria" panose="02040503050406030204" pitchFamily="18" charset="0"/>
              </a:rPr>
              <a:t>вступити до шкільного біологічного гуртка або брати участь у позакласних заходах повинно зароджуватись на </a:t>
            </a:r>
            <a:r>
              <a:rPr lang="uk-UA" sz="2400" dirty="0" err="1">
                <a:latin typeface="Cambria" panose="02040503050406030204" pitchFamily="18" charset="0"/>
                <a:ea typeface="Cambria" panose="02040503050406030204" pitchFamily="18" charset="0"/>
              </a:rPr>
              <a:t>уроках</a:t>
            </a:r>
            <a:r>
              <a:rPr lang="uk-UA" sz="2400" dirty="0">
                <a:latin typeface="Cambria" panose="02040503050406030204" pitchFamily="18" charset="0"/>
                <a:ea typeface="Cambria" panose="02040503050406030204" pitchFamily="18" charset="0"/>
              </a:rPr>
              <a:t> під час спостереження демонстраційних дослідів, виконання лабораторних завдань, читання книг та ін.</a:t>
            </a:r>
            <a:endParaRPr lang="en-US" sz="2400" dirty="0">
              <a:latin typeface="Cambria" panose="02040503050406030204" pitchFamily="18" charset="0"/>
              <a:ea typeface="Cambria" panose="02040503050406030204" pitchFamily="18" charset="0"/>
            </a:endParaRPr>
          </a:p>
          <a:p>
            <a:pPr algn="just"/>
            <a:r>
              <a:rPr lang="uk-UA" sz="2400" dirty="0" smtClean="0">
                <a:latin typeface="Cambria" panose="02040503050406030204" pitchFamily="18" charset="0"/>
                <a:ea typeface="Cambria" panose="02040503050406030204" pitchFamily="18" charset="0"/>
              </a:rPr>
              <a:t>	Треба </a:t>
            </a:r>
            <a:r>
              <a:rPr lang="uk-UA" sz="2400" dirty="0">
                <a:latin typeface="Cambria" panose="02040503050406030204" pitchFamily="18" charset="0"/>
                <a:ea typeface="Cambria" panose="02040503050406030204" pitchFamily="18" charset="0"/>
              </a:rPr>
              <a:t>пам’ятати, що проста копія або  хоч би найменший натяк на звичайний урок, може відбити в них бажання до набуття теоретичних знань у позаурочний час.</a:t>
            </a:r>
            <a:endParaRPr lang="en-US" sz="2400" dirty="0">
              <a:latin typeface="Cambria" panose="02040503050406030204" pitchFamily="18" charset="0"/>
              <a:ea typeface="Cambria" panose="02040503050406030204" pitchFamily="18" charset="0"/>
            </a:endParaRPr>
          </a:p>
          <a:p>
            <a:pPr lvl="0"/>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16053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9036496" cy="6047809"/>
          </a:xfrm>
          <a:prstGeom prst="rect">
            <a:avLst/>
          </a:prstGeom>
        </p:spPr>
        <p:txBody>
          <a:bodyPr wrap="square">
            <a:spAutoFit/>
          </a:bodyPr>
          <a:lstStyle/>
          <a:p>
            <a:pPr lvl="1"/>
            <a:r>
              <a:rPr lang="uk-UA" sz="2800" b="1" dirty="0" smtClean="0">
                <a:solidFill>
                  <a:srgbClr val="990000"/>
                </a:solidFill>
                <a:latin typeface="Cambria" panose="02040503050406030204" pitchFamily="18" charset="0"/>
                <a:ea typeface="Cambria" panose="02040503050406030204" pitchFamily="18" charset="0"/>
              </a:rPr>
              <a:t>6.</a:t>
            </a:r>
            <a:r>
              <a:rPr lang="uk-UA" sz="2400" b="1" dirty="0" smtClean="0">
                <a:solidFill>
                  <a:srgbClr val="990000"/>
                </a:solidFill>
                <a:latin typeface="Cambria" panose="02040503050406030204" pitchFamily="18" charset="0"/>
                <a:ea typeface="Cambria" panose="02040503050406030204" pitchFamily="18" charset="0"/>
              </a:rPr>
              <a:t> </a:t>
            </a:r>
            <a:r>
              <a:rPr lang="uk-UA" sz="2800" b="1" dirty="0">
                <a:solidFill>
                  <a:srgbClr val="990000"/>
                </a:solidFill>
                <a:latin typeface="Cambria" panose="02040503050406030204" pitchFamily="18" charset="0"/>
                <a:ea typeface="Cambria" panose="02040503050406030204" pitchFamily="18" charset="0"/>
              </a:rPr>
              <a:t>Взаємозв’язок позакласної роботи з </a:t>
            </a:r>
            <a:r>
              <a:rPr lang="uk-UA" sz="2800" b="1" dirty="0" err="1">
                <a:solidFill>
                  <a:srgbClr val="990000"/>
                </a:solidFill>
                <a:latin typeface="Cambria" panose="02040503050406030204" pitchFamily="18" charset="0"/>
                <a:ea typeface="Cambria" panose="02040503050406030204" pitchFamily="18" charset="0"/>
              </a:rPr>
              <a:t>уроками</a:t>
            </a:r>
            <a:endParaRPr lang="en-US" sz="2800" b="1" dirty="0">
              <a:solidFill>
                <a:srgbClr val="990000"/>
              </a:solidFill>
              <a:latin typeface="Cambria" panose="02040503050406030204" pitchFamily="18" charset="0"/>
              <a:ea typeface="Cambria" panose="02040503050406030204" pitchFamily="18" charset="0"/>
            </a:endParaRPr>
          </a:p>
          <a:p>
            <a:r>
              <a:rPr lang="uk-UA" sz="2300" i="1" dirty="0" smtClean="0">
                <a:solidFill>
                  <a:srgbClr val="FF0000"/>
                </a:solidFill>
                <a:latin typeface="Cambria" panose="02040503050406030204" pitchFamily="18" charset="0"/>
                <a:ea typeface="Cambria" panose="02040503050406030204" pitchFamily="18" charset="0"/>
              </a:rPr>
              <a:t>	</a:t>
            </a:r>
            <a:r>
              <a:rPr lang="uk-UA" sz="2000" dirty="0">
                <a:latin typeface="Cambria" panose="02040503050406030204" pitchFamily="18" charset="0"/>
                <a:ea typeface="Cambria" panose="02040503050406030204" pitchFamily="18" charset="0"/>
              </a:rPr>
              <a:t> </a:t>
            </a:r>
            <a:endParaRPr lang="uk-UA" sz="2000" dirty="0" smtClean="0">
              <a:latin typeface="Cambria" panose="02040503050406030204" pitchFamily="18" charset="0"/>
              <a:ea typeface="Cambria" panose="02040503050406030204" pitchFamily="18" charset="0"/>
            </a:endParaRPr>
          </a:p>
          <a:p>
            <a:pPr algn="just"/>
            <a:r>
              <a:rPr lang="uk-UA" sz="2000" dirty="0">
                <a:latin typeface="Cambria" panose="02040503050406030204" pitchFamily="18" charset="0"/>
                <a:ea typeface="Cambria" panose="02040503050406030204" pitchFamily="18" charset="0"/>
              </a:rPr>
              <a:t>	</a:t>
            </a:r>
            <a:r>
              <a:rPr lang="uk-UA" sz="2800" dirty="0">
                <a:latin typeface="Cambria" panose="02040503050406030204" pitchFamily="18" charset="0"/>
                <a:ea typeface="Cambria" panose="02040503050406030204" pitchFamily="18" charset="0"/>
              </a:rPr>
              <a:t> Якщо вчитель зумів викликати в учнів цікавість до певних явищ, то вони можуть побажати дізнатись про них більше і глибше, ніж про це розповідають на </a:t>
            </a:r>
            <a:r>
              <a:rPr lang="uk-UA" sz="2800" dirty="0" err="1">
                <a:latin typeface="Cambria" panose="02040503050406030204" pitchFamily="18" charset="0"/>
                <a:ea typeface="Cambria" panose="02040503050406030204" pitchFamily="18" charset="0"/>
              </a:rPr>
              <a:t>уроці</a:t>
            </a:r>
            <a:r>
              <a:rPr lang="uk-UA" sz="2800" dirty="0">
                <a:latin typeface="Cambria" panose="02040503050406030204" pitchFamily="18" charset="0"/>
                <a:ea typeface="Cambria" panose="02040503050406030204" pitchFamily="18" charset="0"/>
              </a:rPr>
              <a:t> й написано в шкільних підручниках.</a:t>
            </a:r>
            <a:endParaRPr lang="en-US" sz="2800" dirty="0">
              <a:latin typeface="Cambria" panose="02040503050406030204" pitchFamily="18" charset="0"/>
              <a:ea typeface="Cambria" panose="02040503050406030204" pitchFamily="18" charset="0"/>
            </a:endParaRPr>
          </a:p>
          <a:p>
            <a:pPr algn="just"/>
            <a:r>
              <a:rPr lang="uk-UA" sz="2800" dirty="0" smtClean="0">
                <a:latin typeface="Cambria" panose="02040503050406030204" pitchFamily="18" charset="0"/>
                <a:ea typeface="Cambria" panose="02040503050406030204" pitchFamily="18" charset="0"/>
              </a:rPr>
              <a:t>	Підвищуючи </a:t>
            </a:r>
            <a:r>
              <a:rPr lang="uk-UA" sz="2800" dirty="0">
                <a:latin typeface="Cambria" panose="02040503050406030204" pitchFamily="18" charset="0"/>
                <a:ea typeface="Cambria" panose="02040503050406030204" pitchFamily="18" charset="0"/>
              </a:rPr>
              <a:t>інтерес учнів до біології на </a:t>
            </a:r>
            <a:r>
              <a:rPr lang="uk-UA" sz="2800" dirty="0" err="1">
                <a:latin typeface="Cambria" panose="02040503050406030204" pitchFamily="18" charset="0"/>
                <a:ea typeface="Cambria" panose="02040503050406030204" pitchFamily="18" charset="0"/>
              </a:rPr>
              <a:t>уроках</a:t>
            </a:r>
            <a:r>
              <a:rPr lang="uk-UA" sz="2800" dirty="0">
                <a:latin typeface="Cambria" panose="02040503050406030204" pitchFamily="18" charset="0"/>
                <a:ea typeface="Cambria" panose="02040503050406030204" pitchFamily="18" charset="0"/>
              </a:rPr>
              <a:t>, учитель залучає до позакласної роботи нових учнів. Окремі зацікавлені учні, учасники тимчасових натуралістичних груп і юннати організують під керівництвом учителя різні масові заходи.</a:t>
            </a:r>
            <a:endParaRPr lang="en-US" sz="2800" dirty="0">
              <a:latin typeface="Cambria" panose="02040503050406030204" pitchFamily="18" charset="0"/>
              <a:ea typeface="Cambria" panose="02040503050406030204" pitchFamily="18" charset="0"/>
            </a:endParaRPr>
          </a:p>
          <a:p>
            <a:pPr algn="just"/>
            <a:r>
              <a:rPr lang="uk-UA" sz="2800" dirty="0" smtClean="0">
                <a:latin typeface="Cambria" panose="02040503050406030204" pitchFamily="18" charset="0"/>
                <a:ea typeface="Cambria" panose="02040503050406030204" pitchFamily="18" charset="0"/>
              </a:rPr>
              <a:t>	Позакласна </a:t>
            </a:r>
            <a:r>
              <a:rPr lang="uk-UA" sz="2800" dirty="0">
                <a:latin typeface="Cambria" panose="02040503050406030204" pitchFamily="18" charset="0"/>
                <a:ea typeface="Cambria" panose="02040503050406030204" pitchFamily="18" charset="0"/>
              </a:rPr>
              <a:t>робота сприяє підвищенню інтересу до вивчення біології, а також підвищенню успішності з цього предмета. </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742442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208912" cy="5693866"/>
          </a:xfrm>
          <a:prstGeom prst="rect">
            <a:avLst/>
          </a:prstGeom>
        </p:spPr>
        <p:txBody>
          <a:bodyPr wrap="square">
            <a:spAutoFit/>
          </a:bodyPr>
          <a:lstStyle/>
          <a:p>
            <a:pPr algn="just"/>
            <a:r>
              <a:rPr lang="uk-UA" sz="2800" b="1" dirty="0">
                <a:latin typeface="Cambria" panose="02040503050406030204" pitchFamily="18" charset="0"/>
                <a:ea typeface="Cambria" panose="02040503050406030204" pitchFamily="18" charset="0"/>
              </a:rPr>
              <a:t>Завдання </a:t>
            </a:r>
            <a:r>
              <a:rPr lang="uk-UA" sz="2800" dirty="0">
                <a:latin typeface="Cambria" panose="02040503050406030204" pitchFamily="18" charset="0"/>
                <a:ea typeface="Cambria" panose="02040503050406030204" pitchFamily="18" charset="0"/>
              </a:rPr>
              <a:t>методики позакласної роботи з біології:</a:t>
            </a:r>
            <a:endParaRPr lang="en-US" sz="2800" dirty="0">
              <a:latin typeface="Cambria" panose="02040503050406030204" pitchFamily="18" charset="0"/>
              <a:ea typeface="Cambria" panose="02040503050406030204" pitchFamily="18" charset="0"/>
            </a:endParaRPr>
          </a:p>
          <a:p>
            <a:pPr marL="457200" lvl="0" indent="-457200" algn="just">
              <a:buFont typeface="Wingdings" panose="05000000000000000000" pitchFamily="2" charset="2"/>
              <a:buChar char="ü"/>
            </a:pPr>
            <a:r>
              <a:rPr lang="uk-UA" sz="2800" dirty="0">
                <a:latin typeface="Cambria" panose="02040503050406030204" pitchFamily="18" charset="0"/>
                <a:ea typeface="Cambria" panose="02040503050406030204" pitchFamily="18" charset="0"/>
              </a:rPr>
              <a:t>правильно визначити мету позакласної діяльності учнів, </a:t>
            </a:r>
            <a:endParaRPr lang="en-US" sz="2800" dirty="0">
              <a:latin typeface="Cambria" panose="02040503050406030204" pitchFamily="18" charset="0"/>
              <a:ea typeface="Cambria" panose="02040503050406030204" pitchFamily="18" charset="0"/>
            </a:endParaRPr>
          </a:p>
          <a:p>
            <a:pPr marL="457200" lvl="0" indent="-457200" algn="just">
              <a:buFont typeface="Wingdings" panose="05000000000000000000" pitchFamily="2" charset="2"/>
              <a:buChar char="ü"/>
            </a:pPr>
            <a:r>
              <a:rPr lang="uk-UA" sz="2800" dirty="0">
                <a:latin typeface="Cambria" panose="02040503050406030204" pitchFamily="18" charset="0"/>
                <a:ea typeface="Cambria" panose="02040503050406030204" pitchFamily="18" charset="0"/>
              </a:rPr>
              <a:t>розробити зміст позакласної роботи, </a:t>
            </a:r>
            <a:endParaRPr lang="en-US" sz="2800" dirty="0">
              <a:latin typeface="Cambria" panose="02040503050406030204" pitchFamily="18" charset="0"/>
              <a:ea typeface="Cambria" panose="02040503050406030204" pitchFamily="18" charset="0"/>
            </a:endParaRPr>
          </a:p>
          <a:p>
            <a:pPr marL="457200" lvl="0" indent="-457200" algn="just">
              <a:buFont typeface="Wingdings" panose="05000000000000000000" pitchFamily="2" charset="2"/>
              <a:buChar char="ü"/>
            </a:pPr>
            <a:r>
              <a:rPr lang="uk-UA" sz="2800" dirty="0">
                <a:latin typeface="Cambria" panose="02040503050406030204" pitchFamily="18" charset="0"/>
                <a:ea typeface="Cambria" panose="02040503050406030204" pitchFamily="18" charset="0"/>
              </a:rPr>
              <a:t>організацію, методи і прийоми викладання, засоби навчання,</a:t>
            </a:r>
            <a:endParaRPr lang="en-US" sz="2800" dirty="0">
              <a:latin typeface="Cambria" panose="02040503050406030204" pitchFamily="18" charset="0"/>
              <a:ea typeface="Cambria" panose="02040503050406030204" pitchFamily="18" charset="0"/>
            </a:endParaRPr>
          </a:p>
          <a:p>
            <a:pPr marL="457200" lvl="0" indent="-457200" algn="just">
              <a:buFont typeface="Wingdings" panose="05000000000000000000" pitchFamily="2" charset="2"/>
              <a:buChar char="ü"/>
            </a:pPr>
            <a:r>
              <a:rPr lang="uk-UA" sz="2800" dirty="0">
                <a:latin typeface="Cambria" panose="02040503050406030204" pitchFamily="18" charset="0"/>
                <a:ea typeface="Cambria" panose="02040503050406030204" pitchFamily="18" charset="0"/>
              </a:rPr>
              <a:t>досліджувати особливості засвоєння учнями біології в позакласній роботі, її роль у розширенні і поглибленні знань з біології. </a:t>
            </a:r>
            <a:endParaRPr lang="uk-UA" sz="2800" dirty="0" smtClean="0">
              <a:latin typeface="Cambria" panose="02040503050406030204" pitchFamily="18" charset="0"/>
              <a:ea typeface="Cambria" panose="02040503050406030204" pitchFamily="18" charset="0"/>
            </a:endParaRPr>
          </a:p>
          <a:p>
            <a:pPr algn="just"/>
            <a:endParaRPr lang="uk-UA" sz="2800" dirty="0" smtClean="0">
              <a:latin typeface="Cambria" panose="02040503050406030204" pitchFamily="18" charset="0"/>
              <a:ea typeface="Cambria" panose="02040503050406030204" pitchFamily="18" charset="0"/>
            </a:endParaRPr>
          </a:p>
          <a:p>
            <a:pPr algn="just"/>
            <a:r>
              <a:rPr lang="uk-UA" sz="2800" dirty="0" smtClean="0">
                <a:latin typeface="Cambria" panose="02040503050406030204" pitchFamily="18" charset="0"/>
                <a:ea typeface="Cambria" panose="02040503050406030204" pitchFamily="18" charset="0"/>
              </a:rPr>
              <a:t>Розрізняють </a:t>
            </a:r>
            <a:r>
              <a:rPr lang="uk-UA" sz="2800" b="1" dirty="0">
                <a:latin typeface="Cambria" panose="02040503050406030204" pitchFamily="18" charset="0"/>
                <a:ea typeface="Cambria" panose="02040503050406030204" pitchFamily="18" charset="0"/>
              </a:rPr>
              <a:t>індивідуальну, групову та масову форми</a:t>
            </a:r>
            <a:r>
              <a:rPr lang="uk-UA" sz="2800" dirty="0">
                <a:latin typeface="Cambria" panose="02040503050406030204" pitchFamily="18" charset="0"/>
                <a:ea typeface="Cambria" panose="02040503050406030204" pitchFamily="18" charset="0"/>
              </a:rPr>
              <a:t> позакласної роботи з біології</a:t>
            </a:r>
            <a:r>
              <a:rPr lang="uk-UA" sz="2800" dirty="0" smtClean="0">
                <a:latin typeface="Cambria" panose="02040503050406030204" pitchFamily="18" charset="0"/>
                <a:ea typeface="Cambria" panose="02040503050406030204" pitchFamily="18" charset="0"/>
              </a:rPr>
              <a:t>.</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5716661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9036496" cy="5616922"/>
          </a:xfrm>
          <a:prstGeom prst="rect">
            <a:avLst/>
          </a:prstGeom>
        </p:spPr>
        <p:txBody>
          <a:bodyPr wrap="square">
            <a:spAutoFit/>
          </a:bodyPr>
          <a:lstStyle/>
          <a:p>
            <a:pPr lvl="1"/>
            <a:r>
              <a:rPr lang="uk-UA" sz="2800" b="1" dirty="0" smtClean="0">
                <a:solidFill>
                  <a:srgbClr val="990000"/>
                </a:solidFill>
                <a:latin typeface="Cambria" panose="02040503050406030204" pitchFamily="18" charset="0"/>
                <a:ea typeface="Cambria" panose="02040503050406030204" pitchFamily="18" charset="0"/>
              </a:rPr>
              <a:t>6.</a:t>
            </a:r>
            <a:r>
              <a:rPr lang="uk-UA" sz="2400" b="1" dirty="0" smtClean="0">
                <a:solidFill>
                  <a:srgbClr val="990000"/>
                </a:solidFill>
                <a:latin typeface="Cambria" panose="02040503050406030204" pitchFamily="18" charset="0"/>
                <a:ea typeface="Cambria" panose="02040503050406030204" pitchFamily="18" charset="0"/>
              </a:rPr>
              <a:t> </a:t>
            </a:r>
            <a:r>
              <a:rPr lang="uk-UA" sz="2800" b="1" dirty="0">
                <a:solidFill>
                  <a:srgbClr val="990000"/>
                </a:solidFill>
                <a:latin typeface="Cambria" panose="02040503050406030204" pitchFamily="18" charset="0"/>
                <a:ea typeface="Cambria" panose="02040503050406030204" pitchFamily="18" charset="0"/>
              </a:rPr>
              <a:t>Взаємозв’язок позакласної роботи з </a:t>
            </a:r>
            <a:r>
              <a:rPr lang="uk-UA" sz="2800" b="1" dirty="0" err="1">
                <a:solidFill>
                  <a:srgbClr val="990000"/>
                </a:solidFill>
                <a:latin typeface="Cambria" panose="02040503050406030204" pitchFamily="18" charset="0"/>
                <a:ea typeface="Cambria" panose="02040503050406030204" pitchFamily="18" charset="0"/>
              </a:rPr>
              <a:t>уроками</a:t>
            </a:r>
            <a:endParaRPr lang="en-US" sz="2800" b="1" dirty="0">
              <a:solidFill>
                <a:srgbClr val="990000"/>
              </a:solidFill>
              <a:latin typeface="Cambria" panose="02040503050406030204" pitchFamily="18" charset="0"/>
              <a:ea typeface="Cambria" panose="02040503050406030204" pitchFamily="18" charset="0"/>
            </a:endParaRPr>
          </a:p>
          <a:p>
            <a:r>
              <a:rPr lang="uk-UA" sz="2300" i="1" dirty="0" smtClean="0">
                <a:solidFill>
                  <a:srgbClr val="FF0000"/>
                </a:solidFill>
                <a:latin typeface="Cambria" panose="02040503050406030204" pitchFamily="18" charset="0"/>
                <a:ea typeface="Cambria" panose="02040503050406030204" pitchFamily="18" charset="0"/>
              </a:rPr>
              <a:t>	</a:t>
            </a:r>
            <a:r>
              <a:rPr lang="uk-UA" sz="2000" dirty="0">
                <a:latin typeface="Cambria" panose="02040503050406030204" pitchFamily="18" charset="0"/>
                <a:ea typeface="Cambria" panose="02040503050406030204" pitchFamily="18" charset="0"/>
              </a:rPr>
              <a:t> </a:t>
            </a:r>
            <a:endParaRPr lang="uk-UA" sz="2000" dirty="0" smtClean="0">
              <a:latin typeface="Cambria" panose="02040503050406030204" pitchFamily="18" charset="0"/>
              <a:ea typeface="Cambria" panose="02040503050406030204" pitchFamily="18" charset="0"/>
            </a:endParaRPr>
          </a:p>
          <a:p>
            <a:r>
              <a:rPr lang="uk-UA" sz="2000" dirty="0">
                <a:latin typeface="Cambria" panose="02040503050406030204" pitchFamily="18" charset="0"/>
                <a:ea typeface="Cambria" panose="02040503050406030204" pitchFamily="18" charset="0"/>
              </a:rPr>
              <a:t>	</a:t>
            </a:r>
            <a:r>
              <a:rPr lang="uk-UA" sz="2800" dirty="0">
                <a:latin typeface="Cambria" panose="02040503050406030204" pitchFamily="18" charset="0"/>
                <a:ea typeface="Cambria" panose="02040503050406030204" pitchFamily="18" charset="0"/>
              </a:rPr>
              <a:t> </a:t>
            </a:r>
            <a:r>
              <a:rPr lang="uk-UA" sz="2800" i="1" dirty="0">
                <a:latin typeface="Cambria" panose="02040503050406030204" pitchFamily="18" charset="0"/>
                <a:ea typeface="Cambria" panose="02040503050406030204" pitchFamily="18" charset="0"/>
              </a:rPr>
              <a:t>Форми позакласної роботи переносяться і на урок</a:t>
            </a:r>
            <a:r>
              <a:rPr lang="uk-UA" sz="2800" dirty="0">
                <a:latin typeface="Cambria" panose="02040503050406030204" pitchFamily="18" charset="0"/>
                <a:ea typeface="Cambria" panose="02040503050406030204" pitchFamily="18" charset="0"/>
              </a:rPr>
              <a:t> (нестандартні </a:t>
            </a:r>
            <a:r>
              <a:rPr lang="uk-UA" sz="2800" dirty="0" err="1">
                <a:latin typeface="Cambria" panose="02040503050406030204" pitchFamily="18" charset="0"/>
                <a:ea typeface="Cambria" panose="02040503050406030204" pitchFamily="18" charset="0"/>
              </a:rPr>
              <a:t>уроки</a:t>
            </a:r>
            <a:r>
              <a:rPr lang="uk-UA" sz="2800" dirty="0">
                <a:latin typeface="Cambria" panose="02040503050406030204" pitchFamily="18" charset="0"/>
                <a:ea typeface="Cambria" panose="02040503050406030204" pitchFamily="18" charset="0"/>
              </a:rPr>
              <a:t>). Поєднання класної та позакласної форм роботи збагачує урок, наповнює його новим змістом, підвищує до нього інтерес учнів. </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Результати індивідуальної, групової епізодичної та гурткової роботи використовуються на </a:t>
            </a:r>
            <a:r>
              <a:rPr lang="uk-UA" sz="2800" dirty="0" err="1">
                <a:latin typeface="Cambria" panose="02040503050406030204" pitchFamily="18" charset="0"/>
                <a:ea typeface="Cambria" panose="02040503050406030204" pitchFamily="18" charset="0"/>
              </a:rPr>
              <a:t>уроках</a:t>
            </a:r>
            <a:r>
              <a:rPr lang="uk-UA" sz="2800" dirty="0">
                <a:latin typeface="Cambria" panose="02040503050406030204" pitchFamily="18" charset="0"/>
                <a:ea typeface="Cambria" panose="02040503050406030204" pitchFamily="18" charset="0"/>
              </a:rPr>
              <a:t> як їхня необхідна складова частина і, таким чином, стають надбанням всіх учнів. На </a:t>
            </a:r>
            <a:r>
              <a:rPr lang="uk-UA" sz="2800" dirty="0" err="1">
                <a:latin typeface="Cambria" panose="02040503050406030204" pitchFamily="18" charset="0"/>
                <a:ea typeface="Cambria" panose="02040503050406030204" pitchFamily="18" charset="0"/>
              </a:rPr>
              <a:t>уроках</a:t>
            </a:r>
            <a:r>
              <a:rPr lang="uk-UA" sz="2800" dirty="0">
                <a:latin typeface="Cambria" panose="02040503050406030204" pitchFamily="18" charset="0"/>
                <a:ea typeface="Cambria" panose="02040503050406030204" pitchFamily="18" charset="0"/>
              </a:rPr>
              <a:t> учитель демонструє посібники, виготовлені школярами, що проводили спостереження і досліди, зачитує витяги з щоденників спостережень тощо</a:t>
            </a:r>
            <a:r>
              <a:rPr lang="uk-UA" sz="2800" dirty="0" smtClean="0">
                <a:latin typeface="Cambria" panose="02040503050406030204" pitchFamily="18" charset="0"/>
                <a:ea typeface="Cambria" panose="02040503050406030204" pitchFamily="18" charset="0"/>
              </a:rPr>
              <a:t>. </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24242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9036496" cy="6540252"/>
          </a:xfrm>
          <a:prstGeom prst="rect">
            <a:avLst/>
          </a:prstGeom>
        </p:spPr>
        <p:txBody>
          <a:bodyPr wrap="square">
            <a:spAutoFit/>
          </a:bodyPr>
          <a:lstStyle/>
          <a:p>
            <a:pPr lvl="1"/>
            <a:r>
              <a:rPr lang="uk-UA" sz="2800" b="1" dirty="0" smtClean="0">
                <a:solidFill>
                  <a:srgbClr val="990000"/>
                </a:solidFill>
                <a:latin typeface="Cambria" panose="02040503050406030204" pitchFamily="18" charset="0"/>
                <a:ea typeface="Cambria" panose="02040503050406030204" pitchFamily="18" charset="0"/>
              </a:rPr>
              <a:t>6.</a:t>
            </a:r>
            <a:r>
              <a:rPr lang="uk-UA" sz="2400" b="1" dirty="0" smtClean="0">
                <a:solidFill>
                  <a:srgbClr val="990000"/>
                </a:solidFill>
                <a:latin typeface="Cambria" panose="02040503050406030204" pitchFamily="18" charset="0"/>
                <a:ea typeface="Cambria" panose="02040503050406030204" pitchFamily="18" charset="0"/>
              </a:rPr>
              <a:t> </a:t>
            </a:r>
            <a:r>
              <a:rPr lang="uk-UA" sz="2800" b="1" dirty="0">
                <a:solidFill>
                  <a:srgbClr val="990000"/>
                </a:solidFill>
                <a:latin typeface="Cambria" panose="02040503050406030204" pitchFamily="18" charset="0"/>
                <a:ea typeface="Cambria" panose="02040503050406030204" pitchFamily="18" charset="0"/>
              </a:rPr>
              <a:t>Взаємозв’язок позакласної роботи з </a:t>
            </a:r>
            <a:r>
              <a:rPr lang="uk-UA" sz="2800" b="1" dirty="0" err="1">
                <a:solidFill>
                  <a:srgbClr val="990000"/>
                </a:solidFill>
                <a:latin typeface="Cambria" panose="02040503050406030204" pitchFamily="18" charset="0"/>
                <a:ea typeface="Cambria" panose="02040503050406030204" pitchFamily="18" charset="0"/>
              </a:rPr>
              <a:t>уроками</a:t>
            </a:r>
            <a:endParaRPr lang="en-US" sz="2800" b="1" dirty="0">
              <a:solidFill>
                <a:srgbClr val="990000"/>
              </a:solidFill>
              <a:latin typeface="Cambria" panose="02040503050406030204" pitchFamily="18" charset="0"/>
              <a:ea typeface="Cambria" panose="02040503050406030204" pitchFamily="18" charset="0"/>
            </a:endParaRPr>
          </a:p>
          <a:p>
            <a:r>
              <a:rPr lang="uk-UA" sz="2300" i="1" dirty="0" smtClean="0">
                <a:solidFill>
                  <a:srgbClr val="FF0000"/>
                </a:solidFill>
                <a:latin typeface="Cambria" panose="02040503050406030204" pitchFamily="18" charset="0"/>
                <a:ea typeface="Cambria" panose="02040503050406030204" pitchFamily="18" charset="0"/>
              </a:rPr>
              <a:t>	</a:t>
            </a:r>
            <a:r>
              <a:rPr lang="uk-UA" sz="2000" dirty="0">
                <a:latin typeface="Cambria" panose="02040503050406030204" pitchFamily="18" charset="0"/>
                <a:ea typeface="Cambria" panose="02040503050406030204" pitchFamily="18" charset="0"/>
              </a:rPr>
              <a:t> </a:t>
            </a:r>
            <a:endParaRPr lang="uk-UA" sz="2000" dirty="0" smtClean="0">
              <a:latin typeface="Cambria" panose="02040503050406030204" pitchFamily="18" charset="0"/>
              <a:ea typeface="Cambria" panose="02040503050406030204" pitchFamily="18" charset="0"/>
            </a:endParaRPr>
          </a:p>
          <a:p>
            <a:pPr algn="just"/>
            <a:r>
              <a:rPr lang="uk-UA" sz="2000" dirty="0">
                <a:latin typeface="Cambria" panose="02040503050406030204" pitchFamily="18" charset="0"/>
                <a:ea typeface="Cambria" panose="02040503050406030204" pitchFamily="18" charset="0"/>
              </a:rPr>
              <a:t>	</a:t>
            </a:r>
            <a:r>
              <a:rPr lang="uk-UA" sz="2800" dirty="0">
                <a:latin typeface="Cambria" panose="02040503050406030204" pitchFamily="18" charset="0"/>
                <a:ea typeface="Cambria" panose="02040503050406030204" pitchFamily="18" charset="0"/>
              </a:rPr>
              <a:t> </a:t>
            </a:r>
            <a:r>
              <a:rPr lang="uk-UA" sz="2000" dirty="0">
                <a:latin typeface="Cambria" panose="02040503050406030204" pitchFamily="18" charset="0"/>
                <a:ea typeface="Cambria" panose="02040503050406030204" pitchFamily="18" charset="0"/>
              </a:rPr>
              <a:t>Позакласна робота з біології повинна включати самостійні дослідження школярів і надавати можливість відчути їм стан першовідкривачів, викликати справжній інтерес до пізнання живої природи.</a:t>
            </a:r>
            <a:endParaRPr lang="en-US" sz="2000" dirty="0">
              <a:latin typeface="Cambria" panose="02040503050406030204" pitchFamily="18" charset="0"/>
              <a:ea typeface="Cambria" panose="02040503050406030204" pitchFamily="18" charset="0"/>
            </a:endParaRPr>
          </a:p>
          <a:p>
            <a:pPr algn="just"/>
            <a:r>
              <a:rPr lang="uk-UA" sz="2000" dirty="0" smtClean="0">
                <a:latin typeface="Cambria" panose="02040503050406030204" pitchFamily="18" charset="0"/>
                <a:ea typeface="Cambria" panose="02040503050406030204" pitchFamily="18" charset="0"/>
              </a:rPr>
              <a:t>	Бажано </a:t>
            </a:r>
            <a:r>
              <a:rPr lang="uk-UA" sz="2000" dirty="0">
                <a:latin typeface="Cambria" panose="02040503050406030204" pitchFamily="18" charset="0"/>
                <a:ea typeface="Cambria" panose="02040503050406030204" pitchFamily="18" charset="0"/>
              </a:rPr>
              <a:t>спільно планувати класну і позакласну роботу, наприклад, за таким планом: </a:t>
            </a:r>
            <a:endParaRPr lang="uk-UA" sz="2000" dirty="0" smtClean="0">
              <a:latin typeface="Cambria" panose="02040503050406030204" pitchFamily="18" charset="0"/>
              <a:ea typeface="Cambria" panose="02040503050406030204" pitchFamily="18" charset="0"/>
            </a:endParaRPr>
          </a:p>
          <a:p>
            <a:pPr marL="457200" indent="-457200" algn="just">
              <a:buAutoNum type="arabicParenR"/>
            </a:pPr>
            <a:r>
              <a:rPr lang="uk-UA" sz="2000" dirty="0" smtClean="0">
                <a:latin typeface="Cambria" panose="02040503050406030204" pitchFamily="18" charset="0"/>
                <a:ea typeface="Cambria" panose="02040503050406030204" pitchFamily="18" charset="0"/>
              </a:rPr>
              <a:t>розділ </a:t>
            </a:r>
            <a:r>
              <a:rPr lang="uk-UA" sz="2000" dirty="0">
                <a:latin typeface="Cambria" panose="02040503050406030204" pitchFamily="18" charset="0"/>
                <a:ea typeface="Cambria" panose="02040503050406030204" pitchFamily="18" charset="0"/>
              </a:rPr>
              <a:t>програми, </a:t>
            </a:r>
            <a:endParaRPr lang="uk-UA" sz="2000" dirty="0" smtClean="0">
              <a:latin typeface="Cambria" panose="02040503050406030204" pitchFamily="18" charset="0"/>
              <a:ea typeface="Cambria" panose="02040503050406030204" pitchFamily="18" charset="0"/>
            </a:endParaRPr>
          </a:p>
          <a:p>
            <a:pPr marL="457200" indent="-457200" algn="just">
              <a:buAutoNum type="arabicParenR"/>
            </a:pPr>
            <a:r>
              <a:rPr lang="uk-UA" sz="2000" dirty="0" smtClean="0">
                <a:latin typeface="Cambria" panose="02040503050406030204" pitchFamily="18" charset="0"/>
                <a:ea typeface="Cambria" panose="02040503050406030204" pitchFamily="18" charset="0"/>
              </a:rPr>
              <a:t>кількість </a:t>
            </a:r>
            <a:r>
              <a:rPr lang="uk-UA" sz="2000" dirty="0">
                <a:latin typeface="Cambria" panose="02040503050406030204" pitchFamily="18" charset="0"/>
                <a:ea typeface="Cambria" panose="02040503050406030204" pitchFamily="18" charset="0"/>
              </a:rPr>
              <a:t>годин на тему, </a:t>
            </a:r>
            <a:endParaRPr lang="uk-UA" sz="2000" dirty="0" smtClean="0">
              <a:latin typeface="Cambria" panose="02040503050406030204" pitchFamily="18" charset="0"/>
              <a:ea typeface="Cambria" panose="02040503050406030204" pitchFamily="18" charset="0"/>
            </a:endParaRPr>
          </a:p>
          <a:p>
            <a:pPr marL="457200" indent="-457200" algn="just">
              <a:buAutoNum type="arabicParenR"/>
            </a:pPr>
            <a:r>
              <a:rPr lang="uk-UA" sz="2000" dirty="0" smtClean="0">
                <a:latin typeface="Cambria" panose="02040503050406030204" pitchFamily="18" charset="0"/>
                <a:ea typeface="Cambria" panose="02040503050406030204" pitchFamily="18" charset="0"/>
              </a:rPr>
              <a:t>розбивка </a:t>
            </a:r>
            <a:r>
              <a:rPr lang="uk-UA" sz="2000" dirty="0">
                <a:latin typeface="Cambria" panose="02040503050406030204" pitchFamily="18" charset="0"/>
                <a:ea typeface="Cambria" panose="02040503050406030204" pitchFamily="18" charset="0"/>
              </a:rPr>
              <a:t>на </a:t>
            </a:r>
            <a:r>
              <a:rPr lang="uk-UA" sz="2000" dirty="0" err="1">
                <a:latin typeface="Cambria" panose="02040503050406030204" pitchFamily="18" charset="0"/>
                <a:ea typeface="Cambria" panose="02040503050406030204" pitchFamily="18" charset="0"/>
              </a:rPr>
              <a:t>уроки</a:t>
            </a:r>
            <a:r>
              <a:rPr lang="uk-UA" sz="2000" dirty="0">
                <a:latin typeface="Cambria" panose="02040503050406030204" pitchFamily="18" charset="0"/>
                <a:ea typeface="Cambria" panose="02040503050406030204" pitchFamily="18" charset="0"/>
              </a:rPr>
              <a:t>, </a:t>
            </a:r>
            <a:endParaRPr lang="uk-UA" sz="2000" dirty="0" smtClean="0">
              <a:latin typeface="Cambria" panose="02040503050406030204" pitchFamily="18" charset="0"/>
              <a:ea typeface="Cambria" panose="02040503050406030204" pitchFamily="18" charset="0"/>
            </a:endParaRPr>
          </a:p>
          <a:p>
            <a:pPr marL="457200" indent="-457200" algn="just">
              <a:buAutoNum type="arabicParenR"/>
            </a:pPr>
            <a:r>
              <a:rPr lang="uk-UA" sz="2000" dirty="0" smtClean="0">
                <a:latin typeface="Cambria" panose="02040503050406030204" pitchFamily="18" charset="0"/>
                <a:ea typeface="Cambria" panose="02040503050406030204" pitchFamily="18" charset="0"/>
              </a:rPr>
              <a:t>дата</a:t>
            </a:r>
            <a:r>
              <a:rPr lang="uk-UA" sz="2000" dirty="0">
                <a:latin typeface="Cambria" panose="02040503050406030204" pitchFamily="18" charset="0"/>
                <a:ea typeface="Cambria" panose="02040503050406030204" pitchFamily="18" charset="0"/>
              </a:rPr>
              <a:t>, </a:t>
            </a:r>
            <a:endParaRPr lang="uk-UA" sz="2000" dirty="0" smtClean="0">
              <a:latin typeface="Cambria" panose="02040503050406030204" pitchFamily="18" charset="0"/>
              <a:ea typeface="Cambria" panose="02040503050406030204" pitchFamily="18" charset="0"/>
            </a:endParaRPr>
          </a:p>
          <a:p>
            <a:pPr marL="457200" indent="-457200" algn="just">
              <a:buAutoNum type="arabicParenR"/>
            </a:pPr>
            <a:r>
              <a:rPr lang="uk-UA" sz="2000" dirty="0" smtClean="0">
                <a:latin typeface="Cambria" panose="02040503050406030204" pitchFamily="18" charset="0"/>
                <a:ea typeface="Cambria" panose="02040503050406030204" pitchFamily="18" charset="0"/>
              </a:rPr>
              <a:t>лабораторні </a:t>
            </a:r>
            <a:r>
              <a:rPr lang="uk-UA" sz="2000" dirty="0">
                <a:latin typeface="Cambria" panose="02040503050406030204" pitchFamily="18" charset="0"/>
                <a:ea typeface="Cambria" panose="02040503050406030204" pitchFamily="18" charset="0"/>
              </a:rPr>
              <a:t>і практичні заняття, екскурсії, </a:t>
            </a:r>
            <a:endParaRPr lang="uk-UA" sz="2000" dirty="0" smtClean="0">
              <a:latin typeface="Cambria" panose="02040503050406030204" pitchFamily="18" charset="0"/>
              <a:ea typeface="Cambria" panose="02040503050406030204" pitchFamily="18" charset="0"/>
            </a:endParaRPr>
          </a:p>
          <a:p>
            <a:pPr marL="457200" indent="-457200" algn="just">
              <a:buAutoNum type="arabicParenR"/>
            </a:pPr>
            <a:r>
              <a:rPr lang="uk-UA" sz="2000" dirty="0" smtClean="0">
                <a:latin typeface="Cambria" panose="02040503050406030204" pitchFamily="18" charset="0"/>
                <a:ea typeface="Cambria" panose="02040503050406030204" pitchFamily="18" charset="0"/>
              </a:rPr>
              <a:t>масові </a:t>
            </a:r>
            <a:r>
              <a:rPr lang="uk-UA" sz="2000" dirty="0">
                <a:latin typeface="Cambria" panose="02040503050406030204" pitchFamily="18" charset="0"/>
                <a:ea typeface="Cambria" panose="02040503050406030204" pitchFamily="18" charset="0"/>
              </a:rPr>
              <a:t>позакласні заходи, </a:t>
            </a:r>
            <a:endParaRPr lang="uk-UA" sz="2000" dirty="0" smtClean="0">
              <a:latin typeface="Cambria" panose="02040503050406030204" pitchFamily="18" charset="0"/>
              <a:ea typeface="Cambria" panose="02040503050406030204" pitchFamily="18" charset="0"/>
            </a:endParaRPr>
          </a:p>
          <a:p>
            <a:pPr marL="457200" indent="-457200" algn="just">
              <a:buAutoNum type="arabicParenR"/>
            </a:pPr>
            <a:r>
              <a:rPr lang="uk-UA" sz="2000" dirty="0" smtClean="0">
                <a:latin typeface="Cambria" panose="02040503050406030204" pitchFamily="18" charset="0"/>
                <a:ea typeface="Cambria" panose="02040503050406030204" pitchFamily="18" charset="0"/>
              </a:rPr>
              <a:t>гурткова </a:t>
            </a:r>
            <a:r>
              <a:rPr lang="uk-UA" sz="2000" dirty="0">
                <a:latin typeface="Cambria" panose="02040503050406030204" pitchFamily="18" charset="0"/>
                <a:ea typeface="Cambria" panose="02040503050406030204" pitchFamily="18" charset="0"/>
              </a:rPr>
              <a:t>робота, </a:t>
            </a:r>
            <a:endParaRPr lang="uk-UA" sz="2000" dirty="0" smtClean="0">
              <a:latin typeface="Cambria" panose="02040503050406030204" pitchFamily="18" charset="0"/>
              <a:ea typeface="Cambria" panose="02040503050406030204" pitchFamily="18" charset="0"/>
            </a:endParaRPr>
          </a:p>
          <a:p>
            <a:pPr marL="457200" indent="-457200" algn="just">
              <a:buAutoNum type="arabicParenR"/>
            </a:pPr>
            <a:r>
              <a:rPr lang="uk-UA" sz="2000" dirty="0" smtClean="0">
                <a:latin typeface="Cambria" panose="02040503050406030204" pitchFamily="18" charset="0"/>
                <a:ea typeface="Cambria" panose="02040503050406030204" pitchFamily="18" charset="0"/>
              </a:rPr>
              <a:t>позакласне </a:t>
            </a:r>
            <a:r>
              <a:rPr lang="uk-UA" sz="2000" dirty="0">
                <a:latin typeface="Cambria" panose="02040503050406030204" pitchFamily="18" charset="0"/>
                <a:ea typeface="Cambria" panose="02040503050406030204" pitchFamily="18" charset="0"/>
              </a:rPr>
              <a:t>читання учнів. </a:t>
            </a:r>
            <a:endParaRPr lang="uk-UA" sz="2000" dirty="0" smtClean="0">
              <a:latin typeface="Cambria" panose="02040503050406030204" pitchFamily="18" charset="0"/>
              <a:ea typeface="Cambria" panose="02040503050406030204" pitchFamily="18" charset="0"/>
            </a:endParaRPr>
          </a:p>
          <a:p>
            <a:pPr algn="just"/>
            <a:r>
              <a:rPr lang="uk-UA" sz="2000" dirty="0">
                <a:latin typeface="Cambria" panose="02040503050406030204" pitchFamily="18" charset="0"/>
                <a:ea typeface="Cambria" panose="02040503050406030204" pitchFamily="18" charset="0"/>
              </a:rPr>
              <a:t>	</a:t>
            </a:r>
            <a:r>
              <a:rPr lang="uk-UA" sz="2000" dirty="0" smtClean="0">
                <a:latin typeface="Cambria" panose="02040503050406030204" pitchFamily="18" charset="0"/>
                <a:ea typeface="Cambria" panose="02040503050406030204" pitchFamily="18" charset="0"/>
              </a:rPr>
              <a:t>Цінність </a:t>
            </a:r>
            <a:r>
              <a:rPr lang="uk-UA" sz="2000" dirty="0">
                <a:latin typeface="Cambria" panose="02040503050406030204" pitchFamily="18" charset="0"/>
                <a:ea typeface="Cambria" panose="02040503050406030204" pitchFamily="18" charset="0"/>
              </a:rPr>
              <a:t>такого планування полягає в тому, що позакласна робота буде природно узгоджуватися з програмним матеріалом, і учні будуть одержувати завдання протягом усього року, а не наспіх, в останній день навчальних занять</a:t>
            </a:r>
            <a:r>
              <a:rPr lang="uk-UA" sz="2000" dirty="0" smtClean="0">
                <a:latin typeface="Cambria" panose="02040503050406030204" pitchFamily="18" charset="0"/>
                <a:ea typeface="Cambria" panose="02040503050406030204" pitchFamily="18" charset="0"/>
              </a:rPr>
              <a:t> </a:t>
            </a:r>
            <a:endParaRPr 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62158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548680"/>
            <a:ext cx="8064896" cy="4832092"/>
          </a:xfrm>
          <a:prstGeom prst="rect">
            <a:avLst/>
          </a:prstGeom>
        </p:spPr>
        <p:txBody>
          <a:bodyPr wrap="square">
            <a:spAutoFit/>
          </a:bodyPr>
          <a:lstStyle/>
          <a:p>
            <a:pPr marL="163830" marR="31750" indent="450215" algn="just">
              <a:spcAft>
                <a:spcPts val="0"/>
              </a:spcAft>
            </a:pPr>
            <a:r>
              <a:rPr lang="uk-UA" sz="2800" dirty="0">
                <a:latin typeface="Times New Roman" panose="02020603050405020304" pitchFamily="18" charset="0"/>
                <a:ea typeface="Times New Roman" panose="02020603050405020304" pitchFamily="18" charset="0"/>
              </a:rPr>
              <a:t>У</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системі</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позакласної</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роботи</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з</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біології</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часто</a:t>
            </a:r>
            <a:r>
              <a:rPr lang="uk-UA" sz="2800" spc="355" dirty="0">
                <a:latin typeface="Times New Roman" panose="02020603050405020304" pitchFamily="18" charset="0"/>
                <a:ea typeface="Times New Roman" panose="02020603050405020304" pitchFamily="18" charset="0"/>
              </a:rPr>
              <a:t> </a:t>
            </a:r>
            <a:r>
              <a:rPr lang="uk-UA" sz="2800" b="1" dirty="0">
                <a:latin typeface="Times New Roman" panose="02020603050405020304" pitchFamily="18" charset="0"/>
                <a:ea typeface="Times New Roman" panose="02020603050405020304" pitchFamily="18" charset="0"/>
              </a:rPr>
              <a:t>застосовують</a:t>
            </a:r>
            <a:r>
              <a:rPr lang="uk-UA" sz="2800" b="1" spc="5" dirty="0">
                <a:latin typeface="Times New Roman" panose="02020603050405020304" pitchFamily="18" charset="0"/>
                <a:ea typeface="Times New Roman" panose="02020603050405020304" pitchFamily="18" charset="0"/>
              </a:rPr>
              <a:t> </a:t>
            </a:r>
            <a:r>
              <a:rPr lang="uk-UA" sz="2800" b="1" dirty="0">
                <a:solidFill>
                  <a:srgbClr val="C00000"/>
                </a:solidFill>
                <a:latin typeface="Times New Roman" panose="02020603050405020304" pitchFamily="18" charset="0"/>
                <a:ea typeface="Times New Roman" panose="02020603050405020304" pitchFamily="18" charset="0"/>
              </a:rPr>
              <a:t>традиційні</a:t>
            </a:r>
            <a:r>
              <a:rPr lang="uk-UA" sz="2800" b="1" spc="5" dirty="0">
                <a:solidFill>
                  <a:srgbClr val="C00000"/>
                </a:solidFill>
                <a:latin typeface="Times New Roman" panose="02020603050405020304" pitchFamily="18" charset="0"/>
                <a:ea typeface="Times New Roman" panose="02020603050405020304" pitchFamily="18" charset="0"/>
              </a:rPr>
              <a:t> </a:t>
            </a:r>
            <a:r>
              <a:rPr lang="uk-UA" sz="2800" b="1" dirty="0">
                <a:solidFill>
                  <a:srgbClr val="C00000"/>
                </a:solidFill>
                <a:latin typeface="Times New Roman" panose="02020603050405020304" pitchFamily="18" charset="0"/>
                <a:ea typeface="Times New Roman" panose="02020603050405020304" pitchFamily="18" charset="0"/>
              </a:rPr>
              <a:t>методи</a:t>
            </a:r>
            <a:r>
              <a:rPr lang="uk-UA" sz="2800" b="1" spc="5" dirty="0">
                <a:solidFill>
                  <a:srgbClr val="C00000"/>
                </a:solidFill>
                <a:latin typeface="Times New Roman" panose="02020603050405020304" pitchFamily="18" charset="0"/>
                <a:ea typeface="Times New Roman" panose="02020603050405020304" pitchFamily="18" charset="0"/>
              </a:rPr>
              <a:t> </a:t>
            </a:r>
            <a:r>
              <a:rPr lang="uk-UA" sz="2800" b="1" dirty="0">
                <a:solidFill>
                  <a:srgbClr val="C00000"/>
                </a:solidFill>
                <a:latin typeface="Times New Roman" panose="02020603050405020304" pitchFamily="18" charset="0"/>
                <a:ea typeface="Times New Roman" panose="02020603050405020304" pitchFamily="18" charset="0"/>
              </a:rPr>
              <a:t>навчання</a:t>
            </a:r>
            <a:r>
              <a:rPr lang="uk-UA" sz="2800" b="1" dirty="0">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marL="342900" marR="31750" lvl="0" indent="-342900" algn="just">
              <a:spcAft>
                <a:spcPts val="0"/>
              </a:spcAft>
              <a:buFont typeface="+mj-lt"/>
              <a:buAutoNum type="arabicParenR"/>
            </a:pPr>
            <a:r>
              <a:rPr lang="uk-UA" sz="2800" b="1" i="1" dirty="0">
                <a:latin typeface="Times New Roman" panose="02020603050405020304" pitchFamily="18" charset="0"/>
                <a:ea typeface="Times New Roman" panose="02020603050405020304" pitchFamily="18" charset="0"/>
              </a:rPr>
              <a:t>Словесні</a:t>
            </a:r>
            <a:r>
              <a:rPr lang="uk-UA" sz="2800" dirty="0">
                <a:latin typeface="Times New Roman" panose="02020603050405020304" pitchFamily="18" charset="0"/>
                <a:ea typeface="Times New Roman" panose="02020603050405020304" pitchFamily="18" charset="0"/>
              </a:rPr>
              <a:t> – бесіда,</a:t>
            </a:r>
            <a:r>
              <a:rPr lang="uk-UA" sz="2800" spc="350"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розповідь,</a:t>
            </a:r>
            <a:r>
              <a:rPr lang="uk-UA" sz="2800" spc="350"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шкільна</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лекція, дискусія, екскурсія. Їх  поєднують з роботою з</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живими</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об’єктами</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та</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іншими</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видами</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наочності,</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технічними</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засобами</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навчання; </a:t>
            </a:r>
            <a:endParaRPr lang="en-US" sz="2800" dirty="0">
              <a:latin typeface="Times New Roman" panose="02020603050405020304" pitchFamily="18" charset="0"/>
              <a:ea typeface="Times New Roman" panose="02020603050405020304" pitchFamily="18" charset="0"/>
            </a:endParaRPr>
          </a:p>
          <a:p>
            <a:pPr marL="342900" marR="31750" lvl="0" indent="-342900" algn="just">
              <a:spcAft>
                <a:spcPts val="0"/>
              </a:spcAft>
              <a:buFont typeface="+mj-lt"/>
              <a:buAutoNum type="arabicParenR"/>
            </a:pPr>
            <a:r>
              <a:rPr lang="uk-UA" sz="2800" b="1" i="1" dirty="0">
                <a:latin typeface="Times New Roman" panose="02020603050405020304" pitchFamily="18" charset="0"/>
                <a:ea typeface="Times New Roman" panose="02020603050405020304" pitchFamily="18" charset="0"/>
              </a:rPr>
              <a:t>Наочні та</a:t>
            </a:r>
            <a:r>
              <a:rPr lang="uk-UA" sz="2800" b="1" i="1" spc="5" dirty="0">
                <a:latin typeface="Times New Roman" panose="02020603050405020304" pitchFamily="18" charset="0"/>
                <a:ea typeface="Times New Roman" panose="02020603050405020304" pitchFamily="18" charset="0"/>
              </a:rPr>
              <a:t> </a:t>
            </a:r>
            <a:r>
              <a:rPr lang="uk-UA" sz="2800" b="1" i="1" dirty="0">
                <a:latin typeface="Times New Roman" panose="02020603050405020304" pitchFamily="18" charset="0"/>
                <a:ea typeface="Times New Roman" panose="02020603050405020304" pitchFamily="18" charset="0"/>
              </a:rPr>
              <a:t>практичні</a:t>
            </a:r>
            <a:r>
              <a:rPr lang="uk-UA" sz="2800" b="1" i="1" spc="5" dirty="0">
                <a:latin typeface="Times New Roman" panose="02020603050405020304" pitchFamily="18" charset="0"/>
                <a:ea typeface="Times New Roman" panose="02020603050405020304" pitchFamily="18" charset="0"/>
              </a:rPr>
              <a:t> </a:t>
            </a:r>
            <a:r>
              <a:rPr lang="uk-UA" sz="2800" b="1" i="1" dirty="0">
                <a:latin typeface="Times New Roman" panose="02020603050405020304" pitchFamily="18" charset="0"/>
                <a:ea typeface="Times New Roman" panose="02020603050405020304" pitchFamily="18" charset="0"/>
              </a:rPr>
              <a:t>методи</a:t>
            </a:r>
            <a:r>
              <a:rPr lang="uk-UA" sz="2800" dirty="0">
                <a:latin typeface="Times New Roman" panose="02020603050405020304" pitchFamily="18" charset="0"/>
                <a:ea typeface="Times New Roman" panose="02020603050405020304" pitchFamily="18" charset="0"/>
              </a:rPr>
              <a:t>.</a:t>
            </a:r>
            <a:r>
              <a:rPr lang="uk-UA" sz="2800" spc="5" dirty="0">
                <a:latin typeface="Times New Roman" panose="02020603050405020304" pitchFamily="18" charset="0"/>
                <a:ea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endParaRPr>
          </a:p>
          <a:p>
            <a:pPr marL="163830" marR="31750" indent="450215" algn="just">
              <a:spcAft>
                <a:spcPts val="0"/>
              </a:spcAft>
            </a:pPr>
            <a:r>
              <a:rPr lang="uk-UA" sz="2800" b="1" dirty="0">
                <a:solidFill>
                  <a:srgbClr val="002060"/>
                </a:solidFill>
                <a:latin typeface="Times New Roman" panose="02020603050405020304" pitchFamily="18" charset="0"/>
                <a:ea typeface="Times New Roman" panose="02020603050405020304" pitchFamily="18" charset="0"/>
              </a:rPr>
              <a:t>Методи</a:t>
            </a:r>
            <a:r>
              <a:rPr lang="uk-UA" sz="2800" b="1" spc="5" dirty="0">
                <a:solidFill>
                  <a:srgbClr val="002060"/>
                </a:solidFill>
                <a:latin typeface="Times New Roman" panose="02020603050405020304" pitchFamily="18" charset="0"/>
                <a:ea typeface="Times New Roman" panose="02020603050405020304" pitchFamily="18" charset="0"/>
              </a:rPr>
              <a:t> </a:t>
            </a:r>
            <a:r>
              <a:rPr lang="uk-UA" sz="2800" b="1" dirty="0">
                <a:solidFill>
                  <a:srgbClr val="002060"/>
                </a:solidFill>
                <a:latin typeface="Times New Roman" panose="02020603050405020304" pitchFamily="18" charset="0"/>
                <a:ea typeface="Times New Roman" panose="02020603050405020304" pitchFamily="18" charset="0"/>
              </a:rPr>
              <a:t>виховної роботи</a:t>
            </a:r>
            <a:r>
              <a:rPr lang="uk-UA" sz="2800" b="1" dirty="0">
                <a:latin typeface="Times New Roman" panose="02020603050405020304" pitchFamily="18" charset="0"/>
                <a:ea typeface="Times New Roman" panose="02020603050405020304" pitchFamily="18" charset="0"/>
              </a:rPr>
              <a:t>:</a:t>
            </a:r>
            <a:r>
              <a:rPr lang="uk-UA" sz="2800" dirty="0">
                <a:latin typeface="Times New Roman" panose="02020603050405020304" pitchFamily="18" charset="0"/>
                <a:ea typeface="Times New Roman" panose="02020603050405020304" pitchFamily="18" charset="0"/>
              </a:rPr>
              <a:t> переконання словом, прикладом, заохочення, створення</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виховних ситуацій (бесіда, збори, обговорення), осуд, покарання, похвала</a:t>
            </a:r>
            <a:r>
              <a:rPr lang="uk-UA" sz="2800" spc="5"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та ін.</a:t>
            </a:r>
            <a:endParaRPr lang="en-US"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6370975"/>
          </a:xfrm>
          <a:prstGeom prst="rect">
            <a:avLst/>
          </a:prstGeom>
        </p:spPr>
        <p:txBody>
          <a:bodyPr wrap="square">
            <a:spAutoFit/>
          </a:bodyPr>
          <a:lstStyle/>
          <a:p>
            <a:pPr lvl="1" algn="ctr"/>
            <a:r>
              <a:rPr lang="uk-UA" sz="2400" b="1" dirty="0" smtClean="0">
                <a:solidFill>
                  <a:srgbClr val="C00000"/>
                </a:solidFill>
                <a:latin typeface="Cambria" panose="02040503050406030204" pitchFamily="18" charset="0"/>
                <a:ea typeface="Cambria" panose="02040503050406030204" pitchFamily="18" charset="0"/>
              </a:rPr>
              <a:t>1. Суть </a:t>
            </a:r>
            <a:r>
              <a:rPr lang="uk-UA" sz="2400" b="1" dirty="0">
                <a:solidFill>
                  <a:srgbClr val="C00000"/>
                </a:solidFill>
                <a:latin typeface="Cambria" panose="02040503050406030204" pitchFamily="18" charset="0"/>
                <a:ea typeface="Cambria" panose="02040503050406030204" pitchFamily="18" charset="0"/>
              </a:rPr>
              <a:t>поняття «позакласна робота»</a:t>
            </a:r>
            <a:endParaRPr lang="en-US" sz="2400" b="1" dirty="0">
              <a:solidFill>
                <a:srgbClr val="C00000"/>
              </a:solidFill>
              <a:latin typeface="Cambria" panose="02040503050406030204" pitchFamily="18" charset="0"/>
              <a:ea typeface="Cambria" panose="02040503050406030204" pitchFamily="18" charset="0"/>
            </a:endParaRPr>
          </a:p>
          <a:p>
            <a:pPr algn="just"/>
            <a:r>
              <a:rPr lang="uk-UA" sz="2400" dirty="0" smtClean="0">
                <a:latin typeface="Cambria" panose="02040503050406030204" pitchFamily="18" charset="0"/>
                <a:ea typeface="Cambria" panose="02040503050406030204" pitchFamily="18" charset="0"/>
              </a:rPr>
              <a:t>	</a:t>
            </a:r>
            <a:r>
              <a:rPr lang="uk-UA" sz="2400" i="1" u="sng" dirty="0" smtClean="0">
                <a:latin typeface="Cambria" panose="02040503050406030204" pitchFamily="18" charset="0"/>
                <a:ea typeface="Cambria" panose="02040503050406030204" pitchFamily="18" charset="0"/>
              </a:rPr>
              <a:t>Позакласна </a:t>
            </a:r>
            <a:r>
              <a:rPr lang="uk-UA" sz="2400" i="1" u="sng" dirty="0">
                <a:latin typeface="Cambria" panose="02040503050406030204" pitchFamily="18" charset="0"/>
                <a:ea typeface="Cambria" panose="02040503050406030204" pitchFamily="18" charset="0"/>
              </a:rPr>
              <a:t>робота </a:t>
            </a:r>
            <a:r>
              <a:rPr lang="uk-UA" sz="2400" dirty="0">
                <a:latin typeface="Cambria" panose="02040503050406030204" pitchFamily="18" charset="0"/>
                <a:ea typeface="Cambria" panose="02040503050406030204" pitchFamily="18" charset="0"/>
              </a:rPr>
              <a:t>– це різноманітні </a:t>
            </a:r>
            <a:r>
              <a:rPr lang="uk-UA" sz="2400" dirty="0" err="1">
                <a:latin typeface="Cambria" panose="02040503050406030204" pitchFamily="18" charset="0"/>
                <a:ea typeface="Cambria" panose="02040503050406030204" pitchFamily="18" charset="0"/>
              </a:rPr>
              <a:t>освітньо</a:t>
            </a:r>
            <a:r>
              <a:rPr lang="uk-UA" sz="2400" dirty="0">
                <a:latin typeface="Cambria" panose="02040503050406030204" pitchFamily="18" charset="0"/>
                <a:ea typeface="Cambria" panose="02040503050406030204" pitchFamily="18" charset="0"/>
              </a:rPr>
              <a:t>-виховні заняття, що виходять за рамки обов’язкових навчальних програм і проводяться школою в позаурочний час. </a:t>
            </a:r>
            <a:endParaRPr lang="en-US" sz="2400" dirty="0">
              <a:latin typeface="Cambria" panose="02040503050406030204" pitchFamily="18" charset="0"/>
              <a:ea typeface="Cambria" panose="02040503050406030204" pitchFamily="18" charset="0"/>
            </a:endParaRPr>
          </a:p>
          <a:p>
            <a:pPr algn="just"/>
            <a:r>
              <a:rPr lang="uk-UA" sz="2400" i="1" dirty="0" smtClean="0">
                <a:latin typeface="Cambria" panose="02040503050406030204" pitchFamily="18" charset="0"/>
                <a:ea typeface="Cambria" panose="02040503050406030204" pitchFamily="18" charset="0"/>
              </a:rPr>
              <a:t>	Позакласні </a:t>
            </a:r>
            <a:r>
              <a:rPr lang="uk-UA" sz="2400" i="1" dirty="0">
                <a:latin typeface="Cambria" panose="02040503050406030204" pitchFamily="18" charset="0"/>
                <a:ea typeface="Cambria" panose="02040503050406030204" pitchFamily="18" charset="0"/>
              </a:rPr>
              <a:t>заняття </a:t>
            </a:r>
            <a:r>
              <a:rPr lang="uk-UA" sz="2400" i="1" u="sng" dirty="0">
                <a:latin typeface="Cambria" panose="02040503050406030204" pitchFamily="18" charset="0"/>
                <a:ea typeface="Cambria" panose="02040503050406030204" pitchFamily="18" charset="0"/>
              </a:rPr>
              <a:t>з біології </a:t>
            </a:r>
            <a:r>
              <a:rPr lang="uk-UA" sz="2400" dirty="0">
                <a:latin typeface="Cambria" panose="02040503050406030204" pitchFamily="18" charset="0"/>
                <a:ea typeface="Cambria" panose="02040503050406030204" pitchFamily="18" charset="0"/>
              </a:rPr>
              <a:t>є формою різноманітної організації добровільної роботи учнів поза </a:t>
            </a:r>
            <a:r>
              <a:rPr lang="uk-UA" sz="2400" dirty="0" err="1">
                <a:latin typeface="Cambria" panose="02040503050406030204" pitchFamily="18" charset="0"/>
                <a:ea typeface="Cambria" panose="02040503050406030204" pitchFamily="18" charset="0"/>
              </a:rPr>
              <a:t>уроком</a:t>
            </a:r>
            <a:r>
              <a:rPr lang="uk-UA" sz="2400" dirty="0">
                <a:latin typeface="Cambria" panose="02040503050406030204" pitchFamily="18" charset="0"/>
                <a:ea typeface="Cambria" panose="02040503050406030204" pitchFamily="18" charset="0"/>
              </a:rPr>
              <a:t> під керівництвом учителя з метою заохочення та виявлення їхніх пізнавальних інтересів і творчих здібностей, розширення й доповнення шкільної програми з біології.</a:t>
            </a:r>
            <a:endParaRPr lang="en-US" sz="2400" dirty="0">
              <a:latin typeface="Cambria" panose="02040503050406030204" pitchFamily="18" charset="0"/>
              <a:ea typeface="Cambria" panose="02040503050406030204" pitchFamily="18" charset="0"/>
            </a:endParaRPr>
          </a:p>
          <a:p>
            <a:pPr algn="just"/>
            <a:r>
              <a:rPr lang="uk-UA" sz="2400" dirty="0" smtClean="0">
                <a:latin typeface="Cambria" panose="02040503050406030204" pitchFamily="18" charset="0"/>
                <a:ea typeface="Cambria" panose="02040503050406030204" pitchFamily="18" charset="0"/>
              </a:rPr>
              <a:t>	Позакласна </a:t>
            </a:r>
            <a:r>
              <a:rPr lang="uk-UA" sz="2400" dirty="0">
                <a:latin typeface="Cambria" panose="02040503050406030204" pitchFamily="18" charset="0"/>
                <a:ea typeface="Cambria" panose="02040503050406030204" pitchFamily="18" charset="0"/>
              </a:rPr>
              <a:t>робота дозволяє учням значно </a:t>
            </a:r>
            <a:r>
              <a:rPr lang="uk-UA" sz="2400" b="1" dirty="0">
                <a:latin typeface="Cambria" panose="02040503050406030204" pitchFamily="18" charset="0"/>
                <a:ea typeface="Cambria" panose="02040503050406030204" pitchFamily="18" charset="0"/>
              </a:rPr>
              <a:t>розширити, усвідомити й поглибити здобуті на </a:t>
            </a:r>
            <a:r>
              <a:rPr lang="uk-UA" sz="2400" b="1" dirty="0" err="1">
                <a:latin typeface="Cambria" panose="02040503050406030204" pitchFamily="18" charset="0"/>
                <a:ea typeface="Cambria" panose="02040503050406030204" pitchFamily="18" charset="0"/>
              </a:rPr>
              <a:t>уроках</a:t>
            </a:r>
            <a:r>
              <a:rPr lang="uk-UA" sz="2400" b="1" dirty="0">
                <a:latin typeface="Cambria" panose="02040503050406030204" pitchFamily="18" charset="0"/>
                <a:ea typeface="Cambria" panose="02040503050406030204" pitchFamily="18" charset="0"/>
              </a:rPr>
              <a:t> знання </a:t>
            </a:r>
            <a:r>
              <a:rPr lang="uk-UA" sz="2400" dirty="0">
                <a:latin typeface="Cambria" panose="02040503050406030204" pitchFamily="18" charset="0"/>
                <a:ea typeface="Cambria" panose="02040503050406030204" pitchFamily="18" charset="0"/>
              </a:rPr>
              <a:t>за допомогою спостереження і експерименту, дає змогу глибше здійснювати зв’язок теорії з практикою, реалізувати принцип політехнічного навчання.</a:t>
            </a:r>
            <a:endParaRPr lang="en-US" sz="2400" dirty="0">
              <a:latin typeface="Cambria" panose="02040503050406030204" pitchFamily="18" charset="0"/>
              <a:ea typeface="Cambria" panose="02040503050406030204" pitchFamily="18" charset="0"/>
            </a:endParaRPr>
          </a:p>
          <a:p>
            <a:pPr algn="just"/>
            <a:r>
              <a:rPr lang="uk-UA" sz="2400" dirty="0" smtClean="0">
                <a:latin typeface="Cambria" panose="02040503050406030204" pitchFamily="18" charset="0"/>
                <a:ea typeface="Cambria" panose="02040503050406030204" pitchFamily="18" charset="0"/>
              </a:rPr>
              <a:t>	Зміст </a:t>
            </a:r>
            <a:r>
              <a:rPr lang="uk-UA" sz="2400" dirty="0">
                <a:latin typeface="Cambria" panose="02040503050406030204" pitchFamily="18" charset="0"/>
                <a:ea typeface="Cambria" panose="02040503050406030204" pitchFamily="18" charset="0"/>
              </a:rPr>
              <a:t>позакласної роботи не обмежується рамками навчальної програми, а значно виходить за її межі і визначається в основному інтересами учнів.</a:t>
            </a: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953701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6832640"/>
          </a:xfrm>
          <a:prstGeom prst="rect">
            <a:avLst/>
          </a:prstGeom>
        </p:spPr>
        <p:txBody>
          <a:bodyPr wrap="square">
            <a:spAutoFit/>
          </a:bodyPr>
          <a:lstStyle/>
          <a:p>
            <a:pPr lvl="1"/>
            <a:r>
              <a:rPr lang="uk-UA" sz="2400" dirty="0" smtClean="0">
                <a:latin typeface="Cambria" panose="02040503050406030204" pitchFamily="18" charset="0"/>
                <a:ea typeface="Cambria" panose="02040503050406030204" pitchFamily="18" charset="0"/>
              </a:rPr>
              <a:t>	</a:t>
            </a:r>
            <a:r>
              <a:rPr lang="uk-UA" sz="2800" b="1" dirty="0" smtClean="0">
                <a:solidFill>
                  <a:srgbClr val="0000CC"/>
                </a:solidFill>
                <a:latin typeface="Cambria" panose="02040503050406030204" pitchFamily="18" charset="0"/>
                <a:ea typeface="Cambria" panose="02040503050406030204" pitchFamily="18" charset="0"/>
              </a:rPr>
              <a:t>2.</a:t>
            </a:r>
            <a:r>
              <a:rPr lang="uk-UA" sz="2400" dirty="0" smtClean="0">
                <a:solidFill>
                  <a:srgbClr val="0000CC"/>
                </a:solidFill>
                <a:latin typeface="Cambria" panose="02040503050406030204" pitchFamily="18" charset="0"/>
                <a:ea typeface="Cambria" panose="02040503050406030204" pitchFamily="18" charset="0"/>
              </a:rPr>
              <a:t> </a:t>
            </a:r>
            <a:r>
              <a:rPr lang="uk-UA" sz="2800" b="1" dirty="0" smtClean="0">
                <a:solidFill>
                  <a:srgbClr val="0000CC"/>
                </a:solidFill>
                <a:latin typeface="Cambria" panose="02040503050406030204" pitchFamily="18" charset="0"/>
                <a:ea typeface="Cambria" panose="02040503050406030204" pitchFamily="18" charset="0"/>
              </a:rPr>
              <a:t>Значення </a:t>
            </a:r>
            <a:r>
              <a:rPr lang="uk-UA" sz="2800" b="1" dirty="0">
                <a:solidFill>
                  <a:srgbClr val="0000CC"/>
                </a:solidFill>
                <a:latin typeface="Cambria" panose="02040503050406030204" pitchFamily="18" charset="0"/>
                <a:ea typeface="Cambria" panose="02040503050406030204" pitchFamily="18" charset="0"/>
              </a:rPr>
              <a:t>позакласної роботи та її місце в навчально- виховному процесі</a:t>
            </a:r>
            <a:endParaRPr lang="en-US" sz="2800" b="1" dirty="0">
              <a:solidFill>
                <a:srgbClr val="0000CC"/>
              </a:solidFill>
              <a:latin typeface="Cambria" panose="02040503050406030204" pitchFamily="18" charset="0"/>
              <a:ea typeface="Cambria" panose="02040503050406030204" pitchFamily="18" charset="0"/>
            </a:endParaRPr>
          </a:p>
          <a:p>
            <a:endParaRPr lang="uk-UA" dirty="0" smtClean="0">
              <a:latin typeface="Cambria" panose="02040503050406030204" pitchFamily="18" charset="0"/>
              <a:ea typeface="Cambria" panose="02040503050406030204" pitchFamily="18" charset="0"/>
            </a:endParaRPr>
          </a:p>
          <a:p>
            <a:r>
              <a:rPr lang="uk-UA" sz="2800" dirty="0" smtClean="0">
                <a:latin typeface="Cambria" panose="02040503050406030204" pitchFamily="18" charset="0"/>
                <a:ea typeface="Cambria" panose="02040503050406030204" pitchFamily="18" charset="0"/>
              </a:rPr>
              <a:t>Позакласна робота в школі має ряд особливостей, які відрізняють її від уроків за розкладом. Це:</a:t>
            </a:r>
            <a:endParaRPr lang="en-US" sz="2800" dirty="0" smtClean="0">
              <a:latin typeface="Cambria" panose="02040503050406030204" pitchFamily="18" charset="0"/>
              <a:ea typeface="Cambria" panose="02040503050406030204" pitchFamily="18" charset="0"/>
            </a:endParaRPr>
          </a:p>
          <a:p>
            <a:pPr marL="285750" lvl="0" indent="-285750">
              <a:buFont typeface="Wingdings" panose="05000000000000000000" pitchFamily="2" charset="2"/>
              <a:buChar char="ü"/>
            </a:pPr>
            <a:r>
              <a:rPr lang="uk-UA" sz="2800" dirty="0" smtClean="0">
                <a:latin typeface="Cambria" panose="02040503050406030204" pitchFamily="18" charset="0"/>
                <a:ea typeface="Cambria" panose="02040503050406030204" pitchFamily="18" charset="0"/>
              </a:rPr>
              <a:t>добровільний характер позакласної роботи;</a:t>
            </a:r>
            <a:endParaRPr lang="en-US" sz="2800" dirty="0" smtClean="0">
              <a:latin typeface="Cambria" panose="02040503050406030204" pitchFamily="18" charset="0"/>
              <a:ea typeface="Cambria" panose="02040503050406030204" pitchFamily="18" charset="0"/>
            </a:endParaRPr>
          </a:p>
          <a:p>
            <a:pPr marL="285750" lvl="0" indent="-285750">
              <a:buFont typeface="Wingdings" panose="05000000000000000000" pitchFamily="2" charset="2"/>
              <a:buChar char="ü"/>
            </a:pPr>
            <a:r>
              <a:rPr lang="uk-UA" sz="2800" dirty="0" smtClean="0">
                <a:latin typeface="Cambria" panose="02040503050406030204" pitchFamily="18" charset="0"/>
                <a:ea typeface="Cambria" panose="02040503050406030204" pitchFamily="18" charset="0"/>
              </a:rPr>
              <a:t>використання методів і форм занять, які ґрунтуються на творчій самодіяльності та інтересі учнів;</a:t>
            </a:r>
            <a:endParaRPr lang="en-US" sz="2800" dirty="0" smtClean="0">
              <a:latin typeface="Cambria" panose="02040503050406030204" pitchFamily="18" charset="0"/>
              <a:ea typeface="Cambria" panose="02040503050406030204" pitchFamily="18" charset="0"/>
            </a:endParaRPr>
          </a:p>
          <a:p>
            <a:pPr marL="285750" lvl="0" indent="-285750">
              <a:buFont typeface="Wingdings" panose="05000000000000000000" pitchFamily="2" charset="2"/>
              <a:buChar char="ü"/>
            </a:pPr>
            <a:r>
              <a:rPr lang="uk-UA" sz="2800" dirty="0" smtClean="0">
                <a:latin typeface="Cambria" panose="02040503050406030204" pitchFamily="18" charset="0"/>
                <a:ea typeface="Cambria" panose="02040503050406030204" pitchFamily="18" charset="0"/>
              </a:rPr>
              <a:t>краєзнавчий принцип;</a:t>
            </a:r>
            <a:endParaRPr lang="en-US" sz="2800" dirty="0" smtClean="0">
              <a:latin typeface="Cambria" panose="02040503050406030204" pitchFamily="18" charset="0"/>
              <a:ea typeface="Cambria" panose="02040503050406030204" pitchFamily="18" charset="0"/>
            </a:endParaRPr>
          </a:p>
          <a:p>
            <a:pPr marL="285750" lvl="0" indent="-285750">
              <a:buFont typeface="Wingdings" panose="05000000000000000000" pitchFamily="2" charset="2"/>
              <a:buChar char="ü"/>
            </a:pPr>
            <a:r>
              <a:rPr lang="uk-UA" sz="2800" dirty="0" smtClean="0">
                <a:latin typeface="Cambria" panose="02040503050406030204" pitchFamily="18" charset="0"/>
                <a:ea typeface="Cambria" panose="02040503050406030204" pitchFamily="18" charset="0"/>
              </a:rPr>
              <a:t>гнучкість її форм і методів, можливість відносно вільно оперувати етапами проведення;</a:t>
            </a:r>
            <a:endParaRPr lang="en-US" sz="2800" dirty="0" smtClean="0">
              <a:latin typeface="Cambria" panose="02040503050406030204" pitchFamily="18" charset="0"/>
              <a:ea typeface="Cambria" panose="02040503050406030204" pitchFamily="18" charset="0"/>
            </a:endParaRPr>
          </a:p>
          <a:p>
            <a:pPr marL="285750" lvl="0" indent="-285750">
              <a:buFont typeface="Wingdings" panose="05000000000000000000" pitchFamily="2" charset="2"/>
              <a:buChar char="ü"/>
            </a:pPr>
            <a:r>
              <a:rPr lang="uk-UA" sz="2800" dirty="0" smtClean="0">
                <a:latin typeface="Cambria" panose="02040503050406030204" pitchFamily="18" charset="0"/>
                <a:ea typeface="Cambria" panose="02040503050406030204" pitchFamily="18" charset="0"/>
              </a:rPr>
              <a:t>великі можливості для використання спостереження й експерименту – основних методів біологічної науки;</a:t>
            </a:r>
            <a:endParaRPr lang="en-US" sz="2800" dirty="0" smtClean="0">
              <a:latin typeface="Cambria" panose="02040503050406030204" pitchFamily="18" charset="0"/>
              <a:ea typeface="Cambria" panose="02040503050406030204" pitchFamily="18" charset="0"/>
            </a:endParaRPr>
          </a:p>
          <a:p>
            <a:pPr marL="285750" lvl="0" indent="-285750">
              <a:buFont typeface="Wingdings" panose="05000000000000000000" pitchFamily="2" charset="2"/>
              <a:buChar char="ü"/>
            </a:pPr>
            <a:r>
              <a:rPr lang="uk-UA" sz="2800" dirty="0" smtClean="0">
                <a:latin typeface="Cambria" panose="02040503050406030204" pitchFamily="18" charset="0"/>
                <a:ea typeface="Cambria" panose="02040503050406030204" pitchFamily="18" charset="0"/>
              </a:rPr>
              <a:t>тісне поєднання теорії з практикою.</a:t>
            </a:r>
            <a:endParaRPr lang="en-US" sz="2800" dirty="0" smtClean="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38608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5970865"/>
          </a:xfrm>
          <a:prstGeom prst="rect">
            <a:avLst/>
          </a:prstGeom>
        </p:spPr>
        <p:txBody>
          <a:bodyPr wrap="square">
            <a:spAutoFit/>
          </a:bodyPr>
          <a:lstStyle/>
          <a:p>
            <a:pPr lvl="1"/>
            <a:r>
              <a:rPr lang="uk-UA" sz="2400" dirty="0" smtClean="0">
                <a:latin typeface="Cambria" panose="02040503050406030204" pitchFamily="18" charset="0"/>
                <a:ea typeface="Cambria" panose="02040503050406030204" pitchFamily="18" charset="0"/>
              </a:rPr>
              <a:t>	</a:t>
            </a:r>
            <a:r>
              <a:rPr lang="uk-UA" sz="2800" b="1" dirty="0" smtClean="0">
                <a:solidFill>
                  <a:srgbClr val="0000CC"/>
                </a:solidFill>
                <a:latin typeface="Cambria" panose="02040503050406030204" pitchFamily="18" charset="0"/>
                <a:ea typeface="Cambria" panose="02040503050406030204" pitchFamily="18" charset="0"/>
              </a:rPr>
              <a:t>2.</a:t>
            </a:r>
            <a:r>
              <a:rPr lang="uk-UA" sz="2400" dirty="0" smtClean="0">
                <a:solidFill>
                  <a:srgbClr val="0000CC"/>
                </a:solidFill>
                <a:latin typeface="Cambria" panose="02040503050406030204" pitchFamily="18" charset="0"/>
                <a:ea typeface="Cambria" panose="02040503050406030204" pitchFamily="18" charset="0"/>
              </a:rPr>
              <a:t> </a:t>
            </a:r>
            <a:r>
              <a:rPr lang="uk-UA" sz="2800" b="1" dirty="0" smtClean="0">
                <a:solidFill>
                  <a:srgbClr val="0000CC"/>
                </a:solidFill>
                <a:latin typeface="Cambria" panose="02040503050406030204" pitchFamily="18" charset="0"/>
                <a:ea typeface="Cambria" panose="02040503050406030204" pitchFamily="18" charset="0"/>
              </a:rPr>
              <a:t>Значення </a:t>
            </a:r>
            <a:r>
              <a:rPr lang="uk-UA" sz="2800" b="1" dirty="0">
                <a:solidFill>
                  <a:srgbClr val="0000CC"/>
                </a:solidFill>
                <a:latin typeface="Cambria" panose="02040503050406030204" pitchFamily="18" charset="0"/>
                <a:ea typeface="Cambria" panose="02040503050406030204" pitchFamily="18" charset="0"/>
              </a:rPr>
              <a:t>позакласної роботи та її місце в навчально- виховному процесі</a:t>
            </a:r>
            <a:endParaRPr lang="en-US" sz="2800" b="1" dirty="0">
              <a:solidFill>
                <a:srgbClr val="0000CC"/>
              </a:solidFill>
              <a:latin typeface="Cambria" panose="02040503050406030204" pitchFamily="18" charset="0"/>
              <a:ea typeface="Cambria" panose="02040503050406030204" pitchFamily="18" charset="0"/>
            </a:endParaRPr>
          </a:p>
          <a:p>
            <a:endParaRPr lang="uk-UA" i="1" dirty="0" smtClean="0">
              <a:latin typeface="Cambria" panose="02040503050406030204" pitchFamily="18" charset="0"/>
              <a:ea typeface="Cambria" panose="02040503050406030204" pitchFamily="18" charset="0"/>
            </a:endParaRPr>
          </a:p>
          <a:p>
            <a:r>
              <a:rPr lang="uk-UA" sz="2800" i="1" dirty="0" smtClean="0">
                <a:latin typeface="Cambria" panose="02040503050406030204" pitchFamily="18" charset="0"/>
                <a:ea typeface="Cambria" panose="02040503050406030204" pitchFamily="18" charset="0"/>
              </a:rPr>
              <a:t>Завдання </a:t>
            </a:r>
            <a:r>
              <a:rPr lang="uk-UA" sz="2800" i="1" dirty="0">
                <a:latin typeface="Cambria" panose="02040503050406030204" pitchFamily="18" charset="0"/>
                <a:ea typeface="Cambria" panose="02040503050406030204" pitchFamily="18" charset="0"/>
              </a:rPr>
              <a:t>позакласної діяльності: </a:t>
            </a:r>
            <a:endParaRPr lang="en-US" sz="2800" dirty="0">
              <a:latin typeface="Cambria" panose="02040503050406030204" pitchFamily="18" charset="0"/>
              <a:ea typeface="Cambria" panose="02040503050406030204" pitchFamily="18" charset="0"/>
            </a:endParaRPr>
          </a:p>
          <a:p>
            <a:pPr marL="457200" lvl="0" indent="-457200">
              <a:buFont typeface="Wingdings" panose="05000000000000000000" pitchFamily="2" charset="2"/>
              <a:buChar char="ü"/>
            </a:pPr>
            <a:r>
              <a:rPr lang="uk-UA" sz="2800" dirty="0">
                <a:latin typeface="Cambria" panose="02040503050406030204" pitchFamily="18" charset="0"/>
                <a:ea typeface="Cambria" panose="02040503050406030204" pitchFamily="18" charset="0"/>
              </a:rPr>
              <a:t>прищепити любов до біологічної науки, а через неї досягти поглиблення біологічних знань, </a:t>
            </a:r>
            <a:endParaRPr lang="en-US" sz="2800" dirty="0">
              <a:latin typeface="Cambria" panose="02040503050406030204" pitchFamily="18" charset="0"/>
              <a:ea typeface="Cambria" panose="02040503050406030204" pitchFamily="18" charset="0"/>
            </a:endParaRPr>
          </a:p>
          <a:p>
            <a:pPr marL="457200" lvl="0" indent="-457200">
              <a:buFont typeface="Wingdings" panose="05000000000000000000" pitchFamily="2" charset="2"/>
              <a:buChar char="ü"/>
            </a:pPr>
            <a:r>
              <a:rPr lang="uk-UA" sz="2800" dirty="0">
                <a:latin typeface="Cambria" panose="02040503050406030204" pitchFamily="18" charset="0"/>
                <a:ea typeface="Cambria" panose="02040503050406030204" pitchFamily="18" charset="0"/>
              </a:rPr>
              <a:t>ознайомити учнів з новими досягненнями біології та з історією тих чи інших </a:t>
            </a:r>
            <a:r>
              <a:rPr lang="uk-UA" sz="2800" dirty="0" err="1">
                <a:latin typeface="Cambria" panose="02040503050406030204" pitchFamily="18" charset="0"/>
                <a:ea typeface="Cambria" panose="02040503050406030204" pitchFamily="18" charset="0"/>
              </a:rPr>
              <a:t>відкриттів</a:t>
            </a:r>
            <a:r>
              <a:rPr lang="uk-UA" sz="2800" dirty="0">
                <a:latin typeface="Cambria" panose="02040503050406030204" pitchFamily="18" charset="0"/>
                <a:ea typeface="Cambria" panose="02040503050406030204" pitchFamily="18" charset="0"/>
              </a:rPr>
              <a:t>, </a:t>
            </a:r>
            <a:endParaRPr lang="en-US" sz="2800" dirty="0">
              <a:latin typeface="Cambria" panose="02040503050406030204" pitchFamily="18" charset="0"/>
              <a:ea typeface="Cambria" panose="02040503050406030204" pitchFamily="18" charset="0"/>
            </a:endParaRPr>
          </a:p>
          <a:p>
            <a:pPr marL="457200" lvl="0" indent="-457200">
              <a:buFont typeface="Wingdings" panose="05000000000000000000" pitchFamily="2" charset="2"/>
              <a:buChar char="ü"/>
            </a:pPr>
            <a:r>
              <a:rPr lang="uk-UA" sz="2800" dirty="0">
                <a:latin typeface="Cambria" panose="02040503050406030204" pitchFamily="18" charset="0"/>
                <a:ea typeface="Cambria" panose="02040503050406030204" pitchFamily="18" charset="0"/>
              </a:rPr>
              <a:t>розвинути ряд вмінь і навичок серйозної самостійної розумової роботи, що включає в себе елементи пошуку, дослідження, </a:t>
            </a:r>
            <a:endParaRPr lang="en-US" sz="2800" dirty="0">
              <a:latin typeface="Cambria" panose="02040503050406030204" pitchFamily="18" charset="0"/>
              <a:ea typeface="Cambria" panose="02040503050406030204" pitchFamily="18" charset="0"/>
            </a:endParaRPr>
          </a:p>
          <a:p>
            <a:pPr marL="457200" lvl="0" indent="-457200">
              <a:buFont typeface="Wingdings" panose="05000000000000000000" pitchFamily="2" charset="2"/>
              <a:buChar char="ü"/>
            </a:pPr>
            <a:r>
              <a:rPr lang="uk-UA" sz="2800" dirty="0">
                <a:latin typeface="Cambria" panose="02040503050406030204" pitchFamily="18" charset="0"/>
                <a:ea typeface="Cambria" panose="02040503050406030204" pitchFamily="18" charset="0"/>
              </a:rPr>
              <a:t>підвищити загальний рівень культури, але переважно на іншому матеріалі, за допомогою дещо інших засобів.</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50179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5663089"/>
          </a:xfrm>
          <a:prstGeom prst="rect">
            <a:avLst/>
          </a:prstGeom>
        </p:spPr>
        <p:txBody>
          <a:bodyPr wrap="square">
            <a:spAutoFit/>
          </a:bodyPr>
          <a:lstStyle/>
          <a:p>
            <a:pPr lvl="1"/>
            <a:r>
              <a:rPr lang="uk-UA" sz="2400" dirty="0" smtClean="0">
                <a:latin typeface="Cambria" panose="02040503050406030204" pitchFamily="18" charset="0"/>
                <a:ea typeface="Cambria" panose="02040503050406030204" pitchFamily="18" charset="0"/>
              </a:rPr>
              <a:t>	</a:t>
            </a:r>
            <a:r>
              <a:rPr lang="uk-UA" sz="2800" b="1" dirty="0" smtClean="0">
                <a:solidFill>
                  <a:srgbClr val="0000CC"/>
                </a:solidFill>
                <a:latin typeface="Cambria" panose="02040503050406030204" pitchFamily="18" charset="0"/>
                <a:ea typeface="Cambria" panose="02040503050406030204" pitchFamily="18" charset="0"/>
              </a:rPr>
              <a:t>2.</a:t>
            </a:r>
            <a:r>
              <a:rPr lang="uk-UA" sz="2400" dirty="0" smtClean="0">
                <a:solidFill>
                  <a:srgbClr val="0000CC"/>
                </a:solidFill>
                <a:latin typeface="Cambria" panose="02040503050406030204" pitchFamily="18" charset="0"/>
                <a:ea typeface="Cambria" panose="02040503050406030204" pitchFamily="18" charset="0"/>
              </a:rPr>
              <a:t> </a:t>
            </a:r>
            <a:r>
              <a:rPr lang="uk-UA" sz="2800" b="1" dirty="0" smtClean="0">
                <a:solidFill>
                  <a:srgbClr val="0000CC"/>
                </a:solidFill>
                <a:latin typeface="Cambria" panose="02040503050406030204" pitchFamily="18" charset="0"/>
                <a:ea typeface="Cambria" panose="02040503050406030204" pitchFamily="18" charset="0"/>
              </a:rPr>
              <a:t>Значення </a:t>
            </a:r>
            <a:r>
              <a:rPr lang="uk-UA" sz="2800" b="1" dirty="0">
                <a:solidFill>
                  <a:srgbClr val="0000CC"/>
                </a:solidFill>
                <a:latin typeface="Cambria" panose="02040503050406030204" pitchFamily="18" charset="0"/>
                <a:ea typeface="Cambria" panose="02040503050406030204" pitchFamily="18" charset="0"/>
              </a:rPr>
              <a:t>позакласної роботи та її місце в навчально- виховному процесі</a:t>
            </a:r>
            <a:endParaRPr lang="en-US" sz="2800" b="1" dirty="0">
              <a:solidFill>
                <a:srgbClr val="0000CC"/>
              </a:solidFill>
              <a:latin typeface="Cambria" panose="02040503050406030204" pitchFamily="18" charset="0"/>
              <a:ea typeface="Cambria" panose="02040503050406030204" pitchFamily="18" charset="0"/>
            </a:endParaRPr>
          </a:p>
          <a:p>
            <a:endParaRPr lang="uk-UA" i="1" dirty="0" smtClean="0">
              <a:latin typeface="Cambria" panose="02040503050406030204" pitchFamily="18" charset="0"/>
              <a:ea typeface="Cambria" panose="02040503050406030204" pitchFamily="18" charset="0"/>
            </a:endParaRPr>
          </a:p>
          <a:p>
            <a:r>
              <a:rPr lang="uk-UA" sz="2400" b="1" i="1" dirty="0">
                <a:latin typeface="Cambria" panose="02040503050406030204" pitchFamily="18" charset="0"/>
                <a:ea typeface="Cambria" panose="02040503050406030204" pitchFamily="18" charset="0"/>
              </a:rPr>
              <a:t>Значення позакласної роботи:</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1) зміст шкільної біологічної освіти не охоплює багато нових досягнень біологічної науки. І тільки в позакласній роботі з учнями можна компенсувати цей недолік, тому що зміст занять не обмежений рамками навчальної програми. </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2) єдина програма не може водночас задовольнити усіх. Вона розрахована на середнього учня. Більш здібним школярам потрібен поглиблений підхід до вивчення основ наук, а це під час уроків важко реалізувати. Слабкому учневі потрібна додаткова увага вчителя, щоб він міг опанувати програмний матеріал. Позакласна робота дає можливість здійснити диференційований підхід. </a:t>
            </a: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07306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744"/>
            <a:ext cx="8856984" cy="6032421"/>
          </a:xfrm>
          <a:prstGeom prst="rect">
            <a:avLst/>
          </a:prstGeom>
        </p:spPr>
        <p:txBody>
          <a:bodyPr wrap="square">
            <a:spAutoFit/>
          </a:bodyPr>
          <a:lstStyle/>
          <a:p>
            <a:pPr lvl="1"/>
            <a:r>
              <a:rPr lang="uk-UA" sz="2400" dirty="0" smtClean="0">
                <a:latin typeface="Cambria" panose="02040503050406030204" pitchFamily="18" charset="0"/>
                <a:ea typeface="Cambria" panose="02040503050406030204" pitchFamily="18" charset="0"/>
              </a:rPr>
              <a:t>	</a:t>
            </a:r>
            <a:r>
              <a:rPr lang="uk-UA" sz="2800" b="1" dirty="0" smtClean="0">
                <a:solidFill>
                  <a:srgbClr val="0000CC"/>
                </a:solidFill>
                <a:latin typeface="Cambria" panose="02040503050406030204" pitchFamily="18" charset="0"/>
                <a:ea typeface="Cambria" panose="02040503050406030204" pitchFamily="18" charset="0"/>
              </a:rPr>
              <a:t>2.</a:t>
            </a:r>
            <a:r>
              <a:rPr lang="uk-UA" sz="2400" dirty="0" smtClean="0">
                <a:solidFill>
                  <a:srgbClr val="0000CC"/>
                </a:solidFill>
                <a:latin typeface="Cambria" panose="02040503050406030204" pitchFamily="18" charset="0"/>
                <a:ea typeface="Cambria" panose="02040503050406030204" pitchFamily="18" charset="0"/>
              </a:rPr>
              <a:t> </a:t>
            </a:r>
            <a:r>
              <a:rPr lang="uk-UA" sz="2800" b="1" dirty="0" smtClean="0">
                <a:solidFill>
                  <a:srgbClr val="0000CC"/>
                </a:solidFill>
                <a:latin typeface="Cambria" panose="02040503050406030204" pitchFamily="18" charset="0"/>
                <a:ea typeface="Cambria" panose="02040503050406030204" pitchFamily="18" charset="0"/>
              </a:rPr>
              <a:t>Значення </a:t>
            </a:r>
            <a:r>
              <a:rPr lang="uk-UA" sz="2800" b="1" dirty="0">
                <a:solidFill>
                  <a:srgbClr val="0000CC"/>
                </a:solidFill>
                <a:latin typeface="Cambria" panose="02040503050406030204" pitchFamily="18" charset="0"/>
                <a:ea typeface="Cambria" panose="02040503050406030204" pitchFamily="18" charset="0"/>
              </a:rPr>
              <a:t>позакласної роботи та її місце в навчально- виховному процесі</a:t>
            </a:r>
            <a:endParaRPr lang="en-US" sz="2800" b="1" dirty="0">
              <a:solidFill>
                <a:srgbClr val="0000CC"/>
              </a:solidFill>
              <a:latin typeface="Cambria" panose="02040503050406030204" pitchFamily="18" charset="0"/>
              <a:ea typeface="Cambria" panose="02040503050406030204" pitchFamily="18" charset="0"/>
            </a:endParaRPr>
          </a:p>
          <a:p>
            <a:endParaRPr lang="uk-UA" i="1" dirty="0" smtClean="0">
              <a:latin typeface="Cambria" panose="02040503050406030204" pitchFamily="18" charset="0"/>
              <a:ea typeface="Cambria" panose="02040503050406030204" pitchFamily="18" charset="0"/>
            </a:endParaRPr>
          </a:p>
          <a:p>
            <a:r>
              <a:rPr lang="uk-UA" sz="2400" b="1" i="1" dirty="0">
                <a:latin typeface="Cambria" panose="02040503050406030204" pitchFamily="18" charset="0"/>
                <a:ea typeface="Cambria" panose="02040503050406030204" pitchFamily="18" charset="0"/>
              </a:rPr>
              <a:t>Значення позакласної роботи:</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3) тільки під час позакласних занять можна успішно впливати на індивідуальні здібності кожного школяра. Позакласні заняття допомагають учителеві краще пізнати своїх учнів, виявити серед них обдарованих, які мають підвищений інтерес до біології, і всіляко спрямовувати розвиток такого інтересу. </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4) Позакласні заняття забезпечують застосування знань на практиці, сприяють свідомому засвоєнню біологічних дисциплін.</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5) Позакласні заняття привчають до самостійної творчої праці, розвивають ініціативу учнів, вносять елементи дослідництва в їхню роботу.</a:t>
            </a: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16810836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997</TotalTime>
  <Words>377</Words>
  <Application>Microsoft Office PowerPoint</Application>
  <PresentationFormat>Экран (4:3)</PresentationFormat>
  <Paragraphs>189</Paragraphs>
  <Slides>31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31</vt:i4>
      </vt:variant>
    </vt:vector>
  </HeadingPairs>
  <TitlesOfParts>
    <vt:vector size="37" baseType="lpstr">
      <vt:lpstr>Arial</vt:lpstr>
      <vt:lpstr>Calibri</vt:lpstr>
      <vt:lpstr>Cambria</vt:lpstr>
      <vt:lpstr>Times New Roman</vt:lpstr>
      <vt:lpstr>Wingdings</vt:lpstr>
      <vt:lpstr>Тема Office</vt:lpstr>
      <vt:lpstr>Лекція 1.  Вступ. Значення позакласної роботи з біології. Форми й види позакласної роботи з біології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Home</dc:creator>
  <cp:lastModifiedBy>Наталья</cp:lastModifiedBy>
  <cp:revision>16</cp:revision>
  <dcterms:created xsi:type="dcterms:W3CDTF">2022-12-23T20:37:05Z</dcterms:created>
  <dcterms:modified xsi:type="dcterms:W3CDTF">2024-03-13T23:14:37Z</dcterms:modified>
</cp:coreProperties>
</file>