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Ресурси підприємства: сутність та місце у системі управління суб’єктом господарювання.</a:t>
            </a:r>
            <a:br>
              <a:rPr lang="uk-UA" sz="3200" dirty="0" smtClean="0"/>
            </a:br>
            <a:r>
              <a:rPr lang="uk-UA" sz="3200" dirty="0" smtClean="0"/>
              <a:t>2. Класифікація ресурсів підприємства.</a:t>
            </a:r>
            <a:br>
              <a:rPr lang="uk-UA" sz="3200" dirty="0" smtClean="0"/>
            </a:br>
            <a:r>
              <a:rPr lang="uk-UA" sz="3200" dirty="0" smtClean="0"/>
              <a:t>3. Класифікація економічних ресурсів підприємства.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1. </a:t>
            </a:r>
            <a:r>
              <a:rPr lang="uk-UA" b="1" dirty="0" smtClean="0"/>
              <a:t>Сутність та класифікація ресурсів підприємства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0688"/>
            <a:ext cx="5495925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62736" y="3273574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latin typeface="Times New Roman"/>
                <a:ea typeface="Times New Roman"/>
              </a:rPr>
              <a:t>Рис. 1. Місце ресурсів у системі управління підприємством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/>
              <a:t>Ресурси</a:t>
            </a:r>
            <a:r>
              <a:rPr lang="uk-UA" dirty="0" smtClean="0"/>
              <a:t> </a:t>
            </a:r>
            <a:r>
              <a:rPr lang="uk-UA" dirty="0"/>
              <a:t>- фундаментальне поняття економічної теорії, що означає джерела, засоби забезпечення функціонування підприємств на відповідних ринках з визначеною ними метою.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I. </a:t>
            </a:r>
            <a:r>
              <a:rPr lang="uk-UA" sz="2400" b="1" dirty="0"/>
              <a:t>Класифікація ресурсів за походженням: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just">
              <a:buNone/>
            </a:pPr>
            <a:r>
              <a:rPr lang="uk-UA" sz="2400" dirty="0" smtClean="0"/>
              <a:t>— </a:t>
            </a:r>
            <a:r>
              <a:rPr lang="uk-UA" sz="2400" dirty="0"/>
              <a:t>ресурси природних компонентів — вид ресурсу з компонентами ландшафтної оболонки, це - мінеральні, кліматичні, водні, рослинні, земельні, ґрунтові, тварини світу. </a:t>
            </a:r>
            <a:endParaRPr lang="uk-UA" sz="2400" dirty="0" smtClean="0"/>
          </a:p>
          <a:p>
            <a:pPr marL="0" indent="0" algn="just">
              <a:buNone/>
            </a:pPr>
            <a:endParaRPr lang="uk-UA" sz="2400" dirty="0"/>
          </a:p>
          <a:p>
            <a:pPr marL="0" indent="0" algn="just">
              <a:buNone/>
            </a:pPr>
            <a:r>
              <a:rPr lang="uk-UA" sz="2400" dirty="0"/>
              <a:t>— ресурси природно-територіальних комплексів. На даному рівні враховується комплексність природно-ресурсного потенціалу території, що випливає з відповідної комплексної структури самої ландшафтної оболонки.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100" b="1" dirty="0"/>
              <a:t>II. </a:t>
            </a:r>
            <a:r>
              <a:rPr lang="uk-UA" sz="2100" b="1" dirty="0"/>
              <a:t>Класифікація за видами господарської </a:t>
            </a:r>
            <a:r>
              <a:rPr lang="uk-UA" sz="2100" b="1" dirty="0" smtClean="0"/>
              <a:t>діяльності: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dirty="0" smtClean="0"/>
              <a:t>1) </a:t>
            </a:r>
            <a:r>
              <a:rPr lang="uk-UA" sz="2100" dirty="0"/>
              <a:t>ресурси промислового виробництва - ця підгрупа включає всі види сировини, що використовуються у промисловості. Через дуже велику розгалуженість промислового виробництва, наявність численних галузей, що споживають різні види ресурсів і відповідно висувають до них різні вимоги, види природних ресурсів диференціюються таким чином</a:t>
            </a:r>
            <a:r>
              <a:rPr lang="uk-UA" sz="2100" dirty="0" smtClean="0"/>
              <a:t>: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r>
              <a:rPr lang="uk-UA" sz="2100" dirty="0" smtClean="0"/>
              <a:t>          - </a:t>
            </a:r>
            <a:r>
              <a:rPr lang="uk-UA" sz="2100" dirty="0"/>
              <a:t>енергетичні, до яких відносяться різноманітні види ресурсів, що використовуються на сучасному етапі розвитку науки і техніки для виробництва </a:t>
            </a:r>
            <a:r>
              <a:rPr lang="uk-UA" sz="2100" dirty="0" smtClean="0"/>
              <a:t>енергії;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r>
              <a:rPr lang="uk-UA" sz="2100" dirty="0" smtClean="0"/>
              <a:t>           - неенергетичні</a:t>
            </a:r>
            <a:r>
              <a:rPr lang="uk-UA" sz="2100" dirty="0"/>
              <a:t>, які включають підгрупу ресурсів, що постачають сировину для різних галузей промисловості чи беруть участь у виробництві за умови технологічної </a:t>
            </a:r>
            <a:r>
              <a:rPr lang="uk-UA" sz="2100" dirty="0" smtClean="0"/>
              <a:t>необхідності;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r>
              <a:rPr lang="uk-UA" sz="2100" dirty="0" smtClean="0"/>
              <a:t>2) </a:t>
            </a:r>
            <a:r>
              <a:rPr lang="uk-UA" sz="2100" dirty="0"/>
              <a:t>ресурси сільськогосподарського виробництва поєднують види ресурсів, що беруть участь у створенні сільськогосподарської </a:t>
            </a:r>
            <a:r>
              <a:rPr lang="uk-UA" sz="2100" dirty="0" smtClean="0"/>
              <a:t>продукції.</a:t>
            </a:r>
            <a:endParaRPr lang="uk-UA" sz="2100" dirty="0"/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ІІІ. Класифікація за ознакою </a:t>
            </a:r>
            <a:r>
              <a:rPr lang="uk-UA" sz="2100" b="1" dirty="0" smtClean="0"/>
              <a:t>вичерпності: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— вичерпні </a:t>
            </a:r>
            <a:r>
              <a:rPr lang="uk-UA" sz="2100" dirty="0" smtClean="0"/>
              <a:t>ресурси;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— невичерпні, до яких відносяться кліматичні та водні </a:t>
            </a:r>
            <a:r>
              <a:rPr lang="uk-UA" sz="2100" dirty="0" smtClean="0"/>
              <a:t>ресурси;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— до відновлюваних ресурсів належать ресурси рослинного і тваринного </a:t>
            </a:r>
            <a:r>
              <a:rPr lang="uk-UA" sz="2100" dirty="0" smtClean="0"/>
              <a:t>світу;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— </a:t>
            </a:r>
            <a:r>
              <a:rPr lang="uk-UA" sz="2100" dirty="0" err="1"/>
              <a:t>невідновлювані</a:t>
            </a:r>
            <a:r>
              <a:rPr lang="uk-UA" sz="2100" dirty="0"/>
              <a:t>, до яких відносять усі види мінеральних ресурсів, або корисні </a:t>
            </a:r>
            <a:r>
              <a:rPr lang="uk-UA" sz="2100" dirty="0" smtClean="0"/>
              <a:t>копалини;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— відносно відновлювані</a:t>
            </a:r>
            <a:r>
              <a:rPr lang="uk-UA" sz="2100" dirty="0" smtClean="0"/>
              <a:t>.</a:t>
            </a:r>
            <a:endParaRPr lang="uk-UA" sz="2100" dirty="0"/>
          </a:p>
          <a:p>
            <a:pPr marL="0" indent="0" algn="just">
              <a:buNone/>
            </a:pP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До складу економічних ресурсів звичайно включають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•	трудові ресурси;</a:t>
            </a:r>
          </a:p>
          <a:p>
            <a:pPr marL="0" indent="0" algn="just">
              <a:buNone/>
            </a:pPr>
            <a:r>
              <a:rPr lang="uk-UA" sz="2100" dirty="0"/>
              <a:t>•	нематеріальні ресурси;</a:t>
            </a:r>
          </a:p>
          <a:p>
            <a:pPr marL="0" indent="0" algn="just">
              <a:buNone/>
            </a:pPr>
            <a:r>
              <a:rPr lang="uk-UA" sz="2100" dirty="0"/>
              <a:t>•	інформаційні ресурси;</a:t>
            </a:r>
          </a:p>
          <a:p>
            <a:pPr marL="0" indent="0" algn="just">
              <a:buNone/>
            </a:pPr>
            <a:r>
              <a:rPr lang="uk-UA" sz="2100" dirty="0"/>
              <a:t>•	фінансові ресурси;</a:t>
            </a:r>
          </a:p>
          <a:p>
            <a:pPr marL="0" indent="0" algn="just">
              <a:buNone/>
            </a:pPr>
            <a:r>
              <a:rPr lang="uk-UA" sz="2100" dirty="0"/>
              <a:t>•	матеріальні ресурси, які складаються з основних фондів (засобів) і оборотних активів.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Трудові ресурси чи персонал підприємства – </a:t>
            </a:r>
            <a:r>
              <a:rPr lang="uk-UA" sz="2100" dirty="0"/>
              <a:t>це сукупність фізичних осіб, які знаходяться з підприємством як з юридичною особою у відносинах, регульованих </a:t>
            </a:r>
            <a:r>
              <a:rPr lang="uk-UA" sz="2100" dirty="0" err="1"/>
              <a:t>КЗпП</a:t>
            </a:r>
            <a:r>
              <a:rPr lang="uk-UA" sz="2100" dirty="0"/>
              <a:t> України й іншими правовими актами про трудову діяльність і наймання.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Трудові </a:t>
            </a:r>
            <a:r>
              <a:rPr lang="uk-UA" sz="2100" b="1" dirty="0"/>
              <a:t>ресурси чи персонал підприємства утворюють трудовий колектив працівників з визначеною структурою відповідно до структури виробництва, форми власності й організаційного устрою конкретного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Витрати </a:t>
            </a:r>
            <a:r>
              <a:rPr lang="uk-UA" sz="2100" b="1" dirty="0"/>
              <a:t>на персонал, які включають витрати на оплату і праці, житло, соціальний захист працівників, професійне навчання, культурно-побутове обслуговування і податки, пов'язані з використанням робочої сили, займають друге місце в структурі витрат підприємства після матеріальних витрат виробничого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Персонал </a:t>
            </a:r>
            <a:r>
              <a:rPr lang="uk-UA" sz="2100" b="1" dirty="0"/>
              <a:t>підприємства має визначені кількісні, якісні і структурні характеристики.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Кількісна </a:t>
            </a:r>
            <a:r>
              <a:rPr lang="uk-UA" sz="2100" b="1" dirty="0"/>
              <a:t>характеристика персоналу підприємства в першу чергу вимірюється такими показниками, як облікова, явочна і </a:t>
            </a:r>
            <a:r>
              <a:rPr lang="uk-UA" sz="2100" b="1" dirty="0" err="1"/>
              <a:t>середньосписочна</a:t>
            </a:r>
            <a:r>
              <a:rPr lang="uk-UA" sz="2100" b="1" dirty="0"/>
              <a:t> чисельність працівників.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Якісна </a:t>
            </a:r>
            <a:r>
              <a:rPr lang="uk-UA" sz="2100" b="1" dirty="0"/>
              <a:t>характеристика персоналу підприємства визначається ступенем професійної і кваліфікаційної придатності її працівників для досягнення поставлених цілей.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Структурна </a:t>
            </a:r>
            <a:r>
              <a:rPr lang="uk-UA" sz="2100" b="1" dirty="0"/>
              <a:t>характеристика персоналу підприємства визначається складом і кількісним співвідношенням окремих категорій і груп працівників. Тут можна виділити: основні, допоміжні, підсобні й обслуговуючі працівники; робітники та службовці; керівники, фахівці і службовці; постійні, тимчасові і сезонні тощо.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Нематеріальні активи – </a:t>
            </a:r>
            <a:r>
              <a:rPr lang="uk-UA" sz="2100" dirty="0"/>
              <a:t>частина майна підприємства, яка характеризує об'єкти інтелектуальної власності й інші аналогічні права, що належать підприємству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b="1" dirty="0" smtClean="0"/>
              <a:t>До нематеріальних активів </a:t>
            </a:r>
            <a:r>
              <a:rPr lang="uk-UA" sz="2100" b="1" dirty="0"/>
              <a:t>належать </a:t>
            </a:r>
            <a:r>
              <a:rPr lang="uk-UA" sz="2100" b="1" dirty="0" smtClean="0"/>
              <a:t>: </a:t>
            </a:r>
            <a:r>
              <a:rPr lang="uk-UA" sz="2100" dirty="0" smtClean="0"/>
              <a:t>патенти</a:t>
            </a:r>
            <a:r>
              <a:rPr lang="uk-UA" sz="2100" dirty="0"/>
              <a:t>, комп'ютерні програми, різні ліцензії, сертифікати на право здійснення діяльності чи користування яким-небудь майном, винаходи, ноу-хау, права власності на землю тощо.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Інформаційні </a:t>
            </a:r>
            <a:r>
              <a:rPr lang="uk-UA" sz="2100" b="1" dirty="0"/>
              <a:t>ресурси – </a:t>
            </a:r>
            <a:r>
              <a:rPr lang="uk-UA" sz="2100" dirty="0"/>
              <a:t>сукупність внутрішньої і зовнішньої інформації, яка необхідна керівництву підприємства, а також усім його службам і підрозділам для досягнення поставленої мети й очікуваних результатів.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Внутрішня </a:t>
            </a:r>
            <a:r>
              <a:rPr lang="uk-UA" sz="2100" b="1" dirty="0"/>
              <a:t>інформація формується в процесі здійснення господарської діяльності. Вона поділяється на: оперативну інформацію, облікову і планову. Основними джерелами внутрішньої інформації є дані управлінського і фінансового обліку підприємства, а також матеріали оперативного диспетчерського обліку</a:t>
            </a:r>
            <a:r>
              <a:rPr lang="uk-UA" sz="2100" b="1" dirty="0" smtClean="0"/>
              <a:t>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Зовнішня інформація надходить на підприємство з різних джерел, у т.ч. із законодавчих актів, постанов і рішень державних та місцевих органів влади, судових та інших органів правової системи, даних статистичних органів, газет, журналів, матеріалів науково-дослідних установ, вищих навчальних закладів та ін.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7506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669</Words>
  <Application>Microsoft Office PowerPoint</Application>
  <PresentationFormat>Экран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1. Ресурси підприємства: сутність та місце у системі управління суб’єктом господарювання. 2. Класифікація ресурсів підприємства. 3. Класифікація економічних ресурсів підприємства.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16</cp:revision>
  <dcterms:created xsi:type="dcterms:W3CDTF">2020-08-26T06:53:27Z</dcterms:created>
  <dcterms:modified xsi:type="dcterms:W3CDTF">2022-09-01T10:27:37Z</dcterms:modified>
</cp:coreProperties>
</file>