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60" r:id="rId4"/>
    <p:sldId id="259" r:id="rId5"/>
    <p:sldId id="258" r:id="rId6"/>
    <p:sldId id="266" r:id="rId7"/>
    <p:sldId id="265" r:id="rId8"/>
    <p:sldId id="267" r:id="rId9"/>
    <p:sldId id="264" r:id="rId10"/>
    <p:sldId id="263" r:id="rId11"/>
    <p:sldId id="262" r:id="rId12"/>
    <p:sldId id="25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292101"/>
            <a:ext cx="10909300" cy="787399"/>
          </a:xfrm>
        </p:spPr>
        <p:txBody>
          <a:bodyPr>
            <a:no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ЗМ 3.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Тема 10. Альтернативна і </a:t>
            </a:r>
            <a:r>
              <a:rPr lang="ru-RU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додаткова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комунікація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2000" y="1282700"/>
            <a:ext cx="10909300" cy="51816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Альтернативна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і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додаткова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комунікація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(АДК):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її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типи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та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значення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під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час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логопедичної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реабілітації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дорослих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з ТМП. 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392" y="2235200"/>
            <a:ext cx="6905215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447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215901"/>
            <a:ext cx="10719425" cy="749300"/>
          </a:xfrm>
        </p:spPr>
        <p:txBody>
          <a:bodyPr>
            <a:normAutofit fontScale="90000"/>
          </a:bodyPr>
          <a:lstStyle/>
          <a:p>
            <a:pPr marL="228600" lvl="0" indent="89535">
              <a:lnSpc>
                <a:spcPct val="107000"/>
              </a:lnSpc>
              <a:spcBef>
                <a:spcPts val="1000"/>
              </a:spcBef>
            </a:pPr>
            <a:r>
              <a:rPr lang="uk-UA" sz="27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k-UA" sz="27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7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Додаткові </a:t>
            </a:r>
            <a:r>
              <a:rPr lang="uk-UA" sz="27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матеріали та інструменти</a:t>
            </a:r>
            <a:r>
              <a:rPr lang="ru-RU" sz="1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104900"/>
            <a:ext cx="10719426" cy="5422900"/>
          </a:xfrm>
        </p:spPr>
        <p:txBody>
          <a:bodyPr>
            <a:normAutofit lnSpcReduction="10000"/>
          </a:bodyPr>
          <a:lstStyle/>
          <a:p>
            <a:pPr indent="89535" algn="just">
              <a:lnSpc>
                <a:spcPct val="107000"/>
              </a:lnSpc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Комунікативні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книги (з малюнками або фотографіями родини, побутових дій, емоцій).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8953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Символьні таблиці PECS, адаптовані під дорослу тематику.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8953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Комунікаційні папки з ключовими фразами («я хочу», «мені боляче», «так», «ні», «пити», «відпочити» тощо).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8953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Таблиці з буквами / словами / емоціями — для пацієнтів з афазією або дизартрією.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uk-UA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Порада 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логопеда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8953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Вибір засобу залежить від: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8953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фізичних можливостей (рухи, погляд, дотик),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8953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когнітивного статусу,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8953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навичок пацієнта до навчання,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середовища, в якому пацієнт буде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комунікувати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0474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01601"/>
            <a:ext cx="10744825" cy="5842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Теорія і практика використання </a:t>
            </a:r>
            <a:r>
              <a:rPr lang="uk-UA" dirty="0" err="1" smtClean="0"/>
              <a:t>адк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685801"/>
            <a:ext cx="10744826" cy="5778499"/>
          </a:xfrm>
        </p:spPr>
        <p:txBody>
          <a:bodyPr/>
          <a:lstStyle/>
          <a:p>
            <a:pPr indent="89535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АДК В УКРАЇНІ ТА СВІТІ </a:t>
            </a:r>
            <a:endParaRPr lang="ru-RU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Навчально-методичний </a:t>
            </a:r>
            <a:r>
              <a:rPr lang="uk-UA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посібник «Теорія та практика використання  альтернативної комунікації  для осіб з особливими освітніми потребами» для педагогічних працівників, які працюють з учнями з особливими освітніми </a:t>
            </a:r>
            <a:r>
              <a:rPr lang="uk-UA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потребами. </a:t>
            </a:r>
            <a:r>
              <a:rPr lang="uk-UA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Схвалено для використання в освітньому </a:t>
            </a:r>
            <a:r>
              <a:rPr lang="uk-UA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процесі.   Також актуальний для терапевтів мови і мовлення, які працюють з дорослими пацієнтами.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4190" y="1917700"/>
            <a:ext cx="4832819" cy="454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687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203201"/>
            <a:ext cx="10655925" cy="8001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219200"/>
            <a:ext cx="10655926" cy="52959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8496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254001"/>
            <a:ext cx="10364451" cy="685800"/>
          </a:xfrm>
        </p:spPr>
        <p:txBody>
          <a:bodyPr>
            <a:normAutofit/>
          </a:bodyPr>
          <a:lstStyle/>
          <a:p>
            <a:r>
              <a:rPr lang="uk-UA" dirty="0" smtClean="0"/>
              <a:t>Визначення, суть, значення </a:t>
            </a:r>
            <a:r>
              <a:rPr lang="uk-UA" dirty="0" err="1" smtClean="0"/>
              <a:t>адк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168400"/>
            <a:ext cx="10363826" cy="5346700"/>
          </a:xfrm>
        </p:spPr>
        <p:txBody>
          <a:bodyPr>
            <a:normAutofit fontScale="92500" lnSpcReduction="10000"/>
          </a:bodyPr>
          <a:lstStyle/>
          <a:p>
            <a:pPr indent="89535" algn="just">
              <a:lnSpc>
                <a:spcPct val="107000"/>
              </a:lnSpc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АДК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(AAC –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Augmentative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Alternative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Communication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— це система способів і засобів, які: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89535" algn="just">
              <a:lnSpc>
                <a:spcPct val="107000"/>
              </a:lnSpc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Альтернативні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замінюють усну мову (коли вона повністю втрачена).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89535" algn="just">
              <a:lnSpc>
                <a:spcPct val="107000"/>
              </a:lnSpc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Додаткові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підтримують усне мовлення, доповнюють його (при його частковому порушенні).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89535" algn="just">
              <a:lnSpc>
                <a:spcPct val="107000"/>
              </a:lnSpc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АДК може бути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8953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Тимчасовим засобом (до відновлення мовлення),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8953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Постійним засобом комунікації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89535" algn="just">
              <a:lnSpc>
                <a:spcPct val="107000"/>
              </a:lnSpc>
              <a:spcAft>
                <a:spcPts val="0"/>
              </a:spcAft>
            </a:pPr>
            <a: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</a:t>
            </a:r>
            <a:r>
              <a:rPr lang="uk-UA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начення </a:t>
            </a:r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АДК у логопедичній реабілітації дорослих з ТМП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89535" algn="just">
              <a:lnSpc>
                <a:spcPct val="107000"/>
              </a:lnSpc>
              <a:spcAft>
                <a:spcPts val="0"/>
              </a:spcAft>
            </a:pPr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-Забезпечує базову можливість спілкування, навіть при повній афазії.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89535" algn="just">
              <a:lnSpc>
                <a:spcPct val="107000"/>
              </a:lnSpc>
              <a:spcAft>
                <a:spcPts val="0"/>
              </a:spcAft>
            </a:pPr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-Знижує фрустрацію (розчарування, безвихідь) і психоемоційне напруження пацієнта.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89535" algn="just">
              <a:lnSpc>
                <a:spcPct val="107000"/>
              </a:lnSpc>
              <a:spcAft>
                <a:spcPts val="0"/>
              </a:spcAft>
            </a:pPr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-Активізує залишкові когнітивні ресурси.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89535" algn="just">
              <a:lnSpc>
                <a:spcPct val="107000"/>
              </a:lnSpc>
              <a:spcAft>
                <a:spcPts val="0"/>
              </a:spcAft>
            </a:pPr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-Сприяє збереженню автономії та якості життя.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89535" algn="just">
              <a:lnSpc>
                <a:spcPct val="107000"/>
              </a:lnSpc>
              <a:spcAft>
                <a:spcPts val="0"/>
              </a:spcAft>
            </a:pP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4073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266701"/>
            <a:ext cx="10694025" cy="800100"/>
          </a:xfrm>
        </p:spPr>
        <p:txBody>
          <a:bodyPr>
            <a:noAutofit/>
          </a:bodyPr>
          <a:lstStyle/>
          <a:p>
            <a:pPr marL="228600" lvl="0" indent="89535">
              <a:lnSpc>
                <a:spcPct val="107000"/>
              </a:lnSpc>
              <a:spcBef>
                <a:spcPts val="1000"/>
              </a:spcBef>
            </a:pPr>
            <a:r>
              <a:rPr lang="uk-UA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k-UA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Типи </a:t>
            </a:r>
            <a:r>
              <a:rPr lang="uk-UA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АДК</a:t>
            </a:r>
            <a:r>
              <a:rPr lang="ru-RU" sz="3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282700"/>
            <a:ext cx="10694026" cy="5283200"/>
          </a:xfrm>
        </p:spPr>
        <p:txBody>
          <a:bodyPr>
            <a:normAutofit fontScale="85000" lnSpcReduction="20000"/>
          </a:bodyPr>
          <a:lstStyle/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uk-UA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4.1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uk-UA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Безтехнологічні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засоби (</a:t>
            </a:r>
            <a:r>
              <a:rPr lang="uk-UA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no-tech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8953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Жести, міміка, пози, погляд.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8953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Таблиці з літерами, словами або зображеннями.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8953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Комунікативні щоденники.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8953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Карти з емоціями, предметами, діями.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8953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4.2.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Низькотехнологічні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засоби (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low-tech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8953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Комунікаційні книги з малюнками, схемами.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8953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Паперові або ламіновані таблиці зі словами або піктограмами.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8953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Абетки для "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буквенного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 спілкування.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8953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Апарати з простим голосовим записом.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4.3. Високотехнологічні засоби (</a:t>
            </a:r>
            <a:r>
              <a:rPr lang="uk-UA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high-tech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8953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Спеціальні додатки на планшетах (наприклад,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GoTalk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Now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Grid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Proloquo2Go).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8953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Пристрої з синтезом мовлення (динамічні дисплеї).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8953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Системи управління комунікацією за допомогою погляду, жесту, руху голови.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8953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Спеціалізовані електронні комунікатори (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Lightwriter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Tobii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Dynavox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1700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254001"/>
            <a:ext cx="10655925" cy="8001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231900"/>
            <a:ext cx="10655926" cy="5334000"/>
          </a:xfrm>
        </p:spPr>
        <p:txBody>
          <a:bodyPr>
            <a:normAutofit lnSpcReduction="10000"/>
          </a:bodyPr>
          <a:lstStyle/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Вибір засобу АДК</a:t>
            </a:r>
            <a:endParaRPr lang="ru-RU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8953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Логопед повинен враховувати: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8953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Поточний стан мовлення, моторики, когнітивних функцій.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8953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Збережені канали сприйняття (зір, слух, дотик).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8953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Мотивацію і готовність пацієнта.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8953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Умови середовища (підтримка родини, доступ до техніки).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uk-UA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Роль логопеда у впровадженні АДК</a:t>
            </a:r>
            <a:endParaRPr lang="ru-RU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8953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-Проведення оцінки комунікативних можливостей.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8953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Підбір засобу АДК з урахуванням особистих потреб пацієнта.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8953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-Навчання пацієнта та його родини користуванню АДК.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8953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-Інтеграція АДК у побут, терапію та соціальне життя.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- Постійний моніторинг ефективності комунікації.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9725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215901"/>
            <a:ext cx="10668625" cy="762000"/>
          </a:xfrm>
        </p:spPr>
        <p:txBody>
          <a:bodyPr>
            <a:normAutofit fontScale="90000"/>
          </a:bodyPr>
          <a:lstStyle/>
          <a:p>
            <a:pPr marL="228600" lvl="0" indent="89535">
              <a:lnSpc>
                <a:spcPct val="107000"/>
              </a:lnSpc>
              <a:spcBef>
                <a:spcPts val="1000"/>
              </a:spcBef>
            </a:pPr>
            <a:r>
              <a:rPr lang="uk-UA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k-UA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31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1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Етапи впровадження АДК</a:t>
            </a:r>
            <a:r>
              <a:rPr lang="ru-RU" sz="31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1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155700"/>
            <a:ext cx="10668626" cy="5499100"/>
          </a:xfrm>
        </p:spPr>
        <p:txBody>
          <a:bodyPr/>
          <a:lstStyle/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8953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Початкове оцінювання (стан мовлення, моторика,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когніція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8953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Визначення комунікативних потреб (що, коли і як пацієнт хоче сказати).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8953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Вибір засобу АДК.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8953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Навчання пацієнта (і родини).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8953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Підтримка в повсякденному використанні.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8953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Поступове ускладнення системи (за потреби).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6385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241301"/>
            <a:ext cx="10744825" cy="749300"/>
          </a:xfrm>
        </p:spPr>
        <p:txBody>
          <a:bodyPr>
            <a:normAutofit fontScale="90000"/>
          </a:bodyPr>
          <a:lstStyle/>
          <a:p>
            <a:pPr marL="228600" lvl="0" indent="89535">
              <a:lnSpc>
                <a:spcPct val="107000"/>
              </a:lnSpc>
              <a:spcBef>
                <a:spcPts val="1000"/>
              </a:spcBef>
            </a:pPr>
            <a:r>
              <a:rPr lang="uk-UA" sz="3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k-UA" sz="3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3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Приклади </a:t>
            </a:r>
            <a:r>
              <a:rPr lang="uk-UA" sz="3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використання АД</a:t>
            </a:r>
            <a:r>
              <a:rPr lang="uk-UA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ru-RU" sz="1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193800"/>
            <a:ext cx="10744826" cy="5346700"/>
          </a:xfrm>
        </p:spPr>
        <p:txBody>
          <a:bodyPr/>
          <a:lstStyle/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8953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Пацієнт з афазією після інсульту використовує таблицю з малюнками для базових потреб.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8953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Людина з БАС ( бічний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аміотропічний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склероз-прогресуюче захворювання нервової системи, при якому уражаються моторні нервові клітини в КГМ) спілкується через додаток з голосовим синтезом.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8953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Пацієнт після ЧМТ користується жестами та комунікаційним блокнотом.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8953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Особа з Паркінсоном на пізній стадії застосовує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поглядову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систему управління пристроєм.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8915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228601"/>
            <a:ext cx="10694025" cy="749300"/>
          </a:xfrm>
        </p:spPr>
        <p:txBody>
          <a:bodyPr>
            <a:norm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Мобільні додатки для АДК (AAC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apps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117600"/>
            <a:ext cx="10694026" cy="5410200"/>
          </a:xfrm>
        </p:spPr>
        <p:txBody>
          <a:bodyPr>
            <a:normAutofit fontScale="85000" lnSpcReduction="20000"/>
          </a:bodyPr>
          <a:lstStyle/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Proloquo2Go (</a:t>
            </a:r>
            <a:r>
              <a:rPr lang="uk-UA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iOS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8953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Потужний додаток для людей із порушеннями мовлення.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8953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Має піктограми, текстові й голосові модулі.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8953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Доступний український інтерфейс через адаптацію.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Рекомендується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осіб з афазією, моторними порушеннями.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uk-UA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uk-UA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GoTalk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NOW (</a:t>
            </a:r>
            <a:r>
              <a:rPr lang="uk-UA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iOS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8953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Індивідуально налаштовується таблиця комунікації.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8953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Можна записати голос або використовувати синтезатор.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8953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Підтримує малюнки, відео та текст.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Добре підходить для адаптації під потреби дорослих.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uk-UA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uk-UA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Grid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iPad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/ </a:t>
            </a:r>
            <a:r>
              <a:rPr lang="uk-UA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Grid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(Windows/</a:t>
            </a:r>
            <a:r>
              <a:rPr lang="uk-UA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iOS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8953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Розроблений компанією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Smartbox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Grid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підтримує управління поглядом, кнопками, сенсорними екранами.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8953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Має потужні можливості для людей з БАС, афазією, тяжкою дизартрією.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Включає шаблони з готовими фразами.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3805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77801"/>
            <a:ext cx="10706725" cy="8636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219200"/>
            <a:ext cx="10706726" cy="5384800"/>
          </a:xfrm>
        </p:spPr>
        <p:txBody>
          <a:bodyPr>
            <a:normAutofit/>
          </a:bodyPr>
          <a:lstStyle/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uk-UA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Avaz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AAC (</a:t>
            </a:r>
            <a:r>
              <a:rPr lang="uk-UA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Android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/ </a:t>
            </a:r>
            <a:r>
              <a:rPr lang="uk-UA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iOS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8953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Простий, яскравий додаток, адаптований для дорослих і дітей.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8953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Має символи, текстові повідомлення, синтез мовлення.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Підтримка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багатьох мов, зокрема можна налаштувати під українську.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uk-UA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uk-UA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CoughDrop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(веб-додаток + мобільний)</a:t>
            </a:r>
            <a:endParaRPr lang="ru-RU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8953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Хмарна платформа з можливістю спільного доступу (логопед, родина, пацієнт).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8953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Простий інтерфейс, підтримує звукові повідомлення.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uk-UA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uk-UA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SoundingBoard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uk-UA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iOS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8953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Безкоштовний додаток з можливістю створювати власні картки.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Рекомендований для початкової фази АДК або пацієнтів із когнітивними порушеннями.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2421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228601"/>
            <a:ext cx="10732125" cy="812800"/>
          </a:xfrm>
        </p:spPr>
        <p:txBody>
          <a:bodyPr>
            <a:norm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Пристрої та платформи АДК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193800"/>
            <a:ext cx="10732126" cy="5397500"/>
          </a:xfrm>
        </p:spPr>
        <p:txBody>
          <a:bodyPr>
            <a:normAutofit fontScale="92500" lnSpcReduction="20000"/>
          </a:bodyPr>
          <a:lstStyle/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uk-UA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uk-UA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Tobii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Dynavox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uk-UA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Tobii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I-</a:t>
            </a:r>
            <a:r>
              <a:rPr lang="uk-UA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series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EyeMobile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Plus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8953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Системи з керуванням поглядом, призначені для осіб із повною нерухомістю (БАС,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тетраплегія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Можуть керуватись очима або мімікою.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uk-UA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Lightwriter</a:t>
            </a:r>
            <a:endParaRPr lang="ru-RU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8953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Портативний текстовий комунікатор з голосовим синтезом.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Підходить дорослим з мовленнєвими порушеннями, які мають збережене письмо.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uk-UA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Logan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ProxTalker</a:t>
            </a:r>
            <a:endParaRPr lang="ru-RU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8953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Пристрій, який «озвучує» вибрані символи (карти RFID).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Добре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підходить для дорослих із когнітивними труднощами.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uk-UA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Lingraphica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TouchTalk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/ </a:t>
            </a:r>
            <a:r>
              <a:rPr lang="uk-UA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MiniTalk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(США)</a:t>
            </a:r>
            <a:endParaRPr lang="ru-RU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8953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Планшети зі спеціальним ПЗ для афазії та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мовних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порушень після інсульту.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Мають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підтримку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української мови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через адаптації.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0741475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29</TotalTime>
  <Words>954</Words>
  <Application>Microsoft Office PowerPoint</Application>
  <PresentationFormat>Широкоэкранный</PresentationFormat>
  <Paragraphs>108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Tw Cen MT</vt:lpstr>
      <vt:lpstr>Капля</vt:lpstr>
      <vt:lpstr>ЗМ 3. Тема 10. Альтернативна і додаткова комунікація </vt:lpstr>
      <vt:lpstr>Визначення, суть, значення адк</vt:lpstr>
      <vt:lpstr> Типи АДК </vt:lpstr>
      <vt:lpstr>Презентация PowerPoint</vt:lpstr>
      <vt:lpstr>  Етапи впровадження АДК </vt:lpstr>
      <vt:lpstr> Приклади використання АДК </vt:lpstr>
      <vt:lpstr>Мобільні додатки для АДК (AAC apps)</vt:lpstr>
      <vt:lpstr>Презентация PowerPoint</vt:lpstr>
      <vt:lpstr>Пристрої та платформи АДК</vt:lpstr>
      <vt:lpstr> Додаткові матеріали та інструменти </vt:lpstr>
      <vt:lpstr>Теорія і практика використання адк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ЗМ 3. Тема 10. Альтернативна і додаткова комунікація</dc:title>
  <dc:creator>Пользователь Windows</dc:creator>
  <cp:lastModifiedBy>Пользователь Windows</cp:lastModifiedBy>
  <cp:revision>4</cp:revision>
  <dcterms:created xsi:type="dcterms:W3CDTF">2025-05-21T07:44:52Z</dcterms:created>
  <dcterms:modified xsi:type="dcterms:W3CDTF">2025-05-21T08:14:41Z</dcterms:modified>
</cp:coreProperties>
</file>