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1" r:id="rId3"/>
    <p:sldId id="270" r:id="rId4"/>
    <p:sldId id="267" r:id="rId5"/>
    <p:sldId id="272" r:id="rId6"/>
    <p:sldId id="275" r:id="rId7"/>
    <p:sldId id="273" r:id="rId8"/>
    <p:sldId id="274" r:id="rId9"/>
    <p:sldId id="27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26"/>
    <a:srgbClr val="00261D"/>
    <a:srgbClr val="A8EEFE"/>
    <a:srgbClr val="96EAFE"/>
    <a:srgbClr val="7C5989"/>
    <a:srgbClr val="000066"/>
    <a:srgbClr val="4D6B89"/>
    <a:srgbClr val="384E64"/>
    <a:srgbClr val="274E7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6" autoAdjust="0"/>
    <p:restoredTop sz="93617" autoAdjust="0"/>
  </p:normalViewPr>
  <p:slideViewPr>
    <p:cSldViewPr>
      <p:cViewPr varScale="1">
        <p:scale>
          <a:sx n="75" d="100"/>
          <a:sy n="75" d="100"/>
        </p:scale>
        <p:origin x="1544" y="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819400"/>
            <a:ext cx="9144000" cy="609600"/>
          </a:xfrm>
        </p:spPr>
        <p:txBody>
          <a:bodyPr/>
          <a:lstStyle>
            <a:lvl1pPr>
              <a:defRPr sz="4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352800"/>
            <a:ext cx="9144000" cy="3048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169392-2266-42C3-A665-974802A4B8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033BD-3465-438D-92CF-DC7940E2AB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77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77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29A46D-08E0-4848-B411-B8FC56E633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B2C6E-6E58-4B8A-8E2C-EE8DA14757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6D364-29D6-444C-9DED-B556AEE612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1600" y="762000"/>
            <a:ext cx="3810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4000" y="762000"/>
            <a:ext cx="3810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925B5-4262-4951-9F96-91F7EB2562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6E312-0BC3-41A4-B6E2-68A288306E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D6A82-906F-4552-9476-269A58DB9D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BC867-FE53-462A-96D5-92CEB2C37B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16488-A645-418A-AC6D-B232A31D39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1B23D8-6520-4A88-858B-AB80C1F55D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762000"/>
            <a:ext cx="7772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n-lt"/>
              </a:defRPr>
            </a:lvl1pPr>
          </a:lstStyle>
          <a:p>
            <a:fld id="{D5BB0E20-44C7-442B-BC88-F010A212F1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6044" y="548680"/>
            <a:ext cx="8351912" cy="609600"/>
          </a:xfrm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Біологічно активні речовини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14290"/>
            <a:ext cx="9036496" cy="1785950"/>
          </a:xfrm>
        </p:spPr>
        <p:txBody>
          <a:bodyPr/>
          <a:lstStyle/>
          <a:p>
            <a:r>
              <a:rPr lang="ru-RU" sz="18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Біологічно</a:t>
            </a:r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активні</a:t>
            </a:r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речовини</a:t>
            </a:r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(БАР)</a:t>
            </a:r>
            <a:r>
              <a:rPr lang="ru-UA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– 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це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неорганічні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та</a:t>
            </a:r>
            <a:r>
              <a:rPr lang="el-GR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органічні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сполуки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загальною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особливістю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яких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є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висока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активність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у невеликих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кількостях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br>
              <a:rPr lang="ru-UA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br>
              <a:rPr lang="ru-UA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Вони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забезпечують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зміну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швидкості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обміну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речовин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ru-UA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пристосовуючи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організм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змін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навколишнього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середовища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UA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та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здійснюють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його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захист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від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несприятливих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впливів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43174" y="2071678"/>
            <a:ext cx="414340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Біологічно</a:t>
            </a:r>
            <a:r>
              <a:rPr lang="ru-RU" sz="2000" b="1" dirty="0"/>
              <a:t> </a:t>
            </a:r>
            <a:r>
              <a:rPr lang="ru-RU" sz="2000" b="1" dirty="0" err="1"/>
              <a:t>активні</a:t>
            </a:r>
            <a:r>
              <a:rPr lang="ru-RU" sz="2000" b="1" dirty="0"/>
              <a:t> </a:t>
            </a:r>
            <a:r>
              <a:rPr lang="ru-RU" sz="2000" b="1" dirty="0" err="1"/>
              <a:t>речовини</a:t>
            </a:r>
            <a:endParaRPr lang="ru-RU" sz="20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20" y="2928934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Вітаміни</a:t>
            </a:r>
            <a:endParaRPr lang="ru-RU" sz="20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4348" y="3714752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Ферменти</a:t>
            </a:r>
            <a:endParaRPr lang="ru-RU" sz="20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85852" y="4500570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Гормони</a:t>
            </a:r>
            <a:endParaRPr lang="ru-RU" sz="20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57950" y="2928934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Фітогормони</a:t>
            </a:r>
            <a:endParaRPr lang="ru-RU" sz="20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00760" y="3714752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Алкалоїди</a:t>
            </a:r>
            <a:endParaRPr lang="ru-RU" sz="20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72132" y="4500570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Фітонциди</a:t>
            </a:r>
            <a:endParaRPr lang="ru-RU" sz="20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85918" y="5214950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Феромони</a:t>
            </a:r>
            <a:endParaRPr lang="ru-RU" sz="20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14942" y="5214950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Антибіотики</a:t>
            </a:r>
            <a:endParaRPr lang="ru-RU" sz="2000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rot="10800000" flipV="1">
            <a:off x="2786050" y="2571744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2893207" y="2893215"/>
            <a:ext cx="114300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2964645" y="3321843"/>
            <a:ext cx="185738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3071802" y="3714752"/>
            <a:ext cx="257176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H="1">
            <a:off x="3750463" y="3679033"/>
            <a:ext cx="257176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H="1">
            <a:off x="4500562" y="3286124"/>
            <a:ext cx="185738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6200000" flipH="1">
            <a:off x="5214942" y="2928934"/>
            <a:ext cx="114300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5857884" y="2571744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Коротка характеристика БАР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886478"/>
              </p:ext>
            </p:extLst>
          </p:nvPr>
        </p:nvGraphicFramePr>
        <p:xfrm>
          <a:off x="285720" y="714356"/>
          <a:ext cx="8534752" cy="524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6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8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9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 групи</a:t>
                      </a:r>
                      <a:endParaRPr lang="ru-RU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Біологічне значення</a:t>
                      </a:r>
                      <a:endParaRPr lang="ru-RU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Представники</a:t>
                      </a:r>
                      <a:endParaRPr lang="ru-RU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Ферменти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Каталізатори </a:t>
                      </a:r>
                      <a:r>
                        <a:rPr lang="uk-UA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біохімічних реакції.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Трансферази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гідролази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uk-UA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ізомерази</a:t>
                      </a:r>
                      <a:r>
                        <a:rPr lang="uk-UA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тощо.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Вітаміни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Забезпечення життєдіяльності організмів.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А, В1, В2, В6, С, Д, Е, К тощо.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Гормони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Здійснюють ендокринну регуляцію  функцій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Соматотропін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endParaRPr lang="ru-UA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адреналін, тироксин тощо.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Фітогормони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Регулюють ріст і </a:t>
                      </a:r>
                      <a:endParaRPr lang="ru-UA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розвиток вищих рослин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Ауксини, гібереліни, </a:t>
                      </a:r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абсцизова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кислота тощо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Алкалоїди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Відіграють роль каталізаторів, захищають від </a:t>
                      </a:r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виїдання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Хінін, кофеїн, морфін, атропін, </a:t>
                      </a:r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колхіцин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тощо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Фітонциди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</a:t>
                      </a:r>
                      <a:r>
                        <a:rPr lang="uk-UA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рослинного походження з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датні пригнічувати ріст бактерій,</a:t>
                      </a:r>
                      <a:r>
                        <a:rPr lang="uk-UA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грибів, найпростіших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Аліцин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гексенал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хлорогенова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кислота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Феромони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Специфічно впливають на інших особин того ж виду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Статеві </a:t>
                      </a:r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феромони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endParaRPr lang="ru-UA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uk-UA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феромони</a:t>
                      </a:r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тривоги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Антибіотики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Пригнічують ріст мікроорганізмів, клітин злоякісних пухлин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Стрептоміцин, </a:t>
                      </a:r>
                      <a:endParaRPr lang="ru-UA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uk-UA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пеніцилін,</a:t>
                      </a:r>
                      <a:r>
                        <a:rPr lang="uk-UA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новоіманін</a:t>
                      </a:r>
                      <a:r>
                        <a:rPr lang="uk-UA" sz="16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43932" cy="1785950"/>
          </a:xfrm>
        </p:spPr>
        <p:txBody>
          <a:bodyPr/>
          <a:lstStyle/>
          <a:p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cs typeface="Arial" pitchFamily="34" charset="0"/>
              </a:rPr>
              <a:t>Ферменти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cs typeface="Arial" pitchFamily="34" charset="0"/>
              </a:rPr>
              <a:t> – 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каталізатори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біохімічних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реакцій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. </a:t>
            </a:r>
            <a:br>
              <a:rPr lang="ru-UA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Термін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"фермент"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уперше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увів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у науку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голландський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учений </a:t>
            </a:r>
            <a:br>
              <a:rPr lang="ru-UA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en-US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XVII 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ст. Ван-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Гельмон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для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речовин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, </a:t>
            </a:r>
            <a:br>
              <a:rPr lang="ru-UA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що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стимулюють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перетворення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виноградного соку у вино. </a:t>
            </a:r>
            <a:br>
              <a:rPr lang="ru-UA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Пізніше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був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запропонований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термін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– </a:t>
            </a:r>
            <a:r>
              <a:rPr lang="ru-RU" sz="2000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ензими</a:t>
            </a:r>
            <a:r>
              <a:rPr lang="ru-RU" sz="2000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335" y="2595334"/>
            <a:ext cx="8607330" cy="4000088"/>
          </a:xfrm>
        </p:spPr>
        <p:txBody>
          <a:bodyPr/>
          <a:lstStyle/>
          <a:p>
            <a:pPr marL="0" indent="0" algn="ctr">
              <a:spcBef>
                <a:spcPts val="0"/>
              </a:spcBef>
            </a:pP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Оксидоредуктази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окисно-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відновні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реакції</a:t>
            </a: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</a:pPr>
            <a:endParaRPr lang="ru-RU" sz="1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Трансферази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міжмолекулярного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перенесення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різних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хімічних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залишків</a:t>
            </a: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</a:pPr>
            <a:endParaRPr lang="ru-RU" sz="1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Гідролази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гідролітичного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розщеплення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внутрішньо-молекулярних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зв'язків</a:t>
            </a: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</a:pPr>
            <a:endParaRPr lang="ru-RU" sz="1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Ліази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негідролітичного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розщеплення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UA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також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приєднання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подвійними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зв'язками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зворотні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реакції</a:t>
            </a: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</a:pPr>
            <a:endParaRPr lang="ru-RU" sz="1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Ізомерази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ізомеризації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субстратів</a:t>
            </a: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spcBef>
                <a:spcPts val="0"/>
              </a:spcBef>
            </a:pPr>
            <a:endParaRPr lang="ru-RU" sz="1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Лігази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синтетази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забезпечують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синтезу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sz="2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</a:pPr>
            <a:r>
              <a:rPr lang="ru-UA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використанням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енергії</a:t>
            </a:r>
            <a:r>
              <a:rPr lang="ru-RU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АТФ.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64" y="500042"/>
            <a:ext cx="8429716" cy="1357322"/>
          </a:xfrm>
        </p:spPr>
        <p:txBody>
          <a:bodyPr/>
          <a:lstStyle/>
          <a:p>
            <a:r>
              <a:rPr lang="ru-RU" sz="2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Фітогормони</a:t>
            </a:r>
            <a:r>
              <a:rPr lang="ru-RU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– 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гормони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утворюються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рослинами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дуже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малих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кількостях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регулюють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їх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ріст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розвиток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контролюють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інтенсивність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обміну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речовин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клітинах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органах,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завершили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ріст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967274"/>
              </p:ext>
            </p:extLst>
          </p:nvPr>
        </p:nvGraphicFramePr>
        <p:xfrm>
          <a:off x="285720" y="2071678"/>
          <a:ext cx="8572560" cy="3766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9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i="0" dirty="0" err="1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Фітогормон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i="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Біологічна роль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0796"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Абсцизова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кислота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природний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регулятор росту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рослин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endParaRPr lang="ru-UA" sz="180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затримує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ріст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розвиток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рослин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UA" sz="180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розпускання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бруньок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проростання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насіння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), </a:t>
                      </a:r>
                      <a:endParaRPr lang="ru-UA" sz="180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прискорює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процеси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опадання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листя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дозрівання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плодів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Цитокініни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активація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поділу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клітин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проростання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насіння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закладення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бруньок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у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рослин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Гібереліни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прискорюють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ріст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і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цвітіння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рослин</a:t>
                      </a:r>
                      <a:r>
                        <a:rPr lang="ru-UA" sz="1800" i="0" baseline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UA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гіберелінова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кислота</a:t>
                      </a:r>
                      <a:r>
                        <a:rPr lang="ru-UA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Ауксини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у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творюються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у точках росту стебел,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коренів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endParaRPr lang="ru-UA" sz="180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у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молодих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листках,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бруньках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активуючи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надходження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поживних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речовин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до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ростучих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тканин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r>
              <a:rPr lang="ru-RU" sz="2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Гормони</a:t>
            </a:r>
            <a:r>
              <a:rPr lang="ru-RU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–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біологічно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активні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речовини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здатні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включатися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UA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до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біохімічних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реакцій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регулювати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обмін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речовин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307554"/>
              </p:ext>
            </p:extLst>
          </p:nvPr>
        </p:nvGraphicFramePr>
        <p:xfrm>
          <a:off x="285720" y="866769"/>
          <a:ext cx="8572560" cy="5991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0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2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18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</a:t>
                      </a:r>
                      <a:r>
                        <a:rPr lang="ru-RU" b="1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1" dirty="0" err="1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ендокринної</a:t>
                      </a:r>
                      <a:r>
                        <a:rPr lang="ru-RU" b="1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1" dirty="0" err="1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системи</a:t>
                      </a:r>
                      <a:endParaRPr lang="ru-RU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Гормони</a:t>
                      </a:r>
                      <a:r>
                        <a:rPr lang="ru-RU" b="1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b="1" dirty="0" err="1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які</a:t>
                      </a:r>
                      <a:r>
                        <a:rPr lang="ru-RU" b="1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1" dirty="0" err="1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виробляє</a:t>
                      </a:r>
                      <a:endParaRPr lang="ru-RU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809">
                <a:tc>
                  <a:txBody>
                    <a:bodyPr/>
                    <a:lstStyle/>
                    <a:p>
                      <a:pPr algn="ctr"/>
                      <a:r>
                        <a:rPr lang="ru-RU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Гіпофіз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Гормон росту (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соматотропін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endParaRPr lang="ru-UA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меланотропін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(синтез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меланіну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endParaRPr lang="ru-UA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вазопресин</a:t>
                      </a:r>
                      <a:r>
                        <a:rPr lang="ru-UA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підвищує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артеріальний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тиск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515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Епіфіз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Мелатонін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пригнічує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утворення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темного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пігменту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шкіри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викликає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її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посвітління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515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Щитоподібна залоза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Тироксин (активізує всі види обміну речовин у всіх органах і системах)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582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Паращитоподібні залози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Паратгормон (регулює вміст Са і Р)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2951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Підшлункова залоза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Інсулін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зниження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рівня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глюкози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крові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endParaRPr lang="ru-UA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глюкагон (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підвищення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рівня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глюкози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448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Надниркові залози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Мінералокортикоїди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водно-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сольовий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обмін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глюкокортикоїди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обмін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білків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жирів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і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вуглеводів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адреналін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і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норадреналін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247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Статеві залози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Тестостерон (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чоловічий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естроген</a:t>
                      </a:r>
                      <a:r>
                        <a:rPr lang="ru-UA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жіночий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7515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Тимус </a:t>
                      </a:r>
                      <a:endParaRPr lang="ru-UA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вилочкова</a:t>
                      </a:r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залоза</a:t>
                      </a:r>
                      <a:r>
                        <a:rPr lang="ru-RU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Тимозин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його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впливом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формуються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лімфоцити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UA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 </a:t>
                      </a:r>
                      <a:r>
                        <a:rPr lang="ru-RU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дітей</a:t>
                      </a:r>
                      <a:r>
                        <a:rPr lang="ru-RU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64" y="214290"/>
            <a:ext cx="8429716" cy="1071570"/>
          </a:xfrm>
        </p:spPr>
        <p:txBody>
          <a:bodyPr/>
          <a:lstStyle/>
          <a:p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Вітаміни</a:t>
            </a:r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−</a:t>
            </a:r>
            <a:r>
              <a:rPr lang="en-US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органічні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сполуки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різної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хімічної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природи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ru-UA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необхідні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для нормального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обміну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речовин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росту та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розвитку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ru-UA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підвищують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стійкість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організму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захворювань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 </a:t>
            </a:r>
            <a:b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сьогодні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кількість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відкритих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вітамінів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сягає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30,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їх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ділять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8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групи</a:t>
            </a:r>
            <a:r>
              <a:rPr lang="ru-RU" sz="1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ru-RU" sz="1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151379"/>
              </p:ext>
            </p:extLst>
          </p:nvPr>
        </p:nvGraphicFramePr>
        <p:xfrm>
          <a:off x="214282" y="1571612"/>
          <a:ext cx="8715436" cy="5217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7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7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7964">
                <a:tc>
                  <a:txBody>
                    <a:bodyPr/>
                    <a:lstStyle/>
                    <a:p>
                      <a:pPr algn="ctr"/>
                      <a:r>
                        <a:rPr lang="uk-UA" i="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Вітамін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i="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Біологічна роль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0124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В12</a:t>
                      </a:r>
                      <a:endParaRPr lang="ru-RU" b="1" i="0" u="none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Необхідний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для нормального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кровотворення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нормалізації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жирового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обміну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печінці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бере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участь у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синтезі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ДНК, </a:t>
                      </a:r>
                      <a:endParaRPr lang="ru-UA" sz="180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деяких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амінокислот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обмін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жирів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і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вуглеводів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В9 </a:t>
                      </a:r>
                      <a:endParaRPr lang="ru-RU" b="1" i="0" u="none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Стимулює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утворення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еритроцитів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лейкоцитів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знижує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вміст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холестерину у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крові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сприяє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росту,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відновленню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оновленню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клітин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всього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організму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відповідає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за хороший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апетит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В7 </a:t>
                      </a:r>
                      <a:endParaRPr lang="ru-RU" b="1" i="0" u="none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Доставляє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сірку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волоссю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нігтям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і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шкірі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endParaRPr lang="ru-UA" sz="180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уповільнює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процеси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старіння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1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ru-RU" b="1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Забезпечує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нормальний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ріст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і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розвиток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кісткової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тканини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UA" sz="1800" b="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організмі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регулює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мінеральний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обмін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endParaRPr lang="ru-UA" sz="1800" b="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сприяє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засвоєнню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кальцію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організмом</a:t>
                      </a:r>
                      <a:r>
                        <a:rPr lang="ru-RU" sz="1800" b="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b="0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В6 </a:t>
                      </a:r>
                      <a:endParaRPr lang="ru-RU" b="1" i="0" u="none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Необхідний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для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засвоєння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білків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жирів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сприяє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утворенню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еритроцитів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стан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нервової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системи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попереджує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запалення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шкіри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підтримує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здоров'я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зубів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та ясен, </a:t>
                      </a:r>
                      <a:endParaRPr lang="ru-UA" sz="180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бере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участь в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обміні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холестерину, </a:t>
                      </a:r>
                      <a:endParaRPr lang="ru-UA" sz="1800" i="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регулює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жировий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обмін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i="0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печінці</a:t>
                      </a:r>
                      <a:r>
                        <a:rPr lang="ru-RU" sz="1800" i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986503"/>
              </p:ext>
            </p:extLst>
          </p:nvPr>
        </p:nvGraphicFramePr>
        <p:xfrm>
          <a:off x="285720" y="220014"/>
          <a:ext cx="8572560" cy="6137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9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3622">
                <a:tc>
                  <a:txBody>
                    <a:bodyPr/>
                    <a:lstStyle/>
                    <a:p>
                      <a:pPr algn="ctr"/>
                      <a:r>
                        <a:rPr lang="uk-UA" i="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Вітамін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i="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Біологічна роль</a:t>
                      </a:r>
                      <a:endParaRPr lang="ru-RU" i="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054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Забезпечують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нормальний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стан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шкіри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волосся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endParaRPr lang="ru-UA" sz="1800" b="0" i="0" u="none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потрібні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для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зору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кісток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підвищують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опірність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організму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до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інфекційних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хвороб.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054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Діє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як антиоксидант,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сприятливо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діє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на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функцію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статевих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залоз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стимулює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діяльність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м'язової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системи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338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baseline="0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Сприяє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зміцненню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імунітету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загоюванню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ран, </a:t>
                      </a:r>
                      <a:endParaRPr lang="ru-UA" sz="1800" b="0" i="0" u="none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має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протизапальну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протиалергічну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дію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34486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В3 (РР)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Бере участь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більш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ніж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півсотні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реакцій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в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ході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яких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запаси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вуглеводів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жирів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і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білків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перетворюються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UA" sz="1800" b="0" i="0" u="none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енергію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знешкодженні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шляхом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окиснення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природних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чужорідних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речовин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нормалізації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вмісту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холестерину в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крові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бере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участь в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утворенні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гемоглобіну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9054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В2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Впливає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на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процес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росту, стан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центральної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нервової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системи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зору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входить до складу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ферментів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endParaRPr lang="ru-UA" sz="1800" b="0" i="0" u="none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які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регулюють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важливі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етапи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обміну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речовин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1338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1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Впливає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обмін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речовин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нервово-рефлекторну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регуляцію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, на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проведення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нервових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імпульсів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b="0" i="0" u="none" dirty="0" err="1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мозок</a:t>
                      </a:r>
                      <a:r>
                        <a:rPr lang="ru-RU" sz="1800" b="0" i="0" u="none" dirty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2566638"/>
          </a:xfrm>
        </p:spPr>
        <p:txBody>
          <a:bodyPr/>
          <a:lstStyle/>
          <a:p>
            <a:br>
              <a:rPr lang="ru-UA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Феромони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−</a:t>
            </a:r>
            <a:r>
              <a:rPr lang="ru-UA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біологічно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активні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речовини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ru-UA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продукти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зовнішньої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секреції</a:t>
            </a:r>
            <a:r>
              <a:rPr lang="ru-UA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виділяють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тварини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. </a:t>
            </a:r>
            <a:br>
              <a:rPr lang="ru-UA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</a:br>
            <a:br>
              <a:rPr lang="ru-UA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Феромони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−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біологічні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маркери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певного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біологічного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виду. </a:t>
            </a:r>
            <a:br>
              <a:rPr lang="ru-UA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</a:br>
            <a:br>
              <a:rPr lang="ru-UA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Є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засобами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сигналізації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між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особинами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певної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популяції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сім'ї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Виділяються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спеціалізованими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залозами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(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екзокринні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залози</a:t>
            </a:r>
            <a:r>
              <a:rPr lang="ru-RU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UA" sz="2000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2000" dirty="0"/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007263"/>
            <a:ext cx="8429684" cy="3856072"/>
          </a:xfrm>
        </p:spPr>
        <p:txBody>
          <a:bodyPr/>
          <a:lstStyle/>
          <a:p>
            <a:pPr algn="ctr"/>
            <a:r>
              <a:rPr 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Розрізняють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феромони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Епагони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статеві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аттрактанти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афродизіаки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забезпечують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зустріч</a:t>
            </a:r>
            <a:r>
              <a:rPr lang="ru-UA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пізнавання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осіб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різної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статі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стимулюють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статеву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поведінку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Одміхніони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мітки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шляху,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слідові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феромони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феромони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мітки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території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7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Торібони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феромони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страху,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феромони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тривоги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Гонофіони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феромони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викликають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зміну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статі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Гамофіони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феромони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статевого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дозрівання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8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Етофіони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</a:t>
            </a:r>
            <a:r>
              <a:rPr lang="ru-RU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феромони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агрегаційні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феромони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викликають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скупчення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багатьох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осіб</a:t>
            </a:r>
            <a:r>
              <a:rPr lang="ru-RU" sz="1800" b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116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Тема Office">
      <a:majorFont>
        <a:latin typeface="Impact"/>
        <a:ea typeface=""/>
        <a:cs typeface=""/>
      </a:majorFont>
      <a:minorFont>
        <a:latin typeface="Eurostil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116</Template>
  <TotalTime>195</TotalTime>
  <Words>1005</Words>
  <Application>Microsoft Office PowerPoint</Application>
  <PresentationFormat>Экран (4:3)</PresentationFormat>
  <Paragraphs>147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Eurostile</vt:lpstr>
      <vt:lpstr>Impact</vt:lpstr>
      <vt:lpstr>Times New Roman</vt:lpstr>
      <vt:lpstr>116</vt:lpstr>
      <vt:lpstr>Біологічно активні речовини</vt:lpstr>
      <vt:lpstr>Біологічно активні речовини (БАР) – це неорганічні та органічні сполуки, загальною особливістю яких є висока активність у невеликих кількостях.   Вони забезпечують зміну швидкості обміну речовин,  пристосовуючи організм до змін навколишнього середовища  та здійснюють його захист від несприятливих впливів. </vt:lpstr>
      <vt:lpstr>Коротка характеристика БАР</vt:lpstr>
      <vt:lpstr>Ферменти – каталізатори біохімічних реакцій.  Термін "фермент" уперше увів у науку голландський учений  XVII ст. Ван-Гельмон для речовин,  що стимулюють перетворення виноградного соку у вино.  Пізніше був запропонований термін – ензими.</vt:lpstr>
      <vt:lpstr>Фітогормони – гормони, які утворюються рослинами в дуже малих кількостях, регулюють їх ріст і розвиток, контролюють інтенсивність обміну речовин у клітинах і органах, що завершили ріст. </vt:lpstr>
      <vt:lpstr>Гормони – біологічно активні речовини, які здатні включатися  до біохімічних реакцій і регулювати обмін речовин та енергії.</vt:lpstr>
      <vt:lpstr>   Вітаміни − органічні сполуки різної хімічної природи,  необхідні для нормального обміну речовин, росту та розвитку,  підвищують стійкість організму до захворювань.  На сьогодні кількість відкритих вітамінів сягає 30, їх ділять на групи.    </vt:lpstr>
      <vt:lpstr>Презентация PowerPoint</vt:lpstr>
      <vt:lpstr> Феромони − біологічно активні речовини,  продукти зовнішньої секреції, які виділяють тварини.   Феромони − біологічні маркери певного біологічного виду.   Є засобами сигналізації між особинами певної популяції (сім'ї). Виділяються спеціалізованими залозами (екзокринні залози). 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Skipper</dc:title>
  <dc:creator>Admin</dc:creator>
  <cp:lastModifiedBy>Gencheva.Viktoriia@renters.mans.edu.pl Gencheva</cp:lastModifiedBy>
  <cp:revision>22</cp:revision>
  <dcterms:created xsi:type="dcterms:W3CDTF">2018-07-05T19:15:44Z</dcterms:created>
  <dcterms:modified xsi:type="dcterms:W3CDTF">2025-11-08T20:29:58Z</dcterms:modified>
</cp:coreProperties>
</file>