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65" r:id="rId5"/>
    <p:sldId id="258" r:id="rId6"/>
    <p:sldId id="259" r:id="rId7"/>
    <p:sldId id="264" r:id="rId8"/>
    <p:sldId id="262" r:id="rId9"/>
    <p:sldId id="261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20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851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2843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295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97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481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4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044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890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29967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783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797379-E007-47AE-BB01-CC3F538750C4}" type="datetimeFigureOut">
              <a:rPr lang="uk-UA" smtClean="0"/>
              <a:t>26.03.2024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839AEF9-4EDA-4B91-8B0F-B24A38C7B08D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380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0%B8%D0%B4%D0%B5%D0%BE%D0%BA%D0%BB%D0%B8%D0%BF" TargetMode="External"/><Relationship Id="rId2" Type="http://schemas.openxmlformats.org/officeDocument/2006/relationships/hyperlink" Target="https://maxnet.ua/ru/blog/neyroseti-chto-eto-takoye-i-gde-primenyayetsy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-WkBxOz29k&amp;ab_channel=Ukrainealway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C34CFC-9EFE-4A5B-973D-A35403A9A9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err="1"/>
              <a:t>Дипфейк</a:t>
            </a:r>
            <a:endParaRPr lang="uk-UA" b="1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A2DCFD9-5FB7-4FCB-B3A5-7F25142C7E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«продукт» штучного інтелекту</a:t>
            </a:r>
          </a:p>
        </p:txBody>
      </p:sp>
    </p:spTree>
    <p:extLst>
      <p:ext uri="{BB962C8B-B14F-4D97-AF65-F5344CB8AC3E}">
        <p14:creationId xmlns:p14="http://schemas.microsoft.com/office/powerpoint/2010/main" val="3964685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E2FF2D7-A277-4863-BBE4-CC8C3A9F4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00808"/>
            <a:ext cx="10058400" cy="4068286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i="0" dirty="0" err="1">
                <a:solidFill>
                  <a:srgbClr val="003893"/>
                </a:solidFill>
                <a:effectLst/>
                <a:latin typeface="Roboto" panose="02000000000000000000" pitchFamily="2" charset="0"/>
              </a:rPr>
              <a:t>Avatarify</a:t>
            </a:r>
            <a:endParaRPr lang="en-US" b="1" i="0" dirty="0">
              <a:solidFill>
                <a:srgbClr val="003893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uk-UA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Діпфейк</a:t>
            </a:r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-додаток, доступний на </a:t>
            </a:r>
            <a:r>
              <a:rPr lang="en-US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iOS </a:t>
            </a:r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та </a:t>
            </a:r>
            <a:r>
              <a:rPr lang="en-US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Android, </a:t>
            </a:r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дає можливість завантажити будь-яке фото з галереї смартфона. Шляхом перенесення емоцій на обличчя нейронна мережа пожвавлює його і зберігає результат у вигляді короткого відео.</a:t>
            </a:r>
          </a:p>
          <a:p>
            <a:pPr algn="l"/>
            <a:r>
              <a:rPr lang="uk-UA" b="1" i="0" dirty="0" err="1">
                <a:solidFill>
                  <a:srgbClr val="003893"/>
                </a:solidFill>
                <a:effectLst/>
                <a:latin typeface="Roboto" panose="02000000000000000000" pitchFamily="2" charset="0"/>
              </a:rPr>
              <a:t>Вомбо</a:t>
            </a:r>
            <a:endParaRPr lang="uk-UA" b="1" i="0" dirty="0">
              <a:solidFill>
                <a:srgbClr val="003893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Сервіс надає статичним особам людей на фото співочу міміку. Для цього користувачеві достатньо зробити селфі та вибрати музичний трек із переліку запропонованих, а далі система анімує обличчя та синхронізує його губи з обраною композицією.</a:t>
            </a:r>
          </a:p>
          <a:p>
            <a:pPr algn="l"/>
            <a:r>
              <a:rPr lang="en-US" b="1" i="0" dirty="0" err="1">
                <a:solidFill>
                  <a:srgbClr val="003893"/>
                </a:solidFill>
                <a:effectLst/>
                <a:latin typeface="Roboto" panose="02000000000000000000" pitchFamily="2" charset="0"/>
              </a:rPr>
              <a:t>MyHeritage</a:t>
            </a:r>
            <a:endParaRPr lang="en-US" b="1" i="0" dirty="0">
              <a:solidFill>
                <a:srgbClr val="003893"/>
              </a:solidFill>
              <a:effectLst/>
              <a:latin typeface="Roboto" panose="02000000000000000000" pitchFamily="2" charset="0"/>
            </a:endParaRPr>
          </a:p>
          <a:p>
            <a:pPr algn="just"/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Ця безкоштовна програма оснащена функцією "глибока ностальгія", яка анімує старі фото, даруючи їм нове життя. Все, що для цього потрібно зробити – завантажити зображення та натиснути кнопку анімації.</a:t>
            </a:r>
          </a:p>
          <a:p>
            <a:pPr algn="l"/>
            <a:r>
              <a:rPr lang="en-US" b="1" i="0" dirty="0" err="1">
                <a:solidFill>
                  <a:srgbClr val="003893"/>
                </a:solidFill>
                <a:effectLst/>
                <a:latin typeface="Roboto" panose="02000000000000000000" pitchFamily="2" charset="0"/>
              </a:rPr>
              <a:t>DeepFakes</a:t>
            </a:r>
            <a:r>
              <a:rPr lang="en-US" b="1" i="0" dirty="0">
                <a:solidFill>
                  <a:srgbClr val="003893"/>
                </a:solidFill>
                <a:effectLst/>
                <a:latin typeface="Roboto" panose="02000000000000000000" pitchFamily="2" charset="0"/>
              </a:rPr>
              <a:t> Web</a:t>
            </a:r>
          </a:p>
          <a:p>
            <a:pPr algn="just"/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Потрібно замінити обличчя однієї людини у відео інше? Із цим вам допоможе </a:t>
            </a:r>
            <a:r>
              <a:rPr lang="en-US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DeepFakes</a:t>
            </a:r>
            <a:r>
              <a:rPr lang="en-US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Web. </a:t>
            </a:r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Необхідно тільки завантажити вихідний та цільовий ролики, а далі протягом 30 хвилин буде виконано обробку відео в хмарі. Програма доступна для завантаження як на </a:t>
            </a:r>
            <a:r>
              <a:rPr lang="en-US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iOS, </a:t>
            </a:r>
            <a:r>
              <a:rPr lang="uk-UA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так і на </a:t>
            </a:r>
            <a:r>
              <a:rPr lang="en-US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Android.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158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28A8DD-9EB3-46D8-8AF5-34CC3DB10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Групова робота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4D2370E-0B5D-44E6-B602-CB39C9283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Дайте поради, як розпізнати </a:t>
            </a:r>
            <a:r>
              <a:rPr lang="uk-UA" dirty="0" err="1"/>
              <a:t>дипфейк</a:t>
            </a:r>
            <a:r>
              <a:rPr lang="uk-UA" dirty="0"/>
              <a:t> (Перша група – голосовий, друга – візуальний, третя – комбінований)</a:t>
            </a:r>
          </a:p>
        </p:txBody>
      </p:sp>
    </p:spTree>
    <p:extLst>
      <p:ext uri="{BB962C8B-B14F-4D97-AF65-F5344CB8AC3E}">
        <p14:creationId xmlns:p14="http://schemas.microsoft.com/office/powerpoint/2010/main" val="395578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C090A1-7ED8-4528-B481-A52DB1F83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0" dirty="0">
                <a:effectLst/>
                <a:latin typeface="Roboto" panose="02000000000000000000" pitchFamily="2" charset="0"/>
              </a:rPr>
              <a:t>Контент (</a:t>
            </a:r>
            <a:r>
              <a:rPr lang="ru-RU" i="0" dirty="0" err="1">
                <a:effectLst/>
                <a:latin typeface="Roboto" panose="02000000000000000000" pitchFamily="2" charset="0"/>
              </a:rPr>
              <a:t>частіше</a:t>
            </a:r>
            <a:r>
              <a:rPr lang="ru-RU" i="0" dirty="0">
                <a:effectLst/>
                <a:latin typeface="Roboto" panose="02000000000000000000" pitchFamily="2" charset="0"/>
              </a:rPr>
              <a:t>)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фотографії</a:t>
            </a:r>
            <a:r>
              <a:rPr lang="ru-RU" i="0" dirty="0">
                <a:effectLst/>
                <a:latin typeface="Roboto" panose="02000000000000000000" pitchFamily="2" charset="0"/>
              </a:rPr>
              <a:t>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або</a:t>
            </a:r>
            <a:r>
              <a:rPr lang="ru-RU" i="0" dirty="0">
                <a:effectLst/>
                <a:latin typeface="Roboto" panose="02000000000000000000" pitchFamily="2" charset="0"/>
              </a:rPr>
              <a:t>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відеоролики</a:t>
            </a:r>
            <a:r>
              <a:rPr lang="ru-RU" i="0" dirty="0">
                <a:effectLst/>
                <a:latin typeface="Roboto" panose="02000000000000000000" pitchFamily="2" charset="0"/>
              </a:rPr>
              <a:t>,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що</a:t>
            </a:r>
            <a:r>
              <a:rPr lang="ru-RU" i="0" dirty="0">
                <a:effectLst/>
                <a:latin typeface="Roboto" panose="02000000000000000000" pitchFamily="2" charset="0"/>
              </a:rPr>
              <a:t> штучно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згенеровані</a:t>
            </a:r>
            <a:r>
              <a:rPr lang="ru-RU" i="0" dirty="0">
                <a:effectLst/>
                <a:latin typeface="Roboto" panose="02000000000000000000" pitchFamily="2" charset="0"/>
              </a:rPr>
              <a:t> з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використанням</a:t>
            </a:r>
            <a:r>
              <a:rPr lang="ru-RU" i="0" dirty="0">
                <a:effectLst/>
                <a:latin typeface="Roboto" panose="02000000000000000000" pitchFamily="2" charset="0"/>
              </a:rPr>
              <a:t>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знань</a:t>
            </a:r>
            <a:r>
              <a:rPr lang="ru-RU" i="0" dirty="0">
                <a:effectLst/>
                <a:latin typeface="Roboto" panose="02000000000000000000" pitchFamily="2" charset="0"/>
              </a:rPr>
              <a:t>,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отриманих</a:t>
            </a:r>
            <a:r>
              <a:rPr lang="ru-RU" i="0" dirty="0">
                <a:effectLst/>
                <a:latin typeface="Roboto" panose="02000000000000000000" pitchFamily="2" charset="0"/>
              </a:rPr>
              <a:t> у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процесі</a:t>
            </a:r>
            <a:r>
              <a:rPr lang="ru-RU" i="0" dirty="0">
                <a:effectLst/>
                <a:latin typeface="Roboto" panose="02000000000000000000" pitchFamily="2" charset="0"/>
              </a:rPr>
              <a:t> </a:t>
            </a:r>
            <a:r>
              <a:rPr lang="ru-RU" i="0" dirty="0" err="1">
                <a:effectLst/>
                <a:latin typeface="Roboto" panose="02000000000000000000" pitchFamily="2" charset="0"/>
              </a:rPr>
              <a:t>навчання</a:t>
            </a:r>
            <a:r>
              <a:rPr lang="ru-RU" i="0" dirty="0">
                <a:effectLst/>
                <a:latin typeface="Roboto" panose="02000000000000000000" pitchFamily="2" charset="0"/>
              </a:rPr>
              <a:t> </a:t>
            </a:r>
            <a:r>
              <a:rPr lang="ru-RU" i="0" strike="noStrike" dirty="0" err="1">
                <a:effectLst/>
                <a:latin typeface="Roboto" panose="02000000000000000000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нейромережами</a:t>
            </a:r>
            <a:endParaRPr lang="ru-RU" i="0" strike="noStrike" dirty="0">
              <a:effectLst/>
              <a:latin typeface="Roboto" panose="02000000000000000000" pitchFamily="2" charset="0"/>
            </a:endParaRPr>
          </a:p>
          <a:p>
            <a:endParaRPr lang="ru-RU" dirty="0">
              <a:latin typeface="Roboto" panose="02000000000000000000" pitchFamily="2" charset="0"/>
            </a:endParaRPr>
          </a:p>
          <a:p>
            <a:r>
              <a:rPr lang="ru-RU" i="0" dirty="0">
                <a:effectLst/>
                <a:latin typeface="Arial" panose="020B0604020202020204" pitchFamily="34" charset="0"/>
              </a:rPr>
              <a:t>Методика синтезу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зображень</a:t>
            </a:r>
            <a:r>
              <a:rPr lang="ru-RU" i="0" dirty="0">
                <a:effectLst/>
                <a:latin typeface="Arial" panose="020B0604020202020204" pitchFamily="34" charset="0"/>
              </a:rPr>
              <a:t> 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використовується</a:t>
            </a:r>
            <a:r>
              <a:rPr lang="ru-RU" i="0" dirty="0">
                <a:effectLst/>
                <a:latin typeface="Arial" panose="020B0604020202020204" pitchFamily="34" charset="0"/>
              </a:rPr>
              <a:t> для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з'єднання</a:t>
            </a:r>
            <a:r>
              <a:rPr lang="ru-RU" i="0" dirty="0">
                <a:effectLst/>
                <a:latin typeface="Arial" panose="020B0604020202020204" pitchFamily="34" charset="0"/>
              </a:rPr>
              <a:t> та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накладання</a:t>
            </a:r>
            <a:r>
              <a:rPr lang="ru-RU" i="0" dirty="0"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існуючих</a:t>
            </a:r>
            <a:r>
              <a:rPr lang="ru-RU" i="0" dirty="0"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зображень</a:t>
            </a:r>
            <a:r>
              <a:rPr lang="ru-RU" i="0" dirty="0">
                <a:effectLst/>
                <a:latin typeface="Arial" panose="020B0604020202020204" pitchFamily="34" charset="0"/>
              </a:rPr>
              <a:t> та </a:t>
            </a:r>
            <a:r>
              <a:rPr lang="ru-RU" i="0" strike="noStrike" dirty="0" err="1">
                <a:effectLst/>
                <a:latin typeface="Arial" panose="020B0604020202020204" pitchFamily="34" charset="0"/>
                <a:hlinkClick r:id="rId3" tooltip="Відеокліп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відео</a:t>
            </a:r>
            <a:r>
              <a:rPr lang="ru-RU" i="0" dirty="0">
                <a:effectLst/>
                <a:latin typeface="Arial" panose="020B0604020202020204" pitchFamily="34" charset="0"/>
              </a:rPr>
              <a:t> на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вихідні</a:t>
            </a:r>
            <a:r>
              <a:rPr lang="ru-RU" i="0" dirty="0"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зображення</a:t>
            </a:r>
            <a:r>
              <a:rPr lang="ru-RU" i="0" dirty="0"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або</a:t>
            </a:r>
            <a:r>
              <a:rPr lang="ru-RU" i="0" dirty="0">
                <a:effectLst/>
                <a:latin typeface="Arial" panose="020B0604020202020204" pitchFamily="34" charset="0"/>
              </a:rPr>
              <a:t> </a:t>
            </a:r>
            <a:r>
              <a:rPr lang="ru-RU" i="0" dirty="0" err="1">
                <a:effectLst/>
                <a:latin typeface="Arial" panose="020B0604020202020204" pitchFamily="34" charset="0"/>
              </a:rPr>
              <a:t>відео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0743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307754-C2D3-4C5B-B12E-AF321D45D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>
                <a:solidFill>
                  <a:srgbClr val="202122"/>
                </a:solidFill>
                <a:latin typeface="Arial" panose="020B0604020202020204" pitchFamily="34" charset="0"/>
              </a:rPr>
              <a:t>D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eepfake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від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deep learning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 «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глибинне навчання» + </a:t>
            </a:r>
            <a:r>
              <a:rPr lang="en-US" b="0" i="1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fake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«</a:t>
            </a:r>
            <a:r>
              <a:rPr lang="uk-UA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підробка»</a:t>
            </a:r>
          </a:p>
          <a:p>
            <a:endParaRPr lang="uk-UA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Інколи зустрічається назва «</a:t>
            </a:r>
            <a:r>
              <a:rPr lang="uk-UA" dirty="0" err="1">
                <a:solidFill>
                  <a:srgbClr val="202122"/>
                </a:solidFill>
                <a:latin typeface="Arial" panose="020B0604020202020204" pitchFamily="34" charset="0"/>
              </a:rPr>
              <a:t>діпфейк</a:t>
            </a:r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», «</a:t>
            </a:r>
            <a:r>
              <a:rPr lang="uk-UA" dirty="0" err="1">
                <a:solidFill>
                  <a:srgbClr val="202122"/>
                </a:solidFill>
                <a:latin typeface="Arial" panose="020B0604020202020204" pitchFamily="34" charset="0"/>
              </a:rPr>
              <a:t>діпи</a:t>
            </a:r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»</a:t>
            </a:r>
          </a:p>
          <a:p>
            <a:endParaRPr lang="uk-UA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Найбільшу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популярність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дипфейки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набули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з </a:t>
            </a:r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появою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у 2017 </a:t>
            </a:r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році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програми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ru-RU" b="0" i="0" dirty="0" err="1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FaceApp</a:t>
            </a:r>
            <a:r>
              <a:rPr lang="ru-RU" b="0" i="0" dirty="0">
                <a:solidFill>
                  <a:srgbClr val="393939"/>
                </a:solidFill>
                <a:effectLst/>
                <a:latin typeface="Roboto" panose="02000000000000000000" pitchFamily="2" charset="0"/>
              </a:rPr>
              <a:t>.</a:t>
            </a:r>
            <a:endParaRPr lang="uk-UA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endParaRPr lang="uk-UA" dirty="0">
              <a:solidFill>
                <a:srgbClr val="202122"/>
              </a:solidFill>
              <a:latin typeface="Arial" panose="020B0604020202020204" pitchFamily="34" charset="0"/>
            </a:endParaRPr>
          </a:p>
          <a:p>
            <a:r>
              <a:rPr lang="uk-UA" dirty="0">
                <a:solidFill>
                  <a:srgbClr val="202122"/>
                </a:solidFill>
                <a:latin typeface="Arial" panose="020B0604020202020204" pitchFamily="34" charset="0"/>
              </a:rPr>
              <a:t>Є частиною ІПСО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358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D0C2D6-A321-490F-9FD4-8C1A42B0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Синоніми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C7DBA6-58FE-4F79-8598-A51234F22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Клонування</a:t>
            </a:r>
          </a:p>
          <a:p>
            <a:r>
              <a:rPr lang="uk-UA" dirty="0"/>
              <a:t>Штучна реальність</a:t>
            </a:r>
          </a:p>
          <a:p>
            <a:r>
              <a:rPr lang="uk-UA" dirty="0"/>
              <a:t>Генеративний дизайн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8954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70A0DCA-BB17-4451-BF10-3248BA5491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err="1"/>
              <a:t>Аудіальні</a:t>
            </a:r>
            <a:r>
              <a:rPr lang="uk-UA" dirty="0"/>
              <a:t> (голосові)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E70058E-3D77-4B86-A810-6466FE524A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/>
              <a:t>Накладання голосу на </a:t>
            </a:r>
            <a:r>
              <a:rPr lang="uk-UA" dirty="0" err="1"/>
              <a:t>озвучку</a:t>
            </a:r>
            <a:endParaRPr lang="uk-UA" dirty="0"/>
          </a:p>
          <a:p>
            <a:r>
              <a:rPr lang="uk-UA" dirty="0"/>
              <a:t>«Озвучування» у випадку, коли самостійно це не можливо (Стів </a:t>
            </a:r>
            <a:r>
              <a:rPr lang="uk-UA" dirty="0" err="1"/>
              <a:t>Хокінг</a:t>
            </a:r>
            <a:r>
              <a:rPr lang="uk-UA" dirty="0"/>
              <a:t>)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7351FB97-D54D-4078-A315-60B8927E7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/>
              <a:t>Аудіовізуальні (комбіновані)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0FFA0EF-D5F4-4F8D-A2F9-6DDE1BF5F6B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/>
              <a:t>Накладання фото/ відео</a:t>
            </a:r>
          </a:p>
          <a:p>
            <a:r>
              <a:rPr lang="uk-UA" dirty="0"/>
              <a:t>«</a:t>
            </a:r>
            <a:r>
              <a:rPr lang="uk-UA" dirty="0" err="1"/>
              <a:t>Анімування</a:t>
            </a:r>
            <a:r>
              <a:rPr lang="uk-UA" dirty="0"/>
              <a:t>» реального персонажа – дії та звуки</a:t>
            </a:r>
          </a:p>
        </p:txBody>
      </p:sp>
    </p:spTree>
    <p:extLst>
      <p:ext uri="{BB962C8B-B14F-4D97-AF65-F5344CB8AC3E}">
        <p14:creationId xmlns:p14="http://schemas.microsoft.com/office/powerpoint/2010/main" val="395609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B9752-B8FE-4BE7-97C7-38759CC1C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Різновиди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D54D0B7-8AC6-495A-AAC0-1AF86ECDF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>
                <a:solidFill>
                  <a:srgbClr val="7030A0"/>
                </a:solidFill>
              </a:rPr>
              <a:t>Політичні </a:t>
            </a:r>
            <a:r>
              <a:rPr lang="uk-UA" sz="2800" dirty="0"/>
              <a:t>(«вкладання» потрібних заяв)</a:t>
            </a:r>
          </a:p>
          <a:p>
            <a:r>
              <a:rPr lang="uk-UA" sz="2800" dirty="0">
                <a:solidFill>
                  <a:srgbClr val="7030A0"/>
                </a:solidFill>
              </a:rPr>
              <a:t>Порнографічні </a:t>
            </a:r>
            <a:r>
              <a:rPr lang="uk-UA" sz="2800" dirty="0"/>
              <a:t>(відомі з 2017 року). </a:t>
            </a:r>
            <a:r>
              <a:rPr lang="uk-UA" sz="2800" dirty="0">
                <a:solidFill>
                  <a:srgbClr val="393939"/>
                </a:solidFill>
              </a:rPr>
              <a:t>О</a:t>
            </a:r>
            <a:r>
              <a:rPr lang="uk-UA" sz="2800" b="0" i="0" dirty="0">
                <a:solidFill>
                  <a:srgbClr val="393939"/>
                </a:solidFill>
                <a:effectLst/>
              </a:rPr>
              <a:t>дним із перших та найвідоміших </a:t>
            </a:r>
            <a:r>
              <a:rPr lang="uk-UA" sz="2800" b="0" i="0" dirty="0" err="1">
                <a:solidFill>
                  <a:srgbClr val="393939"/>
                </a:solidFill>
                <a:effectLst/>
              </a:rPr>
              <a:t>дипфейків</a:t>
            </a:r>
            <a:r>
              <a:rPr lang="uk-UA" sz="2800" b="0" i="0" dirty="0">
                <a:solidFill>
                  <a:srgbClr val="393939"/>
                </a:solidFill>
                <a:effectLst/>
              </a:rPr>
              <a:t> в історії стало відео з актрисою Галь </a:t>
            </a:r>
            <a:r>
              <a:rPr lang="uk-UA" sz="2800" b="0" i="0" dirty="0" err="1">
                <a:solidFill>
                  <a:srgbClr val="393939"/>
                </a:solidFill>
                <a:effectLst/>
              </a:rPr>
              <a:t>Гадот</a:t>
            </a:r>
            <a:r>
              <a:rPr lang="uk-UA" sz="2800" b="0" i="0" dirty="0">
                <a:solidFill>
                  <a:srgbClr val="393939"/>
                </a:solidFill>
                <a:effectLst/>
              </a:rPr>
              <a:t>: у ролику обличчя кінозірки “приліпили” до тіла </a:t>
            </a:r>
            <a:r>
              <a:rPr lang="uk-UA" sz="2800" b="0" i="0" dirty="0" err="1">
                <a:solidFill>
                  <a:srgbClr val="393939"/>
                </a:solidFill>
                <a:effectLst/>
              </a:rPr>
              <a:t>порноакторки</a:t>
            </a:r>
            <a:r>
              <a:rPr lang="uk-UA" sz="2800" b="0" i="0" dirty="0">
                <a:solidFill>
                  <a:srgbClr val="393939"/>
                </a:solidFill>
                <a:effectLst/>
              </a:rPr>
              <a:t>. А згодом жертвами аналогічних маніпуляцій стали інші актриси (Наталі </a:t>
            </a:r>
            <a:r>
              <a:rPr lang="uk-UA" sz="2800" b="0" i="0" dirty="0" err="1">
                <a:solidFill>
                  <a:srgbClr val="393939"/>
                </a:solidFill>
                <a:effectLst/>
              </a:rPr>
              <a:t>Портман</a:t>
            </a:r>
            <a:r>
              <a:rPr lang="uk-UA" sz="2800" b="0" i="0" dirty="0">
                <a:solidFill>
                  <a:srgbClr val="393939"/>
                </a:solidFill>
                <a:effectLst/>
              </a:rPr>
              <a:t>, Емма </a:t>
            </a:r>
            <a:r>
              <a:rPr lang="uk-UA" sz="2800" b="0" i="0" dirty="0" err="1">
                <a:solidFill>
                  <a:srgbClr val="393939"/>
                </a:solidFill>
                <a:effectLst/>
              </a:rPr>
              <a:t>Вотсон</a:t>
            </a:r>
            <a:r>
              <a:rPr lang="uk-UA" sz="2800" b="0" i="0" dirty="0">
                <a:solidFill>
                  <a:srgbClr val="393939"/>
                </a:solidFill>
                <a:effectLst/>
              </a:rPr>
              <a:t>, Наталі </a:t>
            </a:r>
            <a:r>
              <a:rPr lang="uk-UA" sz="2800" b="0" i="0" dirty="0" err="1">
                <a:solidFill>
                  <a:srgbClr val="393939"/>
                </a:solidFill>
                <a:effectLst/>
              </a:rPr>
              <a:t>Дормер</a:t>
            </a:r>
            <a:r>
              <a:rPr lang="uk-UA" sz="2800" b="0" i="0" dirty="0">
                <a:solidFill>
                  <a:srgbClr val="393939"/>
                </a:solidFill>
                <a:effectLst/>
              </a:rPr>
              <a:t> та ін.).</a:t>
            </a:r>
            <a:endParaRPr lang="uk-UA" sz="2800" dirty="0"/>
          </a:p>
          <a:p>
            <a:r>
              <a:rPr lang="uk-UA" sz="2800" dirty="0">
                <a:solidFill>
                  <a:srgbClr val="7030A0"/>
                </a:solidFill>
              </a:rPr>
              <a:t>Репутаційні</a:t>
            </a:r>
          </a:p>
        </p:txBody>
      </p:sp>
    </p:spTree>
    <p:extLst>
      <p:ext uri="{BB962C8B-B14F-4D97-AF65-F5344CB8AC3E}">
        <p14:creationId xmlns:p14="http://schemas.microsoft.com/office/powerpoint/2010/main" val="2401401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488DEB9-4511-4EB0-BFDD-537FB213D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https://www.youtube.com/watch?v=m-WkBxOz29k&amp;ab_channel=Ukrainealways</a:t>
            </a:r>
            <a:endParaRPr lang="uk-UA" dirty="0"/>
          </a:p>
          <a:p>
            <a:endParaRPr lang="uk-UA" dirty="0"/>
          </a:p>
          <a:p>
            <a:r>
              <a:rPr lang="en-US" dirty="0"/>
              <a:t>https://www.youtube.com/watch?v=sAtpWh1X3og&amp;ab_channel=MironOFF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57467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6157DB-347D-4065-9909-A843A2A47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Негативні аспекти </a:t>
            </a:r>
            <a:r>
              <a:rPr lang="uk-UA" dirty="0" err="1"/>
              <a:t>дипфейків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01B866-F53D-431E-9413-19C099A5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Неправда / дезінформація / вигадка</a:t>
            </a:r>
          </a:p>
          <a:p>
            <a:r>
              <a:rPr lang="uk-UA" dirty="0"/>
              <a:t>2. Зниження популярності / рівня довіри / падіння репутації</a:t>
            </a:r>
          </a:p>
        </p:txBody>
      </p:sp>
    </p:spTree>
    <p:extLst>
      <p:ext uri="{BB962C8B-B14F-4D97-AF65-F5344CB8AC3E}">
        <p14:creationId xmlns:p14="http://schemas.microsoft.com/office/powerpoint/2010/main" val="2600988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95402-05D4-4750-B1B5-51A0FD5B5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Позитивні аспекти </a:t>
            </a:r>
            <a:r>
              <a:rPr lang="uk-UA" dirty="0" err="1"/>
              <a:t>дипфейків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4817089-3A07-4386-B058-D1D9C71D6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1. Освітня технологія</a:t>
            </a:r>
          </a:p>
          <a:p>
            <a:r>
              <a:rPr lang="uk-UA" dirty="0"/>
              <a:t>2. Демонстрація еволюції ШІ</a:t>
            </a:r>
          </a:p>
        </p:txBody>
      </p:sp>
    </p:spTree>
    <p:extLst>
      <p:ext uri="{BB962C8B-B14F-4D97-AF65-F5344CB8AC3E}">
        <p14:creationId xmlns:p14="http://schemas.microsoft.com/office/powerpoint/2010/main" val="257898460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</TotalTime>
  <Words>439</Words>
  <Application>Microsoft Office PowerPoint</Application>
  <PresentationFormat>Широкий екран</PresentationFormat>
  <Paragraphs>45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Roboto</vt:lpstr>
      <vt:lpstr>Ретроспектива</vt:lpstr>
      <vt:lpstr>Дипфейк</vt:lpstr>
      <vt:lpstr>Презентація PowerPoint</vt:lpstr>
      <vt:lpstr>Презентація PowerPoint</vt:lpstr>
      <vt:lpstr>Синоніми</vt:lpstr>
      <vt:lpstr>Презентація PowerPoint</vt:lpstr>
      <vt:lpstr>Різновиди</vt:lpstr>
      <vt:lpstr>Презентація PowerPoint</vt:lpstr>
      <vt:lpstr>Негативні аспекти дипфейків</vt:lpstr>
      <vt:lpstr>Позитивні аспекти дипфейків</vt:lpstr>
      <vt:lpstr>Презентація PowerPoint</vt:lpstr>
      <vt:lpstr>Групова робота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Дипфейк</dc:title>
  <dc:creator>Слава</dc:creator>
  <cp:lastModifiedBy>Слава</cp:lastModifiedBy>
  <cp:revision>2</cp:revision>
  <dcterms:created xsi:type="dcterms:W3CDTF">2024-03-26T10:35:51Z</dcterms:created>
  <dcterms:modified xsi:type="dcterms:W3CDTF">2024-03-26T11:02:08Z</dcterms:modified>
</cp:coreProperties>
</file>