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 Medium" panose="020B0604020202020204" charset="-78"/>
      <p:regular r:id="rId13"/>
    </p:embeddedFont>
    <p:embeddedFont>
      <p:font typeface="Manrope" panose="020B0604020202020204" charset="0"/>
      <p:regular r:id="rId14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43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831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ТЕМА : </a:t>
            </a:r>
            <a:r>
              <a:rPr lang="en-US" sz="39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Багатокритеріальна</a:t>
            </a: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модель ухвалення рішення на основі зібраних даних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8762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Системний підхід до вибору оптимального режиму входу на міжнародний ринок через аналітичне оцінювання альтернатив та фінансове моделювання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0678" y="654010"/>
            <a:ext cx="7793236" cy="516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показники ефективності (KPI)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0678" y="1500545"/>
            <a:ext cx="13309044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Моніторинг конкретних метрик дозволяє оцінювати прогрес реалізації стратегії та своєчасно коригувати тактичні дії для досягнення стратегічних цілей.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678" y="1950482"/>
            <a:ext cx="412909" cy="4129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0678" y="2569845"/>
            <a:ext cx="206478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Залучення клієнтів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60678" y="2926913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Кількість нових користувачів/покупців за період. Відстеження динаміки зростання клієнтської бази та ефективності маркетингових кампаній.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8427" y="1950482"/>
            <a:ext cx="412909" cy="4129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18427" y="2569845"/>
            <a:ext cx="206478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Конверсія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7418427" y="2926913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Відсоток відвідувачів, які здійснили цільову дію (покупка, реєстрація). Оптимізація воронки продажів на кожному етапі.</a:t>
            </a: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78" y="3785592"/>
            <a:ext cx="412909" cy="41290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0678" y="4404955"/>
            <a:ext cx="363914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CAC (Cost of Customer Acquisition)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60678" y="4762024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Вартість залучення одного клієнта. Критичний показник для оцінки ефективності маркетингових витрат та масштабованості бізнес-моделі.</a:t>
            </a:r>
            <a:endParaRPr lang="en-US" sz="13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8427" y="3785592"/>
            <a:ext cx="412909" cy="41290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18427" y="4404955"/>
            <a:ext cx="206478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LTV (Lifetime Value)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7418427" y="4762024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Прогнозований дохід від клієнта за весь період співпраці. Співвідношення LTV/CAC має перевищувати 3:1 для здорової економіки.</a:t>
            </a:r>
            <a:endParaRPr lang="en-US" sz="13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0678" y="5620703"/>
            <a:ext cx="412909" cy="41290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60678" y="6240066"/>
            <a:ext cx="206478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Частка в каналі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660678" y="6597134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Відсоток ринку або конкретного дистрибуційного каналу, який контролює компанія. Показник конкурентної позиції та ринкової сили.</a:t>
            </a:r>
            <a:endParaRPr lang="en-US" sz="13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8427" y="5620703"/>
            <a:ext cx="412909" cy="412909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18427" y="6240066"/>
            <a:ext cx="262985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Темпи зростання виручки</a:t>
            </a:r>
            <a:endParaRPr lang="en-US" sz="1600" dirty="0"/>
          </a:p>
        </p:txBody>
      </p:sp>
      <p:sp>
        <p:nvSpPr>
          <p:cNvPr id="21" name="Text 13"/>
          <p:cNvSpPr/>
          <p:nvPr/>
        </p:nvSpPr>
        <p:spPr>
          <a:xfrm>
            <a:off x="7418427" y="6597134"/>
            <a:ext cx="6551295" cy="52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Місячний або квартальний приріст доходів. Індикатор успішності стратегії виходу та прийняття продукту ринком.</a:t>
            </a:r>
            <a:endParaRPr lang="en-US" sz="1300" dirty="0"/>
          </a:p>
        </p:txBody>
      </p:sp>
      <p:sp>
        <p:nvSpPr>
          <p:cNvPr id="22" name="Text 14"/>
          <p:cNvSpPr/>
          <p:nvPr/>
        </p:nvSpPr>
        <p:spPr>
          <a:xfrm>
            <a:off x="660678" y="7311271"/>
            <a:ext cx="13309044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Регулярний аналіз цих показників у порівнянні з плановими значеннями дозволяє швидко ідентифікувати проблемні зони та можливості для покращення результатів.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0621"/>
            <a:ext cx="98320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Структура багатокритеріального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267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Етапи процесу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797141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Багатокритеріальна модель дозволяє систематизувати процес прийняття стратегічних рішень щодо міжнародної експансії. Вона базується на чіткій методології оцінювання різних варіантів входження на ринок.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245894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Кожен етап аналізу побудований на попередньому, створюючи комплексну картину можливостей і ризиків для бізнесу.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226713"/>
            <a:ext cx="307157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Ключові компоненти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564874" y="379714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Визначення критеріїв оцінки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18409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Встановлення вагових коефіцієнтів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57104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Оцінювання альтернативних стратегій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495800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Розрахунок інтегральних показників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534495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5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чутливості результатів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573190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6"/>
            </a:pPr>
            <a:r>
              <a:rPr lang="en-US" sz="15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Фінансова валідація рішення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325" y="478036"/>
            <a:ext cx="7434620" cy="543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Формування критеріїв оцінювання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5325" y="1368862"/>
            <a:ext cx="13239750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Вибір релевантних критеріїв є фундаментом успішного аналізу. Критерії мають відображати стратегічні пріоритети компанії, ринкові реалії та операційні можливості.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695325" y="2120622"/>
            <a:ext cx="6532959" cy="2729151"/>
          </a:xfrm>
          <a:prstGeom prst="roundRect">
            <a:avLst>
              <a:gd name="adj" fmla="val 955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76" y="2302073"/>
            <a:ext cx="521494" cy="521494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128" y="2445425"/>
            <a:ext cx="234672" cy="2346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76776" y="2997398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Ринкові критерії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876776" y="3373279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Потенціал ринку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876776" y="3712250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Конкурентне середовище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876776" y="4051221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Бар'єри входу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876776" y="439019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Темпи зростання сегменту</a:t>
            </a:r>
            <a:endParaRPr lang="en-US" sz="1350" dirty="0"/>
          </a:p>
        </p:txBody>
      </p:sp>
      <p:sp>
        <p:nvSpPr>
          <p:cNvPr id="12" name="Shape 8"/>
          <p:cNvSpPr/>
          <p:nvPr/>
        </p:nvSpPr>
        <p:spPr>
          <a:xfrm>
            <a:off x="7402116" y="2120622"/>
            <a:ext cx="6532959" cy="2729151"/>
          </a:xfrm>
          <a:prstGeom prst="roundRect">
            <a:avLst>
              <a:gd name="adj" fmla="val 955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567" y="2302073"/>
            <a:ext cx="521494" cy="521494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6918" y="2445425"/>
            <a:ext cx="234672" cy="23467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583567" y="2997398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Фінансові критерії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7583567" y="3373279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Початкові інвестиції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7583567" y="3712250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Очікувана рентабельність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7583567" y="4051221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Період окупності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7583567" y="439019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Операційні витрати</a:t>
            </a:r>
            <a:endParaRPr lang="en-US" sz="1350" dirty="0"/>
          </a:p>
        </p:txBody>
      </p:sp>
      <p:sp>
        <p:nvSpPr>
          <p:cNvPr id="20" name="Shape 14"/>
          <p:cNvSpPr/>
          <p:nvPr/>
        </p:nvSpPr>
        <p:spPr>
          <a:xfrm>
            <a:off x="695325" y="5023604"/>
            <a:ext cx="6532959" cy="2729151"/>
          </a:xfrm>
          <a:prstGeom prst="roundRect">
            <a:avLst>
              <a:gd name="adj" fmla="val 955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76" y="5205055"/>
            <a:ext cx="521494" cy="521494"/>
          </a:xfrm>
          <a:prstGeom prst="rect">
            <a:avLst/>
          </a:prstGeom>
        </p:spPr>
      </p:pic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0128" y="5348407"/>
            <a:ext cx="234672" cy="234672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876776" y="5900380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Ризикові критерії</a:t>
            </a:r>
            <a:endParaRPr lang="en-US" sz="1700" dirty="0"/>
          </a:p>
        </p:txBody>
      </p:sp>
      <p:sp>
        <p:nvSpPr>
          <p:cNvPr id="24" name="Text 16"/>
          <p:cNvSpPr/>
          <p:nvPr/>
        </p:nvSpPr>
        <p:spPr>
          <a:xfrm>
            <a:off x="876776" y="6276261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Політична стабільність</a:t>
            </a:r>
            <a:endParaRPr lang="en-US" sz="1350" dirty="0"/>
          </a:p>
        </p:txBody>
      </p:sp>
      <p:sp>
        <p:nvSpPr>
          <p:cNvPr id="25" name="Text 17"/>
          <p:cNvSpPr/>
          <p:nvPr/>
        </p:nvSpPr>
        <p:spPr>
          <a:xfrm>
            <a:off x="876776" y="661523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Регуляторні ризики</a:t>
            </a:r>
            <a:endParaRPr lang="en-US" sz="1350" dirty="0"/>
          </a:p>
        </p:txBody>
      </p:sp>
      <p:sp>
        <p:nvSpPr>
          <p:cNvPr id="26" name="Text 18"/>
          <p:cNvSpPr/>
          <p:nvPr/>
        </p:nvSpPr>
        <p:spPr>
          <a:xfrm>
            <a:off x="876776" y="695420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Валютні коливання</a:t>
            </a:r>
            <a:endParaRPr lang="en-US" sz="1350" dirty="0"/>
          </a:p>
        </p:txBody>
      </p:sp>
      <p:sp>
        <p:nvSpPr>
          <p:cNvPr id="27" name="Text 19"/>
          <p:cNvSpPr/>
          <p:nvPr/>
        </p:nvSpPr>
        <p:spPr>
          <a:xfrm>
            <a:off x="876776" y="7293173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Операційні ризики</a:t>
            </a:r>
            <a:endParaRPr lang="en-US" sz="1350" dirty="0"/>
          </a:p>
        </p:txBody>
      </p:sp>
      <p:sp>
        <p:nvSpPr>
          <p:cNvPr id="28" name="Shape 20"/>
          <p:cNvSpPr/>
          <p:nvPr/>
        </p:nvSpPr>
        <p:spPr>
          <a:xfrm>
            <a:off x="7402116" y="5023604"/>
            <a:ext cx="6532959" cy="2729151"/>
          </a:xfrm>
          <a:prstGeom prst="roundRect">
            <a:avLst>
              <a:gd name="adj" fmla="val 955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3567" y="5205055"/>
            <a:ext cx="521494" cy="521494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26918" y="5348407"/>
            <a:ext cx="234672" cy="234672"/>
          </a:xfrm>
          <a:prstGeom prst="rect">
            <a:avLst/>
          </a:prstGeom>
        </p:spPr>
      </p:pic>
      <p:sp>
        <p:nvSpPr>
          <p:cNvPr id="31" name="Text 21"/>
          <p:cNvSpPr/>
          <p:nvPr/>
        </p:nvSpPr>
        <p:spPr>
          <a:xfrm>
            <a:off x="7583567" y="5900380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Стратегічні критерії</a:t>
            </a:r>
            <a:endParaRPr lang="en-US" sz="1700" dirty="0"/>
          </a:p>
        </p:txBody>
      </p:sp>
      <p:sp>
        <p:nvSpPr>
          <p:cNvPr id="32" name="Text 22"/>
          <p:cNvSpPr/>
          <p:nvPr/>
        </p:nvSpPr>
        <p:spPr>
          <a:xfrm>
            <a:off x="7583567" y="6276261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Контроль над операціями</a:t>
            </a:r>
            <a:endParaRPr lang="en-US" sz="1350" dirty="0"/>
          </a:p>
        </p:txBody>
      </p:sp>
      <p:sp>
        <p:nvSpPr>
          <p:cNvPr id="33" name="Text 23"/>
          <p:cNvSpPr/>
          <p:nvPr/>
        </p:nvSpPr>
        <p:spPr>
          <a:xfrm>
            <a:off x="7583567" y="661523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Швидкість виходу</a:t>
            </a:r>
            <a:endParaRPr lang="en-US" sz="1350" dirty="0"/>
          </a:p>
        </p:txBody>
      </p:sp>
      <p:sp>
        <p:nvSpPr>
          <p:cNvPr id="34" name="Text 24"/>
          <p:cNvSpPr/>
          <p:nvPr/>
        </p:nvSpPr>
        <p:spPr>
          <a:xfrm>
            <a:off x="7583567" y="6954202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Гнучкість стратегії</a:t>
            </a:r>
            <a:endParaRPr lang="en-US" sz="1350" dirty="0"/>
          </a:p>
        </p:txBody>
      </p:sp>
      <p:sp>
        <p:nvSpPr>
          <p:cNvPr id="35" name="Text 25"/>
          <p:cNvSpPr/>
          <p:nvPr/>
        </p:nvSpPr>
        <p:spPr>
          <a:xfrm>
            <a:off x="7583567" y="7293173"/>
            <a:ext cx="617005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Можливості масштабування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7463" y="749379"/>
            <a:ext cx="6706433" cy="513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Визначення вагових коефіцієнтів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57463" y="1509355"/>
            <a:ext cx="7829074" cy="789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Вагові коефіцієнти відображають відносну важливість кожного критерію для конкретної організації. Їх визначення вимагає залучення ключових стейкхолдерів і врахування стратегічних пріоритетів компанії.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57463" y="2483287"/>
            <a:ext cx="16430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" y="2739747"/>
            <a:ext cx="7829074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7463" y="2867620"/>
            <a:ext cx="2294334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Експертне оцінювання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57463" y="3223022"/>
            <a:ext cx="7829074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Залучення топ-менеджменту та функціональних експертів для встановлення пріоритетів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657463" y="3773567"/>
            <a:ext cx="16430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2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" y="4013597"/>
            <a:ext cx="7829074" cy="228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57463" y="4157901"/>
            <a:ext cx="252567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Метод парних порівнянь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57463" y="4513302"/>
            <a:ext cx="7829074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Систематичне зіставлення критеріїв один з одним для визначення відносної важливості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657463" y="5063847"/>
            <a:ext cx="16430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2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" y="5287447"/>
            <a:ext cx="7829074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57463" y="5448181"/>
            <a:ext cx="205454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Нормалізація ваг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657463" y="5803583"/>
            <a:ext cx="7829074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Приведення коефіцієнтів до єдиної шкали, де сума всіх ваг дорівнює 1.0 або 100%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657463" y="6354128"/>
            <a:ext cx="164306" cy="205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2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" y="6561296"/>
            <a:ext cx="7829074" cy="228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57463" y="6738461"/>
            <a:ext cx="2103834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Валідація консенсусу</a:t>
            </a:r>
            <a:endParaRPr lang="en-US" sz="1600" dirty="0"/>
          </a:p>
        </p:txBody>
      </p:sp>
      <p:sp>
        <p:nvSpPr>
          <p:cNvPr id="20" name="Text 13"/>
          <p:cNvSpPr/>
          <p:nvPr/>
        </p:nvSpPr>
        <p:spPr>
          <a:xfrm>
            <a:off x="657463" y="7093863"/>
            <a:ext cx="7829074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Узгодження фінальних ваг з усіма учасниками процесу для забезпечення підтримки рішення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426" y="485061"/>
            <a:ext cx="6586418" cy="430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Альтернативні режими входу на ринок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0426" y="1190268"/>
            <a:ext cx="1352954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Кожна стратегія входження має унікальні характеристики щодо рівня інвестицій, контролю, ризиків та потенційної віддачі. Розуміння цих відмінностей критично важливе для обґрунтованого вибору.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50426" y="1565196"/>
            <a:ext cx="13529548" cy="1125855"/>
          </a:xfrm>
          <a:prstGeom prst="roundRect">
            <a:avLst>
              <a:gd name="adj" fmla="val 1833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5" name="Shape 3"/>
          <p:cNvSpPr/>
          <p:nvPr/>
        </p:nvSpPr>
        <p:spPr>
          <a:xfrm>
            <a:off x="565666" y="1580436"/>
            <a:ext cx="550426" cy="1095375"/>
          </a:xfrm>
          <a:prstGeom prst="roundRect">
            <a:avLst>
              <a:gd name="adj" fmla="val 34186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901" y="2024896"/>
            <a:ext cx="206335" cy="2063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53609" y="1717953"/>
            <a:ext cx="1720334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Експорт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253609" y="2015490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Мінімальні інвестиції, низький ризик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1253609" y="2318147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Прямий або непрямий експорт продукції без значної присутності на ринку. Ідеальний для тестування попиту з обмеженими зобов'яаннями.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550426" y="2828568"/>
            <a:ext cx="13529548" cy="1125855"/>
          </a:xfrm>
          <a:prstGeom prst="roundRect">
            <a:avLst>
              <a:gd name="adj" fmla="val 1833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1" name="Shape 8"/>
          <p:cNvSpPr/>
          <p:nvPr/>
        </p:nvSpPr>
        <p:spPr>
          <a:xfrm>
            <a:off x="565666" y="2843808"/>
            <a:ext cx="550426" cy="1095375"/>
          </a:xfrm>
          <a:prstGeom prst="roundRect">
            <a:avLst>
              <a:gd name="adj" fmla="val 34186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901" y="3288268"/>
            <a:ext cx="206335" cy="20633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53609" y="2981325"/>
            <a:ext cx="1720334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Ліцензування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1253609" y="3278862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Низькі інвестиції, помірний контроль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1253609" y="3581519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Надання прав на використання інтелектуальної власності місцевому партнеру за роялті. Швидкий вихід з мінімальними ресурсами.</a:t>
            </a:r>
            <a:endParaRPr lang="en-US" sz="1050" dirty="0"/>
          </a:p>
        </p:txBody>
      </p:sp>
      <p:sp>
        <p:nvSpPr>
          <p:cNvPr id="16" name="Shape 12"/>
          <p:cNvSpPr/>
          <p:nvPr/>
        </p:nvSpPr>
        <p:spPr>
          <a:xfrm>
            <a:off x="550426" y="4091940"/>
            <a:ext cx="13529548" cy="1125855"/>
          </a:xfrm>
          <a:prstGeom prst="roundRect">
            <a:avLst>
              <a:gd name="adj" fmla="val 1833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7" name="Shape 13"/>
          <p:cNvSpPr/>
          <p:nvPr/>
        </p:nvSpPr>
        <p:spPr>
          <a:xfrm>
            <a:off x="565666" y="4107180"/>
            <a:ext cx="550426" cy="1095375"/>
          </a:xfrm>
          <a:prstGeom prst="roundRect">
            <a:avLst>
              <a:gd name="adj" fmla="val 34186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901" y="4551640"/>
            <a:ext cx="206335" cy="20633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253609" y="4244697"/>
            <a:ext cx="1720334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Франчайзинг</a:t>
            </a:r>
            <a:endParaRPr lang="en-US" sz="1350" dirty="0"/>
          </a:p>
        </p:txBody>
      </p:sp>
      <p:sp>
        <p:nvSpPr>
          <p:cNvPr id="20" name="Text 15"/>
          <p:cNvSpPr/>
          <p:nvPr/>
        </p:nvSpPr>
        <p:spPr>
          <a:xfrm>
            <a:off x="1253609" y="4542234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Помірні інвестиції, стандартизована модель</a:t>
            </a:r>
            <a:endParaRPr lang="en-US" sz="1050" dirty="0"/>
          </a:p>
        </p:txBody>
      </p:sp>
      <p:sp>
        <p:nvSpPr>
          <p:cNvPr id="21" name="Text 16"/>
          <p:cNvSpPr/>
          <p:nvPr/>
        </p:nvSpPr>
        <p:spPr>
          <a:xfrm>
            <a:off x="1253609" y="4844891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Передача бізнес-моделі та бренду франчайзі за початковий внесок і постійні виплати. Баланс між контролем та масштабуванням.</a:t>
            </a:r>
            <a:endParaRPr lang="en-US" sz="1050" dirty="0"/>
          </a:p>
        </p:txBody>
      </p:sp>
      <p:sp>
        <p:nvSpPr>
          <p:cNvPr id="22" name="Shape 17"/>
          <p:cNvSpPr/>
          <p:nvPr/>
        </p:nvSpPr>
        <p:spPr>
          <a:xfrm>
            <a:off x="550426" y="5355312"/>
            <a:ext cx="13529548" cy="1125855"/>
          </a:xfrm>
          <a:prstGeom prst="roundRect">
            <a:avLst>
              <a:gd name="adj" fmla="val 1833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3" name="Shape 18"/>
          <p:cNvSpPr/>
          <p:nvPr/>
        </p:nvSpPr>
        <p:spPr>
          <a:xfrm>
            <a:off x="565666" y="5370552"/>
            <a:ext cx="550426" cy="1095375"/>
          </a:xfrm>
          <a:prstGeom prst="roundRect">
            <a:avLst>
              <a:gd name="adj" fmla="val 34186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901" y="5815013"/>
            <a:ext cx="206335" cy="20633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253609" y="5508069"/>
            <a:ext cx="2220635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Спільне підприємство (JV)</a:t>
            </a:r>
            <a:endParaRPr lang="en-US" sz="1350" dirty="0"/>
          </a:p>
        </p:txBody>
      </p:sp>
      <p:sp>
        <p:nvSpPr>
          <p:cNvPr id="26" name="Text 20"/>
          <p:cNvSpPr/>
          <p:nvPr/>
        </p:nvSpPr>
        <p:spPr>
          <a:xfrm>
            <a:off x="1253609" y="5805607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Значні інвестиції, розподілений ризик</a:t>
            </a:r>
            <a:endParaRPr lang="en-US" sz="1050" dirty="0"/>
          </a:p>
        </p:txBody>
      </p:sp>
      <p:sp>
        <p:nvSpPr>
          <p:cNvPr id="27" name="Text 21"/>
          <p:cNvSpPr/>
          <p:nvPr/>
        </p:nvSpPr>
        <p:spPr>
          <a:xfrm>
            <a:off x="1253609" y="6108263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Створення нової компанії разом з місцевим партнером із розподіленою власністю та управлінням. Доступ до локальної експертизи.</a:t>
            </a:r>
            <a:endParaRPr lang="en-US" sz="1050" dirty="0"/>
          </a:p>
        </p:txBody>
      </p:sp>
      <p:sp>
        <p:nvSpPr>
          <p:cNvPr id="28" name="Shape 22"/>
          <p:cNvSpPr/>
          <p:nvPr/>
        </p:nvSpPr>
        <p:spPr>
          <a:xfrm>
            <a:off x="550426" y="6618684"/>
            <a:ext cx="13529548" cy="1125855"/>
          </a:xfrm>
          <a:prstGeom prst="roundRect">
            <a:avLst>
              <a:gd name="adj" fmla="val 18338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9" name="Shape 23"/>
          <p:cNvSpPr/>
          <p:nvPr/>
        </p:nvSpPr>
        <p:spPr>
          <a:xfrm>
            <a:off x="565666" y="6633924"/>
            <a:ext cx="550426" cy="1095375"/>
          </a:xfrm>
          <a:prstGeom prst="roundRect">
            <a:avLst>
              <a:gd name="adj" fmla="val 34186"/>
            </a:avLst>
          </a:prstGeom>
          <a:solidFill>
            <a:srgbClr val="E6F7FF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3901" y="7078385"/>
            <a:ext cx="206335" cy="206335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1253609" y="6771442"/>
            <a:ext cx="2558177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Прямі іноземні інвестиції (FDI)</a:t>
            </a:r>
            <a:endParaRPr lang="en-US" sz="1350" dirty="0"/>
          </a:p>
        </p:txBody>
      </p:sp>
      <p:sp>
        <p:nvSpPr>
          <p:cNvPr id="32" name="Text 25"/>
          <p:cNvSpPr/>
          <p:nvPr/>
        </p:nvSpPr>
        <p:spPr>
          <a:xfrm>
            <a:off x="1253609" y="7068979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Максимальні інвестиції, повний контроль</a:t>
            </a:r>
            <a:endParaRPr lang="en-US" sz="1050" dirty="0"/>
          </a:p>
        </p:txBody>
      </p:sp>
      <p:sp>
        <p:nvSpPr>
          <p:cNvPr id="33" name="Text 26"/>
          <p:cNvSpPr/>
          <p:nvPr/>
        </p:nvSpPr>
        <p:spPr>
          <a:xfrm>
            <a:off x="1253609" y="7371636"/>
            <a:ext cx="12673608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Створення власної дочірньої компанії або придбання існуючого бізнесу. Найвищий рівень контролю та стратегічної інтеграції.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7678" y="321469"/>
            <a:ext cx="5666899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Методологія оцінювання та розрахунку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67678" y="979051"/>
            <a:ext cx="2045375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Система бальної оцінки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67678" y="1315164"/>
            <a:ext cx="6005870" cy="374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Кожна альтернатива оцінюється за всіма визначеними критеріями за шкалою від 1 до 10, де 10 — найкраща оцінка. Інтегральний бал розраховується як зважена сума оцінок.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467678" y="1794391"/>
            <a:ext cx="6005870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Формула розрахунку: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67678" y="2129433"/>
            <a:ext cx="6005870" cy="487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endParaRPr lang="en-US" sz="10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8" y="2129433"/>
            <a:ext cx="6005870" cy="48791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67678" y="2765346"/>
            <a:ext cx="6005870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де Si — інтегральний бал альтернативи i, wj — вага критерію j, rij — оцінка альтернативи i за критерієм j</a:t>
            </a:r>
            <a:endParaRPr lang="en-US" sz="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441" y="993577"/>
            <a:ext cx="7403902" cy="7403902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8" y="8660368"/>
            <a:ext cx="4564975" cy="46767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84597" y="9244965"/>
            <a:ext cx="1461730" cy="18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Збір оцінок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584597" y="9497854"/>
            <a:ext cx="4331137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Систематична оцінка кожної альтернативи експертною групою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8660368"/>
            <a:ext cx="4564975" cy="46767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149572" y="9244965"/>
            <a:ext cx="1461730" cy="18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Розрахунок балів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5149572" y="9497854"/>
            <a:ext cx="4331137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Застосування вагових коефіцієнтів до отриманих оцінок</a:t>
            </a:r>
            <a:endParaRPr lang="en-US" sz="9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628" y="8660368"/>
            <a:ext cx="4564975" cy="46767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714548" y="9244965"/>
            <a:ext cx="1566862" cy="182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Ранжування варіантів</a:t>
            </a:r>
            <a:endParaRPr lang="en-US" sz="1150" dirty="0"/>
          </a:p>
        </p:txBody>
      </p:sp>
      <p:sp>
        <p:nvSpPr>
          <p:cNvPr id="18" name="Text 11"/>
          <p:cNvSpPr/>
          <p:nvPr/>
        </p:nvSpPr>
        <p:spPr>
          <a:xfrm>
            <a:off x="9714548" y="9497854"/>
            <a:ext cx="4331137" cy="187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Впорядкування альтернатив від найкращої до найгіршої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0784" y="539353"/>
            <a:ext cx="6769418" cy="612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Чутливісний аналіз рішення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270784" y="1446252"/>
            <a:ext cx="7575233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Аналіз чутливості виявляє, наскільки стабільним є обране рішення при зміні вихідних припущень. Це критично важливо для розуміння надійності висновків та ідентифікації ключових факторів успіху.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270784" y="2608064"/>
            <a:ext cx="441246" cy="441246"/>
          </a:xfrm>
          <a:prstGeom prst="roundRect">
            <a:avLst>
              <a:gd name="adj" fmla="val 6666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6" name="Text 3"/>
          <p:cNvSpPr/>
          <p:nvPr/>
        </p:nvSpPr>
        <p:spPr>
          <a:xfrm>
            <a:off x="6344364" y="2644854"/>
            <a:ext cx="294084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6908125" y="2675453"/>
            <a:ext cx="3538061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Варіація вагових коефіцієнтів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908125" y="3099435"/>
            <a:ext cx="6937891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Тестування сценаріїв зі зміною відносної важливості різних критеріїв. Чи змінюється переможна альтернатива при підвищенні/зниженні ваги фінансових чи ризикових факторів?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270784" y="4432816"/>
            <a:ext cx="441246" cy="441246"/>
          </a:xfrm>
          <a:prstGeom prst="roundRect">
            <a:avLst>
              <a:gd name="adj" fmla="val 6666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0" name="Text 7"/>
          <p:cNvSpPr/>
          <p:nvPr/>
        </p:nvSpPr>
        <p:spPr>
          <a:xfrm>
            <a:off x="6344364" y="4469606"/>
            <a:ext cx="294084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6908125" y="4500205"/>
            <a:ext cx="2699266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Зміна оцінок критеріїв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908125" y="4924187"/>
            <a:ext cx="6937891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Моделювання оптимістичних та песимістичних сценаріїв для ключових параметрів. Які припущення мають найбільший вплив на фінальний рейтинг альтернатив?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70784" y="6257568"/>
            <a:ext cx="441246" cy="441246"/>
          </a:xfrm>
          <a:prstGeom prst="roundRect">
            <a:avLst>
              <a:gd name="adj" fmla="val 6666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4" name="Text 11"/>
          <p:cNvSpPr/>
          <p:nvPr/>
        </p:nvSpPr>
        <p:spPr>
          <a:xfrm>
            <a:off x="6344364" y="6294358"/>
            <a:ext cx="294084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6908125" y="6324957"/>
            <a:ext cx="3386614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Аналіз точки беззбитковості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6908125" y="6748939"/>
            <a:ext cx="6937891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Визначення граничних значень параметрів, при яких одна альтернатива стає кращою за іншу. Які зміни ринкових умов можуть змінити оптимальність рішення?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4128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Фінансова валідація: від TAM до ROI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781407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Багатокритеріальний аналіз має бути підтверджений фінансовими розрахунками, що демонструють економічну доцільність обраної стратегії.</a:t>
            </a:r>
            <a:endParaRPr lang="en-US" sz="750" dirty="0"/>
          </a:p>
        </p:txBody>
      </p:sp>
      <p:sp>
        <p:nvSpPr>
          <p:cNvPr id="4" name="Shape 2"/>
          <p:cNvSpPr/>
          <p:nvPr/>
        </p:nvSpPr>
        <p:spPr>
          <a:xfrm>
            <a:off x="545663" y="1448395"/>
            <a:ext cx="4397097" cy="99179"/>
          </a:xfrm>
          <a:prstGeom prst="roundRect">
            <a:avLst>
              <a:gd name="adj" fmla="val 15008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5" name="Shape 3"/>
          <p:cNvSpPr/>
          <p:nvPr/>
        </p:nvSpPr>
        <p:spPr>
          <a:xfrm>
            <a:off x="396835" y="1349216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249" y="1423630"/>
            <a:ext cx="148828" cy="1488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6014" y="1746052"/>
            <a:ext cx="1349454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TAM/SAM/SOM аналіз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496014" y="1960602"/>
            <a:ext cx="4347686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Total Addressable Market</a:t>
            </a: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загальний обсяг ринку. </a:t>
            </a:r>
            <a:r>
              <a:rPr lang="en-US" sz="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Serviceable Available Market</a:t>
            </a: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сегмент, який компанія може обслуговувати. </a:t>
            </a:r>
            <a:r>
              <a:rPr lang="en-US" sz="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Serviceable Obtainable Market</a:t>
            </a: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реалістична частка ринку на початковому етапі.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5190887" y="1299567"/>
            <a:ext cx="4397216" cy="99179"/>
          </a:xfrm>
          <a:prstGeom prst="roundRect">
            <a:avLst>
              <a:gd name="adj" fmla="val 15008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0" name="Shape 7"/>
          <p:cNvSpPr/>
          <p:nvPr/>
        </p:nvSpPr>
        <p:spPr>
          <a:xfrm>
            <a:off x="5042059" y="1200388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473" y="1274802"/>
            <a:ext cx="148828" cy="14882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141238" y="159722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Unit Economics</a:t>
            </a:r>
            <a:endParaRPr lang="en-US" sz="950" dirty="0"/>
          </a:p>
        </p:txBody>
      </p:sp>
      <p:sp>
        <p:nvSpPr>
          <p:cNvPr id="13" name="Text 9"/>
          <p:cNvSpPr/>
          <p:nvPr/>
        </p:nvSpPr>
        <p:spPr>
          <a:xfrm>
            <a:off x="5141238" y="1811774"/>
            <a:ext cx="4347805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Розрахунок економіки одиниці продукту: ціна, собівартість, маржинальність. Визначення точки беззбитковості та потенційної прибутковості на рівні окремої транзакції або клієнта.</a:t>
            </a:r>
            <a:endParaRPr lang="en-US" sz="750" dirty="0"/>
          </a:p>
        </p:txBody>
      </p:sp>
      <p:sp>
        <p:nvSpPr>
          <p:cNvPr id="14" name="Shape 10"/>
          <p:cNvSpPr/>
          <p:nvPr/>
        </p:nvSpPr>
        <p:spPr>
          <a:xfrm>
            <a:off x="9836229" y="1150739"/>
            <a:ext cx="4397216" cy="99179"/>
          </a:xfrm>
          <a:prstGeom prst="roundRect">
            <a:avLst>
              <a:gd name="adj" fmla="val 150088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5" name="Shape 11"/>
          <p:cNvSpPr/>
          <p:nvPr/>
        </p:nvSpPr>
        <p:spPr>
          <a:xfrm>
            <a:off x="9687401" y="1051560"/>
            <a:ext cx="297656" cy="297656"/>
          </a:xfrm>
          <a:prstGeom prst="roundRect">
            <a:avLst>
              <a:gd name="adj" fmla="val 153600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1815" y="1125974"/>
            <a:ext cx="148828" cy="14882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786580" y="1448395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ROMI/ROI прогноз</a:t>
            </a:r>
            <a:endParaRPr lang="en-US" sz="950" dirty="0"/>
          </a:p>
        </p:txBody>
      </p:sp>
      <p:sp>
        <p:nvSpPr>
          <p:cNvPr id="18" name="Text 13"/>
          <p:cNvSpPr/>
          <p:nvPr/>
        </p:nvSpPr>
        <p:spPr>
          <a:xfrm>
            <a:off x="9786580" y="1662946"/>
            <a:ext cx="4347805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Return on Marketing Investment</a:t>
            </a: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ефективність маркетингових витрат. </a:t>
            </a:r>
            <a:r>
              <a:rPr lang="en-US" sz="7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Return on Investment</a:t>
            </a: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— загальна рентабельність інвестицій для стартового сценарію протягом перших 12-24 місяців.</a:t>
            </a:r>
            <a:endParaRPr lang="en-US" sz="75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35" y="2647117"/>
            <a:ext cx="13836729" cy="7450693"/>
          </a:xfrm>
          <a:prstGeom prst="rect">
            <a:avLst/>
          </a:prstGeom>
        </p:spPr>
      </p:pic>
      <p:sp>
        <p:nvSpPr>
          <p:cNvPr id="20" name="Shape 14"/>
          <p:cNvSpPr/>
          <p:nvPr/>
        </p:nvSpPr>
        <p:spPr>
          <a:xfrm>
            <a:off x="6888004" y="10097810"/>
            <a:ext cx="99179" cy="99179"/>
          </a:xfrm>
          <a:prstGeom prst="roundRect">
            <a:avLst>
              <a:gd name="adj" fmla="val 18439"/>
            </a:avLst>
          </a:prstGeom>
          <a:solidFill>
            <a:srgbClr val="01344C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1" name="Text 15"/>
          <p:cNvSpPr/>
          <p:nvPr/>
        </p:nvSpPr>
        <p:spPr>
          <a:xfrm>
            <a:off x="7048143" y="10097810"/>
            <a:ext cx="190857" cy="9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50"/>
              </a:lnSpc>
              <a:buNone/>
            </a:pP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Рік 1</a:t>
            </a:r>
            <a:endParaRPr lang="en-US" sz="750" dirty="0"/>
          </a:p>
        </p:txBody>
      </p:sp>
      <p:sp>
        <p:nvSpPr>
          <p:cNvPr id="22" name="Shape 16"/>
          <p:cNvSpPr/>
          <p:nvPr/>
        </p:nvSpPr>
        <p:spPr>
          <a:xfrm>
            <a:off x="7391400" y="10097810"/>
            <a:ext cx="99179" cy="99179"/>
          </a:xfrm>
          <a:prstGeom prst="roundRect">
            <a:avLst>
              <a:gd name="adj" fmla="val 18439"/>
            </a:avLst>
          </a:prstGeom>
          <a:solidFill>
            <a:srgbClr val="026795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3" name="Text 17"/>
          <p:cNvSpPr/>
          <p:nvPr/>
        </p:nvSpPr>
        <p:spPr>
          <a:xfrm>
            <a:off x="7551539" y="10097810"/>
            <a:ext cx="208717" cy="9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50"/>
              </a:lnSpc>
              <a:buNone/>
            </a:pPr>
            <a:r>
              <a:rPr lang="en-US" sz="7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Рік 2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129" y="580549"/>
            <a:ext cx="7835741" cy="102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Підсумкова рекомендація та дорожня карта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54129" y="1847850"/>
            <a:ext cx="7835741" cy="1688306"/>
          </a:xfrm>
          <a:prstGeom prst="roundRect">
            <a:avLst>
              <a:gd name="adj" fmla="val 14531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ru-UA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02" y="2073712"/>
            <a:ext cx="306586" cy="24526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87661" y="2052161"/>
            <a:ext cx="2539246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Рішення GO / NO-GO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1287661" y="2522220"/>
            <a:ext cx="7038737" cy="785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На основі інтегрального аналізу та фінансової моделі приймається остаточне рішення про доцільність входження на ринок. Якщо рішення позитивне (GO), визначається оптимальний режим входу та розробляється детальна дорожня карта реалізації стратегії.</a:t>
            </a:r>
            <a:endParaRPr lang="en-US" sz="1250" dirty="0"/>
          </a:p>
        </p:txBody>
      </p:sp>
      <p:sp>
        <p:nvSpPr>
          <p:cNvPr id="8" name="Shape 4"/>
          <p:cNvSpPr/>
          <p:nvPr/>
        </p:nvSpPr>
        <p:spPr>
          <a:xfrm>
            <a:off x="838081" y="3720108"/>
            <a:ext cx="22860" cy="3928943"/>
          </a:xfrm>
          <a:prstGeom prst="roundRect">
            <a:avLst>
              <a:gd name="adj" fmla="val 10731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9" name="Shape 5"/>
          <p:cNvSpPr/>
          <p:nvPr/>
        </p:nvSpPr>
        <p:spPr>
          <a:xfrm>
            <a:off x="999173" y="3892629"/>
            <a:ext cx="490538" cy="22860"/>
          </a:xfrm>
          <a:prstGeom prst="roundRect">
            <a:avLst>
              <a:gd name="adj" fmla="val 10731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0" name="Shape 6"/>
          <p:cNvSpPr/>
          <p:nvPr/>
        </p:nvSpPr>
        <p:spPr>
          <a:xfrm>
            <a:off x="654129" y="3720108"/>
            <a:ext cx="367903" cy="367903"/>
          </a:xfrm>
          <a:prstGeom prst="roundRect">
            <a:avLst>
              <a:gd name="adj" fmla="val 6668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1" name="Text 7"/>
          <p:cNvSpPr/>
          <p:nvPr/>
        </p:nvSpPr>
        <p:spPr>
          <a:xfrm>
            <a:off x="715447" y="3750766"/>
            <a:ext cx="245269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1655802" y="3776305"/>
            <a:ext cx="2141220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Місяці 1-3: Підготовка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1655802" y="4129921"/>
            <a:ext cx="6834068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Юридичне оформлення, пошук партнерів, адаптація продукту, локалізація маркетингу</a:t>
            </a:r>
            <a:endParaRPr lang="en-US" sz="1250" dirty="0"/>
          </a:p>
        </p:txBody>
      </p:sp>
      <p:sp>
        <p:nvSpPr>
          <p:cNvPr id="14" name="Shape 10"/>
          <p:cNvSpPr/>
          <p:nvPr/>
        </p:nvSpPr>
        <p:spPr>
          <a:xfrm>
            <a:off x="999173" y="4891207"/>
            <a:ext cx="490538" cy="22860"/>
          </a:xfrm>
          <a:prstGeom prst="roundRect">
            <a:avLst>
              <a:gd name="adj" fmla="val 10731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15" name="Shape 11"/>
          <p:cNvSpPr/>
          <p:nvPr/>
        </p:nvSpPr>
        <p:spPr>
          <a:xfrm>
            <a:off x="654129" y="4718685"/>
            <a:ext cx="367903" cy="367903"/>
          </a:xfrm>
          <a:prstGeom prst="roundRect">
            <a:avLst>
              <a:gd name="adj" fmla="val 6668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16" name="Text 12"/>
          <p:cNvSpPr/>
          <p:nvPr/>
        </p:nvSpPr>
        <p:spPr>
          <a:xfrm>
            <a:off x="715447" y="4749344"/>
            <a:ext cx="245269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1900" dirty="0"/>
          </a:p>
        </p:txBody>
      </p:sp>
      <p:sp>
        <p:nvSpPr>
          <p:cNvPr id="17" name="Text 13"/>
          <p:cNvSpPr/>
          <p:nvPr/>
        </p:nvSpPr>
        <p:spPr>
          <a:xfrm>
            <a:off x="1655802" y="4774883"/>
            <a:ext cx="2044303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Місяці 4-6: Запуск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1655802" y="5128498"/>
            <a:ext cx="6834068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Початок операцій, перші продажі, тестування каналів, збір зворотного зв'язку</a:t>
            </a:r>
            <a:endParaRPr lang="en-US" sz="1250" dirty="0"/>
          </a:p>
        </p:txBody>
      </p:sp>
      <p:sp>
        <p:nvSpPr>
          <p:cNvPr id="19" name="Shape 15"/>
          <p:cNvSpPr/>
          <p:nvPr/>
        </p:nvSpPr>
        <p:spPr>
          <a:xfrm>
            <a:off x="999173" y="5889784"/>
            <a:ext cx="490538" cy="22860"/>
          </a:xfrm>
          <a:prstGeom prst="roundRect">
            <a:avLst>
              <a:gd name="adj" fmla="val 10731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0" name="Shape 16"/>
          <p:cNvSpPr/>
          <p:nvPr/>
        </p:nvSpPr>
        <p:spPr>
          <a:xfrm>
            <a:off x="654129" y="5717262"/>
            <a:ext cx="367903" cy="367903"/>
          </a:xfrm>
          <a:prstGeom prst="roundRect">
            <a:avLst>
              <a:gd name="adj" fmla="val 6668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1" name="Text 17"/>
          <p:cNvSpPr/>
          <p:nvPr/>
        </p:nvSpPr>
        <p:spPr>
          <a:xfrm>
            <a:off x="715447" y="5747921"/>
            <a:ext cx="245269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1900" dirty="0"/>
          </a:p>
        </p:txBody>
      </p:sp>
      <p:sp>
        <p:nvSpPr>
          <p:cNvPr id="22" name="Text 18"/>
          <p:cNvSpPr/>
          <p:nvPr/>
        </p:nvSpPr>
        <p:spPr>
          <a:xfrm>
            <a:off x="1655802" y="5773460"/>
            <a:ext cx="2322195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Місяці 7-9: Оптимізація</a:t>
            </a:r>
            <a:endParaRPr lang="en-US" sz="1600" dirty="0"/>
          </a:p>
        </p:txBody>
      </p:sp>
      <p:sp>
        <p:nvSpPr>
          <p:cNvPr id="23" name="Text 19"/>
          <p:cNvSpPr/>
          <p:nvPr/>
        </p:nvSpPr>
        <p:spPr>
          <a:xfrm>
            <a:off x="1655802" y="6127075"/>
            <a:ext cx="6834068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Коригування стратегії, масштабування успішних каналів, покращення unit economics</a:t>
            </a:r>
            <a:endParaRPr lang="en-US" sz="1250" dirty="0"/>
          </a:p>
        </p:txBody>
      </p:sp>
      <p:sp>
        <p:nvSpPr>
          <p:cNvPr id="24" name="Shape 20"/>
          <p:cNvSpPr/>
          <p:nvPr/>
        </p:nvSpPr>
        <p:spPr>
          <a:xfrm>
            <a:off x="999173" y="6888361"/>
            <a:ext cx="490538" cy="22860"/>
          </a:xfrm>
          <a:prstGeom prst="roundRect">
            <a:avLst>
              <a:gd name="adj" fmla="val 107317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ru-UA"/>
          </a:p>
        </p:txBody>
      </p:sp>
      <p:sp>
        <p:nvSpPr>
          <p:cNvPr id="25" name="Shape 21"/>
          <p:cNvSpPr/>
          <p:nvPr/>
        </p:nvSpPr>
        <p:spPr>
          <a:xfrm>
            <a:off x="654129" y="6715839"/>
            <a:ext cx="367903" cy="367903"/>
          </a:xfrm>
          <a:prstGeom prst="roundRect">
            <a:avLst>
              <a:gd name="adj" fmla="val 66683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ru-UA"/>
          </a:p>
        </p:txBody>
      </p:sp>
      <p:sp>
        <p:nvSpPr>
          <p:cNvPr id="26" name="Text 22"/>
          <p:cNvSpPr/>
          <p:nvPr/>
        </p:nvSpPr>
        <p:spPr>
          <a:xfrm>
            <a:off x="715447" y="6746498"/>
            <a:ext cx="245269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1900" dirty="0"/>
          </a:p>
        </p:txBody>
      </p:sp>
      <p:sp>
        <p:nvSpPr>
          <p:cNvPr id="27" name="Text 23"/>
          <p:cNvSpPr/>
          <p:nvPr/>
        </p:nvSpPr>
        <p:spPr>
          <a:xfrm>
            <a:off x="1655802" y="6772037"/>
            <a:ext cx="2891671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Місяці 10-12: Масштабування</a:t>
            </a:r>
            <a:endParaRPr lang="en-US" sz="1600" dirty="0"/>
          </a:p>
        </p:txBody>
      </p:sp>
      <p:sp>
        <p:nvSpPr>
          <p:cNvPr id="28" name="Text 24"/>
          <p:cNvSpPr/>
          <p:nvPr/>
        </p:nvSpPr>
        <p:spPr>
          <a:xfrm>
            <a:off x="1655802" y="7125653"/>
            <a:ext cx="6834068" cy="523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Розширення присутності, збільшення інвестицій у перевірені канали, досягнення цільових KPI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Office PowerPoint</Application>
  <PresentationFormat>Произвольный</PresentationFormat>
  <Paragraphs>138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Manrope</vt:lpstr>
      <vt:lpstr>Alexandria Light</vt:lpstr>
      <vt:lpstr>Arial</vt:lpstr>
      <vt:lpstr>Alexandria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-</cp:lastModifiedBy>
  <cp:revision>2</cp:revision>
  <dcterms:created xsi:type="dcterms:W3CDTF">2025-10-22T21:21:52Z</dcterms:created>
  <dcterms:modified xsi:type="dcterms:W3CDTF">2025-10-22T21:23:08Z</dcterms:modified>
</cp:coreProperties>
</file>