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3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6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 smtClean="0"/>
            </a:lvl1pPr>
          </a:lstStyle>
          <a:p>
            <a:pPr>
              <a:defRPr/>
            </a:pPr>
            <a:fld id="{EA4FA2CB-DA89-46EE-B46A-A82C63DB7CE2}" type="datetimeFigureOut">
              <a:rPr lang="uk-UA"/>
              <a:pPr>
                <a:defRPr/>
              </a:pPr>
              <a:t>04.12.2023</a:t>
            </a:fld>
            <a:endParaRPr lang="uk-UA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4D5CF1BA-B1D3-4DB7-A0E8-580254AA0E1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12752-51A3-43B2-81FD-6BAF133A4434}" type="datetimeFigureOut">
              <a:rPr lang="uk-UA"/>
              <a:pPr>
                <a:defRPr/>
              </a:pPr>
              <a:t>04.12.2023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5B023-658B-46AE-8AB8-4C6FEA09FF6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CA5BF-5C88-4C25-9E7F-3E44A3B186D6}" type="datetimeFigureOut">
              <a:rPr lang="uk-UA"/>
              <a:pPr>
                <a:defRPr/>
              </a:pPr>
              <a:t>04.12.2023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B0E2A-5BA1-4616-A2D5-3F953F3D6A3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D5A1B-9091-4861-8592-1EEF12A9A149}" type="datetimeFigureOut">
              <a:rPr lang="uk-UA"/>
              <a:pPr>
                <a:defRPr/>
              </a:pPr>
              <a:t>04.12.2023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323CA-8896-4E2A-9756-C3EE0F5D642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1CCA6-BE15-4FB3-9449-5119223D44B2}" type="datetimeFigureOut">
              <a:rPr lang="uk-UA"/>
              <a:pPr>
                <a:defRPr/>
              </a:pPr>
              <a:t>04.12.2023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D8FF5-334F-4FD9-846C-103CD52D40E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36BB9-967C-40F4-9BB3-92D624DF279C}" type="datetimeFigureOut">
              <a:rPr lang="uk-UA"/>
              <a:pPr>
                <a:defRPr/>
              </a:pPr>
              <a:t>04.12.2023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87BC5-1604-4AEC-BD70-82823D2DF86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82025-99B4-4C77-8BB5-9C2BC91944BD}" type="datetimeFigureOut">
              <a:rPr lang="uk-UA"/>
              <a:pPr>
                <a:defRPr/>
              </a:pPr>
              <a:t>04.12.2023</a:t>
            </a:fld>
            <a:endParaRPr lang="uk-U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0CC6B-37B8-47F2-B327-527413E446D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72A1B-6EB0-4CD6-973D-0BAE59DF8832}" type="datetimeFigureOut">
              <a:rPr lang="uk-UA"/>
              <a:pPr>
                <a:defRPr/>
              </a:pPr>
              <a:t>04.12.2023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2DC0C-94BC-4EA0-A332-20CF3532986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F0BBA-7949-4680-8B51-7CA70B2C914B}" type="datetimeFigureOut">
              <a:rPr lang="uk-UA"/>
              <a:pPr>
                <a:defRPr/>
              </a:pPr>
              <a:t>04.12.2023</a:t>
            </a:fld>
            <a:endParaRPr lang="uk-U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98112-9F45-4E55-BB8D-9049E8E8FDF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3FB02-FE07-44D3-BC4D-E3974108FC2F}" type="datetimeFigureOut">
              <a:rPr lang="uk-UA"/>
              <a:pPr>
                <a:defRPr/>
              </a:pPr>
              <a:t>04.12.2023</a:t>
            </a:fld>
            <a:endParaRPr lang="uk-UA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8FD36-667D-44B8-AECB-8A3F30F045D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9E241-6B94-46AB-BFB9-C7546CFD60B5}" type="datetimeFigureOut">
              <a:rPr lang="uk-UA"/>
              <a:pPr>
                <a:defRPr/>
              </a:pPr>
              <a:t>04.12.2023</a:t>
            </a:fld>
            <a:endParaRPr lang="uk-UA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22077-F939-4CC1-BD87-E7E2648E173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EC638F-51A6-4B60-8917-00D44ECE826D}" type="datetimeFigureOut">
              <a:rPr lang="uk-UA"/>
              <a:pPr>
                <a:defRPr/>
              </a:pPr>
              <a:t>04.12.2023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2C3D19-EC79-4E5F-A521-1E3D73C1122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5" r:id="rId8"/>
    <p:sldLayoutId id="2147483926" r:id="rId9"/>
    <p:sldLayoutId id="2147483922" r:id="rId10"/>
    <p:sldLayoutId id="214748392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16463" y="2420938"/>
            <a:ext cx="3313112" cy="29257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/>
              <a:t>«</a:t>
            </a:r>
            <a:r>
              <a:rPr lang="ru-RU" b="1" dirty="0" err="1"/>
              <a:t>Екологічна</a:t>
            </a:r>
            <a:r>
              <a:rPr lang="ru-RU" b="1" dirty="0"/>
              <a:t> </a:t>
            </a:r>
            <a:r>
              <a:rPr lang="ru-RU" b="1" dirty="0" err="1"/>
              <a:t>безпека</a:t>
            </a:r>
            <a:r>
              <a:rPr lang="ru-RU" b="1" dirty="0"/>
              <a:t> – основа </a:t>
            </a:r>
            <a:r>
              <a:rPr lang="ru-RU" b="1" dirty="0" err="1"/>
              <a:t>національної</a:t>
            </a:r>
            <a:r>
              <a:rPr lang="ru-RU" b="1" dirty="0"/>
              <a:t> </a:t>
            </a:r>
            <a:r>
              <a:rPr lang="ru-RU" b="1" dirty="0" err="1"/>
              <a:t>безпеки</a:t>
            </a:r>
            <a:r>
              <a:rPr lang="ru-RU" b="1" dirty="0"/>
              <a:t>»</a:t>
            </a:r>
            <a:br>
              <a:rPr lang="ru-RU" b="1" dirty="0"/>
            </a:br>
            <a:endParaRPr lang="uk-UA" dirty="0"/>
          </a:p>
        </p:txBody>
      </p:sp>
      <p:sp>
        <p:nvSpPr>
          <p:cNvPr id="13314" name="Прямоугольник 2"/>
          <p:cNvSpPr>
            <a:spLocks noChangeArrowheads="1"/>
          </p:cNvSpPr>
          <p:nvPr/>
        </p:nvSpPr>
        <p:spPr bwMode="auto">
          <a:xfrm>
            <a:off x="1290638" y="1125538"/>
            <a:ext cx="2492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Century Gothic" pitchFamily="34" charset="0"/>
              </a:rPr>
              <a:t>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836613"/>
            <a:ext cx="3649663" cy="364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4486300"/>
            <a:ext cx="341792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Презентація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650" y="1430338"/>
            <a:ext cx="6848475" cy="1249362"/>
          </a:xfrm>
        </p:spPr>
        <p:txBody>
          <a:bodyPr rtlCol="0">
            <a:normAutofit fontScale="85000" lnSpcReduction="10000"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ru-RU" dirty="0" err="1"/>
              <a:t>Україна</a:t>
            </a:r>
            <a:r>
              <a:rPr lang="ru-RU" dirty="0"/>
              <a:t> </a:t>
            </a:r>
            <a:r>
              <a:rPr lang="ru-RU" dirty="0" err="1"/>
              <a:t>поступово</a:t>
            </a:r>
            <a:r>
              <a:rPr lang="ru-RU" dirty="0"/>
              <a:t>, але </a:t>
            </a:r>
            <a:r>
              <a:rPr lang="ru-RU" dirty="0" err="1"/>
              <a:t>впевнено</a:t>
            </a:r>
            <a:r>
              <a:rPr lang="ru-RU" dirty="0"/>
              <a:t> </a:t>
            </a:r>
            <a:r>
              <a:rPr lang="ru-RU" dirty="0" err="1"/>
              <a:t>перетворюється</a:t>
            </a:r>
            <a:r>
              <a:rPr lang="ru-RU" dirty="0"/>
              <a:t> на </a:t>
            </a:r>
            <a:r>
              <a:rPr lang="ru-RU" dirty="0" err="1"/>
              <a:t>головний</a:t>
            </a:r>
            <a:r>
              <a:rPr lang="ru-RU" dirty="0"/>
              <a:t> </a:t>
            </a:r>
            <a:r>
              <a:rPr lang="ru-RU" dirty="0" err="1"/>
              <a:t>смітник</a:t>
            </a:r>
            <a:r>
              <a:rPr lang="ru-RU" dirty="0"/>
              <a:t> </a:t>
            </a:r>
            <a:r>
              <a:rPr lang="ru-RU" dirty="0" err="1"/>
              <a:t>Європи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 err="1"/>
              <a:t>Щорічно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сміття</a:t>
            </a:r>
            <a:r>
              <a:rPr lang="ru-RU" dirty="0"/>
              <a:t> в </a:t>
            </a:r>
            <a:r>
              <a:rPr lang="ru-RU" dirty="0" err="1"/>
              <a:t>країні</a:t>
            </a:r>
            <a:r>
              <a:rPr lang="ru-RU" dirty="0"/>
              <a:t> </a:t>
            </a:r>
            <a:r>
              <a:rPr lang="ru-RU" dirty="0" err="1"/>
              <a:t>збільшується</a:t>
            </a:r>
            <a:r>
              <a:rPr lang="ru-RU" dirty="0"/>
              <a:t> на </a:t>
            </a:r>
            <a:r>
              <a:rPr lang="ru-RU" dirty="0" err="1"/>
              <a:t>мільярд</a:t>
            </a:r>
            <a:r>
              <a:rPr lang="ru-RU" dirty="0"/>
              <a:t> тонн.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0974" y="836783"/>
            <a:ext cx="8313494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cs typeface="+mn-cs"/>
              </a:rPr>
              <a:t>Забруднення довкілля побутовими відходами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2373313"/>
            <a:ext cx="4554538" cy="395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3357563"/>
            <a:ext cx="3759200" cy="29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6013" y="1660525"/>
            <a:ext cx="6632575" cy="889000"/>
          </a:xfrm>
        </p:spPr>
        <p:txBody>
          <a:bodyPr rtlCol="0">
            <a:normAutofit fontScale="77500" lnSpcReduction="20000"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uk-UA" dirty="0"/>
              <a:t>Фото </a:t>
            </a:r>
            <a:r>
              <a:rPr lang="uk-UA" dirty="0" err="1"/>
              <a:t>таючого</a:t>
            </a:r>
            <a:r>
              <a:rPr lang="uk-UA" dirty="0"/>
              <a:t> льодовика </a:t>
            </a:r>
            <a:r>
              <a:rPr lang="en-US" dirty="0" err="1"/>
              <a:t>Pasterze</a:t>
            </a:r>
            <a:r>
              <a:rPr lang="en-US" dirty="0"/>
              <a:t> </a:t>
            </a:r>
            <a:r>
              <a:rPr lang="uk-UA" dirty="0"/>
              <a:t>в Австрії в 1875 році (зліва) і 2004 році (справа). Фотограф </a:t>
            </a:r>
            <a:r>
              <a:rPr lang="en-US" dirty="0"/>
              <a:t>Gary </a:t>
            </a:r>
            <a:r>
              <a:rPr lang="en-US" dirty="0" err="1" smtClean="0"/>
              <a:t>Braasch</a:t>
            </a:r>
            <a:r>
              <a:rPr lang="uk-UA" dirty="0" smtClean="0"/>
              <a:t>. </a:t>
            </a:r>
            <a:r>
              <a:rPr lang="ru-RU" dirty="0" err="1"/>
              <a:t>Зміна</a:t>
            </a:r>
            <a:r>
              <a:rPr lang="ru-RU" dirty="0"/>
              <a:t> </a:t>
            </a:r>
            <a:r>
              <a:rPr lang="ru-RU" dirty="0" err="1"/>
              <a:t>клімату</a:t>
            </a:r>
            <a:r>
              <a:rPr lang="ru-RU" dirty="0"/>
              <a:t> і </a:t>
            </a:r>
            <a:r>
              <a:rPr lang="ru-RU" dirty="0" err="1"/>
              <a:t>парникові</a:t>
            </a:r>
            <a:r>
              <a:rPr lang="ru-RU" dirty="0"/>
              <a:t> гази…</a:t>
            </a:r>
            <a:endParaRPr lang="en-US" dirty="0"/>
          </a:p>
          <a:p>
            <a:pPr indent="-274320" fontAlgn="auto">
              <a:spcAft>
                <a:spcPts val="0"/>
              </a:spcAft>
              <a:defRPr/>
            </a:pP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692696"/>
            <a:ext cx="6446313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Охорона довкілля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2492375"/>
            <a:ext cx="54102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641475"/>
            <a:ext cx="2155825" cy="4524375"/>
          </a:xfrm>
        </p:spPr>
        <p:txBody>
          <a:bodyPr rtlCol="0">
            <a:normAutofit fontScale="70000" lnSpcReduction="20000"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uk-UA" dirty="0"/>
              <a:t>Причиною збільшення розмірів </a:t>
            </a:r>
            <a:r>
              <a:rPr lang="uk-UA" dirty="0" err="1"/>
              <a:t>пауків</a:t>
            </a:r>
            <a:r>
              <a:rPr lang="uk-UA" dirty="0"/>
              <a:t> є глобальне потепління.</a:t>
            </a:r>
            <a:br>
              <a:rPr lang="uk-UA" dirty="0"/>
            </a:br>
            <a:r>
              <a:rPr lang="uk-UA" dirty="0"/>
              <a:t>Акселерація, що </a:t>
            </a:r>
            <a:r>
              <a:rPr lang="uk-UA" dirty="0" err="1"/>
              <a:t>спосте-рігається</a:t>
            </a:r>
            <a:r>
              <a:rPr lang="uk-UA" dirty="0"/>
              <a:t> в останні роки, притаманна не тільки людям, але і для </a:t>
            </a:r>
            <a:r>
              <a:rPr lang="uk-UA" dirty="0" err="1"/>
              <a:t>пауків</a:t>
            </a:r>
            <a:r>
              <a:rPr lang="uk-UA" dirty="0"/>
              <a:t>. Основним винуватцем цього явища вчені </a:t>
            </a:r>
            <a:r>
              <a:rPr lang="uk-UA" dirty="0" err="1"/>
              <a:t>вва-жають</a:t>
            </a:r>
            <a:r>
              <a:rPr lang="uk-UA" dirty="0"/>
              <a:t> глобальне </a:t>
            </a:r>
            <a:r>
              <a:rPr lang="uk-UA" dirty="0" err="1"/>
              <a:t>поте-пління</a:t>
            </a:r>
            <a:r>
              <a:rPr lang="uk-UA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51406" y="692696"/>
            <a:ext cx="64411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Екологія і тварини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4138" y="1916113"/>
            <a:ext cx="5865812" cy="418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2988" y="1484313"/>
            <a:ext cx="6913562" cy="962025"/>
          </a:xfrm>
        </p:spPr>
        <p:txBody>
          <a:bodyPr rtlCol="0">
            <a:normAutofit fontScale="70000" lnSpcReduction="20000"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ru-RU" dirty="0" err="1"/>
              <a:t>Глобальне</a:t>
            </a:r>
            <a:r>
              <a:rPr lang="ru-RU" dirty="0"/>
              <a:t> </a:t>
            </a:r>
            <a:r>
              <a:rPr lang="ru-RU" dirty="0" err="1"/>
              <a:t>потепління</a:t>
            </a:r>
            <a:r>
              <a:rPr lang="ru-RU" dirty="0"/>
              <a:t> может стати причиною </a:t>
            </a:r>
            <a:r>
              <a:rPr lang="ru-RU" dirty="0" err="1"/>
              <a:t>загибелі</a:t>
            </a:r>
            <a:r>
              <a:rPr lang="ru-RU" dirty="0"/>
              <a:t> 85% </a:t>
            </a:r>
            <a:r>
              <a:rPr lang="ru-RU" dirty="0" err="1"/>
              <a:t>тропічних</a:t>
            </a:r>
            <a:r>
              <a:rPr lang="ru-RU" dirty="0"/>
              <a:t> </a:t>
            </a:r>
            <a:r>
              <a:rPr lang="ru-RU" dirty="0" err="1"/>
              <a:t>лісів</a:t>
            </a:r>
            <a:r>
              <a:rPr lang="ru-RU" dirty="0"/>
              <a:t> </a:t>
            </a:r>
            <a:r>
              <a:rPr lang="ru-RU" dirty="0" smtClean="0"/>
              <a:t>Амазонки.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незначне</a:t>
            </a:r>
            <a:r>
              <a:rPr lang="ru-RU" dirty="0"/>
              <a:t> </a:t>
            </a:r>
            <a:r>
              <a:rPr lang="ru-RU" dirty="0" err="1"/>
              <a:t>підвишення</a:t>
            </a:r>
            <a:r>
              <a:rPr lang="ru-RU" dirty="0"/>
              <a:t> </a:t>
            </a:r>
            <a:r>
              <a:rPr lang="ru-RU" dirty="0" err="1"/>
              <a:t>температури</a:t>
            </a:r>
            <a:r>
              <a:rPr lang="ru-RU" dirty="0"/>
              <a:t> на </a:t>
            </a:r>
            <a:r>
              <a:rPr lang="ru-RU" dirty="0" err="1"/>
              <a:t>Землі</a:t>
            </a:r>
            <a:r>
              <a:rPr lang="ru-RU" dirty="0"/>
              <a:t> стане </a:t>
            </a:r>
            <a:r>
              <a:rPr lang="ru-RU" dirty="0" err="1"/>
              <a:t>вже</a:t>
            </a:r>
            <a:r>
              <a:rPr lang="ru-RU" dirty="0"/>
              <a:t> причиною </a:t>
            </a:r>
            <a:r>
              <a:rPr lang="ru-RU" dirty="0" err="1"/>
              <a:t>загибелі</a:t>
            </a:r>
            <a:r>
              <a:rPr lang="ru-RU" dirty="0"/>
              <a:t> 1/3 </a:t>
            </a:r>
            <a:r>
              <a:rPr lang="ru-RU" dirty="0" err="1"/>
              <a:t>тропічних</a:t>
            </a:r>
            <a:r>
              <a:rPr lang="ru-RU" dirty="0"/>
              <a:t> </a:t>
            </a:r>
            <a:r>
              <a:rPr lang="ru-RU" dirty="0" err="1"/>
              <a:t>лісів</a:t>
            </a:r>
            <a:r>
              <a:rPr lang="ru-RU" dirty="0"/>
              <a:t> </a:t>
            </a:r>
            <a:r>
              <a:rPr lang="ru-RU" dirty="0" err="1"/>
              <a:t>Южної</a:t>
            </a:r>
            <a:r>
              <a:rPr lang="ru-RU" dirty="0"/>
              <a:t> Америки.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44809" y="548680"/>
            <a:ext cx="657236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Екологія і рослини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590800"/>
            <a:ext cx="7762875" cy="38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024626" cy="169399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Забруднення довкілля атомними електростанціями</a:t>
            </a:r>
          </a:p>
        </p:txBody>
      </p:sp>
      <p:sp>
        <p:nvSpPr>
          <p:cNvPr id="26626" name="Объект 2"/>
          <p:cNvSpPr>
            <a:spLocks noGrp="1"/>
          </p:cNvSpPr>
          <p:nvPr>
            <p:ph idx="1"/>
          </p:nvPr>
        </p:nvSpPr>
        <p:spPr>
          <a:xfrm>
            <a:off x="1042988" y="2276475"/>
            <a:ext cx="2952750" cy="3556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397125"/>
            <a:ext cx="54102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2081213"/>
            <a:ext cx="2973387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94350" y="4306888"/>
            <a:ext cx="2944813" cy="207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700213"/>
            <a:ext cx="7129462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68534" y="980727"/>
            <a:ext cx="780694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cs typeface="+mn-cs"/>
              </a:rPr>
              <a:t>Не будь байдужим  до долі своєї планети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5050" y="1341438"/>
            <a:ext cx="6953250" cy="5127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Comic Sans MS" pitchFamily="66" charset="0"/>
              </a:rPr>
              <a:t>15 </a:t>
            </a:r>
            <a:r>
              <a:rPr lang="ru-RU" sz="1600" dirty="0">
                <a:latin typeface="Comic Sans MS" pitchFamily="66" charset="0"/>
              </a:rPr>
              <a:t>000 </a:t>
            </a:r>
            <a:r>
              <a:rPr lang="ru-RU" sz="1600" dirty="0" err="1">
                <a:latin typeface="Comic Sans MS" pitchFamily="66" charset="0"/>
              </a:rPr>
              <a:t>молодих</a:t>
            </a:r>
            <a:r>
              <a:rPr lang="ru-RU" sz="1600" dirty="0">
                <a:latin typeface="Comic Sans MS" pitchFamily="66" charset="0"/>
              </a:rPr>
              <a:t> людей в </a:t>
            </a:r>
            <a:r>
              <a:rPr lang="ru-RU" sz="1600" dirty="0" err="1">
                <a:latin typeface="Comic Sans MS" pitchFamily="66" charset="0"/>
              </a:rPr>
              <a:t>усьому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світі</a:t>
            </a:r>
            <a:r>
              <a:rPr lang="ru-RU" sz="1600" dirty="0">
                <a:latin typeface="Comic Sans MS" pitchFamily="66" charset="0"/>
              </a:rPr>
              <a:t> активно </a:t>
            </a:r>
            <a:r>
              <a:rPr lang="ru-RU" sz="1600" dirty="0" err="1">
                <a:latin typeface="Comic Sans MS" pitchFamily="66" charset="0"/>
              </a:rPr>
              <a:t>діють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щоб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зробити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цей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світ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кращим</a:t>
            </a:r>
            <a:r>
              <a:rPr lang="ru-RU" sz="1600" dirty="0">
                <a:latin typeface="Comic Sans MS" pitchFamily="66" charset="0"/>
              </a:rPr>
              <a:t>. </a:t>
            </a:r>
            <a:r>
              <a:rPr lang="ru-RU" sz="1600" dirty="0" err="1">
                <a:latin typeface="Comic Sans MS" pitchFamily="66" charset="0"/>
              </a:rPr>
              <a:t>Прогресивна</a:t>
            </a:r>
            <a:r>
              <a:rPr lang="ru-RU" sz="1600" dirty="0">
                <a:latin typeface="Comic Sans MS" pitchFamily="66" charset="0"/>
              </a:rPr>
              <a:t> молодь </a:t>
            </a:r>
            <a:r>
              <a:rPr lang="ru-RU" sz="1600" dirty="0" err="1">
                <a:latin typeface="Comic Sans MS" pitchFamily="66" charset="0"/>
              </a:rPr>
              <a:t>об’єднана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Міжнародною</a:t>
            </a:r>
            <a:r>
              <a:rPr lang="ru-RU" sz="1600" dirty="0">
                <a:latin typeface="Comic Sans MS" pitchFamily="66" charset="0"/>
              </a:rPr>
              <a:t> Мережею </a:t>
            </a:r>
            <a:r>
              <a:rPr lang="ru-RU" sz="1600" dirty="0" err="1">
                <a:latin typeface="Comic Sans MS" pitchFamily="66" charset="0"/>
              </a:rPr>
              <a:t>Екоклубів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реалізовує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проекти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задля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вирішення</a:t>
            </a:r>
            <a:r>
              <a:rPr lang="ru-RU" sz="1600" dirty="0">
                <a:latin typeface="Comic Sans MS" pitchFamily="66" charset="0"/>
              </a:rPr>
              <a:t> проблем </a:t>
            </a:r>
            <a:r>
              <a:rPr lang="ru-RU" sz="1600" dirty="0" err="1">
                <a:latin typeface="Comic Sans MS" pitchFamily="66" charset="0"/>
              </a:rPr>
              <a:t>місцевих</a:t>
            </a:r>
            <a:r>
              <a:rPr lang="ru-RU" sz="1600" dirty="0">
                <a:latin typeface="Comic Sans MS" pitchFamily="66" charset="0"/>
              </a:rPr>
              <a:t> громад та </a:t>
            </a:r>
            <a:r>
              <a:rPr lang="ru-RU" sz="1600" dirty="0" err="1">
                <a:latin typeface="Comic Sans MS" pitchFamily="66" charset="0"/>
              </a:rPr>
              <a:t>довкілля</a:t>
            </a:r>
            <a:r>
              <a:rPr lang="ru-RU" sz="1600" dirty="0">
                <a:latin typeface="Comic Sans MS" pitchFamily="66" charset="0"/>
              </a:rPr>
              <a:t>.</a:t>
            </a:r>
            <a:endParaRPr lang="uk-UA" sz="1600" dirty="0">
              <a:latin typeface="Comic Sans MS" pitchFamily="66" charset="0"/>
            </a:endParaRPr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1042988" y="3068638"/>
            <a:ext cx="4968875" cy="2763837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63088" y="836712"/>
            <a:ext cx="7897343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cs typeface="+mn-cs"/>
              </a:rPr>
              <a:t>Не будьте </a:t>
            </a:r>
            <a:r>
              <a:rPr lang="ru-RU" sz="1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cs typeface="+mn-cs"/>
              </a:rPr>
              <a:t>байдужі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cs typeface="+mn-cs"/>
              </a:rPr>
              <a:t> до проблем </a:t>
            </a:r>
            <a:r>
              <a:rPr lang="ru-RU" sz="1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cs typeface="+mn-cs"/>
              </a:rPr>
              <a:t>навколишнього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cs typeface="+mn-cs"/>
              </a:rPr>
              <a:t>  </a:t>
            </a:r>
            <a:r>
              <a:rPr lang="ru-RU" sz="1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cs typeface="+mn-cs"/>
              </a:rPr>
              <a:t>середовища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cs typeface="+mn-cs"/>
              </a:rPr>
              <a:t>!</a:t>
            </a:r>
            <a:endParaRPr lang="uk-U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3788" y="2030413"/>
            <a:ext cx="2932112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52725" y="4259263"/>
            <a:ext cx="2351088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2588" y="2852738"/>
            <a:ext cx="15811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2038" y="4259263"/>
            <a:ext cx="1690687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25900" y="2030413"/>
            <a:ext cx="2973388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03813" y="4279900"/>
            <a:ext cx="2087562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2988" y="1544638"/>
            <a:ext cx="6765925" cy="804862"/>
          </a:xfrm>
        </p:spPr>
        <p:txBody>
          <a:bodyPr rtlCol="0">
            <a:normAutofit fontScale="47500" lnSpcReduction="20000"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uk-UA" dirty="0"/>
              <a:t>Вугільна кислота утворюється внаслідок розчинення атмосферного СО2 в солоній морській воді.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uk-UA" dirty="0"/>
              <a:t>Збільшення емісії СО2 в атмосферу Землі, за останні 200 років визвало збільшення кислотності вод океанів на 30%, що представляє більшу небезпеку для існування багатьох живих організмів.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9367" y="836712"/>
            <a:ext cx="781496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З 2000 року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збільшилась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кислотність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води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Світового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океану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у 10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разів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. </a:t>
            </a:r>
            <a:endParaRPr lang="uk-UA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8925" y="2420938"/>
            <a:ext cx="5976938" cy="39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550" y="1916113"/>
            <a:ext cx="6848475" cy="4132262"/>
          </a:xfrm>
        </p:spPr>
        <p:txBody>
          <a:bodyPr rtlCol="0">
            <a:normAutofit fontScale="62500" lnSpcReduction="20000"/>
          </a:bodyPr>
          <a:lstStyle/>
          <a:p>
            <a:pPr indent="-274320" fontAlgn="auto">
              <a:spcAft>
                <a:spcPts val="0"/>
              </a:spcAft>
              <a:defRPr/>
            </a:pPr>
            <a:endParaRPr lang="uk-UA" dirty="0"/>
          </a:p>
          <a:p>
            <a:pPr indent="-274320" fontAlgn="auto">
              <a:spcAft>
                <a:spcPts val="0"/>
              </a:spcAft>
              <a:defRPr/>
            </a:pPr>
            <a:r>
              <a:rPr lang="uk-UA" dirty="0"/>
              <a:t>«Про охорону навколишнього природного середовища» від 25 червня 1991 року № 1264-</a:t>
            </a:r>
            <a:r>
              <a:rPr lang="en-US" dirty="0"/>
              <a:t>XII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n-US" dirty="0"/>
              <a:t>«</a:t>
            </a:r>
            <a:r>
              <a:rPr lang="uk-UA" dirty="0"/>
              <a:t>Про екологічну експертизу» від 9 лютого 1995 року №45/95-ВР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uk-UA" dirty="0"/>
              <a:t>«Про природно-заповідний фонд України» від 16 червня 1992 року </a:t>
            </a:r>
            <a:r>
              <a:rPr lang="en-US" dirty="0"/>
              <a:t>N 2456-XII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n-US" dirty="0"/>
              <a:t>«</a:t>
            </a:r>
            <a:r>
              <a:rPr lang="uk-UA" dirty="0"/>
              <a:t>Про охорону атмосферного повітря» від16 жовтня 1992 року </a:t>
            </a:r>
            <a:r>
              <a:rPr lang="en-US" dirty="0"/>
              <a:t>N 2707-XII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n-US" dirty="0"/>
              <a:t>«</a:t>
            </a:r>
            <a:r>
              <a:rPr lang="uk-UA" dirty="0"/>
              <a:t>Про тваринний світ» від 3 березня 1993 року </a:t>
            </a:r>
            <a:r>
              <a:rPr lang="en-US" dirty="0"/>
              <a:t>N 3041-XII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n-US" dirty="0"/>
              <a:t>«</a:t>
            </a:r>
            <a:r>
              <a:rPr lang="uk-UA" dirty="0"/>
              <a:t>Про енергозбереження» від 1 липня 1994 року </a:t>
            </a:r>
            <a:r>
              <a:rPr lang="en-US" dirty="0"/>
              <a:t>N 74/94 </a:t>
            </a:r>
            <a:r>
              <a:rPr lang="uk-UA" dirty="0"/>
              <a:t>ВР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uk-UA" dirty="0"/>
              <a:t>«Про поводження з радіоактивними відходами» від 30 червня 1995 року </a:t>
            </a:r>
            <a:r>
              <a:rPr lang="en-US" dirty="0"/>
              <a:t>N 255/95-</a:t>
            </a:r>
            <a:r>
              <a:rPr lang="uk-UA" dirty="0"/>
              <a:t>ВР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uk-UA" dirty="0"/>
              <a:t>«Про правовий режим території, що зазнала радіоактивного забруднення внаслідок чорнобильської катастрофи» від 27 лютого 1991 року </a:t>
            </a:r>
            <a:r>
              <a:rPr lang="en-US" dirty="0"/>
              <a:t>N 791</a:t>
            </a:r>
            <a:r>
              <a:rPr lang="uk-UA" dirty="0"/>
              <a:t>а-</a:t>
            </a:r>
            <a:r>
              <a:rPr lang="en-US" dirty="0"/>
              <a:t>XII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n-US" dirty="0"/>
              <a:t>«</a:t>
            </a:r>
            <a:r>
              <a:rPr lang="uk-UA" dirty="0"/>
              <a:t>Про статус і соціальний захист громадян, які постраждали внаслідок чорнобильської катастрофи» від 28 лютого 1991 року </a:t>
            </a:r>
            <a:r>
              <a:rPr lang="en-US" dirty="0"/>
              <a:t>N 796-XII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12768" y="908720"/>
            <a:ext cx="557877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Закони України</a:t>
            </a:r>
            <a:endParaRPr lang="uk-UA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626" cy="757888"/>
          </a:xfrm>
        </p:spPr>
        <p:txBody>
          <a:bodyPr rtlCol="0"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Водні ресурси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0113" y="1628775"/>
            <a:ext cx="6919912" cy="746125"/>
          </a:xfrm>
        </p:spPr>
        <p:txBody>
          <a:bodyPr rtlCol="0">
            <a:normAutofit fontScale="70000" lnSpcReduction="20000"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ru-RU" dirty="0">
                <a:latin typeface="Comic Sans MS" pitchFamily="66" charset="0"/>
              </a:rPr>
              <a:t>Шматок </a:t>
            </a:r>
            <a:r>
              <a:rPr lang="ru-RU" dirty="0" err="1">
                <a:latin typeface="Comic Sans MS" pitchFamily="66" charset="0"/>
              </a:rPr>
              <a:t>природи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 err="1">
                <a:latin typeface="Comic Sans MS" pitchFamily="66" charset="0"/>
              </a:rPr>
              <a:t>що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охороняється</a:t>
            </a:r>
            <a:r>
              <a:rPr lang="ru-RU" dirty="0">
                <a:latin typeface="Comic Sans MS" pitchFamily="66" charset="0"/>
              </a:rPr>
              <a:t> законом </a:t>
            </a:r>
            <a:r>
              <a:rPr lang="ru-RU" dirty="0" err="1">
                <a:latin typeface="Comic Sans MS" pitchFamily="66" charset="0"/>
              </a:rPr>
              <a:t>ущент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засипаний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кучугурами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відходів</a:t>
            </a:r>
            <a:r>
              <a:rPr lang="ru-RU" dirty="0">
                <a:latin typeface="Comic Sans MS" pitchFamily="66" charset="0"/>
              </a:rPr>
              <a:t>. </a:t>
            </a:r>
            <a:r>
              <a:rPr lang="ru-RU" dirty="0" err="1">
                <a:latin typeface="Comic Sans MS" pitchFamily="66" charset="0"/>
              </a:rPr>
              <a:t>Причому</a:t>
            </a:r>
            <a:r>
              <a:rPr lang="ru-RU" dirty="0">
                <a:latin typeface="Comic Sans MS" pitchFamily="66" charset="0"/>
              </a:rPr>
              <a:t> не </a:t>
            </a:r>
            <a:r>
              <a:rPr lang="ru-RU" dirty="0" err="1">
                <a:latin typeface="Comic Sans MS" pitchFamily="66" charset="0"/>
              </a:rPr>
              <a:t>лише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побутових</a:t>
            </a:r>
            <a:r>
              <a:rPr lang="ru-RU" dirty="0">
                <a:latin typeface="Comic Sans MS" pitchFamily="66" charset="0"/>
              </a:rPr>
              <a:t>, а </a:t>
            </a:r>
            <a:r>
              <a:rPr lang="ru-RU" dirty="0" err="1">
                <a:latin typeface="Comic Sans MS" pitchFamily="66" charset="0"/>
              </a:rPr>
              <a:t>переважно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будівельних</a:t>
            </a:r>
            <a:r>
              <a:rPr lang="ru-RU" dirty="0">
                <a:latin typeface="Comic Sans MS" pitchFamily="66" charset="0"/>
              </a:rPr>
              <a:t>! </a:t>
            </a:r>
            <a:endParaRPr lang="uk-UA" dirty="0">
              <a:latin typeface="Comic Sans MS" pitchFamily="66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7163" y="2349500"/>
            <a:ext cx="5349875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626" cy="576064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Зашморг для річки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088" y="1268413"/>
            <a:ext cx="6981825" cy="1008062"/>
          </a:xfrm>
        </p:spPr>
        <p:txBody>
          <a:bodyPr rtlCol="0">
            <a:normAutofit fontScale="62500" lnSpcReduction="20000"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ru-RU" dirty="0" err="1"/>
              <a:t>Поява</a:t>
            </a:r>
            <a:r>
              <a:rPr lang="ru-RU" dirty="0"/>
              <a:t> </a:t>
            </a:r>
            <a:r>
              <a:rPr lang="ru-RU" dirty="0" err="1"/>
              <a:t>будмайданчиків</a:t>
            </a:r>
            <a:r>
              <a:rPr lang="ru-RU" dirty="0"/>
              <a:t> </a:t>
            </a:r>
            <a:r>
              <a:rPr lang="ru-RU" dirty="0" err="1" smtClean="0"/>
              <a:t>біля</a:t>
            </a:r>
            <a:r>
              <a:rPr lang="ru-RU" dirty="0" smtClean="0"/>
              <a:t> </a:t>
            </a:r>
            <a:r>
              <a:rPr lang="ru-RU" dirty="0" err="1"/>
              <a:t>заплави</a:t>
            </a:r>
            <a:r>
              <a:rPr lang="ru-RU" dirty="0"/>
              <a:t> </a:t>
            </a:r>
            <a:r>
              <a:rPr lang="ru-RU" dirty="0" err="1"/>
              <a:t>Х</a:t>
            </a:r>
            <a:r>
              <a:rPr lang="ru-RU" dirty="0" err="1" smtClean="0"/>
              <a:t>арківської</a:t>
            </a:r>
            <a:r>
              <a:rPr lang="ru-RU" dirty="0" smtClean="0"/>
              <a:t> </a:t>
            </a:r>
            <a:r>
              <a:rPr lang="ru-RU" dirty="0" err="1"/>
              <a:t>річки</a:t>
            </a:r>
            <a:r>
              <a:rPr lang="ru-RU" dirty="0"/>
              <a:t> Уди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спричинити</a:t>
            </a:r>
            <a:r>
              <a:rPr lang="ru-RU" dirty="0"/>
              <a:t> </a:t>
            </a:r>
            <a:r>
              <a:rPr lang="ru-RU" dirty="0" err="1" smtClean="0"/>
              <a:t>велику</a:t>
            </a:r>
            <a:r>
              <a:rPr lang="ru-RU" dirty="0" smtClean="0"/>
              <a:t> </a:t>
            </a:r>
            <a:r>
              <a:rPr lang="ru-RU" dirty="0" err="1"/>
              <a:t>екологічну</a:t>
            </a:r>
            <a:r>
              <a:rPr lang="ru-RU" dirty="0"/>
              <a:t> </a:t>
            </a:r>
            <a:r>
              <a:rPr lang="ru-RU" dirty="0" smtClean="0"/>
              <a:t>катастрофу.</a:t>
            </a:r>
            <a:r>
              <a:rPr lang="uk-UA" dirty="0"/>
              <a:t> Якщо вже зараз не припинити майбутнє будівництво й не очистити берег річки </a:t>
            </a:r>
            <a:r>
              <a:rPr lang="uk-UA" dirty="0" err="1"/>
              <a:t>Уди</a:t>
            </a:r>
            <a:r>
              <a:rPr lang="uk-UA" dirty="0"/>
              <a:t>, кажуть фахівці, Харків матиме на своїй околиці екологічну бомбу, наслідки вибуху якої важко навіть уявити. 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6100" y="2276475"/>
            <a:ext cx="541972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088" y="1643063"/>
            <a:ext cx="6992937" cy="777875"/>
          </a:xfrm>
        </p:spPr>
        <p:txBody>
          <a:bodyPr rtlCol="0">
            <a:normAutofit fontScale="62500" lnSpcReduction="20000"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ru-RU" dirty="0" err="1"/>
              <a:t>Загрозу</a:t>
            </a:r>
            <a:r>
              <a:rPr lang="ru-RU" dirty="0"/>
              <a:t> </a:t>
            </a:r>
            <a:r>
              <a:rPr lang="ru-RU" dirty="0" err="1"/>
              <a:t>світового</a:t>
            </a:r>
            <a:r>
              <a:rPr lang="ru-RU" dirty="0"/>
              <a:t> голоду </a:t>
            </a:r>
            <a:r>
              <a:rPr lang="ru-RU" dirty="0" err="1"/>
              <a:t>посилює</a:t>
            </a:r>
            <a:r>
              <a:rPr lang="ru-RU" dirty="0"/>
              <a:t> </a:t>
            </a:r>
            <a:r>
              <a:rPr lang="ru-RU" dirty="0" err="1"/>
              <a:t>деградація</a:t>
            </a:r>
            <a:r>
              <a:rPr lang="ru-RU" dirty="0"/>
              <a:t> </a:t>
            </a:r>
            <a:r>
              <a:rPr lang="ru-RU" dirty="0" err="1" smtClean="0"/>
              <a:t>ґрунтів</a:t>
            </a:r>
            <a:r>
              <a:rPr lang="ru-RU" dirty="0" smtClean="0"/>
              <a:t>.</a:t>
            </a:r>
            <a:r>
              <a:rPr lang="ru-RU" dirty="0"/>
              <a:t> 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err="1"/>
              <a:t>четверта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ґрунтів</a:t>
            </a:r>
            <a:r>
              <a:rPr lang="ru-RU" dirty="0"/>
              <a:t> </a:t>
            </a:r>
            <a:r>
              <a:rPr lang="ru-RU" dirty="0" err="1"/>
              <a:t>планети</a:t>
            </a:r>
            <a:r>
              <a:rPr lang="ru-RU" dirty="0"/>
              <a:t> </a:t>
            </a:r>
            <a:r>
              <a:rPr lang="ru-RU" dirty="0" err="1" smtClean="0"/>
              <a:t>перебуває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стані</a:t>
            </a:r>
            <a:r>
              <a:rPr lang="ru-RU" dirty="0"/>
              <a:t> </a:t>
            </a:r>
            <a:r>
              <a:rPr lang="ru-RU" dirty="0" err="1"/>
              <a:t>деградації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істотно</a:t>
            </a:r>
            <a:r>
              <a:rPr lang="ru-RU" dirty="0"/>
              <a:t> </a:t>
            </a:r>
            <a:r>
              <a:rPr lang="ru-RU" dirty="0" err="1"/>
              <a:t>знижує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людства</a:t>
            </a:r>
            <a:r>
              <a:rPr lang="ru-RU" dirty="0"/>
              <a:t> </a:t>
            </a:r>
            <a:r>
              <a:rPr lang="ru-RU" dirty="0" err="1"/>
              <a:t>прогодувати</a:t>
            </a:r>
            <a:r>
              <a:rPr lang="ru-RU" dirty="0"/>
              <a:t> себе.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692696"/>
            <a:ext cx="471475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Стан ґрунтів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2349500"/>
            <a:ext cx="5545137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3" y="836613"/>
            <a:ext cx="7200900" cy="1044575"/>
          </a:xfrm>
        </p:spPr>
        <p:txBody>
          <a:bodyPr rtlCol="0">
            <a:normAutofit fontScale="62500" lnSpcReduction="20000"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uk-UA" dirty="0"/>
              <a:t>Нині в найгіршому становищі перебувають ґрунти Африки на південь від екватора, Південно-Східна Азія і Південний Китай. Більш за все страждають </a:t>
            </a:r>
            <a:r>
              <a:rPr lang="uk-UA" dirty="0" smtClean="0"/>
              <a:t> </a:t>
            </a:r>
            <a:r>
              <a:rPr lang="uk-UA" dirty="0"/>
              <a:t>такі держави, як Конго, Заїр, М`янма </a:t>
            </a:r>
            <a:r>
              <a:rPr lang="uk-UA" dirty="0" smtClean="0"/>
              <a:t>, </a:t>
            </a:r>
            <a:r>
              <a:rPr lang="uk-UA" dirty="0"/>
              <a:t>Малайзія, Таїланд, обидві Кореї, Індонезія тощо. Найбільше цей процес позначається на становищі </a:t>
            </a:r>
            <a:r>
              <a:rPr lang="uk-UA" dirty="0" smtClean="0"/>
              <a:t>населення.</a:t>
            </a:r>
            <a:r>
              <a:rPr lang="uk-UA" dirty="0"/>
              <a:t> 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881188"/>
            <a:ext cx="5902325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154</TotalTime>
  <Words>395</Words>
  <Application>Microsoft Office PowerPoint</Application>
  <PresentationFormat>Экран (4:3)</PresentationFormat>
  <Paragraphs>23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Century Gothic</vt:lpstr>
      <vt:lpstr>Arial</vt:lpstr>
      <vt:lpstr>Wingdings 2</vt:lpstr>
      <vt:lpstr>Calibri</vt:lpstr>
      <vt:lpstr>Comic Sans MS</vt:lpstr>
      <vt:lpstr>Остин</vt:lpstr>
      <vt:lpstr>Остин</vt:lpstr>
      <vt:lpstr>Остин</vt:lpstr>
      <vt:lpstr>Остин</vt:lpstr>
      <vt:lpstr>«Екологічна безпека – основа національної безпеки» </vt:lpstr>
      <vt:lpstr>Слайд 2</vt:lpstr>
      <vt:lpstr>15 000 молодих людей в усьому світі активно діють щоб зробити цей світ кращим. Прогресивна молодь об’єднана Міжнародною Мережею Екоклубів реалізовує проекти задля вирішення проблем місцевих громад та довкілля.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«Екологічна безпека – основа національної безпеки»</dc:title>
  <dc:creator>User</dc:creator>
  <cp:lastModifiedBy>Microsoft Office</cp:lastModifiedBy>
  <cp:revision>17</cp:revision>
  <dcterms:created xsi:type="dcterms:W3CDTF">2012-10-20T16:06:14Z</dcterms:created>
  <dcterms:modified xsi:type="dcterms:W3CDTF">2023-12-03T22:30:59Z</dcterms:modified>
</cp:coreProperties>
</file>