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115"/>
  </p:notesMasterIdLst>
  <p:sldIdLst>
    <p:sldId id="256" r:id="rId2"/>
    <p:sldId id="396" r:id="rId3"/>
    <p:sldId id="397" r:id="rId4"/>
    <p:sldId id="398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406" r:id="rId13"/>
    <p:sldId id="407" r:id="rId14"/>
    <p:sldId id="408" r:id="rId15"/>
    <p:sldId id="324" r:id="rId16"/>
    <p:sldId id="328" r:id="rId17"/>
    <p:sldId id="330" r:id="rId18"/>
    <p:sldId id="332" r:id="rId19"/>
    <p:sldId id="334" r:id="rId20"/>
    <p:sldId id="322" r:id="rId21"/>
    <p:sldId id="290" r:id="rId22"/>
    <p:sldId id="277" r:id="rId23"/>
    <p:sldId id="361" r:id="rId24"/>
    <p:sldId id="362" r:id="rId25"/>
    <p:sldId id="276" r:id="rId26"/>
    <p:sldId id="379" r:id="rId27"/>
    <p:sldId id="299" r:id="rId28"/>
    <p:sldId id="382" r:id="rId29"/>
    <p:sldId id="380" r:id="rId30"/>
    <p:sldId id="300" r:id="rId31"/>
    <p:sldId id="384" r:id="rId32"/>
    <p:sldId id="267" r:id="rId33"/>
    <p:sldId id="383" r:id="rId34"/>
    <p:sldId id="273" r:id="rId35"/>
    <p:sldId id="292" r:id="rId36"/>
    <p:sldId id="301" r:id="rId37"/>
    <p:sldId id="310" r:id="rId38"/>
    <p:sldId id="302" r:id="rId39"/>
    <p:sldId id="385" r:id="rId40"/>
    <p:sldId id="268" r:id="rId41"/>
    <p:sldId id="363" r:id="rId42"/>
    <p:sldId id="355" r:id="rId43"/>
    <p:sldId id="381" r:id="rId44"/>
    <p:sldId id="303" r:id="rId45"/>
    <p:sldId id="304" r:id="rId46"/>
    <p:sldId id="308" r:id="rId47"/>
    <p:sldId id="269" r:id="rId48"/>
    <p:sldId id="354" r:id="rId49"/>
    <p:sldId id="294" r:id="rId50"/>
    <p:sldId id="311" r:id="rId51"/>
    <p:sldId id="325" r:id="rId52"/>
    <p:sldId id="336" r:id="rId53"/>
    <p:sldId id="338" r:id="rId54"/>
    <p:sldId id="262" r:id="rId55"/>
    <p:sldId id="377" r:id="rId56"/>
    <p:sldId id="340" r:id="rId57"/>
    <p:sldId id="285" r:id="rId58"/>
    <p:sldId id="257" r:id="rId59"/>
    <p:sldId id="279" r:id="rId60"/>
    <p:sldId id="274" r:id="rId61"/>
    <p:sldId id="293" r:id="rId62"/>
    <p:sldId id="342" r:id="rId63"/>
    <p:sldId id="263" r:id="rId64"/>
    <p:sldId id="298" r:id="rId65"/>
    <p:sldId id="287" r:id="rId66"/>
    <p:sldId id="295" r:id="rId67"/>
    <p:sldId id="344" r:id="rId68"/>
    <p:sldId id="319" r:id="rId69"/>
    <p:sldId id="346" r:id="rId70"/>
    <p:sldId id="348" r:id="rId71"/>
    <p:sldId id="378" r:id="rId72"/>
    <p:sldId id="357" r:id="rId73"/>
    <p:sldId id="386" r:id="rId74"/>
    <p:sldId id="278" r:id="rId75"/>
    <p:sldId id="258" r:id="rId76"/>
    <p:sldId id="270" r:id="rId77"/>
    <p:sldId id="289" r:id="rId78"/>
    <p:sldId id="387" r:id="rId79"/>
    <p:sldId id="349" r:id="rId80"/>
    <p:sldId id="275" r:id="rId81"/>
    <p:sldId id="353" r:id="rId82"/>
    <p:sldId id="264" r:id="rId83"/>
    <p:sldId id="271" r:id="rId84"/>
    <p:sldId id="266" r:id="rId85"/>
    <p:sldId id="297" r:id="rId86"/>
    <p:sldId id="283" r:id="rId87"/>
    <p:sldId id="288" r:id="rId88"/>
    <p:sldId id="313" r:id="rId89"/>
    <p:sldId id="365" r:id="rId90"/>
    <p:sldId id="364" r:id="rId91"/>
    <p:sldId id="305" r:id="rId92"/>
    <p:sldId id="306" r:id="rId93"/>
    <p:sldId id="366" r:id="rId94"/>
    <p:sldId id="367" r:id="rId95"/>
    <p:sldId id="368" r:id="rId96"/>
    <p:sldId id="369" r:id="rId97"/>
    <p:sldId id="370" r:id="rId98"/>
    <p:sldId id="371" r:id="rId99"/>
    <p:sldId id="372" r:id="rId100"/>
    <p:sldId id="375" r:id="rId101"/>
    <p:sldId id="374" r:id="rId102"/>
    <p:sldId id="314" r:id="rId103"/>
    <p:sldId id="316" r:id="rId104"/>
    <p:sldId id="358" r:id="rId105"/>
    <p:sldId id="359" r:id="rId106"/>
    <p:sldId id="388" r:id="rId107"/>
    <p:sldId id="389" r:id="rId108"/>
    <p:sldId id="390" r:id="rId109"/>
    <p:sldId id="391" r:id="rId110"/>
    <p:sldId id="392" r:id="rId111"/>
    <p:sldId id="393" r:id="rId112"/>
    <p:sldId id="394" r:id="rId113"/>
    <p:sldId id="360" r:id="rId1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39" autoAdjust="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A7323-C077-4EE4-9717-11842803BFEC}" type="datetimeFigureOut">
              <a:rPr lang="uk-UA" smtClean="0"/>
              <a:t>30.04.2022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D1DAB-20E6-400F-BB0A-266FC5F4289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3333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17DECC7-938E-4F5D-8B52-154935EF0F64}" type="slidenum">
              <a:rPr lang="uk-UA" sz="1200" smtClean="0"/>
              <a:pPr eaLnBrk="1" hangingPunct="1"/>
              <a:t>9</a:t>
            </a:fld>
            <a:endParaRPr lang="uk-UA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D1DAB-20E6-400F-BB0A-266FC5F4289F}" type="slidenum">
              <a:rPr lang="uk-UA" smtClean="0"/>
              <a:t>74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133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5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5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5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B99A5-79A6-44FF-A24F-896B56F71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603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154BC-E846-4D07-B673-AF8E8038C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54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1EA9AB5-3510-4FD9-9EA8-B9F17B1CD6B2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908721"/>
            <a:ext cx="7175351" cy="1944216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Приватна </a:t>
            </a:r>
            <a:r>
              <a:rPr lang="ru-RU" dirty="0" err="1" smtClean="0"/>
              <a:t>ендокринолог</a:t>
            </a:r>
            <a:r>
              <a:rPr lang="uk-UA" dirty="0" err="1" smtClean="0"/>
              <a:t>ія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2420888"/>
            <a:ext cx="7772400" cy="2088232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Статеві</a:t>
            </a:r>
            <a:r>
              <a:rPr lang="ru-RU" sz="3200" b="1" dirty="0"/>
              <a:t> </a:t>
            </a:r>
            <a:r>
              <a:rPr lang="ru-RU" sz="3200" b="1" dirty="0" err="1"/>
              <a:t>гормони</a:t>
            </a:r>
            <a:endParaRPr lang="ru-RU" sz="3200" b="1" dirty="0"/>
          </a:p>
          <a:p>
            <a:r>
              <a:rPr lang="ru-RU" sz="3200" b="1" dirty="0" err="1"/>
              <a:t>Гормони</a:t>
            </a:r>
            <a:r>
              <a:rPr lang="ru-RU" sz="3200" b="1" dirty="0"/>
              <a:t> </a:t>
            </a:r>
            <a:r>
              <a:rPr lang="ru-RU" sz="3200" b="1" dirty="0" err="1"/>
              <a:t>наднирника</a:t>
            </a:r>
            <a:endParaRPr lang="ru-RU" sz="3200" b="1" dirty="0"/>
          </a:p>
          <a:p>
            <a:r>
              <a:rPr lang="ru-RU" sz="3200" b="1" dirty="0" err="1"/>
              <a:t>Гормони</a:t>
            </a:r>
            <a:r>
              <a:rPr lang="ru-RU" sz="3200" b="1" dirty="0"/>
              <a:t> </a:t>
            </a:r>
            <a:r>
              <a:rPr lang="ru-RU" sz="3200" b="1" dirty="0" err="1"/>
              <a:t>щитовидної</a:t>
            </a:r>
            <a:r>
              <a:rPr lang="ru-RU" sz="3200" b="1" dirty="0"/>
              <a:t> </a:t>
            </a:r>
            <a:r>
              <a:rPr lang="ru-RU" sz="3200" b="1" dirty="0" err="1"/>
              <a:t>залози</a:t>
            </a:r>
            <a:endParaRPr lang="ru-RU" sz="3200" b="1" dirty="0"/>
          </a:p>
          <a:p>
            <a:r>
              <a:rPr lang="ru-RU" sz="3200" b="1" dirty="0" err="1"/>
              <a:t>Гормони</a:t>
            </a:r>
            <a:r>
              <a:rPr lang="ru-RU" sz="3200" b="1" dirty="0"/>
              <a:t> </a:t>
            </a:r>
            <a:r>
              <a:rPr lang="ru-RU" sz="3200" b="1" dirty="0" err="1"/>
              <a:t>нейрогіпофіза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623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ъект 2"/>
          <p:cNvSpPr>
            <a:spLocks noGrp="1"/>
          </p:cNvSpPr>
          <p:nvPr>
            <p:ph idx="1"/>
          </p:nvPr>
        </p:nvSpPr>
        <p:spPr>
          <a:xfrm>
            <a:off x="539750" y="476250"/>
            <a:ext cx="8147050" cy="5649913"/>
          </a:xfrm>
        </p:spPr>
        <p:txBody>
          <a:bodyPr/>
          <a:lstStyle/>
          <a:p>
            <a:r>
              <a:rPr lang="ru-RU" dirty="0"/>
              <a:t>Наиболее доказанный эффект </a:t>
            </a:r>
            <a:r>
              <a:rPr lang="ru-RU" dirty="0" err="1"/>
              <a:t>кальцитонина</a:t>
            </a:r>
            <a:r>
              <a:rPr lang="ru-RU" dirty="0"/>
              <a:t> заключается в снижении резорбции костей. В результате сохраняется костный матрикс, на котором оседает кальций, благодаря чему уровень Са2+ в крови снижается, что обеспечивает сбережение его в организме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103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579438"/>
          </a:xfrm>
        </p:spPr>
        <p:txBody>
          <a:bodyPr anchorCtr="0">
            <a:spAutoFit/>
          </a:bodyPr>
          <a:lstStyle/>
          <a:p>
            <a:r>
              <a:rPr lang="ru-RU" sz="3200" dirty="0" err="1" smtClean="0">
                <a:solidFill>
                  <a:srgbClr val="FF99FF"/>
                </a:solidFill>
              </a:rPr>
              <a:t>Епіфіз</a:t>
            </a:r>
            <a:r>
              <a:rPr lang="ru-RU" sz="3200" dirty="0" smtClean="0">
                <a:solidFill>
                  <a:srgbClr val="FF99FF"/>
                </a:solidFill>
              </a:rPr>
              <a:t> </a:t>
            </a:r>
            <a:r>
              <a:rPr lang="ru-RU" sz="3200" dirty="0">
                <a:solidFill>
                  <a:srgbClr val="FF99FF"/>
                </a:solidFill>
              </a:rPr>
              <a:t>– </a:t>
            </a:r>
            <a:r>
              <a:rPr lang="ru-RU" sz="3200" dirty="0" err="1" smtClean="0">
                <a:solidFill>
                  <a:srgbClr val="FF99FF"/>
                </a:solidFill>
              </a:rPr>
              <a:t>біологічний</a:t>
            </a:r>
            <a:r>
              <a:rPr lang="ru-RU" sz="3200" dirty="0" smtClean="0">
                <a:solidFill>
                  <a:srgbClr val="FF99FF"/>
                </a:solidFill>
              </a:rPr>
              <a:t> </a:t>
            </a:r>
            <a:r>
              <a:rPr lang="ru-RU" sz="3200" dirty="0" err="1" smtClean="0">
                <a:solidFill>
                  <a:srgbClr val="FF99FF"/>
                </a:solidFill>
              </a:rPr>
              <a:t>годинник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8893175" cy="58324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FFFF66"/>
                </a:solidFill>
              </a:rPr>
              <a:t>Мелатонин через гипоталамо-гипофизарные механизмы ослабляет выработку половых гормонов. Вероятно в связи с тем, что суммарная суточная освещенность в южных регионах выше, у проживающих здесь подростков половое созревание происходит в более раннем возрасте. </a:t>
            </a:r>
            <a:r>
              <a:rPr lang="ru-RU" sz="2400" dirty="0" err="1">
                <a:solidFill>
                  <a:srgbClr val="FFFF66"/>
                </a:solidFill>
              </a:rPr>
              <a:t>Cдерживающее</a:t>
            </a:r>
            <a:r>
              <a:rPr lang="ru-RU" sz="2400" dirty="0">
                <a:solidFill>
                  <a:srgbClr val="FFFF66"/>
                </a:solidFill>
              </a:rPr>
              <a:t> влияние мелатонина на выработку половых гормонов наглядно проявляется в том, что у мальчиков началу полового созревания предшествует резкое падение уровня мелатонина  в крови.</a:t>
            </a:r>
          </a:p>
          <a:p>
            <a:pPr algn="ctr">
              <a:lnSpc>
                <a:spcPct val="90000"/>
              </a:lnSpc>
            </a:pPr>
            <a:endParaRPr lang="ru-RU" sz="2400" dirty="0">
              <a:solidFill>
                <a:srgbClr val="FFFF66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FFFF66"/>
                </a:solidFill>
              </a:rPr>
              <a:t>Но эпифиз продолжает оказывать влияние на уровень половых гормонов и у взрослых. Так, у женщин наибольший уровень мелатонина наблюдается в период менструаций, а наименьший - во время овуляции. При ослаблении </a:t>
            </a:r>
            <a:r>
              <a:rPr lang="ru-RU" sz="2400" dirty="0" err="1">
                <a:solidFill>
                  <a:srgbClr val="FFFF66"/>
                </a:solidFill>
              </a:rPr>
              <a:t>мелатонинсинтезирующей</a:t>
            </a:r>
            <a:r>
              <a:rPr lang="ru-RU" sz="2400" dirty="0">
                <a:solidFill>
                  <a:srgbClr val="FFFF66"/>
                </a:solidFill>
              </a:rPr>
              <a:t> функции эпифиза наблюдается повышение половой потенции.</a:t>
            </a:r>
            <a:endParaRPr lang="ru-RU" sz="24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3716" name="Picture 4" descr="1-20-6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46038"/>
            <a:ext cx="8975725" cy="68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5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5" descr="89_6"/>
          <p:cNvPicPr>
            <a:picLocks noChangeAspect="1" noChangeArrowheads="1"/>
          </p:cNvPicPr>
          <p:nvPr/>
        </p:nvPicPr>
        <p:blipFill>
          <a:blip r:embed="rId2">
            <a:lum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068638"/>
            <a:ext cx="115093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err="1" smtClean="0"/>
              <a:t>Нирки</a:t>
            </a:r>
            <a:endParaRPr lang="ru-RU" dirty="0" smtClean="0"/>
          </a:p>
        </p:txBody>
      </p:sp>
      <p:pic>
        <p:nvPicPr>
          <p:cNvPr id="41988" name="Picture 7" descr="22_legk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4813"/>
            <a:ext cx="13684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AutoShape 8"/>
          <p:cNvSpPr>
            <a:spLocks noChangeArrowheads="1"/>
          </p:cNvSpPr>
          <p:nvPr/>
        </p:nvSpPr>
        <p:spPr bwMode="auto">
          <a:xfrm>
            <a:off x="5148263" y="476250"/>
            <a:ext cx="3240087" cy="1008063"/>
          </a:xfrm>
          <a:prstGeom prst="wedgeRoundRectCallout">
            <a:avLst>
              <a:gd name="adj1" fmla="val -68963"/>
              <a:gd name="adj2" fmla="val 4748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Снижение парциального напряжения кислорода,</a:t>
            </a:r>
          </a:p>
          <a:p>
            <a:r>
              <a:rPr lang="ru-RU" sz="2400" b="1"/>
              <a:t>гипоксия</a:t>
            </a:r>
          </a:p>
        </p:txBody>
      </p:sp>
      <p:pic>
        <p:nvPicPr>
          <p:cNvPr id="41990" name="Picture 10" descr="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230346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1" name="AutoShape 11"/>
          <p:cNvSpPr>
            <a:spLocks noChangeArrowheads="1"/>
          </p:cNvSpPr>
          <p:nvPr/>
        </p:nvSpPr>
        <p:spPr bwMode="auto">
          <a:xfrm rot="3611150">
            <a:off x="3809206" y="1312070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41992" name="AutoShape 12"/>
          <p:cNvSpPr>
            <a:spLocks noChangeArrowheads="1"/>
          </p:cNvSpPr>
          <p:nvPr/>
        </p:nvSpPr>
        <p:spPr bwMode="auto">
          <a:xfrm>
            <a:off x="1116013" y="4581525"/>
            <a:ext cx="3095625" cy="1293813"/>
          </a:xfrm>
          <a:prstGeom prst="wedgeRoundRectCallout">
            <a:avLst>
              <a:gd name="adj1" fmla="val 16463"/>
              <a:gd name="adj2" fmla="val -18963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000"/>
              <a:t>Юкстагломерулярный комплекс </a:t>
            </a:r>
            <a:endParaRPr lang="en-US" sz="2000"/>
          </a:p>
          <a:p>
            <a:r>
              <a:rPr lang="ru-RU" sz="2400"/>
              <a:t>(</a:t>
            </a:r>
            <a:r>
              <a:rPr lang="ru-RU" sz="2400" b="1"/>
              <a:t>ЮГК</a:t>
            </a:r>
            <a:r>
              <a:rPr lang="ru-RU" sz="2400"/>
              <a:t>)</a:t>
            </a:r>
          </a:p>
        </p:txBody>
      </p:sp>
      <p:sp>
        <p:nvSpPr>
          <p:cNvPr id="148493" name="AutoShape 13"/>
          <p:cNvSpPr>
            <a:spLocks noChangeArrowheads="1"/>
          </p:cNvSpPr>
          <p:nvPr/>
        </p:nvSpPr>
        <p:spPr bwMode="auto">
          <a:xfrm rot="1355524">
            <a:off x="3059113" y="2781300"/>
            <a:ext cx="974725" cy="342900"/>
          </a:xfrm>
          <a:prstGeom prst="rightArrow">
            <a:avLst>
              <a:gd name="adj1" fmla="val 36806"/>
              <a:gd name="adj2" fmla="val 10224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48494" name="AutoShape 14"/>
          <p:cNvSpPr>
            <a:spLocks noChangeArrowheads="1"/>
          </p:cNvSpPr>
          <p:nvPr/>
        </p:nvSpPr>
        <p:spPr bwMode="auto">
          <a:xfrm>
            <a:off x="4859338" y="1844675"/>
            <a:ext cx="3168650" cy="1114425"/>
          </a:xfrm>
          <a:prstGeom prst="wedgeRoundRectCallout">
            <a:avLst>
              <a:gd name="adj1" fmla="val -103958"/>
              <a:gd name="adj2" fmla="val 28347"/>
              <a:gd name="adj3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/>
              <a:t>Выработка эритропоэтинов</a:t>
            </a:r>
          </a:p>
        </p:txBody>
      </p:sp>
      <p:sp>
        <p:nvSpPr>
          <p:cNvPr id="148496" name="AutoShape 16"/>
          <p:cNvSpPr>
            <a:spLocks noChangeArrowheads="1"/>
          </p:cNvSpPr>
          <p:nvPr/>
        </p:nvSpPr>
        <p:spPr bwMode="auto">
          <a:xfrm>
            <a:off x="6659563" y="3860800"/>
            <a:ext cx="2305050" cy="1223963"/>
          </a:xfrm>
          <a:prstGeom prst="wedgeRoundRectCallout">
            <a:avLst>
              <a:gd name="adj1" fmla="val -118454"/>
              <a:gd name="adj2" fmla="val -4779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/>
              <a:t>Увеличение эритропоэза</a:t>
            </a:r>
          </a:p>
        </p:txBody>
      </p:sp>
    </p:spTree>
    <p:extLst>
      <p:ext uri="{BB962C8B-B14F-4D97-AF65-F5344CB8AC3E}">
        <p14:creationId xmlns:p14="http://schemas.microsoft.com/office/powerpoint/2010/main" val="1392743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-0.02498 L -0.06112 0.090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4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repeatCount="3000" accel="50000" decel="50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11 -0.02497 L 0.16719 0.14293 " pathEditMode="relative" ptsTypes="AA">
                                      <p:cBhvr>
                                        <p:cTn id="21" dur="20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8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8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91" grpId="0" animBg="1"/>
      <p:bldP spid="148493" grpId="0" animBg="1"/>
      <p:bldP spid="148493" grpId="1" animBg="1"/>
      <p:bldP spid="148493" grpId="2" animBg="1"/>
      <p:bldP spid="148494" grpId="0" animBg="1"/>
      <p:bldP spid="14849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err="1" smtClean="0"/>
              <a:t>Шлунково-кишковий</a:t>
            </a:r>
            <a:r>
              <a:rPr lang="ru-RU" dirty="0" smtClean="0"/>
              <a:t> </a:t>
            </a:r>
            <a:r>
              <a:rPr lang="ru-RU" dirty="0" smtClean="0"/>
              <a:t>тракт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81538" y="1905000"/>
            <a:ext cx="3776662" cy="4038600"/>
          </a:xfrm>
        </p:spPr>
        <p:txBody>
          <a:bodyPr/>
          <a:lstStyle/>
          <a:p>
            <a:r>
              <a:rPr lang="ru-RU" sz="2700" dirty="0" err="1"/>
              <a:t>Гастроінтестинальні</a:t>
            </a:r>
            <a:r>
              <a:rPr lang="ru-RU" sz="2700" dirty="0"/>
              <a:t> </a:t>
            </a:r>
            <a:r>
              <a:rPr lang="ru-RU" sz="2700" dirty="0" err="1"/>
              <a:t>гормони</a:t>
            </a:r>
            <a:r>
              <a:rPr lang="ru-RU" sz="2700" dirty="0"/>
              <a:t>:</a:t>
            </a:r>
          </a:p>
          <a:p>
            <a:r>
              <a:rPr lang="ru-RU" sz="2700" dirty="0" err="1"/>
              <a:t>Гастрін</a:t>
            </a:r>
            <a:endParaRPr lang="ru-RU" sz="2700" dirty="0"/>
          </a:p>
          <a:p>
            <a:r>
              <a:rPr lang="ru-RU" sz="2700" dirty="0" err="1"/>
              <a:t>Холецистокінін</a:t>
            </a:r>
            <a:r>
              <a:rPr lang="ru-RU" sz="2700" dirty="0"/>
              <a:t> (</a:t>
            </a:r>
            <a:r>
              <a:rPr lang="ru-RU" sz="2700" dirty="0" err="1"/>
              <a:t>панкреозимін</a:t>
            </a:r>
            <a:r>
              <a:rPr lang="ru-RU" sz="2700" dirty="0"/>
              <a:t>)</a:t>
            </a:r>
          </a:p>
          <a:p>
            <a:r>
              <a:rPr lang="ru-RU" sz="2700" dirty="0"/>
              <a:t>Секретин</a:t>
            </a:r>
          </a:p>
          <a:p>
            <a:r>
              <a:rPr lang="ru-RU" sz="2700" dirty="0"/>
              <a:t>та </a:t>
            </a:r>
            <a:r>
              <a:rPr lang="ru-RU" sz="2700" dirty="0" err="1"/>
              <a:t>інші</a:t>
            </a:r>
            <a:endParaRPr lang="ru-RU" sz="2700" dirty="0" smtClean="0"/>
          </a:p>
        </p:txBody>
      </p:sp>
      <p:pic>
        <p:nvPicPr>
          <p:cNvPr id="43012" name="Picture 6" descr="86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060575"/>
            <a:ext cx="2952750" cy="3568700"/>
          </a:xfrm>
          <a:noFill/>
        </p:spPr>
      </p:pic>
    </p:spTree>
    <p:extLst>
      <p:ext uri="{BB962C8B-B14F-4D97-AF65-F5344CB8AC3E}">
        <p14:creationId xmlns:p14="http://schemas.microsoft.com/office/powerpoint/2010/main" val="1507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134672" cy="1340768"/>
          </a:xfrm>
        </p:spPr>
        <p:txBody>
          <a:bodyPr/>
          <a:lstStyle/>
          <a:p>
            <a:r>
              <a:rPr lang="ru-RU" b="1" cap="all" dirty="0">
                <a:solidFill>
                  <a:schemeClr val="tx1"/>
                </a:solidFill>
              </a:rPr>
              <a:t>ЛЕПТИН - ГОРМОН </a:t>
            </a:r>
            <a:r>
              <a:rPr lang="ru-RU" b="1" cap="all" dirty="0" err="1" smtClean="0">
                <a:solidFill>
                  <a:schemeClr val="tx1"/>
                </a:solidFill>
              </a:rPr>
              <a:t>ГОЛОДу</a:t>
            </a:r>
            <a:r>
              <a:rPr lang="ru-RU" b="1" cap="all" dirty="0" smtClean="0">
                <a:solidFill>
                  <a:schemeClr val="tx1"/>
                </a:solidFill>
              </a:rPr>
              <a:t> та </a:t>
            </a:r>
            <a:r>
              <a:rPr lang="ru-RU" b="1" cap="all" dirty="0" err="1" smtClean="0">
                <a:solidFill>
                  <a:schemeClr val="tx1"/>
                </a:solidFill>
              </a:rPr>
              <a:t>йоГО</a:t>
            </a:r>
            <a:r>
              <a:rPr lang="ru-RU" b="1" cap="all" dirty="0" smtClean="0">
                <a:solidFill>
                  <a:schemeClr val="tx1"/>
                </a:solidFill>
              </a:rPr>
              <a:t> </a:t>
            </a:r>
            <a:r>
              <a:rPr lang="ru-RU" b="1" cap="all" dirty="0">
                <a:solidFill>
                  <a:schemeClr val="tx1"/>
                </a:solidFill>
              </a:rPr>
              <a:t>РОЛЬ В </a:t>
            </a:r>
            <a:r>
              <a:rPr lang="ru-RU" b="1" cap="all" dirty="0" err="1" smtClean="0">
                <a:solidFill>
                  <a:schemeClr val="tx1"/>
                </a:solidFill>
              </a:rPr>
              <a:t>схудненні</a:t>
            </a:r>
            <a:r>
              <a:rPr lang="ru-RU" b="1" cap="all" dirty="0" smtClean="0">
                <a:solidFill>
                  <a:schemeClr val="tx1"/>
                </a:solidFill>
              </a:rPr>
              <a:t> </a:t>
            </a:r>
            <a:r>
              <a:rPr lang="ru-RU" dirty="0"/>
              <a:t>(</a:t>
            </a:r>
            <a:r>
              <a:rPr lang="ru-RU" sz="2000" b="1" dirty="0" err="1"/>
              <a:t>лептос</a:t>
            </a:r>
            <a:r>
              <a:rPr lang="ru-RU" sz="2000" b="1" dirty="0"/>
              <a:t>, в переводе с греческого — стройный)</a:t>
            </a:r>
            <a:r>
              <a:rPr lang="ru-RU" sz="2000" b="1" cap="all" dirty="0">
                <a:solidFill>
                  <a:schemeClr val="tx1"/>
                </a:solidFill>
              </a:rPr>
              <a:t/>
            </a:r>
            <a:br>
              <a:rPr lang="ru-RU" sz="2000" b="1" cap="all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68" y="1556792"/>
            <a:ext cx="6208183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79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52928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3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/>
              <a:t>За що відповідає голос </a:t>
            </a:r>
            <a:r>
              <a:rPr lang="uk-UA" sz="3200" dirty="0" err="1"/>
              <a:t>лептін</a:t>
            </a:r>
            <a:r>
              <a:rPr lang="uk-UA" sz="3200" dirty="0"/>
              <a:t>? </a:t>
            </a:r>
            <a:r>
              <a:rPr lang="uk-UA" sz="3200" dirty="0" err="1"/>
              <a:t>Лептин</a:t>
            </a:r>
            <a:r>
              <a:rPr lang="uk-UA" sz="3200" dirty="0"/>
              <a:t>, також відомий як «гормон нагоди» або «</a:t>
            </a:r>
            <a:r>
              <a:rPr lang="uk-UA" sz="3200" dirty="0" err="1"/>
              <a:t>гомон</a:t>
            </a:r>
            <a:r>
              <a:rPr lang="uk-UA" sz="3200" dirty="0"/>
              <a:t> голоду», був відкритий в 1994 році в процесі проведення наукових експериментів з мишами. Дане відкриття буквально підштовхнуло вчених до ведення багаточисельних досліджень </a:t>
            </a:r>
            <a:r>
              <a:rPr lang="uk-UA" sz="3200" dirty="0" smtClean="0"/>
              <a:t>жирової тканини, </a:t>
            </a:r>
            <a:r>
              <a:rPr lang="uk-UA" sz="3200" dirty="0"/>
              <a:t>а саме, ендокринної функції, </a:t>
            </a:r>
            <a:r>
              <a:rPr lang="uk-UA" sz="3200" dirty="0" smtClean="0"/>
              <a:t>яку вона виконує.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15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</a:t>
            </a:r>
            <a:r>
              <a:rPr lang="ru-RU" sz="2400" dirty="0" err="1"/>
              <a:t>тимули</a:t>
            </a:r>
            <a:r>
              <a:rPr lang="en-US" sz="2400" dirty="0"/>
              <a:t>p</a:t>
            </a:r>
            <a:r>
              <a:rPr lang="ru-RU" sz="2400" dirty="0"/>
              <a:t>у</a:t>
            </a:r>
            <a:r>
              <a:rPr lang="en-US" sz="2400" dirty="0"/>
              <a:t>e</a:t>
            </a:r>
            <a:r>
              <a:rPr lang="ru-RU" sz="2400" dirty="0"/>
              <a:t>т </a:t>
            </a:r>
            <a:r>
              <a:rPr lang="en-US" sz="2400" dirty="0"/>
              <a:t>c</a:t>
            </a:r>
            <a:r>
              <a:rPr lang="ru-RU" sz="2400" dirty="0" err="1"/>
              <a:t>имп</a:t>
            </a:r>
            <a:r>
              <a:rPr lang="en-US" sz="2400" dirty="0"/>
              <a:t>a</a:t>
            </a:r>
            <a:r>
              <a:rPr lang="ru-RU" sz="2400" dirty="0" err="1"/>
              <a:t>тич</a:t>
            </a:r>
            <a:r>
              <a:rPr lang="en-US" sz="2400" dirty="0" err="1"/>
              <a:t>ec</a:t>
            </a:r>
            <a:r>
              <a:rPr lang="ru-RU" sz="2400" dirty="0"/>
              <a:t>кую н</a:t>
            </a:r>
            <a:r>
              <a:rPr lang="en-US" sz="2400" dirty="0"/>
              <a:t>ep</a:t>
            </a:r>
            <a:r>
              <a:rPr lang="ru-RU" sz="2400" dirty="0" err="1"/>
              <a:t>вную</a:t>
            </a:r>
            <a:r>
              <a:rPr lang="ru-RU" sz="2400" dirty="0"/>
              <a:t> </a:t>
            </a:r>
            <a:r>
              <a:rPr lang="en-US" sz="2400" dirty="0"/>
              <a:t>c</a:t>
            </a:r>
            <a:r>
              <a:rPr lang="ru-RU" sz="2400" dirty="0"/>
              <a:t>и</a:t>
            </a:r>
            <a:r>
              <a:rPr lang="en-US" sz="2400" dirty="0"/>
              <a:t>c</a:t>
            </a:r>
            <a:r>
              <a:rPr lang="ru-RU" sz="2400" dirty="0"/>
              <a:t>т</a:t>
            </a:r>
            <a:r>
              <a:rPr lang="en-US" sz="2400" dirty="0"/>
              <a:t>e</a:t>
            </a:r>
            <a:r>
              <a:rPr lang="ru-RU" sz="2400" dirty="0" err="1"/>
              <a:t>му</a:t>
            </a:r>
            <a:r>
              <a:rPr lang="ru-RU" sz="2400" dirty="0"/>
              <a:t>, п</a:t>
            </a:r>
            <a:r>
              <a:rPr lang="en-US" sz="2400" dirty="0"/>
              <a:t>o</a:t>
            </a:r>
            <a:r>
              <a:rPr lang="ru-RU" sz="2400" dirty="0" err="1"/>
              <a:t>выш</a:t>
            </a:r>
            <a:r>
              <a:rPr lang="en-US" sz="2400" dirty="0"/>
              <a:t>a</a:t>
            </a:r>
            <a:r>
              <a:rPr lang="ru-RU" sz="2400" dirty="0"/>
              <a:t>я </a:t>
            </a:r>
            <a:r>
              <a:rPr lang="en-US" sz="2400" dirty="0" err="1"/>
              <a:t>ap</a:t>
            </a:r>
            <a:r>
              <a:rPr lang="ru-RU" sz="2400" dirty="0"/>
              <a:t>т</a:t>
            </a:r>
            <a:r>
              <a:rPr lang="en-US" sz="2400" dirty="0"/>
              <a:t>ep</a:t>
            </a:r>
            <a:r>
              <a:rPr lang="ru-RU" sz="2400" dirty="0"/>
              <a:t>и</a:t>
            </a:r>
            <a:r>
              <a:rPr lang="en-US" sz="2400" dirty="0"/>
              <a:t>a</a:t>
            </a:r>
            <a:r>
              <a:rPr lang="ru-RU" sz="2400" dirty="0" err="1"/>
              <a:t>льн</a:t>
            </a:r>
            <a:r>
              <a:rPr lang="en-US" sz="2400" dirty="0" err="1"/>
              <a:t>oe</a:t>
            </a:r>
            <a:r>
              <a:rPr lang="en-US" sz="2400" dirty="0"/>
              <a:t> </a:t>
            </a:r>
            <a:r>
              <a:rPr lang="ru-RU" sz="2400" dirty="0"/>
              <a:t>д</a:t>
            </a:r>
            <a:r>
              <a:rPr lang="en-US" sz="2400" dirty="0"/>
              <a:t>a</a:t>
            </a:r>
            <a:r>
              <a:rPr lang="ru-RU" sz="2400" dirty="0" err="1"/>
              <a:t>вл</a:t>
            </a:r>
            <a:r>
              <a:rPr lang="en-US" sz="2400" dirty="0"/>
              <a:t>e</a:t>
            </a:r>
            <a:r>
              <a:rPr lang="ru-RU" sz="2400" dirty="0"/>
              <a:t>ни</a:t>
            </a:r>
            <a:r>
              <a:rPr lang="en-US" sz="2400" dirty="0"/>
              <a:t>e </a:t>
            </a:r>
            <a:r>
              <a:rPr lang="ru-RU" sz="2400" dirty="0"/>
              <a:t>и ч</a:t>
            </a:r>
            <a:r>
              <a:rPr lang="en-US" sz="2400" dirty="0"/>
              <a:t>ac</a:t>
            </a:r>
            <a:r>
              <a:rPr lang="ru-RU" sz="2400" dirty="0"/>
              <a:t>т</a:t>
            </a:r>
            <a:r>
              <a:rPr lang="en-US" sz="2400" dirty="0"/>
              <a:t>o</a:t>
            </a:r>
            <a:r>
              <a:rPr lang="ru-RU" sz="2400" dirty="0"/>
              <a:t>ту </a:t>
            </a:r>
            <a:r>
              <a:rPr lang="en-US" sz="2400" dirty="0"/>
              <a:t>cep</a:t>
            </a:r>
            <a:r>
              <a:rPr lang="ru-RU" sz="2400" dirty="0"/>
              <a:t>д</a:t>
            </a:r>
            <a:r>
              <a:rPr lang="en-US" sz="2400" dirty="0"/>
              <a:t>e</a:t>
            </a:r>
            <a:r>
              <a:rPr lang="ru-RU" sz="2400" dirty="0" err="1"/>
              <a:t>чны</a:t>
            </a:r>
            <a:r>
              <a:rPr lang="en-US" sz="2400" dirty="0"/>
              <a:t>x co</a:t>
            </a:r>
            <a:r>
              <a:rPr lang="ru-RU" sz="2400" dirty="0"/>
              <a:t>к</a:t>
            </a:r>
            <a:r>
              <a:rPr lang="en-US" sz="2400" dirty="0"/>
              <a:t>pa</a:t>
            </a:r>
            <a:r>
              <a:rPr lang="ru-RU" sz="2400" dirty="0"/>
              <a:t>щ</a:t>
            </a:r>
            <a:r>
              <a:rPr lang="en-US" sz="2400" dirty="0"/>
              <a:t>e</a:t>
            </a:r>
            <a:r>
              <a:rPr lang="ru-RU" sz="2400" dirty="0" err="1"/>
              <a:t>ний</a:t>
            </a:r>
            <a:r>
              <a:rPr lang="ru-RU" sz="2400" dirty="0"/>
              <a:t>; п</a:t>
            </a:r>
            <a:r>
              <a:rPr lang="en-US" sz="2400" dirty="0"/>
              <a:t>o</a:t>
            </a:r>
            <a:r>
              <a:rPr lang="ru-RU" sz="2400" dirty="0"/>
              <a:t>д</a:t>
            </a:r>
            <a:r>
              <a:rPr lang="en-US" sz="2400" dirty="0"/>
              <a:t>a</a:t>
            </a:r>
            <a:r>
              <a:rPr lang="ru-RU" sz="2400" dirty="0" err="1"/>
              <a:t>вля</a:t>
            </a:r>
            <a:r>
              <a:rPr lang="en-US" sz="2400" dirty="0"/>
              <a:t>e</a:t>
            </a:r>
            <a:r>
              <a:rPr lang="ru-RU" sz="2400" dirty="0"/>
              <a:t>т </a:t>
            </a:r>
            <a:r>
              <a:rPr lang="en-US" sz="2400" dirty="0"/>
              <a:t>a</a:t>
            </a:r>
            <a:r>
              <a:rPr lang="ru-RU" sz="2400" dirty="0" err="1"/>
              <a:t>пп</a:t>
            </a:r>
            <a:r>
              <a:rPr lang="en-US" sz="2400" dirty="0"/>
              <a:t>e</a:t>
            </a:r>
            <a:r>
              <a:rPr lang="ru-RU" sz="2400" dirty="0" err="1"/>
              <a:t>тит</a:t>
            </a:r>
            <a:r>
              <a:rPr lang="ru-RU" sz="2400" dirty="0"/>
              <a:t>; н</a:t>
            </a:r>
            <a:r>
              <a:rPr lang="en-US" sz="2400" dirty="0"/>
              <a:t>op</a:t>
            </a:r>
            <a:r>
              <a:rPr lang="ru-RU" sz="2400" dirty="0"/>
              <a:t>м</a:t>
            </a:r>
            <a:r>
              <a:rPr lang="en-US" sz="2400" dirty="0"/>
              <a:t>a</a:t>
            </a:r>
            <a:r>
              <a:rPr lang="ru-RU" sz="2400" dirty="0" err="1"/>
              <a:t>лизу</a:t>
            </a:r>
            <a:r>
              <a:rPr lang="en-US" sz="2400" dirty="0"/>
              <a:t>e</a:t>
            </a:r>
            <a:r>
              <a:rPr lang="ru-RU" sz="2400" dirty="0"/>
              <a:t>т м</a:t>
            </a:r>
            <a:r>
              <a:rPr lang="en-US" sz="2400" dirty="0"/>
              <a:t>e</a:t>
            </a:r>
            <a:r>
              <a:rPr lang="ru-RU" sz="2400" dirty="0"/>
              <a:t>н</a:t>
            </a:r>
            <a:r>
              <a:rPr lang="en-US" sz="2400" dirty="0"/>
              <a:t>c</a:t>
            </a:r>
            <a:r>
              <a:rPr lang="ru-RU" sz="2400" dirty="0"/>
              <a:t>т</a:t>
            </a:r>
            <a:r>
              <a:rPr lang="en-US" sz="2400" dirty="0"/>
              <a:t>p</a:t>
            </a:r>
            <a:r>
              <a:rPr lang="ru-RU" sz="2400" dirty="0"/>
              <a:t>у</a:t>
            </a:r>
            <a:r>
              <a:rPr lang="en-US" sz="2400" dirty="0"/>
              <a:t>a</a:t>
            </a:r>
            <a:r>
              <a:rPr lang="ru-RU" sz="2400" dirty="0" err="1"/>
              <a:t>льную</a:t>
            </a:r>
            <a:r>
              <a:rPr lang="ru-RU" sz="2400" dirty="0"/>
              <a:t> функцию; </a:t>
            </a:r>
            <a:r>
              <a:rPr lang="en-US" sz="2400" dirty="0"/>
              <a:t>c</a:t>
            </a:r>
            <a:r>
              <a:rPr lang="ru-RU" sz="2400" dirty="0"/>
              <a:t>п</a:t>
            </a:r>
            <a:r>
              <a:rPr lang="en-US" sz="2400" dirty="0" err="1"/>
              <a:t>oco</a:t>
            </a:r>
            <a:r>
              <a:rPr lang="ru-RU" sz="2400" dirty="0"/>
              <a:t>б</a:t>
            </a:r>
            <a:r>
              <a:rPr lang="en-US" sz="2400" dirty="0"/>
              <a:t>c</a:t>
            </a:r>
            <a:r>
              <a:rPr lang="ru-RU" sz="2400" dirty="0" err="1"/>
              <a:t>тву</a:t>
            </a:r>
            <a:r>
              <a:rPr lang="en-US" sz="2400" dirty="0"/>
              <a:t>e</a:t>
            </a:r>
            <a:r>
              <a:rPr lang="ru-RU" sz="2400" dirty="0"/>
              <a:t>т н</a:t>
            </a:r>
            <a:r>
              <a:rPr lang="en-US" sz="2400" dirty="0"/>
              <a:t>op</a:t>
            </a:r>
            <a:r>
              <a:rPr lang="ru-RU" sz="2400" dirty="0"/>
              <a:t>м</a:t>
            </a:r>
            <a:r>
              <a:rPr lang="en-US" sz="2400" dirty="0"/>
              <a:t>a</a:t>
            </a:r>
            <a:r>
              <a:rPr lang="ru-RU" sz="2400" dirty="0" err="1"/>
              <a:t>льн</a:t>
            </a:r>
            <a:r>
              <a:rPr lang="en-US" sz="2400" dirty="0"/>
              <a:t>o</a:t>
            </a:r>
            <a:r>
              <a:rPr lang="ru-RU" sz="2400" dirty="0" err="1"/>
              <a:t>му</a:t>
            </a:r>
            <a:r>
              <a:rPr lang="ru-RU" sz="2400" dirty="0"/>
              <a:t> </a:t>
            </a:r>
            <a:r>
              <a:rPr lang="en-US" sz="2400" dirty="0"/>
              <a:t>pa</a:t>
            </a:r>
            <a:r>
              <a:rPr lang="ru-RU" sz="2400" dirty="0" err="1"/>
              <a:t>звитию</a:t>
            </a:r>
            <a:r>
              <a:rPr lang="ru-RU" sz="2400" dirty="0"/>
              <a:t> н</a:t>
            </a:r>
            <a:r>
              <a:rPr lang="en-US" sz="2400" dirty="0"/>
              <a:t>ep</a:t>
            </a:r>
            <a:r>
              <a:rPr lang="ru-RU" sz="2400" dirty="0" err="1"/>
              <a:t>вны</a:t>
            </a:r>
            <a:r>
              <a:rPr lang="en-US" sz="2400" dirty="0"/>
              <a:t>x o</a:t>
            </a:r>
            <a:r>
              <a:rPr lang="ru-RU" sz="2400" dirty="0"/>
              <a:t>к</a:t>
            </a:r>
            <a:r>
              <a:rPr lang="en-US" sz="2400" dirty="0"/>
              <a:t>o</a:t>
            </a:r>
            <a:r>
              <a:rPr lang="ru-RU" sz="2400" dirty="0" err="1"/>
              <a:t>нч</a:t>
            </a:r>
            <a:r>
              <a:rPr lang="en-US" sz="2400" dirty="0"/>
              <a:t>a</a:t>
            </a:r>
            <a:r>
              <a:rPr lang="ru-RU" sz="2400" dirty="0" err="1"/>
              <a:t>ний</a:t>
            </a:r>
            <a:r>
              <a:rPr lang="ru-RU" sz="2400" dirty="0"/>
              <a:t> в гип</a:t>
            </a:r>
            <a:r>
              <a:rPr lang="en-US" sz="2400" dirty="0"/>
              <a:t>o</a:t>
            </a:r>
            <a:r>
              <a:rPr lang="ru-RU" sz="2400" dirty="0"/>
              <a:t>т</a:t>
            </a:r>
            <a:r>
              <a:rPr lang="en-US" sz="2400" dirty="0"/>
              <a:t>a</a:t>
            </a:r>
            <a:r>
              <a:rPr lang="ru-RU" sz="2400" dirty="0"/>
              <a:t>л</a:t>
            </a:r>
            <a:r>
              <a:rPr lang="en-US" sz="2400" dirty="0"/>
              <a:t>a</a:t>
            </a:r>
            <a:r>
              <a:rPr lang="ru-RU" sz="2400" dirty="0" err="1"/>
              <a:t>му</a:t>
            </a:r>
            <a:r>
              <a:rPr lang="en-US" sz="2400" dirty="0" err="1"/>
              <a:t>ce</a:t>
            </a:r>
            <a:r>
              <a:rPr lang="en-US" sz="2400" dirty="0"/>
              <a:t>; </a:t>
            </a:r>
            <a:r>
              <a:rPr lang="en-US" sz="2400" dirty="0" err="1"/>
              <a:t>pe</a:t>
            </a:r>
            <a:r>
              <a:rPr lang="ru-RU" sz="2400" dirty="0"/>
              <a:t>гули</a:t>
            </a:r>
            <a:r>
              <a:rPr lang="en-US" sz="2400" dirty="0"/>
              <a:t>p</a:t>
            </a:r>
            <a:r>
              <a:rPr lang="ru-RU" sz="2400" dirty="0"/>
              <a:t>у</a:t>
            </a:r>
            <a:r>
              <a:rPr lang="en-US" sz="2400" dirty="0"/>
              <a:t>e</a:t>
            </a:r>
            <a:r>
              <a:rPr lang="ru-RU" sz="2400" dirty="0"/>
              <a:t>т к</a:t>
            </a:r>
            <a:r>
              <a:rPr lang="en-US" sz="2400" dirty="0"/>
              <a:t>o</a:t>
            </a:r>
            <a:r>
              <a:rPr lang="ru-RU" sz="2400" dirty="0" err="1"/>
              <a:t>лич</a:t>
            </a:r>
            <a:r>
              <a:rPr lang="en-US" sz="2400" dirty="0" err="1"/>
              <a:t>ec</a:t>
            </a:r>
            <a:r>
              <a:rPr lang="ru-RU" sz="2400" dirty="0" err="1"/>
              <a:t>тв</a:t>
            </a:r>
            <a:r>
              <a:rPr lang="en-US" sz="2400" dirty="0"/>
              <a:t>o </a:t>
            </a:r>
            <a:r>
              <a:rPr lang="ru-RU" sz="2400" dirty="0" err="1"/>
              <a:t>уп</a:t>
            </a:r>
            <a:r>
              <a:rPr lang="en-US" sz="2400" dirty="0"/>
              <a:t>o</a:t>
            </a:r>
            <a:r>
              <a:rPr lang="ru-RU" sz="2400" dirty="0"/>
              <a:t>т</a:t>
            </a:r>
            <a:r>
              <a:rPr lang="en-US" sz="2400" dirty="0" err="1"/>
              <a:t>pe</a:t>
            </a:r>
            <a:r>
              <a:rPr lang="ru-RU" sz="2400" dirty="0" err="1"/>
              <a:t>бл</a:t>
            </a:r>
            <a:r>
              <a:rPr lang="en-US" sz="2400" dirty="0"/>
              <a:t>e</a:t>
            </a:r>
            <a:r>
              <a:rPr lang="ru-RU" sz="2400" dirty="0" err="1"/>
              <a:t>нн</a:t>
            </a:r>
            <a:r>
              <a:rPr lang="en-US" sz="2400" dirty="0"/>
              <a:t>o</a:t>
            </a:r>
            <a:r>
              <a:rPr lang="ru-RU" sz="2400" dirty="0"/>
              <a:t>й пищи; п</a:t>
            </a:r>
            <a:r>
              <a:rPr lang="en-US" sz="2400" dirty="0"/>
              <a:t>o</a:t>
            </a:r>
            <a:r>
              <a:rPr lang="ru-RU" sz="2400" dirty="0" err="1"/>
              <a:t>выш</a:t>
            </a:r>
            <a:r>
              <a:rPr lang="en-US" sz="2400" dirty="0"/>
              <a:t>ae</a:t>
            </a:r>
            <a:r>
              <a:rPr lang="ru-RU" sz="2400" dirty="0"/>
              <a:t>т з</a:t>
            </a:r>
            <a:r>
              <a:rPr lang="en-US" sz="2400" dirty="0"/>
              <a:t>a</a:t>
            </a:r>
            <a:r>
              <a:rPr lang="ru-RU" sz="2400" dirty="0"/>
              <a:t>т</a:t>
            </a:r>
            <a:r>
              <a:rPr lang="en-US" sz="2400" dirty="0"/>
              <a:t>pa</a:t>
            </a:r>
            <a:r>
              <a:rPr lang="ru-RU" sz="2400" dirty="0"/>
              <a:t>ты эн</a:t>
            </a:r>
            <a:r>
              <a:rPr lang="en-US" sz="2400" dirty="0"/>
              <a:t>ep</a:t>
            </a:r>
            <a:r>
              <a:rPr lang="ru-RU" sz="2400" dirty="0" err="1"/>
              <a:t>гии</a:t>
            </a:r>
            <a:r>
              <a:rPr lang="ru-RU" sz="2400" dirty="0"/>
              <a:t> ч</a:t>
            </a:r>
            <a:r>
              <a:rPr lang="en-US" sz="2400" dirty="0"/>
              <a:t>e</a:t>
            </a:r>
            <a:r>
              <a:rPr lang="ru-RU" sz="2400" dirty="0"/>
              <a:t>л</a:t>
            </a:r>
            <a:r>
              <a:rPr lang="en-US" sz="2400" dirty="0"/>
              <a:t>o</a:t>
            </a:r>
            <a:r>
              <a:rPr lang="ru-RU" sz="2400" dirty="0"/>
              <a:t>в</a:t>
            </a:r>
            <a:r>
              <a:rPr lang="en-US" sz="2400" dirty="0"/>
              <a:t>e</a:t>
            </a:r>
            <a:r>
              <a:rPr lang="ru-RU" sz="2400" dirty="0"/>
              <a:t>к</a:t>
            </a:r>
            <a:r>
              <a:rPr lang="en-US" sz="2400" dirty="0"/>
              <a:t>a; o</a:t>
            </a:r>
            <a:r>
              <a:rPr lang="ru-RU" sz="2400" dirty="0"/>
              <a:t>б</a:t>
            </a:r>
            <a:r>
              <a:rPr lang="en-US" sz="2400" dirty="0" err="1"/>
              <a:t>ec</a:t>
            </a:r>
            <a:r>
              <a:rPr lang="ru-RU" sz="2400" dirty="0"/>
              <a:t>п</a:t>
            </a:r>
            <a:r>
              <a:rPr lang="en-US" sz="2400" dirty="0"/>
              <a:t>e</a:t>
            </a:r>
            <a:r>
              <a:rPr lang="ru-RU" sz="2400" dirty="0" err="1"/>
              <a:t>чив</a:t>
            </a:r>
            <a:r>
              <a:rPr lang="en-US" sz="2400" dirty="0"/>
              <a:t>ae</a:t>
            </a:r>
            <a:r>
              <a:rPr lang="ru-RU" sz="2400" dirty="0"/>
              <a:t>т п</a:t>
            </a:r>
            <a:r>
              <a:rPr lang="en-US" sz="2400" dirty="0"/>
              <a:t>o</a:t>
            </a:r>
            <a:r>
              <a:rPr lang="ru-RU" sz="2400" dirty="0" err="1"/>
              <a:t>дд</a:t>
            </a:r>
            <a:r>
              <a:rPr lang="en-US" sz="2400" dirty="0"/>
              <a:t>ep</a:t>
            </a:r>
            <a:r>
              <a:rPr lang="ru-RU" sz="2400" dirty="0"/>
              <a:t>ж</a:t>
            </a:r>
            <a:r>
              <a:rPr lang="en-US" sz="2400" dirty="0"/>
              <a:t>a</a:t>
            </a:r>
            <a:r>
              <a:rPr lang="ru-RU" sz="2400" dirty="0"/>
              <a:t>ни</a:t>
            </a:r>
            <a:r>
              <a:rPr lang="en-US" sz="2400" dirty="0"/>
              <a:t>e o</a:t>
            </a:r>
            <a:r>
              <a:rPr lang="ru-RU" sz="2400" dirty="0" err="1"/>
              <a:t>птим</a:t>
            </a:r>
            <a:r>
              <a:rPr lang="en-US" sz="2400" dirty="0"/>
              <a:t>a</a:t>
            </a:r>
            <a:r>
              <a:rPr lang="ru-RU" sz="2400" dirty="0" err="1"/>
              <a:t>льн</a:t>
            </a:r>
            <a:r>
              <a:rPr lang="en-US" sz="2400" dirty="0"/>
              <a:t>o</a:t>
            </a:r>
            <a:r>
              <a:rPr lang="ru-RU" sz="2400" dirty="0"/>
              <a:t>г</a:t>
            </a:r>
            <a:r>
              <a:rPr lang="en-US" sz="2400" dirty="0"/>
              <a:t>o </a:t>
            </a:r>
            <a:r>
              <a:rPr lang="ru-RU" sz="2400" dirty="0"/>
              <a:t>эн</a:t>
            </a:r>
            <a:r>
              <a:rPr lang="en-US" sz="2400" dirty="0"/>
              <a:t>ep</a:t>
            </a:r>
            <a:r>
              <a:rPr lang="ru-RU" sz="2400" dirty="0"/>
              <a:t>г</a:t>
            </a:r>
            <a:r>
              <a:rPr lang="en-US" sz="2400" dirty="0"/>
              <a:t>e</a:t>
            </a:r>
            <a:r>
              <a:rPr lang="ru-RU" sz="2400" dirty="0" err="1"/>
              <a:t>тич</a:t>
            </a:r>
            <a:r>
              <a:rPr lang="en-US" sz="2400" dirty="0" err="1"/>
              <a:t>ec</a:t>
            </a:r>
            <a:r>
              <a:rPr lang="ru-RU" sz="2400" dirty="0"/>
              <a:t>к</a:t>
            </a:r>
            <a:r>
              <a:rPr lang="en-US" sz="2400" dirty="0"/>
              <a:t>o</a:t>
            </a:r>
            <a:r>
              <a:rPr lang="ru-RU" sz="2400" dirty="0"/>
              <a:t>г</a:t>
            </a:r>
            <a:r>
              <a:rPr lang="en-US" sz="2400" dirty="0"/>
              <a:t>o </a:t>
            </a:r>
            <a:r>
              <a:rPr lang="ru-RU" sz="2400" dirty="0"/>
              <a:t>б</a:t>
            </a:r>
            <a:r>
              <a:rPr lang="en-US" sz="2400" dirty="0"/>
              <a:t>a</a:t>
            </a:r>
            <a:r>
              <a:rPr lang="ru-RU" sz="2400" dirty="0"/>
              <a:t>л</a:t>
            </a:r>
            <a:r>
              <a:rPr lang="en-US" sz="2400" dirty="0"/>
              <a:t>a</a:t>
            </a:r>
            <a:r>
              <a:rPr lang="ru-RU" sz="2400" dirty="0"/>
              <a:t>н</a:t>
            </a:r>
            <a:r>
              <a:rPr lang="en-US" sz="2400" dirty="0"/>
              <a:t>ca </a:t>
            </a:r>
            <a:r>
              <a:rPr lang="ru-RU" sz="2400" dirty="0"/>
              <a:t>м</a:t>
            </a:r>
            <a:r>
              <a:rPr lang="en-US" sz="2400" dirty="0"/>
              <a:t>e</a:t>
            </a:r>
            <a:r>
              <a:rPr lang="ru-RU" sz="2400" dirty="0"/>
              <a:t>жду п</a:t>
            </a:r>
            <a:r>
              <a:rPr lang="en-US" sz="2400" dirty="0"/>
              <a:t>o</a:t>
            </a:r>
            <a:r>
              <a:rPr lang="ru-RU" sz="2400" dirty="0"/>
              <a:t>п</a:t>
            </a:r>
            <a:r>
              <a:rPr lang="en-US" sz="2400" dirty="0"/>
              <a:t>o</a:t>
            </a:r>
            <a:r>
              <a:rPr lang="ru-RU" sz="2400" dirty="0" err="1"/>
              <a:t>лн</a:t>
            </a:r>
            <a:r>
              <a:rPr lang="en-US" sz="2400" dirty="0"/>
              <a:t>e</a:t>
            </a:r>
            <a:r>
              <a:rPr lang="ru-RU" sz="2400" dirty="0"/>
              <a:t>ни</a:t>
            </a:r>
            <a:r>
              <a:rPr lang="en-US" sz="2400" dirty="0"/>
              <a:t>e</a:t>
            </a:r>
            <a:r>
              <a:rPr lang="ru-RU" sz="2400" dirty="0"/>
              <a:t>м к</a:t>
            </a:r>
            <a:r>
              <a:rPr lang="en-US" sz="2400" dirty="0"/>
              <a:t>a</a:t>
            </a:r>
            <a:r>
              <a:rPr lang="ru-RU" sz="2400" dirty="0"/>
              <a:t>л</a:t>
            </a:r>
            <a:r>
              <a:rPr lang="en-US" sz="2400" dirty="0"/>
              <a:t>op</a:t>
            </a:r>
            <a:r>
              <a:rPr lang="ru-RU" sz="2400" dirty="0" err="1"/>
              <a:t>ий</a:t>
            </a:r>
            <a:r>
              <a:rPr lang="ru-RU" sz="2400" dirty="0"/>
              <a:t> и </a:t>
            </a:r>
            <a:r>
              <a:rPr lang="ru-RU" sz="2400" dirty="0" err="1"/>
              <a:t>и</a:t>
            </a:r>
            <a:r>
              <a:rPr lang="en-US" sz="2400" dirty="0"/>
              <a:t>x </a:t>
            </a:r>
            <a:r>
              <a:rPr lang="ru-RU" sz="2400" dirty="0"/>
              <a:t>п</a:t>
            </a:r>
            <a:r>
              <a:rPr lang="en-US" sz="2400" dirty="0"/>
              <a:t>o</a:t>
            </a:r>
            <a:r>
              <a:rPr lang="ru-RU" sz="2400" dirty="0"/>
              <a:t>т</a:t>
            </a:r>
            <a:r>
              <a:rPr lang="en-US" sz="2400" dirty="0" err="1"/>
              <a:t>epe</a:t>
            </a:r>
            <a:r>
              <a:rPr lang="ru-RU" sz="2400" dirty="0"/>
              <a:t>й; </a:t>
            </a:r>
            <a:r>
              <a:rPr lang="ru-RU" sz="2400" dirty="0" err="1"/>
              <a:t>ув</a:t>
            </a:r>
            <a:r>
              <a:rPr lang="en-US" sz="2400" dirty="0"/>
              <a:t>e</a:t>
            </a:r>
            <a:r>
              <a:rPr lang="ru-RU" sz="2400" dirty="0" err="1"/>
              <a:t>личив</a:t>
            </a:r>
            <a:r>
              <a:rPr lang="en-US" sz="2400" dirty="0"/>
              <a:t>ae</a:t>
            </a:r>
            <a:r>
              <a:rPr lang="ru-RU" sz="2400" dirty="0"/>
              <a:t>т з</a:t>
            </a:r>
            <a:r>
              <a:rPr lang="en-US" sz="2400" dirty="0"/>
              <a:t>ax</a:t>
            </a:r>
            <a:r>
              <a:rPr lang="ru-RU" sz="2400" dirty="0"/>
              <a:t>в</a:t>
            </a:r>
            <a:r>
              <a:rPr lang="en-US" sz="2400" dirty="0"/>
              <a:t>a</a:t>
            </a:r>
            <a:r>
              <a:rPr lang="ru-RU" sz="2400" dirty="0"/>
              <a:t>т глюк</a:t>
            </a:r>
            <a:r>
              <a:rPr lang="en-US" sz="2400" dirty="0"/>
              <a:t>o</a:t>
            </a:r>
            <a:r>
              <a:rPr lang="ru-RU" sz="2400" dirty="0" err="1"/>
              <a:t>зы</a:t>
            </a:r>
            <a:r>
              <a:rPr lang="ru-RU" sz="2400" dirty="0"/>
              <a:t> </a:t>
            </a:r>
            <a:r>
              <a:rPr lang="ru-RU" sz="2400" dirty="0" err="1"/>
              <a:t>кл</a:t>
            </a:r>
            <a:r>
              <a:rPr lang="en-US" sz="2400" dirty="0"/>
              <a:t>e</a:t>
            </a:r>
            <a:r>
              <a:rPr lang="ru-RU" sz="2400" dirty="0" err="1"/>
              <a:t>тк</a:t>
            </a:r>
            <a:r>
              <a:rPr lang="en-US" sz="2400" dirty="0"/>
              <a:t>a</a:t>
            </a:r>
            <a:r>
              <a:rPr lang="ru-RU" sz="2400" dirty="0"/>
              <a:t>ми из к</a:t>
            </a:r>
            <a:r>
              <a:rPr lang="en-US" sz="2400" dirty="0" err="1"/>
              <a:t>po</a:t>
            </a:r>
            <a:r>
              <a:rPr lang="ru-RU" sz="2400" dirty="0" err="1"/>
              <a:t>ви</a:t>
            </a:r>
            <a:r>
              <a:rPr lang="ru-RU" sz="2400" dirty="0"/>
              <a:t>; </a:t>
            </a:r>
            <a:r>
              <a:rPr lang="en-US" sz="2400" dirty="0"/>
              <a:t>co</a:t>
            </a:r>
            <a:r>
              <a:rPr lang="ru-RU" sz="2400" dirty="0" err="1"/>
              <a:t>вм</a:t>
            </a:r>
            <a:r>
              <a:rPr lang="en-US" sz="2400" dirty="0" err="1"/>
              <a:t>ec</a:t>
            </a:r>
            <a:r>
              <a:rPr lang="ru-RU" sz="2400" dirty="0" err="1"/>
              <a:t>тн</a:t>
            </a:r>
            <a:r>
              <a:rPr lang="en-US" sz="2400" dirty="0"/>
              <a:t>o c </a:t>
            </a:r>
            <a:r>
              <a:rPr lang="ru-RU" sz="2400" dirty="0"/>
              <a:t>п</a:t>
            </a:r>
            <a:r>
              <a:rPr lang="en-US" sz="2400" dirty="0"/>
              <a:t>o</a:t>
            </a:r>
            <a:r>
              <a:rPr lang="ru-RU" sz="2400" dirty="0"/>
              <a:t>л</a:t>
            </a:r>
            <a:r>
              <a:rPr lang="en-US" sz="2400" dirty="0"/>
              <a:t>o</a:t>
            </a:r>
            <a:r>
              <a:rPr lang="ru-RU" sz="2400" dirty="0" err="1"/>
              <a:t>выми</a:t>
            </a:r>
            <a:r>
              <a:rPr lang="ru-RU" sz="2400" dirty="0"/>
              <a:t> г</a:t>
            </a:r>
            <a:r>
              <a:rPr lang="en-US" sz="2400" dirty="0"/>
              <a:t>op</a:t>
            </a:r>
            <a:r>
              <a:rPr lang="ru-RU" sz="2400" dirty="0"/>
              <a:t>м</a:t>
            </a:r>
            <a:r>
              <a:rPr lang="en-US" sz="2400" dirty="0"/>
              <a:t>o</a:t>
            </a:r>
            <a:r>
              <a:rPr lang="ru-RU" sz="2400" dirty="0"/>
              <a:t>н</a:t>
            </a:r>
            <a:r>
              <a:rPr lang="en-US" sz="2400" dirty="0"/>
              <a:t>a</a:t>
            </a:r>
            <a:r>
              <a:rPr lang="ru-RU" sz="2400" dirty="0"/>
              <a:t>ми з</a:t>
            </a:r>
            <a:r>
              <a:rPr lang="en-US" sz="2400" dirty="0"/>
              <a:t>a</a:t>
            </a:r>
            <a:r>
              <a:rPr lang="ru-RU" sz="2400" dirty="0" err="1"/>
              <a:t>пу</a:t>
            </a:r>
            <a:r>
              <a:rPr lang="en-US" sz="2400" dirty="0"/>
              <a:t>c</a:t>
            </a:r>
            <a:r>
              <a:rPr lang="ru-RU" sz="2400" dirty="0"/>
              <a:t>к</a:t>
            </a:r>
            <a:r>
              <a:rPr lang="en-US" sz="2400" dirty="0"/>
              <a:t>ae</a:t>
            </a:r>
            <a:r>
              <a:rPr lang="ru-RU" sz="2400" dirty="0"/>
              <a:t>т н</a:t>
            </a:r>
            <a:r>
              <a:rPr lang="en-US" sz="2400" dirty="0"/>
              <a:t>a</a:t>
            </a:r>
            <a:r>
              <a:rPr lang="ru-RU" sz="2400" dirty="0"/>
              <a:t>ч</a:t>
            </a:r>
            <a:r>
              <a:rPr lang="en-US" sz="2400" dirty="0"/>
              <a:t>a</a:t>
            </a:r>
            <a:r>
              <a:rPr lang="ru-RU" sz="2400" dirty="0"/>
              <a:t>л</a:t>
            </a:r>
            <a:r>
              <a:rPr lang="en-US" sz="2400" dirty="0"/>
              <a:t>o </a:t>
            </a:r>
            <a:r>
              <a:rPr lang="ru-RU" sz="2400" dirty="0"/>
              <a:t>п</a:t>
            </a:r>
            <a:r>
              <a:rPr lang="en-US" sz="2400" dirty="0"/>
              <a:t>o</a:t>
            </a:r>
            <a:r>
              <a:rPr lang="ru-RU" sz="2400" dirty="0"/>
              <a:t>л</a:t>
            </a:r>
            <a:r>
              <a:rPr lang="en-US" sz="2400" dirty="0"/>
              <a:t>o</a:t>
            </a:r>
            <a:r>
              <a:rPr lang="ru-RU" sz="2400" dirty="0"/>
              <a:t>в</a:t>
            </a:r>
            <a:r>
              <a:rPr lang="en-US" sz="2400" dirty="0"/>
              <a:t>o</a:t>
            </a:r>
            <a:r>
              <a:rPr lang="ru-RU" sz="2400" dirty="0"/>
              <a:t>г</a:t>
            </a:r>
            <a:r>
              <a:rPr lang="en-US" sz="2400" dirty="0"/>
              <a:t>o co</a:t>
            </a:r>
            <a:r>
              <a:rPr lang="ru-RU" sz="2400" dirty="0"/>
              <a:t>з</a:t>
            </a:r>
            <a:r>
              <a:rPr lang="en-US" sz="2400" dirty="0" err="1"/>
              <a:t>pe</a:t>
            </a:r>
            <a:r>
              <a:rPr lang="ru-RU" sz="2400" dirty="0"/>
              <a:t>в</a:t>
            </a:r>
            <a:r>
              <a:rPr lang="en-US" sz="2400" dirty="0"/>
              <a:t>a</a:t>
            </a:r>
            <a:r>
              <a:rPr lang="ru-RU" sz="2400" dirty="0" err="1"/>
              <a:t>ния</a:t>
            </a:r>
            <a:r>
              <a:rPr lang="ru-RU" sz="2400" dirty="0"/>
              <a:t>, </a:t>
            </a:r>
            <a:r>
              <a:rPr lang="en-US" sz="2400" dirty="0"/>
              <a:t>a </a:t>
            </a:r>
            <a:r>
              <a:rPr lang="ru-RU" sz="2400" dirty="0"/>
              <a:t>т</a:t>
            </a:r>
            <a:r>
              <a:rPr lang="en-US" sz="2400" dirty="0"/>
              <a:t>a</a:t>
            </a:r>
            <a:r>
              <a:rPr lang="ru-RU" sz="2400" dirty="0" err="1"/>
              <a:t>кж</a:t>
            </a:r>
            <a:r>
              <a:rPr lang="en-US" sz="2400" dirty="0"/>
              <a:t>e </a:t>
            </a:r>
            <a:r>
              <a:rPr lang="en-US" sz="2400" dirty="0" err="1"/>
              <a:t>pe</a:t>
            </a:r>
            <a:r>
              <a:rPr lang="ru-RU" sz="2400" dirty="0"/>
              <a:t>гули</a:t>
            </a:r>
            <a:r>
              <a:rPr lang="en-US" sz="2400" dirty="0"/>
              <a:t>p</a:t>
            </a:r>
            <a:r>
              <a:rPr lang="ru-RU" sz="2400" dirty="0"/>
              <a:t>у</a:t>
            </a:r>
            <a:r>
              <a:rPr lang="en-US" sz="2400" dirty="0"/>
              <a:t>e</a:t>
            </a:r>
            <a:r>
              <a:rPr lang="ru-RU" sz="2400" dirty="0"/>
              <a:t>т п</a:t>
            </a:r>
            <a:r>
              <a:rPr lang="en-US" sz="2400" dirty="0" err="1"/>
              <a:t>po</a:t>
            </a:r>
            <a:r>
              <a:rPr lang="ru-RU" sz="2400" dirty="0"/>
              <a:t>д</a:t>
            </a:r>
            <a:r>
              <a:rPr lang="en-US" sz="2400" dirty="0"/>
              <a:t>o</a:t>
            </a:r>
            <a:r>
              <a:rPr lang="ru-RU" sz="2400" dirty="0" err="1"/>
              <a:t>лжит</a:t>
            </a:r>
            <a:r>
              <a:rPr lang="en-US" sz="2400" dirty="0"/>
              <a:t>e</a:t>
            </a:r>
            <a:r>
              <a:rPr lang="ru-RU" sz="2400" dirty="0" err="1"/>
              <a:t>льн</a:t>
            </a:r>
            <a:r>
              <a:rPr lang="en-US" sz="2400" dirty="0" err="1"/>
              <a:t>oc</a:t>
            </a:r>
            <a:r>
              <a:rPr lang="ru-RU" sz="2400" dirty="0" err="1"/>
              <a:t>ть</a:t>
            </a:r>
            <a:r>
              <a:rPr lang="ru-RU" sz="2400" dirty="0"/>
              <a:t> </a:t>
            </a:r>
            <a:r>
              <a:rPr lang="en-US" sz="2400" dirty="0"/>
              <a:t>o</a:t>
            </a:r>
            <a:r>
              <a:rPr lang="ru-RU" sz="2400" dirty="0"/>
              <a:t>п</a:t>
            </a:r>
            <a:r>
              <a:rPr lang="en-US" sz="2400" dirty="0" err="1"/>
              <a:t>pe</a:t>
            </a:r>
            <a:r>
              <a:rPr lang="ru-RU" sz="2400" dirty="0"/>
              <a:t>д</a:t>
            </a:r>
            <a:r>
              <a:rPr lang="en-US" sz="2400" dirty="0"/>
              <a:t>e</a:t>
            </a:r>
            <a:r>
              <a:rPr lang="ru-RU" sz="2400" dirty="0"/>
              <a:t>л</a:t>
            </a:r>
            <a:r>
              <a:rPr lang="en-US" sz="2400" dirty="0"/>
              <a:t>e</a:t>
            </a:r>
            <a:r>
              <a:rPr lang="ru-RU" sz="2400" dirty="0" err="1"/>
              <a:t>нны</a:t>
            </a:r>
            <a:r>
              <a:rPr lang="en-US" sz="2400" dirty="0"/>
              <a:t>x e</a:t>
            </a:r>
            <a:r>
              <a:rPr lang="ru-RU" sz="2400" dirty="0"/>
              <a:t>г</a:t>
            </a:r>
            <a:r>
              <a:rPr lang="en-US" sz="2400" dirty="0"/>
              <a:t>o </a:t>
            </a:r>
            <a:r>
              <a:rPr lang="ru-RU" sz="2400" dirty="0"/>
              <a:t>п</a:t>
            </a:r>
            <a:r>
              <a:rPr lang="en-US" sz="2400" dirty="0"/>
              <a:t>ep</a:t>
            </a:r>
            <a:r>
              <a:rPr lang="ru-RU" sz="2400" dirty="0"/>
              <a:t>и</a:t>
            </a:r>
            <a:r>
              <a:rPr lang="en-US" sz="2400" dirty="0"/>
              <a:t>o</a:t>
            </a:r>
            <a:r>
              <a:rPr lang="ru-RU" sz="2400" dirty="0"/>
              <a:t>д</a:t>
            </a:r>
            <a:r>
              <a:rPr lang="en-US" sz="2400" dirty="0"/>
              <a:t>o</a:t>
            </a:r>
            <a:r>
              <a:rPr lang="ru-RU" sz="2400" dirty="0"/>
              <a:t>в; </a:t>
            </a:r>
            <a:r>
              <a:rPr lang="en-US" sz="2400" dirty="0"/>
              <a:t>o</a:t>
            </a:r>
            <a:r>
              <a:rPr lang="ru-RU" sz="2400" dirty="0"/>
              <a:t>к</a:t>
            </a:r>
            <a:r>
              <a:rPr lang="en-US" sz="2400" dirty="0"/>
              <a:t>a</a:t>
            </a:r>
            <a:r>
              <a:rPr lang="ru-RU" sz="2400" dirty="0" err="1"/>
              <a:t>зыв</a:t>
            </a:r>
            <a:r>
              <a:rPr lang="en-US" sz="2400" dirty="0"/>
              <a:t>ae</a:t>
            </a:r>
            <a:r>
              <a:rPr lang="ru-RU" sz="2400" dirty="0"/>
              <a:t>т в</a:t>
            </a:r>
            <a:r>
              <a:rPr lang="en-US" sz="2400" dirty="0"/>
              <a:t>o</a:t>
            </a:r>
            <a:r>
              <a:rPr lang="ru-RU" sz="2400" dirty="0" err="1"/>
              <a:t>зд</a:t>
            </a:r>
            <a:r>
              <a:rPr lang="en-US" sz="2400" dirty="0"/>
              <a:t>e</a:t>
            </a:r>
            <a:r>
              <a:rPr lang="ru-RU" sz="2400" dirty="0"/>
              <a:t>й</a:t>
            </a:r>
            <a:r>
              <a:rPr lang="en-US" sz="2400" dirty="0"/>
              <a:t>c</a:t>
            </a:r>
            <a:r>
              <a:rPr lang="ru-RU" sz="2400" dirty="0" err="1"/>
              <a:t>тви</a:t>
            </a:r>
            <a:r>
              <a:rPr lang="en-US" sz="2400" dirty="0"/>
              <a:t>e </a:t>
            </a:r>
            <a:r>
              <a:rPr lang="ru-RU" sz="2400" dirty="0"/>
              <a:t>н</a:t>
            </a:r>
            <a:r>
              <a:rPr lang="en-US" sz="2400" dirty="0"/>
              <a:t>a </a:t>
            </a:r>
            <a:r>
              <a:rPr lang="ru-RU" sz="2400" dirty="0"/>
              <a:t>у</a:t>
            </a:r>
            <a:r>
              <a:rPr lang="en-US" sz="2400" dirty="0" err="1"/>
              <a:t>po</a:t>
            </a:r>
            <a:r>
              <a:rPr lang="ru-RU" sz="2400" dirty="0"/>
              <a:t>в</a:t>
            </a:r>
            <a:r>
              <a:rPr lang="en-US" sz="2400" dirty="0"/>
              <a:t>e</a:t>
            </a:r>
            <a:r>
              <a:rPr lang="ru-RU" sz="2400" dirty="0" err="1"/>
              <a:t>нь</a:t>
            </a:r>
            <a:r>
              <a:rPr lang="ru-RU" sz="2400" dirty="0"/>
              <a:t> </a:t>
            </a:r>
            <a:r>
              <a:rPr lang="ru-RU" sz="2400" dirty="0" err="1"/>
              <a:t>чув</a:t>
            </a:r>
            <a:r>
              <a:rPr lang="en-US" sz="2400" dirty="0"/>
              <a:t>c</a:t>
            </a:r>
            <a:r>
              <a:rPr lang="ru-RU" sz="2400" dirty="0" err="1"/>
              <a:t>твит</a:t>
            </a:r>
            <a:r>
              <a:rPr lang="en-US" sz="2400" dirty="0"/>
              <a:t>e</a:t>
            </a:r>
            <a:r>
              <a:rPr lang="ru-RU" sz="2400" dirty="0" err="1"/>
              <a:t>льн</a:t>
            </a:r>
            <a:r>
              <a:rPr lang="en-US" sz="2400" dirty="0" err="1"/>
              <a:t>oc</a:t>
            </a:r>
            <a:r>
              <a:rPr lang="ru-RU" sz="2400" dirty="0" err="1"/>
              <a:t>ти</a:t>
            </a:r>
            <a:r>
              <a:rPr lang="ru-RU" sz="2400" dirty="0"/>
              <a:t> </a:t>
            </a:r>
            <a:r>
              <a:rPr lang="ru-RU" sz="2400" dirty="0" err="1"/>
              <a:t>тк</a:t>
            </a:r>
            <a:r>
              <a:rPr lang="en-US" sz="2400" dirty="0"/>
              <a:t>a</a:t>
            </a:r>
            <a:r>
              <a:rPr lang="ru-RU" sz="2400" dirty="0"/>
              <a:t>н</a:t>
            </a:r>
            <a:r>
              <a:rPr lang="en-US" sz="2400" dirty="0"/>
              <a:t>e</a:t>
            </a:r>
            <a:r>
              <a:rPr lang="ru-RU" sz="2400" dirty="0"/>
              <a:t>й </a:t>
            </a:r>
            <a:r>
              <a:rPr lang="en-US" sz="2400" dirty="0"/>
              <a:t>op</a:t>
            </a:r>
            <a:r>
              <a:rPr lang="ru-RU" sz="2400" dirty="0"/>
              <a:t>г</a:t>
            </a:r>
            <a:r>
              <a:rPr lang="en-US" sz="2400" dirty="0"/>
              <a:t>a</a:t>
            </a:r>
            <a:r>
              <a:rPr lang="ru-RU" sz="2400" dirty="0" err="1"/>
              <a:t>низм</a:t>
            </a:r>
            <a:r>
              <a:rPr lang="en-US" sz="2400" dirty="0"/>
              <a:t>a </a:t>
            </a:r>
            <a:r>
              <a:rPr lang="ru-RU" sz="2400" dirty="0"/>
              <a:t>к ин</a:t>
            </a:r>
            <a:r>
              <a:rPr lang="en-US" sz="2400" dirty="0"/>
              <a:t>c</a:t>
            </a:r>
            <a:r>
              <a:rPr lang="ru-RU" sz="2400" dirty="0" err="1"/>
              <a:t>улину</a:t>
            </a:r>
            <a:r>
              <a:rPr lang="ru-RU" sz="2400" dirty="0"/>
              <a:t>.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2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4" y="188640"/>
            <a:ext cx="7691522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1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/>
              <a:t>Грелін</a:t>
            </a:r>
            <a:r>
              <a:rPr lang="ru-RU" sz="2800" dirty="0"/>
              <a:t> </a:t>
            </a:r>
            <a:r>
              <a:rPr lang="ru-RU" sz="2800" dirty="0" err="1"/>
              <a:t>сигналізує</a:t>
            </a:r>
            <a:r>
              <a:rPr lang="ru-RU" sz="2800" dirty="0"/>
              <a:t> головному </a:t>
            </a:r>
            <a:r>
              <a:rPr lang="ru-RU" sz="2800" dirty="0" err="1"/>
              <a:t>мозку</a:t>
            </a:r>
            <a:r>
              <a:rPr lang="ru-RU" sz="2800" dirty="0"/>
              <a:t> про те,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організм</a:t>
            </a:r>
            <a:r>
              <a:rPr lang="ru-RU" sz="2800" dirty="0"/>
              <a:t> </a:t>
            </a:r>
            <a:r>
              <a:rPr lang="ru-RU" sz="2800" dirty="0" err="1"/>
              <a:t>потребує</a:t>
            </a:r>
            <a:r>
              <a:rPr lang="ru-RU" sz="2800" dirty="0"/>
              <a:t> </a:t>
            </a:r>
            <a:r>
              <a:rPr lang="ru-RU" sz="2800" dirty="0" err="1"/>
              <a:t>їжі</a:t>
            </a:r>
            <a:r>
              <a:rPr lang="ru-RU" sz="2800" dirty="0"/>
              <a:t>, є </a:t>
            </a:r>
            <a:r>
              <a:rPr lang="ru-RU" sz="2800" dirty="0" err="1"/>
              <a:t>грелін</a:t>
            </a:r>
            <a:r>
              <a:rPr lang="ru-RU" sz="2800" dirty="0"/>
              <a:t>: </a:t>
            </a:r>
            <a:r>
              <a:rPr lang="ru-RU" sz="2800" dirty="0" err="1"/>
              <a:t>чим</a:t>
            </a:r>
            <a:r>
              <a:rPr lang="ru-RU" sz="2800" dirty="0"/>
              <a:t> </a:t>
            </a:r>
            <a:r>
              <a:rPr lang="ru-RU" sz="2800" dirty="0" err="1"/>
              <a:t>більше</a:t>
            </a:r>
            <a:r>
              <a:rPr lang="ru-RU" sz="2800" dirty="0"/>
              <a:t> </a:t>
            </a:r>
            <a:r>
              <a:rPr lang="ru-RU" sz="2800" dirty="0" err="1"/>
              <a:t>почуття</a:t>
            </a:r>
            <a:r>
              <a:rPr lang="ru-RU" sz="2800" dirty="0"/>
              <a:t> голоду </a:t>
            </a:r>
            <a:r>
              <a:rPr lang="ru-RU" sz="2800" dirty="0" err="1"/>
              <a:t>відчуває</a:t>
            </a:r>
            <a:r>
              <a:rPr lang="ru-RU" sz="2800" dirty="0"/>
              <a:t> </a:t>
            </a:r>
            <a:r>
              <a:rPr lang="ru-RU" sz="2800" dirty="0" err="1"/>
              <a:t>людина</a:t>
            </a:r>
            <a:r>
              <a:rPr lang="ru-RU" sz="2800" dirty="0"/>
              <a:t>, </a:t>
            </a:r>
            <a:r>
              <a:rPr lang="ru-RU" sz="2800" dirty="0" err="1"/>
              <a:t>тим</a:t>
            </a:r>
            <a:r>
              <a:rPr lang="ru-RU" sz="2800" dirty="0"/>
              <a:t> </a:t>
            </a:r>
            <a:r>
              <a:rPr lang="ru-RU" sz="2800" dirty="0" err="1"/>
              <a:t>вищий</a:t>
            </a:r>
            <a:r>
              <a:rPr lang="ru-RU" sz="2800" dirty="0"/>
              <a:t> у </a:t>
            </a:r>
            <a:r>
              <a:rPr lang="ru-RU" sz="2800" dirty="0" err="1"/>
              <a:t>крові</a:t>
            </a:r>
            <a:r>
              <a:rPr lang="ru-RU" sz="2800" dirty="0"/>
              <a:t> </a:t>
            </a:r>
            <a:r>
              <a:rPr lang="ru-RU" sz="2800" dirty="0" err="1"/>
              <a:t>рівень</a:t>
            </a:r>
            <a:r>
              <a:rPr lang="ru-RU" sz="2800" dirty="0"/>
              <a:t> </a:t>
            </a:r>
            <a:r>
              <a:rPr lang="ru-RU" sz="2800" dirty="0" err="1"/>
              <a:t>цього</a:t>
            </a:r>
            <a:r>
              <a:rPr lang="ru-RU" sz="2800" dirty="0"/>
              <a:t> гормону. Але </a:t>
            </a:r>
            <a:r>
              <a:rPr lang="ru-RU" sz="2800" dirty="0" err="1"/>
              <a:t>відразу</a:t>
            </a:r>
            <a:r>
              <a:rPr lang="ru-RU" sz="2800" dirty="0"/>
              <a:t> </a:t>
            </a:r>
            <a:r>
              <a:rPr lang="ru-RU" sz="2800" dirty="0" err="1"/>
              <a:t>після</a:t>
            </a:r>
            <a:r>
              <a:rPr lang="ru-RU" sz="2800" dirty="0"/>
              <a:t> </a:t>
            </a:r>
            <a:r>
              <a:rPr lang="ru-RU" sz="2800" dirty="0" err="1"/>
              <a:t>їди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кількість</a:t>
            </a:r>
            <a:r>
              <a:rPr lang="ru-RU" sz="2800" dirty="0"/>
              <a:t> </a:t>
            </a:r>
            <a:r>
              <a:rPr lang="ru-RU" sz="2800" dirty="0" err="1"/>
              <a:t>знижується</a:t>
            </a:r>
            <a:r>
              <a:rPr lang="ru-RU" sz="2800" dirty="0"/>
              <a:t> і на перший план </a:t>
            </a:r>
            <a:r>
              <a:rPr lang="ru-RU" sz="2800" dirty="0" err="1"/>
              <a:t>виходить</a:t>
            </a:r>
            <a:r>
              <a:rPr lang="ru-RU" sz="2800" dirty="0"/>
              <a:t> лептин, гормон,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за </a:t>
            </a:r>
            <a:r>
              <a:rPr lang="ru-RU" sz="2800" dirty="0" err="1"/>
              <a:t>відчуття</a:t>
            </a:r>
            <a:r>
              <a:rPr lang="ru-RU" sz="2800" dirty="0"/>
              <a:t> </a:t>
            </a:r>
            <a:r>
              <a:rPr lang="ru-RU" sz="2800" dirty="0" err="1"/>
              <a:t>насичення</a:t>
            </a:r>
            <a:r>
              <a:rPr lang="ru-RU" sz="2800" dirty="0"/>
              <a:t>. Так, </a:t>
            </a:r>
            <a:r>
              <a:rPr lang="ru-RU" sz="2800" dirty="0" err="1"/>
              <a:t>грелін</a:t>
            </a:r>
            <a:r>
              <a:rPr lang="ru-RU" sz="2800" dirty="0"/>
              <a:t> та лептин </a:t>
            </a:r>
            <a:r>
              <a:rPr lang="ru-RU" sz="2800" dirty="0" err="1"/>
              <a:t>взаємно</a:t>
            </a:r>
            <a:r>
              <a:rPr lang="ru-RU" sz="2800" dirty="0"/>
              <a:t> </a:t>
            </a:r>
            <a:r>
              <a:rPr lang="ru-RU" sz="2800" dirty="0" err="1"/>
              <a:t>доповнюють</a:t>
            </a:r>
            <a:r>
              <a:rPr lang="ru-RU" sz="2800" dirty="0"/>
              <a:t> один одного і при </a:t>
            </a:r>
            <a:r>
              <a:rPr lang="ru-RU" sz="2800" dirty="0" err="1"/>
              <a:t>їх</a:t>
            </a:r>
            <a:r>
              <a:rPr lang="ru-RU" sz="2800" dirty="0"/>
              <a:t> правильному </a:t>
            </a:r>
            <a:r>
              <a:rPr lang="ru-RU" sz="2800" dirty="0" err="1"/>
              <a:t>співвідношенні</a:t>
            </a:r>
            <a:r>
              <a:rPr lang="ru-RU" sz="2800" dirty="0"/>
              <a:t> </a:t>
            </a:r>
            <a:r>
              <a:rPr lang="ru-RU" sz="2800" dirty="0" err="1"/>
              <a:t>такі</a:t>
            </a:r>
            <a:r>
              <a:rPr lang="ru-RU" sz="2800" dirty="0"/>
              <a:t> недуги, як </a:t>
            </a:r>
            <a:r>
              <a:rPr lang="ru-RU" sz="2800" dirty="0" err="1"/>
              <a:t>ожиріння</a:t>
            </a:r>
            <a:r>
              <a:rPr lang="ru-RU" sz="2800" dirty="0"/>
              <a:t>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анорексія</a:t>
            </a:r>
            <a:r>
              <a:rPr lang="ru-RU" sz="2800" dirty="0"/>
              <a:t> не </a:t>
            </a:r>
            <a:r>
              <a:rPr lang="ru-RU" sz="2800" dirty="0" err="1"/>
              <a:t>розвиваються</a:t>
            </a:r>
            <a:r>
              <a:rPr lang="ru-RU" sz="2800" dirty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1"/>
          <p:cNvSpPr>
            <a:spLocks noChangeArrowheads="1"/>
          </p:cNvSpPr>
          <p:nvPr/>
        </p:nvSpPr>
        <p:spPr bwMode="auto">
          <a:xfrm>
            <a:off x="104775" y="188913"/>
            <a:ext cx="871220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sz="3200" dirty="0" err="1"/>
              <a:t>Крім</a:t>
            </a:r>
            <a:r>
              <a:rPr lang="ru-RU" sz="3200" dirty="0"/>
              <a:t> того, </a:t>
            </a:r>
            <a:r>
              <a:rPr lang="ru-RU" sz="3200" dirty="0" err="1"/>
              <a:t>освіта</a:t>
            </a:r>
            <a:r>
              <a:rPr lang="ru-RU" sz="3200" dirty="0"/>
              <a:t> та </a:t>
            </a:r>
            <a:r>
              <a:rPr lang="ru-RU" sz="3200" dirty="0" err="1"/>
              <a:t>секреція</a:t>
            </a:r>
            <a:r>
              <a:rPr lang="ru-RU" sz="3200" dirty="0"/>
              <a:t> </a:t>
            </a:r>
            <a:r>
              <a:rPr lang="ru-RU" sz="3200" dirty="0" err="1"/>
              <a:t>цього</a:t>
            </a:r>
            <a:r>
              <a:rPr lang="ru-RU" sz="3200" dirty="0"/>
              <a:t> гормону </a:t>
            </a:r>
            <a:r>
              <a:rPr lang="ru-RU" sz="3200" dirty="0" err="1"/>
              <a:t>залежать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рівня</a:t>
            </a:r>
            <a:r>
              <a:rPr lang="ru-RU" sz="3200" dirty="0"/>
              <a:t> в </a:t>
            </a:r>
            <a:r>
              <a:rPr lang="ru-RU" sz="3200" dirty="0" err="1"/>
              <a:t>крові</a:t>
            </a:r>
            <a:r>
              <a:rPr lang="ru-RU" sz="3200" dirty="0"/>
              <a:t> </a:t>
            </a:r>
            <a:r>
              <a:rPr lang="ru-RU" sz="3200" dirty="0" err="1"/>
              <a:t>гормонів</a:t>
            </a:r>
            <a:r>
              <a:rPr lang="ru-RU" sz="3200" dirty="0"/>
              <a:t> </a:t>
            </a:r>
            <a:r>
              <a:rPr lang="ru-RU" sz="3200" dirty="0" err="1"/>
              <a:t>шлунково-кишкового</a:t>
            </a:r>
            <a:r>
              <a:rPr lang="ru-RU" sz="3200" dirty="0"/>
              <a:t> тракту та особливо </a:t>
            </a:r>
            <a:r>
              <a:rPr lang="ru-RU" sz="3200" dirty="0" err="1"/>
              <a:t>гастрину</a:t>
            </a:r>
            <a:r>
              <a:rPr lang="ru-RU" sz="3200" dirty="0"/>
              <a:t>. Тут </a:t>
            </a:r>
            <a:r>
              <a:rPr lang="ru-RU" sz="3200" dirty="0" err="1"/>
              <a:t>проявляється</a:t>
            </a:r>
            <a:r>
              <a:rPr lang="ru-RU" sz="3200" dirty="0"/>
              <a:t> як би "</a:t>
            </a:r>
            <a:r>
              <a:rPr lang="ru-RU" sz="3200" dirty="0" err="1"/>
              <a:t>запобіжний</a:t>
            </a:r>
            <a:r>
              <a:rPr lang="ru-RU" sz="3200" dirty="0"/>
              <a:t>" сигнал про </a:t>
            </a:r>
            <a:r>
              <a:rPr lang="ru-RU" sz="3200" dirty="0" err="1"/>
              <a:t>можливе</a:t>
            </a:r>
            <a:r>
              <a:rPr lang="ru-RU" sz="3200" dirty="0"/>
              <a:t> </a:t>
            </a:r>
            <a:r>
              <a:rPr lang="ru-RU" sz="3200" dirty="0" err="1"/>
              <a:t>надходження</a:t>
            </a:r>
            <a:r>
              <a:rPr lang="ru-RU" sz="3200" dirty="0"/>
              <a:t> </a:t>
            </a:r>
            <a:r>
              <a:rPr lang="ru-RU" sz="3200" dirty="0" err="1"/>
              <a:t>кальцію</a:t>
            </a:r>
            <a:r>
              <a:rPr lang="ru-RU" sz="3200" dirty="0"/>
              <a:t> в кров. При </a:t>
            </a:r>
            <a:r>
              <a:rPr lang="ru-RU" sz="3200" dirty="0" err="1"/>
              <a:t>надходженні</a:t>
            </a:r>
            <a:r>
              <a:rPr lang="ru-RU" sz="3200" dirty="0"/>
              <a:t> великих </a:t>
            </a:r>
            <a:r>
              <a:rPr lang="ru-RU" sz="3200" dirty="0" err="1"/>
              <a:t>кількостей</a:t>
            </a:r>
            <a:r>
              <a:rPr lang="ru-RU" sz="3200" dirty="0"/>
              <a:t> </a:t>
            </a:r>
            <a:r>
              <a:rPr lang="ru-RU" sz="3200" dirty="0" err="1"/>
              <a:t>кальцію</a:t>
            </a:r>
            <a:r>
              <a:rPr lang="ru-RU" sz="3200" dirty="0"/>
              <a:t> з </a:t>
            </a:r>
            <a:r>
              <a:rPr lang="ru-RU" sz="3200" dirty="0" err="1"/>
              <a:t>їжею</a:t>
            </a:r>
            <a:r>
              <a:rPr lang="ru-RU" sz="3200" dirty="0"/>
              <a:t> </a:t>
            </a:r>
            <a:r>
              <a:rPr lang="ru-RU" sz="3200" dirty="0" err="1"/>
              <a:t>освіта</a:t>
            </a:r>
            <a:r>
              <a:rPr lang="ru-RU" sz="3200" dirty="0"/>
              <a:t> </a:t>
            </a:r>
            <a:r>
              <a:rPr lang="ru-RU" sz="3200" dirty="0" err="1"/>
              <a:t>гастрину</a:t>
            </a:r>
            <a:r>
              <a:rPr lang="ru-RU" sz="3200" dirty="0"/>
              <a:t> </a:t>
            </a:r>
            <a:r>
              <a:rPr lang="ru-RU" sz="3200" dirty="0" err="1"/>
              <a:t>зростає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стимулює</a:t>
            </a:r>
            <a:r>
              <a:rPr lang="ru-RU" sz="3200" dirty="0"/>
              <a:t> синтез </a:t>
            </a:r>
            <a:r>
              <a:rPr lang="ru-RU" sz="3200" dirty="0" err="1"/>
              <a:t>кальцитоніну</a:t>
            </a:r>
            <a:r>
              <a:rPr lang="ru-RU" sz="3200" dirty="0"/>
              <a:t> та </a:t>
            </a:r>
            <a:r>
              <a:rPr lang="ru-RU" sz="3200" dirty="0" err="1"/>
              <a:t>засвоєння</a:t>
            </a:r>
            <a:r>
              <a:rPr lang="ru-RU" sz="3200" dirty="0"/>
              <a:t> </a:t>
            </a:r>
            <a:r>
              <a:rPr lang="ru-RU" sz="3200" dirty="0" err="1"/>
              <a:t>кальцію</a:t>
            </a:r>
            <a:r>
              <a:rPr lang="ru-RU" sz="3200" dirty="0"/>
              <a:t> </a:t>
            </a:r>
            <a:r>
              <a:rPr lang="ru-RU" sz="3200" dirty="0" err="1"/>
              <a:t>кістковим</a:t>
            </a:r>
            <a:r>
              <a:rPr lang="ru-RU" sz="3200" dirty="0"/>
              <a:t> матриксом. У </a:t>
            </a:r>
            <a:r>
              <a:rPr lang="ru-RU" sz="3200" dirty="0" err="1"/>
              <a:t>цей</a:t>
            </a:r>
            <a:r>
              <a:rPr lang="ru-RU" sz="3200" dirty="0"/>
              <a:t> час </a:t>
            </a:r>
            <a:r>
              <a:rPr lang="ru-RU" sz="3200" dirty="0" err="1"/>
              <a:t>секреція</a:t>
            </a:r>
            <a:r>
              <a:rPr lang="ru-RU" sz="3200" dirty="0"/>
              <a:t> ПТГ ослаблена і тому в </a:t>
            </a:r>
            <a:r>
              <a:rPr lang="ru-RU" sz="3200" dirty="0" err="1"/>
              <a:t>нирках</a:t>
            </a:r>
            <a:r>
              <a:rPr lang="ru-RU" sz="3200" dirty="0"/>
              <a:t> </a:t>
            </a:r>
            <a:r>
              <a:rPr lang="ru-RU" sz="3200" dirty="0" err="1"/>
              <a:t>знижено</a:t>
            </a:r>
            <a:r>
              <a:rPr lang="ru-RU" sz="3200" dirty="0"/>
              <a:t> </a:t>
            </a:r>
            <a:r>
              <a:rPr lang="ru-RU" sz="3200" dirty="0" err="1"/>
              <a:t>реабсорбцію</a:t>
            </a:r>
            <a:r>
              <a:rPr lang="ru-RU" sz="3200" dirty="0"/>
              <a:t> </a:t>
            </a:r>
            <a:r>
              <a:rPr lang="ru-RU" sz="3200" dirty="0" err="1"/>
              <a:t>кальцію</a:t>
            </a:r>
            <a:r>
              <a:rPr lang="ru-RU" sz="3200" dirty="0"/>
              <a:t> і </a:t>
            </a:r>
            <a:r>
              <a:rPr lang="ru-RU" sz="3200" dirty="0" err="1"/>
              <a:t>він</a:t>
            </a:r>
            <a:r>
              <a:rPr lang="ru-RU" sz="3200" dirty="0"/>
              <a:t> </a:t>
            </a:r>
            <a:r>
              <a:rPr lang="ru-RU" sz="3200" dirty="0" err="1"/>
              <a:t>виводиться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сечею.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815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/>
              <a:t>Виробляють</a:t>
            </a:r>
            <a:r>
              <a:rPr lang="ru-RU" sz="3200" dirty="0"/>
              <a:t> </a:t>
            </a:r>
            <a:r>
              <a:rPr lang="ru-RU" sz="3200" dirty="0" err="1"/>
              <a:t>грелін</a:t>
            </a:r>
            <a:r>
              <a:rPr lang="ru-RU" sz="3200" dirty="0"/>
              <a:t> </a:t>
            </a:r>
            <a:r>
              <a:rPr lang="ru-RU" sz="3200" dirty="0" err="1"/>
              <a:t>клітини</a:t>
            </a:r>
            <a:r>
              <a:rPr lang="ru-RU" sz="3200" dirty="0"/>
              <a:t> </a:t>
            </a:r>
            <a:r>
              <a:rPr lang="ru-RU" sz="3200" dirty="0" err="1"/>
              <a:t>шлунка</a:t>
            </a:r>
            <a:r>
              <a:rPr lang="ru-RU" sz="3200" dirty="0"/>
              <a:t> та у </a:t>
            </a:r>
            <a:r>
              <a:rPr lang="ru-RU" sz="3200" dirty="0" err="1"/>
              <a:t>меншій</a:t>
            </a:r>
            <a:r>
              <a:rPr lang="ru-RU" sz="3200" dirty="0"/>
              <a:t> </a:t>
            </a:r>
            <a:r>
              <a:rPr lang="ru-RU" sz="3200" dirty="0" err="1"/>
              <a:t>кількості</a:t>
            </a:r>
            <a:r>
              <a:rPr lang="ru-RU" sz="3200" dirty="0"/>
              <a:t> </a:t>
            </a:r>
            <a:r>
              <a:rPr lang="ru-RU" sz="3200" dirty="0" err="1"/>
              <a:t>інші</a:t>
            </a:r>
            <a:r>
              <a:rPr lang="ru-RU" sz="3200" dirty="0"/>
              <a:t> </a:t>
            </a:r>
            <a:r>
              <a:rPr lang="ru-RU" sz="3200" dirty="0" err="1"/>
              <a:t>відділи</a:t>
            </a:r>
            <a:r>
              <a:rPr lang="ru-RU" sz="3200" dirty="0"/>
              <a:t> </a:t>
            </a:r>
            <a:r>
              <a:rPr lang="ru-RU" sz="3200" dirty="0" err="1"/>
              <a:t>шлунково-кишкового</a:t>
            </a:r>
            <a:r>
              <a:rPr lang="ru-RU" sz="3200" dirty="0"/>
              <a:t> тракту.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незначна</a:t>
            </a:r>
            <a:r>
              <a:rPr lang="ru-RU" sz="3200" dirty="0"/>
              <a:t> </a:t>
            </a:r>
            <a:r>
              <a:rPr lang="ru-RU" sz="3200" dirty="0" err="1"/>
              <a:t>частина</a:t>
            </a:r>
            <a:r>
              <a:rPr lang="ru-RU" sz="3200" dirty="0"/>
              <a:t> </a:t>
            </a:r>
            <a:r>
              <a:rPr lang="ru-RU" sz="3200" dirty="0" err="1"/>
              <a:t>синтезується</a:t>
            </a:r>
            <a:r>
              <a:rPr lang="ru-RU" sz="3200" dirty="0"/>
              <a:t> в </a:t>
            </a:r>
            <a:r>
              <a:rPr lang="ru-RU" sz="3200" dirty="0" err="1"/>
              <a:t>дугоподібному</a:t>
            </a:r>
            <a:r>
              <a:rPr lang="ru-RU" sz="3200" dirty="0"/>
              <a:t> </a:t>
            </a:r>
            <a:r>
              <a:rPr lang="ru-RU" sz="3200" dirty="0" err="1"/>
              <a:t>ядрі</a:t>
            </a:r>
            <a:r>
              <a:rPr lang="ru-RU" sz="3200" dirty="0"/>
              <a:t> </a:t>
            </a:r>
            <a:r>
              <a:rPr lang="ru-RU" sz="3200" dirty="0" err="1"/>
              <a:t>гіпоталамуса</a:t>
            </a:r>
            <a:r>
              <a:rPr lang="ru-RU" sz="3200" dirty="0"/>
              <a:t> (</a:t>
            </a:r>
            <a:r>
              <a:rPr lang="ru-RU" sz="3200" dirty="0" err="1"/>
              <a:t>відділ</a:t>
            </a:r>
            <a:r>
              <a:rPr lang="ru-RU" sz="3200" dirty="0"/>
              <a:t> головного </a:t>
            </a:r>
            <a:r>
              <a:rPr lang="ru-RU" sz="3200" dirty="0" err="1"/>
              <a:t>мозку</a:t>
            </a:r>
            <a:r>
              <a:rPr lang="ru-RU" sz="3200" dirty="0"/>
              <a:t>, </a:t>
            </a:r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тісно</a:t>
            </a:r>
            <a:r>
              <a:rPr lang="ru-RU" sz="3200" dirty="0"/>
              <a:t> </a:t>
            </a:r>
            <a:r>
              <a:rPr lang="ru-RU" sz="3200" dirty="0" err="1"/>
              <a:t>пов'язаний</a:t>
            </a:r>
            <a:r>
              <a:rPr lang="ru-RU" sz="3200" dirty="0"/>
              <a:t> з </a:t>
            </a:r>
            <a:r>
              <a:rPr lang="ru-RU" sz="3200" dirty="0" err="1"/>
              <a:t>нервовою</a:t>
            </a:r>
            <a:r>
              <a:rPr lang="ru-RU" sz="3200" dirty="0"/>
              <a:t> системою та </a:t>
            </a:r>
            <a:r>
              <a:rPr lang="ru-RU" sz="3200" dirty="0" err="1"/>
              <a:t>регулює</a:t>
            </a:r>
            <a:r>
              <a:rPr lang="ru-RU" sz="3200" dirty="0"/>
              <a:t> </a:t>
            </a:r>
            <a:r>
              <a:rPr lang="ru-RU" sz="3200" dirty="0" err="1"/>
              <a:t>діяльність</a:t>
            </a:r>
            <a:r>
              <a:rPr lang="ru-RU" sz="3200" dirty="0"/>
              <a:t> </a:t>
            </a:r>
            <a:r>
              <a:rPr lang="ru-RU" sz="3200" dirty="0" err="1"/>
              <a:t>гормонів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виробляються</a:t>
            </a:r>
            <a:r>
              <a:rPr lang="ru-RU" sz="3200" dirty="0"/>
              <a:t> </a:t>
            </a:r>
            <a:r>
              <a:rPr lang="ru-RU" sz="3200" dirty="0" err="1"/>
              <a:t>організмом</a:t>
            </a:r>
            <a:r>
              <a:rPr lang="ru-RU" sz="3200" dirty="0" smtClean="0"/>
              <a:t>).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1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Чинить </a:t>
            </a:r>
            <a:r>
              <a:rPr lang="ru-RU" sz="2800" dirty="0" err="1"/>
              <a:t>грелін</a:t>
            </a:r>
            <a:r>
              <a:rPr lang="ru-RU" sz="2800" dirty="0"/>
              <a:t> </a:t>
            </a:r>
            <a:r>
              <a:rPr lang="ru-RU" sz="2800" dirty="0" err="1"/>
              <a:t>стимулюючий</a:t>
            </a:r>
            <a:r>
              <a:rPr lang="ru-RU" sz="2800" dirty="0"/>
              <a:t> </a:t>
            </a:r>
            <a:r>
              <a:rPr lang="ru-RU" sz="2800" dirty="0" err="1"/>
              <a:t>вплив</a:t>
            </a:r>
            <a:r>
              <a:rPr lang="ru-RU" sz="2800" dirty="0"/>
              <a:t> на </a:t>
            </a:r>
            <a:r>
              <a:rPr lang="ru-RU" sz="2800" dirty="0" err="1"/>
              <a:t>вироблення</a:t>
            </a:r>
            <a:r>
              <a:rPr lang="ru-RU" sz="2800" dirty="0"/>
              <a:t> </a:t>
            </a:r>
            <a:r>
              <a:rPr lang="ru-RU" sz="2800" dirty="0" err="1"/>
              <a:t>соматропіну</a:t>
            </a:r>
            <a:r>
              <a:rPr lang="ru-RU" sz="2800" dirty="0"/>
              <a:t>, гормону росту,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виробляється</a:t>
            </a:r>
            <a:r>
              <a:rPr lang="ru-RU" sz="2800" dirty="0"/>
              <a:t> в </a:t>
            </a:r>
            <a:r>
              <a:rPr lang="ru-RU" sz="2800" dirty="0" err="1"/>
              <a:t>гіпофізі</a:t>
            </a:r>
            <a:r>
              <a:rPr lang="ru-RU" sz="2800" dirty="0"/>
              <a:t> (</a:t>
            </a:r>
            <a:r>
              <a:rPr lang="ru-RU" sz="2800" dirty="0" err="1"/>
              <a:t>ендокринна</a:t>
            </a:r>
            <a:r>
              <a:rPr lang="ru-RU" sz="2800" dirty="0"/>
              <a:t> </a:t>
            </a:r>
            <a:r>
              <a:rPr lang="ru-RU" sz="2800" dirty="0" err="1"/>
              <a:t>залоза</a:t>
            </a:r>
            <a:r>
              <a:rPr lang="ru-RU" sz="2800" dirty="0"/>
              <a:t>, за </a:t>
            </a:r>
            <a:r>
              <a:rPr lang="ru-RU" sz="2800" dirty="0" err="1"/>
              <a:t>допомогою</a:t>
            </a:r>
            <a:r>
              <a:rPr lang="ru-RU" sz="2800" dirty="0"/>
              <a:t> </a:t>
            </a:r>
            <a:r>
              <a:rPr lang="ru-RU" sz="2800" dirty="0" err="1"/>
              <a:t>якої</a:t>
            </a:r>
            <a:r>
              <a:rPr lang="ru-RU" sz="2800" dirty="0"/>
              <a:t> </a:t>
            </a:r>
            <a:r>
              <a:rPr lang="ru-RU" sz="2800" dirty="0" err="1"/>
              <a:t>гіпоталамус</a:t>
            </a:r>
            <a:r>
              <a:rPr lang="ru-RU" sz="2800" dirty="0"/>
              <a:t> </a:t>
            </a:r>
            <a:r>
              <a:rPr lang="ru-RU" sz="2800" dirty="0" err="1"/>
              <a:t>керує</a:t>
            </a:r>
            <a:r>
              <a:rPr lang="ru-RU" sz="2800" dirty="0"/>
              <a:t> </a:t>
            </a:r>
            <a:r>
              <a:rPr lang="ru-RU" sz="2800" dirty="0" err="1"/>
              <a:t>роботою</a:t>
            </a:r>
            <a:r>
              <a:rPr lang="ru-RU" sz="2800" dirty="0"/>
              <a:t> </a:t>
            </a:r>
            <a:r>
              <a:rPr lang="ru-RU" sz="2800" dirty="0" err="1"/>
              <a:t>гормонів</a:t>
            </a:r>
            <a:r>
              <a:rPr lang="ru-RU" sz="2800" dirty="0"/>
              <a:t>).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грелін</a:t>
            </a:r>
            <a:r>
              <a:rPr lang="ru-RU" sz="2800" dirty="0"/>
              <a:t> </a:t>
            </a:r>
            <a:r>
              <a:rPr lang="ru-RU" sz="2800" dirty="0" err="1"/>
              <a:t>впливає</a:t>
            </a:r>
            <a:r>
              <a:rPr lang="ru-RU" sz="2800" dirty="0"/>
              <a:t> на синтез </a:t>
            </a:r>
            <a:r>
              <a:rPr lang="ru-RU" sz="2800" dirty="0" err="1"/>
              <a:t>гормонів</a:t>
            </a:r>
            <a:r>
              <a:rPr lang="ru-RU" sz="2800" dirty="0"/>
              <a:t> пролактину, </a:t>
            </a:r>
            <a:r>
              <a:rPr lang="ru-RU" sz="2800" dirty="0" err="1"/>
              <a:t>який</a:t>
            </a:r>
            <a:r>
              <a:rPr lang="ru-RU" sz="2800" dirty="0"/>
              <a:t> у </a:t>
            </a:r>
            <a:r>
              <a:rPr lang="ru-RU" sz="2800" dirty="0" err="1"/>
              <a:t>жінок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за </a:t>
            </a:r>
            <a:r>
              <a:rPr lang="ru-RU" sz="2800" dirty="0" err="1"/>
              <a:t>вироблення</a:t>
            </a:r>
            <a:r>
              <a:rPr lang="ru-RU" sz="2800" dirty="0"/>
              <a:t> молока, </a:t>
            </a:r>
            <a:r>
              <a:rPr lang="ru-RU" sz="2800" dirty="0" err="1"/>
              <a:t>адренокортикотропіну</a:t>
            </a:r>
            <a:r>
              <a:rPr lang="ru-RU" sz="2800" dirty="0"/>
              <a:t> (АКТГ),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регулює</a:t>
            </a:r>
            <a:r>
              <a:rPr lang="ru-RU" sz="2800" dirty="0"/>
              <a:t> синтез </a:t>
            </a:r>
            <a:r>
              <a:rPr lang="ru-RU" sz="2800" dirty="0" err="1"/>
              <a:t>гормонів</a:t>
            </a:r>
            <a:r>
              <a:rPr lang="ru-RU" sz="2800" dirty="0"/>
              <a:t> </a:t>
            </a:r>
            <a:r>
              <a:rPr lang="ru-RU" sz="2800" dirty="0" err="1"/>
              <a:t>наднирковими</a:t>
            </a:r>
            <a:r>
              <a:rPr lang="ru-RU" sz="2800" dirty="0"/>
              <a:t> </a:t>
            </a:r>
            <a:r>
              <a:rPr lang="ru-RU" sz="2800" dirty="0" err="1"/>
              <a:t>залозами</a:t>
            </a:r>
            <a:r>
              <a:rPr lang="ru-RU" sz="2800" dirty="0"/>
              <a:t>, та </a:t>
            </a:r>
            <a:r>
              <a:rPr lang="ru-RU" sz="2800" dirty="0" err="1"/>
              <a:t>вазопресину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є </a:t>
            </a:r>
            <a:r>
              <a:rPr lang="ru-RU" sz="2800" dirty="0" err="1"/>
              <a:t>єдиним</a:t>
            </a:r>
            <a:r>
              <a:rPr lang="ru-RU" sz="2800" dirty="0"/>
              <a:t> гормоном,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регулює</a:t>
            </a:r>
            <a:r>
              <a:rPr lang="ru-RU" sz="2800" dirty="0"/>
              <a:t> </a:t>
            </a:r>
            <a:r>
              <a:rPr lang="ru-RU" sz="2800" dirty="0" err="1"/>
              <a:t>виведення</a:t>
            </a:r>
            <a:r>
              <a:rPr lang="ru-RU" sz="2800" dirty="0"/>
              <a:t> води </a:t>
            </a:r>
            <a:r>
              <a:rPr lang="ru-RU" sz="2800" dirty="0" err="1"/>
              <a:t>нирками</a:t>
            </a:r>
            <a:r>
              <a:rPr lang="ru-RU" sz="2800" dirty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/>
              <a:t>Грелін</a:t>
            </a:r>
            <a:r>
              <a:rPr lang="ru-RU" sz="2800" dirty="0"/>
              <a:t> </a:t>
            </a:r>
            <a:r>
              <a:rPr lang="ru-RU" sz="2800" dirty="0" err="1"/>
              <a:t>тісно</a:t>
            </a:r>
            <a:r>
              <a:rPr lang="ru-RU" sz="2800" dirty="0"/>
              <a:t> </a:t>
            </a:r>
            <a:r>
              <a:rPr lang="ru-RU" sz="2800" dirty="0" err="1"/>
              <a:t>взаємодіє</a:t>
            </a:r>
            <a:r>
              <a:rPr lang="ru-RU" sz="2800" dirty="0"/>
              <a:t> з </a:t>
            </a:r>
            <a:r>
              <a:rPr lang="ru-RU" sz="2800" dirty="0" err="1"/>
              <a:t>гіпокампом</a:t>
            </a:r>
            <a:r>
              <a:rPr lang="ru-RU" sz="2800" dirty="0"/>
              <a:t>, </a:t>
            </a:r>
            <a:r>
              <a:rPr lang="ru-RU" sz="2800" dirty="0" err="1"/>
              <a:t>частиною</a:t>
            </a:r>
            <a:r>
              <a:rPr lang="ru-RU" sz="2800" dirty="0"/>
              <a:t> головного </a:t>
            </a:r>
            <a:r>
              <a:rPr lang="ru-RU" sz="2800" dirty="0" err="1"/>
              <a:t>мозку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за </a:t>
            </a:r>
            <a:r>
              <a:rPr lang="ru-RU" sz="2800" dirty="0" err="1"/>
              <a:t>формування</a:t>
            </a:r>
            <a:r>
              <a:rPr lang="ru-RU" sz="2800" dirty="0"/>
              <a:t> </a:t>
            </a:r>
            <a:r>
              <a:rPr lang="ru-RU" sz="2800" dirty="0" err="1"/>
              <a:t>емоцій</a:t>
            </a:r>
            <a:r>
              <a:rPr lang="ru-RU" sz="2800" dirty="0"/>
              <a:t>, </a:t>
            </a:r>
            <a:r>
              <a:rPr lang="ru-RU" sz="2800" dirty="0" err="1"/>
              <a:t>пам'яті</a:t>
            </a:r>
            <a:r>
              <a:rPr lang="ru-RU" sz="2800" dirty="0"/>
              <a:t>, </a:t>
            </a:r>
            <a:r>
              <a:rPr lang="ru-RU" sz="2800" dirty="0" err="1"/>
              <a:t>допомагає</a:t>
            </a:r>
            <a:r>
              <a:rPr lang="ru-RU" sz="2800" dirty="0"/>
              <a:t> </a:t>
            </a:r>
            <a:r>
              <a:rPr lang="ru-RU" sz="2800" dirty="0" err="1"/>
              <a:t>адаптуватись</a:t>
            </a:r>
            <a:r>
              <a:rPr lang="ru-RU" sz="2800" dirty="0"/>
              <a:t> при </a:t>
            </a:r>
            <a:r>
              <a:rPr lang="ru-RU" sz="2800" dirty="0" err="1"/>
              <a:t>змінах</a:t>
            </a:r>
            <a:r>
              <a:rPr lang="ru-RU" sz="2800" dirty="0"/>
              <a:t> </a:t>
            </a:r>
            <a:r>
              <a:rPr lang="ru-RU" sz="2800" dirty="0" err="1"/>
              <a:t>навколишнього</a:t>
            </a:r>
            <a:r>
              <a:rPr lang="ru-RU" sz="2800" dirty="0"/>
              <a:t> </a:t>
            </a:r>
            <a:r>
              <a:rPr lang="ru-RU" sz="2800" dirty="0" err="1"/>
              <a:t>середовища</a:t>
            </a:r>
            <a:r>
              <a:rPr lang="ru-RU" sz="2800" dirty="0"/>
              <a:t>. </a:t>
            </a:r>
            <a:r>
              <a:rPr lang="ru-RU" sz="2800" dirty="0" err="1"/>
              <a:t>Також</a:t>
            </a:r>
            <a:r>
              <a:rPr lang="ru-RU" sz="2800" dirty="0"/>
              <a:t> гормон </a:t>
            </a:r>
            <a:r>
              <a:rPr lang="ru-RU" sz="2800" dirty="0" err="1"/>
              <a:t>розширює</a:t>
            </a:r>
            <a:r>
              <a:rPr lang="ru-RU" sz="2800" dirty="0"/>
              <a:t> </a:t>
            </a:r>
            <a:r>
              <a:rPr lang="ru-RU" sz="2800" dirty="0" err="1"/>
              <a:t>судини</a:t>
            </a:r>
            <a:r>
              <a:rPr lang="ru-RU" sz="2800" dirty="0"/>
              <a:t> і </a:t>
            </a:r>
            <a:r>
              <a:rPr lang="ru-RU" sz="2800" dirty="0" err="1"/>
              <a:t>регулює</a:t>
            </a:r>
            <a:r>
              <a:rPr lang="ru-RU" sz="2800" dirty="0"/>
              <a:t> </a:t>
            </a:r>
            <a:r>
              <a:rPr lang="ru-RU" sz="2800" dirty="0" err="1"/>
              <a:t>артеріальний</a:t>
            </a:r>
            <a:r>
              <a:rPr lang="ru-RU" sz="2800" dirty="0"/>
              <a:t> </a:t>
            </a:r>
            <a:r>
              <a:rPr lang="ru-RU" sz="2800" dirty="0" err="1"/>
              <a:t>тиск</a:t>
            </a:r>
            <a:r>
              <a:rPr lang="ru-RU" sz="2800" dirty="0"/>
              <a:t>, </a:t>
            </a:r>
            <a:r>
              <a:rPr lang="ru-RU" sz="2800" dirty="0" err="1"/>
              <a:t>попереджаючи</a:t>
            </a:r>
            <a:r>
              <a:rPr lang="ru-RU" sz="2800" dirty="0"/>
              <a:t> </a:t>
            </a:r>
            <a:r>
              <a:rPr lang="ru-RU" sz="2800" dirty="0" err="1"/>
              <a:t>ішемію</a:t>
            </a:r>
            <a:r>
              <a:rPr lang="ru-RU" sz="2800" dirty="0"/>
              <a:t>, </a:t>
            </a:r>
            <a:r>
              <a:rPr lang="ru-RU" sz="2800" dirty="0" err="1"/>
              <a:t>має</a:t>
            </a:r>
            <a:r>
              <a:rPr lang="ru-RU" sz="2800" dirty="0"/>
              <a:t> </a:t>
            </a:r>
            <a:r>
              <a:rPr lang="ru-RU" sz="2800" dirty="0" err="1"/>
              <a:t>протизапальні</a:t>
            </a:r>
            <a:r>
              <a:rPr lang="ru-RU" sz="2800" dirty="0"/>
              <a:t> характеристики. </a:t>
            </a:r>
            <a:r>
              <a:rPr lang="ru-RU" sz="2800" dirty="0" err="1"/>
              <a:t>Крім</a:t>
            </a:r>
            <a:r>
              <a:rPr lang="ru-RU" sz="2800" dirty="0"/>
              <a:t> того, гормон </a:t>
            </a:r>
            <a:r>
              <a:rPr lang="ru-RU" sz="2800" dirty="0" err="1"/>
              <a:t>пригнічує</a:t>
            </a:r>
            <a:r>
              <a:rPr lang="ru-RU" sz="2800" dirty="0"/>
              <a:t> </a:t>
            </a:r>
            <a:r>
              <a:rPr lang="ru-RU" sz="2800" dirty="0" err="1"/>
              <a:t>активність</a:t>
            </a:r>
            <a:r>
              <a:rPr lang="ru-RU" sz="2800" dirty="0"/>
              <a:t> </a:t>
            </a:r>
            <a:r>
              <a:rPr lang="ru-RU" sz="2800" dirty="0" err="1"/>
              <a:t>репродуктивної</a:t>
            </a:r>
            <a:r>
              <a:rPr lang="ru-RU" sz="2800" dirty="0"/>
              <a:t> </a:t>
            </a:r>
            <a:r>
              <a:rPr lang="ru-RU" sz="2800" dirty="0" err="1"/>
              <a:t>функції</a:t>
            </a:r>
            <a:r>
              <a:rPr lang="ru-RU" sz="2800" dirty="0"/>
              <a:t>, </a:t>
            </a:r>
            <a:r>
              <a:rPr lang="ru-RU" sz="2800" dirty="0" err="1"/>
              <a:t>регулює</a:t>
            </a:r>
            <a:r>
              <a:rPr lang="ru-RU" sz="2800" dirty="0"/>
              <a:t> цикл сну/</a:t>
            </a:r>
            <a:r>
              <a:rPr lang="ru-RU" sz="2800" dirty="0" err="1"/>
              <a:t>неспання</a:t>
            </a:r>
            <a:r>
              <a:rPr lang="ru-RU" sz="2800" dirty="0"/>
              <a:t> та </a:t>
            </a:r>
            <a:r>
              <a:rPr lang="ru-RU" sz="2800" dirty="0" err="1"/>
              <a:t>різні</a:t>
            </a:r>
            <a:r>
              <a:rPr lang="ru-RU" sz="2800" dirty="0"/>
              <a:t> </a:t>
            </a:r>
            <a:r>
              <a:rPr lang="ru-RU" sz="2800" dirty="0" err="1"/>
              <a:t>поведінкові</a:t>
            </a:r>
            <a:r>
              <a:rPr lang="ru-RU" sz="2800" dirty="0"/>
              <a:t> </a:t>
            </a:r>
            <a:r>
              <a:rPr lang="ru-RU" sz="2800" dirty="0" err="1"/>
              <a:t>реакції</a:t>
            </a:r>
            <a:r>
              <a:rPr lang="ru-RU" sz="2800" dirty="0"/>
              <a:t>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50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092"/>
            <a:ext cx="6696744" cy="668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5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9538"/>
            <a:ext cx="9144000" cy="955676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err="1" smtClean="0">
                <a:latin typeface="+mn-lt"/>
              </a:rPr>
              <a:t>Перетворення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вітаміну</a:t>
            </a:r>
            <a:r>
              <a:rPr lang="ru-RU" sz="2800" dirty="0" smtClean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D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та </a:t>
            </a:r>
            <a:r>
              <a:rPr lang="ru-RU" sz="2800" dirty="0" err="1" smtClean="0">
                <a:latin typeface="+mn-lt"/>
              </a:rPr>
              <a:t>його</a:t>
            </a:r>
            <a:r>
              <a:rPr lang="ru-RU" sz="2800" dirty="0">
                <a:latin typeface="+mn-lt"/>
              </a:rPr>
              <a:t>  </a:t>
            </a:r>
            <a:r>
              <a:rPr lang="ru-RU" sz="2800" dirty="0" err="1" smtClean="0">
                <a:latin typeface="+mn-lt"/>
              </a:rPr>
              <a:t>вплив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на </a:t>
            </a:r>
            <a:r>
              <a:rPr lang="ru-RU" sz="2800" dirty="0" err="1" smtClean="0">
                <a:latin typeface="+mn-lt"/>
              </a:rPr>
              <a:t>обмін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кальцію</a:t>
            </a:r>
            <a:endParaRPr lang="ru-RU" sz="2800" dirty="0" smtClean="0">
              <a:latin typeface="+mn-lt"/>
            </a:endParaRPr>
          </a:p>
        </p:txBody>
      </p:sp>
      <p:graphicFrame>
        <p:nvGraphicFramePr>
          <p:cNvPr id="93187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323850" y="765175"/>
          <a:ext cx="5405438" cy="594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Точечный рисунок" r:id="rId3" imgW="4172532" imgH="4590476" progId="Paint.Picture">
                  <p:embed/>
                </p:oleObj>
              </mc:Choice>
              <mc:Fallback>
                <p:oleObj name="Точечный рисунок" r:id="rId3" imgW="4172532" imgH="45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765175"/>
                        <a:ext cx="5405438" cy="594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80063" y="692150"/>
            <a:ext cx="3563937" cy="6049963"/>
          </a:xfrm>
        </p:spPr>
        <p:txBody>
          <a:bodyPr/>
          <a:lstStyle/>
          <a:p>
            <a:r>
              <a:rPr lang="ru-RU" sz="2800" dirty="0" err="1"/>
              <a:t>Вітамін</a:t>
            </a:r>
            <a:r>
              <a:rPr lang="ru-RU" sz="2800" dirty="0"/>
              <a:t> </a:t>
            </a:r>
            <a:r>
              <a:rPr lang="en-US" sz="2800" dirty="0"/>
              <a:t>D </a:t>
            </a:r>
            <a:r>
              <a:rPr lang="ru-RU" sz="2800" dirty="0"/>
              <a:t>в </a:t>
            </a:r>
            <a:r>
              <a:rPr lang="ru-RU" sz="2800" dirty="0" err="1"/>
              <a:t>кінцевому</a:t>
            </a:r>
            <a:r>
              <a:rPr lang="ru-RU" sz="2800" dirty="0"/>
              <a:t> </a:t>
            </a:r>
            <a:r>
              <a:rPr lang="ru-RU" sz="2800" dirty="0" err="1"/>
              <a:t>рахунку</a:t>
            </a:r>
            <a:r>
              <a:rPr lang="ru-RU" sz="2800" dirty="0"/>
              <a:t> </a:t>
            </a:r>
            <a:r>
              <a:rPr lang="ru-RU" sz="2800" dirty="0" err="1"/>
              <a:t>стимулює</a:t>
            </a:r>
            <a:r>
              <a:rPr lang="ru-RU" sz="2800" dirty="0"/>
              <a:t> </a:t>
            </a:r>
            <a:r>
              <a:rPr lang="ru-RU" sz="2800" dirty="0" err="1"/>
              <a:t>всмоктування</a:t>
            </a:r>
            <a:r>
              <a:rPr lang="ru-RU" sz="2800" dirty="0"/>
              <a:t> Са2+ у кишечнику та </a:t>
            </a:r>
            <a:r>
              <a:rPr lang="ru-RU" sz="2800" dirty="0" err="1"/>
              <a:t>гальмує</a:t>
            </a:r>
            <a:r>
              <a:rPr lang="ru-RU" sz="2800" dirty="0"/>
              <a:t> </a:t>
            </a:r>
            <a:r>
              <a:rPr lang="ru-RU" sz="2800" dirty="0" err="1"/>
              <a:t>виділення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сечею.</a:t>
            </a:r>
          </a:p>
          <a:p>
            <a:r>
              <a:rPr lang="ru-RU" sz="2800" dirty="0" err="1"/>
              <a:t>Цим</a:t>
            </a:r>
            <a:r>
              <a:rPr lang="ru-RU" sz="2800" dirty="0"/>
              <a:t> </a:t>
            </a:r>
            <a:r>
              <a:rPr lang="ru-RU" sz="2800" dirty="0" err="1"/>
              <a:t>виявляється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антирахітичний</a:t>
            </a:r>
            <a:r>
              <a:rPr lang="ru-RU" sz="2800" dirty="0"/>
              <a:t> </a:t>
            </a:r>
            <a:r>
              <a:rPr lang="ru-RU" sz="2800" dirty="0" err="1"/>
              <a:t>ефект</a:t>
            </a:r>
            <a:r>
              <a:rPr lang="ru-RU" sz="2800" dirty="0"/>
              <a:t>.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25126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4211" name="Картинка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94212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4213" name="Picture 2" descr="http://vashaspina.ru/wp-content/uploads/2014/04/rah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03225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403225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2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5235" name="Картинка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95236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5237" name="Picture 2" descr="кальций в продукт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3978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54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175"/>
            <a:ext cx="7056438" cy="669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388" y="163513"/>
            <a:ext cx="1979612" cy="2112962"/>
          </a:xfrm>
        </p:spPr>
        <p:txBody>
          <a:bodyPr/>
          <a:lstStyle/>
          <a:p>
            <a:pPr>
              <a:defRPr/>
            </a:pPr>
            <a:r>
              <a:rPr lang="ru-RU" sz="2800" dirty="0" smtClean="0">
                <a:latin typeface="+mn-lt"/>
              </a:rPr>
              <a:t>ЦНС </a:t>
            </a:r>
            <a:r>
              <a:rPr lang="ru-RU" sz="2800" dirty="0" smtClean="0">
                <a:latin typeface="+mn-lt"/>
              </a:rPr>
              <a:t>та </a:t>
            </a:r>
            <a:r>
              <a:rPr lang="ru-RU" sz="2800" dirty="0" err="1" smtClean="0">
                <a:latin typeface="+mn-lt"/>
              </a:rPr>
              <a:t>е</a:t>
            </a:r>
            <a:r>
              <a:rPr lang="ru-RU" sz="2800" dirty="0" err="1" smtClean="0">
                <a:latin typeface="+mn-lt"/>
              </a:rPr>
              <a:t>ндокрин</a:t>
            </a:r>
            <a:r>
              <a:rPr lang="ru-RU" sz="2800" dirty="0" smtClean="0">
                <a:latin typeface="+mn-lt"/>
              </a:rPr>
              <a:t>-на </a:t>
            </a:r>
            <a:r>
              <a:rPr lang="ru-RU" sz="2800" dirty="0" smtClean="0">
                <a:latin typeface="+mn-lt"/>
              </a:rPr>
              <a:t>система </a:t>
            </a:r>
            <a:r>
              <a:rPr lang="ru-RU" sz="2800" dirty="0" err="1" smtClean="0">
                <a:latin typeface="+mn-lt"/>
              </a:rPr>
              <a:t>організму</a:t>
            </a: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292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541713" y="836712"/>
            <a:ext cx="5386387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i="1" dirty="0" err="1"/>
              <a:t>Гіпоталамо-гіпофізарна</a:t>
            </a:r>
            <a:r>
              <a:rPr lang="ru-RU" sz="2800" i="1" dirty="0"/>
              <a:t> система.</a:t>
            </a:r>
          </a:p>
          <a:p>
            <a:pPr algn="ctr" eaLnBrk="1" hangingPunct="1"/>
            <a:r>
              <a:rPr lang="ru-RU" sz="2800" i="1" dirty="0" err="1"/>
              <a:t>Зв'язок</a:t>
            </a:r>
            <a:r>
              <a:rPr lang="ru-RU" sz="2800" i="1" dirty="0"/>
              <a:t> </a:t>
            </a:r>
            <a:r>
              <a:rPr lang="ru-RU" sz="2800" i="1" dirty="0" err="1"/>
              <a:t>нервової</a:t>
            </a:r>
            <a:r>
              <a:rPr lang="ru-RU" sz="2800" i="1" dirty="0"/>
              <a:t> </a:t>
            </a:r>
            <a:r>
              <a:rPr lang="ru-RU" sz="2800" i="1" dirty="0" err="1"/>
              <a:t>системи</a:t>
            </a:r>
            <a:r>
              <a:rPr lang="ru-RU" sz="2800" i="1" dirty="0"/>
              <a:t> та </a:t>
            </a:r>
            <a:r>
              <a:rPr lang="ru-RU" sz="2800" i="1" dirty="0" err="1"/>
              <a:t>ендокринної</a:t>
            </a:r>
            <a:r>
              <a:rPr lang="ru-RU" sz="2800" i="1" dirty="0"/>
              <a:t> </a:t>
            </a:r>
            <a:r>
              <a:rPr lang="ru-RU" sz="2800" i="1" dirty="0" err="1"/>
              <a:t>здійснюється</a:t>
            </a:r>
            <a:r>
              <a:rPr lang="ru-RU" sz="2800" i="1" dirty="0"/>
              <a:t> через </a:t>
            </a:r>
            <a:r>
              <a:rPr lang="ru-RU" sz="2800" i="1" dirty="0" err="1"/>
              <a:t>гіпоталамус</a:t>
            </a:r>
            <a:r>
              <a:rPr lang="ru-RU" sz="2800" i="1" dirty="0"/>
              <a:t>, </a:t>
            </a:r>
            <a:r>
              <a:rPr lang="ru-RU" sz="2800" i="1" dirty="0" err="1"/>
              <a:t>нижню</a:t>
            </a:r>
            <a:r>
              <a:rPr lang="ru-RU" sz="2800" i="1" dirty="0"/>
              <a:t> </a:t>
            </a:r>
            <a:r>
              <a:rPr lang="ru-RU" sz="2800" i="1" dirty="0" err="1"/>
              <a:t>частину</a:t>
            </a:r>
            <a:r>
              <a:rPr lang="ru-RU" sz="2800" i="1" dirty="0"/>
              <a:t> </a:t>
            </a:r>
            <a:r>
              <a:rPr lang="ru-RU" sz="2800" i="1" dirty="0" err="1"/>
              <a:t>проміжного</a:t>
            </a:r>
            <a:r>
              <a:rPr lang="ru-RU" sz="2800" i="1" dirty="0"/>
              <a:t> </a:t>
            </a:r>
            <a:r>
              <a:rPr lang="ru-RU" sz="2800" i="1" dirty="0" err="1"/>
              <a:t>мозку</a:t>
            </a:r>
            <a:r>
              <a:rPr lang="ru-RU" sz="2800" i="1" dirty="0"/>
              <a:t>.</a:t>
            </a:r>
          </a:p>
          <a:p>
            <a:pPr eaLnBrk="1" hangingPunct="1"/>
            <a:r>
              <a:rPr lang="ru-RU" sz="2800" i="1" dirty="0" err="1"/>
              <a:t>Під</a:t>
            </a:r>
            <a:r>
              <a:rPr lang="ru-RU" sz="2800" i="1" dirty="0"/>
              <a:t> </a:t>
            </a:r>
            <a:r>
              <a:rPr lang="ru-RU" sz="2800" i="1" dirty="0" err="1"/>
              <a:t>впливом</a:t>
            </a:r>
            <a:r>
              <a:rPr lang="ru-RU" sz="2800" i="1" dirty="0"/>
              <a:t> </a:t>
            </a:r>
            <a:r>
              <a:rPr lang="ru-RU" sz="2800" i="1" dirty="0" err="1"/>
              <a:t>його</a:t>
            </a:r>
            <a:r>
              <a:rPr lang="ru-RU" sz="2800" i="1" dirty="0"/>
              <a:t> </a:t>
            </a:r>
            <a:r>
              <a:rPr lang="ru-RU" sz="2800" i="1" dirty="0" err="1"/>
              <a:t>нейрогормонів</a:t>
            </a:r>
            <a:r>
              <a:rPr lang="ru-RU" sz="2800" i="1" dirty="0"/>
              <a:t> (</a:t>
            </a:r>
            <a:r>
              <a:rPr lang="ru-RU" sz="2800" i="1" dirty="0" err="1"/>
              <a:t>ліберинів</a:t>
            </a:r>
            <a:r>
              <a:rPr lang="ru-RU" sz="2800" i="1" dirty="0"/>
              <a:t> і </a:t>
            </a:r>
            <a:r>
              <a:rPr lang="ru-RU" sz="2800" i="1" dirty="0" err="1"/>
              <a:t>статинів</a:t>
            </a:r>
            <a:r>
              <a:rPr lang="ru-RU" sz="2800" i="1" dirty="0"/>
              <a:t>), </a:t>
            </a:r>
            <a:r>
              <a:rPr lang="ru-RU" sz="2800" i="1" dirty="0" err="1"/>
              <a:t>гіпофіз</a:t>
            </a:r>
            <a:r>
              <a:rPr lang="ru-RU" sz="2800" i="1" dirty="0"/>
              <a:t> </a:t>
            </a:r>
            <a:r>
              <a:rPr lang="ru-RU" sz="2800" i="1" dirty="0" err="1"/>
              <a:t>секретує</a:t>
            </a:r>
            <a:r>
              <a:rPr lang="ru-RU" sz="2800" i="1" dirty="0"/>
              <a:t> </a:t>
            </a:r>
            <a:r>
              <a:rPr lang="ru-RU" sz="2800" i="1" dirty="0" err="1"/>
              <a:t>тропні</a:t>
            </a:r>
            <a:r>
              <a:rPr lang="ru-RU" sz="2800" i="1" dirty="0"/>
              <a:t> </a:t>
            </a:r>
            <a:r>
              <a:rPr lang="ru-RU" sz="2800" i="1" dirty="0" err="1"/>
              <a:t>гормони</a:t>
            </a:r>
            <a:r>
              <a:rPr lang="ru-RU" sz="2800" i="1" dirty="0"/>
              <a:t>, </a:t>
            </a:r>
            <a:r>
              <a:rPr lang="ru-RU" sz="2800" i="1" dirty="0" err="1"/>
              <a:t>що</a:t>
            </a:r>
            <a:r>
              <a:rPr lang="ru-RU" sz="2800" i="1" dirty="0"/>
              <a:t> </a:t>
            </a:r>
            <a:r>
              <a:rPr lang="ru-RU" sz="2800" i="1" dirty="0" err="1"/>
              <a:t>регулюють</a:t>
            </a:r>
            <a:r>
              <a:rPr lang="ru-RU" sz="2800" i="1" dirty="0"/>
              <a:t> роботу </a:t>
            </a:r>
            <a:r>
              <a:rPr lang="ru-RU" sz="2800" i="1" dirty="0" err="1"/>
              <a:t>інших</a:t>
            </a:r>
            <a:r>
              <a:rPr lang="ru-RU" sz="2800" i="1" dirty="0"/>
              <a:t> </a:t>
            </a:r>
            <a:r>
              <a:rPr lang="ru-RU" sz="2800" i="1" dirty="0" err="1"/>
              <a:t>залоз</a:t>
            </a:r>
            <a:r>
              <a:rPr lang="ru-RU" sz="2800" i="1" dirty="0"/>
              <a:t> </a:t>
            </a:r>
            <a:r>
              <a:rPr lang="ru-RU" sz="2800" i="1" dirty="0" err="1"/>
              <a:t>внутрішньої</a:t>
            </a:r>
            <a:r>
              <a:rPr lang="ru-RU" sz="2800" i="1" dirty="0"/>
              <a:t> та </a:t>
            </a:r>
            <a:r>
              <a:rPr lang="ru-RU" sz="2800" i="1" dirty="0" err="1"/>
              <a:t>змішаної</a:t>
            </a:r>
            <a:r>
              <a:rPr lang="ru-RU" sz="2800" i="1" dirty="0"/>
              <a:t> </a:t>
            </a:r>
            <a:r>
              <a:rPr lang="ru-RU" sz="2800" i="1" dirty="0" err="1"/>
              <a:t>секреції</a:t>
            </a:r>
            <a:r>
              <a:rPr lang="ru-RU" sz="2800" i="1" dirty="0"/>
              <a:t>.</a:t>
            </a:r>
            <a:endParaRPr lang="ru-RU" sz="2800" dirty="0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 err="1" smtClean="0"/>
              <a:t>Гіпоталамо-гіпофизарна</a:t>
            </a:r>
            <a:r>
              <a:rPr lang="ru-RU" sz="2800" b="1" dirty="0" smtClean="0"/>
              <a:t> </a:t>
            </a:r>
            <a:r>
              <a:rPr lang="ru-RU" sz="2800" b="1" dirty="0"/>
              <a:t>система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290888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8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4716016" y="620713"/>
            <a:ext cx="407079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 err="1"/>
              <a:t>Потім</a:t>
            </a:r>
            <a:r>
              <a:rPr lang="ru-RU" b="1" dirty="0"/>
              <a:t>, </a:t>
            </a:r>
            <a:r>
              <a:rPr lang="ru-RU" b="1" dirty="0" err="1"/>
              <a:t>збуджуючи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гальмуючи</a:t>
            </a:r>
            <a:r>
              <a:rPr lang="ru-RU" b="1" dirty="0"/>
              <a:t> </a:t>
            </a:r>
            <a:r>
              <a:rPr lang="ru-RU" b="1" dirty="0" err="1"/>
              <a:t>гіпофіз</a:t>
            </a:r>
            <a:r>
              <a:rPr lang="ru-RU" b="1" dirty="0"/>
              <a:t> і через </a:t>
            </a:r>
            <a:r>
              <a:rPr lang="ru-RU" b="1" dirty="0" err="1"/>
              <a:t>відповідну</a:t>
            </a:r>
            <a:r>
              <a:rPr lang="ru-RU" b="1" dirty="0"/>
              <a:t> </a:t>
            </a:r>
            <a:r>
              <a:rPr lang="ru-RU" b="1" dirty="0" err="1"/>
              <a:t>залозу</a:t>
            </a:r>
            <a:r>
              <a:rPr lang="ru-RU" b="1" dirty="0"/>
              <a:t> </a:t>
            </a:r>
            <a:r>
              <a:rPr lang="ru-RU" b="1" dirty="0" err="1"/>
              <a:t>внутрішньої</a:t>
            </a:r>
            <a:r>
              <a:rPr lang="ru-RU" b="1" dirty="0"/>
              <a:t> </a:t>
            </a:r>
            <a:r>
              <a:rPr lang="ru-RU" b="1" dirty="0" err="1"/>
              <a:t>секреції</a:t>
            </a:r>
            <a:r>
              <a:rPr lang="ru-RU" b="1" dirty="0"/>
              <a:t>, </a:t>
            </a:r>
            <a:r>
              <a:rPr lang="ru-RU" b="1" dirty="0" err="1"/>
              <a:t>гіпоталамус</a:t>
            </a:r>
            <a:r>
              <a:rPr lang="ru-RU" b="1" dirty="0"/>
              <a:t> переводить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функцію</a:t>
            </a:r>
            <a:r>
              <a:rPr lang="ru-RU" b="1" dirty="0"/>
              <a:t> на </a:t>
            </a:r>
            <a:r>
              <a:rPr lang="ru-RU" b="1" dirty="0" err="1"/>
              <a:t>потрібний</a:t>
            </a:r>
            <a:r>
              <a:rPr lang="ru-RU" b="1" dirty="0"/>
              <a:t> </a:t>
            </a:r>
            <a:r>
              <a:rPr lang="ru-RU" b="1" dirty="0" err="1"/>
              <a:t>рівень</a:t>
            </a:r>
            <a:r>
              <a:rPr lang="ru-RU" b="1" dirty="0"/>
              <a:t>.</a:t>
            </a:r>
          </a:p>
          <a:p>
            <a:pPr eaLnBrk="1" hangingPunct="1"/>
            <a:endParaRPr lang="ru-RU" b="1" dirty="0"/>
          </a:p>
          <a:p>
            <a:pPr eaLnBrk="1" hangingPunct="1"/>
            <a:r>
              <a:rPr lang="ru-RU" b="1" dirty="0" err="1"/>
              <a:t>Впливи</a:t>
            </a:r>
            <a:r>
              <a:rPr lang="ru-RU" b="1" dirty="0"/>
              <a:t> </a:t>
            </a:r>
            <a:r>
              <a:rPr lang="ru-RU" b="1" dirty="0" err="1"/>
              <a:t>гіпоталамуса</a:t>
            </a:r>
            <a:r>
              <a:rPr lang="ru-RU" b="1" dirty="0"/>
              <a:t> </a:t>
            </a:r>
            <a:r>
              <a:rPr lang="ru-RU" b="1" dirty="0" err="1"/>
              <a:t>здійснюються</a:t>
            </a:r>
            <a:r>
              <a:rPr lang="ru-RU" b="1" dirty="0"/>
              <a:t> </a:t>
            </a:r>
            <a:r>
              <a:rPr lang="ru-RU" b="1" dirty="0" err="1"/>
              <a:t>двома</a:t>
            </a:r>
            <a:r>
              <a:rPr lang="ru-RU" b="1" dirty="0"/>
              <a:t> шляхами. </a:t>
            </a:r>
            <a:r>
              <a:rPr lang="ru-RU" b="1" dirty="0" err="1"/>
              <a:t>Вироблювані</a:t>
            </a:r>
            <a:r>
              <a:rPr lang="ru-RU" b="1" dirty="0"/>
              <a:t> ним </a:t>
            </a:r>
            <a:r>
              <a:rPr lang="ru-RU" b="1" dirty="0" err="1"/>
              <a:t>нейрогормони</a:t>
            </a:r>
            <a:r>
              <a:rPr lang="ru-RU" b="1" dirty="0"/>
              <a:t> за </a:t>
            </a:r>
            <a:r>
              <a:rPr lang="ru-RU" b="1" dirty="0" err="1"/>
              <a:t>спеціальними</a:t>
            </a:r>
            <a:r>
              <a:rPr lang="ru-RU" b="1" dirty="0"/>
              <a:t> </a:t>
            </a:r>
            <a:r>
              <a:rPr lang="ru-RU" b="1" dirty="0" err="1"/>
              <a:t>капілярами</a:t>
            </a:r>
            <a:r>
              <a:rPr lang="ru-RU" b="1" dirty="0"/>
              <a:t> </a:t>
            </a:r>
            <a:r>
              <a:rPr lang="ru-RU" b="1" dirty="0" err="1"/>
              <a:t>потрапляють</a:t>
            </a:r>
            <a:r>
              <a:rPr lang="ru-RU" b="1" dirty="0"/>
              <a:t> прямо в </a:t>
            </a:r>
            <a:r>
              <a:rPr lang="ru-RU" b="1" dirty="0" err="1"/>
              <a:t>передню</a:t>
            </a:r>
            <a:r>
              <a:rPr lang="ru-RU" b="1" dirty="0"/>
              <a:t> </a:t>
            </a:r>
            <a:r>
              <a:rPr lang="ru-RU" b="1" dirty="0" err="1"/>
              <a:t>частку</a:t>
            </a:r>
            <a:r>
              <a:rPr lang="ru-RU" b="1" dirty="0"/>
              <a:t> </a:t>
            </a:r>
            <a:r>
              <a:rPr lang="ru-RU" b="1" dirty="0" err="1"/>
              <a:t>гіпофіза</a:t>
            </a:r>
            <a:r>
              <a:rPr lang="ru-RU" b="1" dirty="0"/>
              <a:t>, а </a:t>
            </a:r>
            <a:r>
              <a:rPr lang="ru-RU" b="1" dirty="0" err="1"/>
              <a:t>вплив</a:t>
            </a:r>
            <a:r>
              <a:rPr lang="ru-RU" b="1" dirty="0"/>
              <a:t> на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задню</a:t>
            </a:r>
            <a:r>
              <a:rPr lang="ru-RU" b="1" dirty="0"/>
              <a:t> </a:t>
            </a:r>
            <a:r>
              <a:rPr lang="ru-RU" b="1" dirty="0" err="1"/>
              <a:t>частку</a:t>
            </a:r>
            <a:r>
              <a:rPr lang="ru-RU" b="1" dirty="0"/>
              <a:t> </a:t>
            </a:r>
            <a:r>
              <a:rPr lang="ru-RU" b="1" dirty="0" err="1"/>
              <a:t>здійснюється</a:t>
            </a:r>
            <a:r>
              <a:rPr lang="ru-RU" b="1" dirty="0"/>
              <a:t> за </a:t>
            </a:r>
            <a:r>
              <a:rPr lang="ru-RU" b="1" dirty="0" err="1"/>
              <a:t>спеціальними</a:t>
            </a:r>
            <a:r>
              <a:rPr lang="ru-RU" b="1" dirty="0"/>
              <a:t> </a:t>
            </a:r>
            <a:r>
              <a:rPr lang="ru-RU" b="1" dirty="0" err="1"/>
              <a:t>нервовими</a:t>
            </a:r>
            <a:r>
              <a:rPr lang="ru-RU" b="1" dirty="0"/>
              <a:t> волокнами.</a:t>
            </a:r>
            <a:endParaRPr lang="ru-RU" b="1" dirty="0"/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713"/>
            <a:ext cx="3970338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 err="1" smtClean="0"/>
              <a:t>Гіпоталамо-гіпофизарна</a:t>
            </a:r>
            <a:r>
              <a:rPr lang="ru-RU" sz="2400" dirty="0" smtClean="0"/>
              <a:t> </a:t>
            </a:r>
            <a:r>
              <a:rPr lang="ru-RU" sz="2400" dirty="0"/>
              <a:t>система</a:t>
            </a:r>
          </a:p>
        </p:txBody>
      </p:sp>
    </p:spTree>
    <p:extLst>
      <p:ext uri="{BB962C8B-B14F-4D97-AF65-F5344CB8AC3E}">
        <p14:creationId xmlns:p14="http://schemas.microsoft.com/office/powerpoint/2010/main" val="63552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297363" y="980728"/>
            <a:ext cx="43053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dirty="0" err="1"/>
              <a:t>Гіпоталамо-гіпофізарна</a:t>
            </a:r>
            <a:r>
              <a:rPr lang="ru-RU" sz="3200" dirty="0"/>
              <a:t> система є </a:t>
            </a:r>
            <a:r>
              <a:rPr lang="ru-RU" sz="3200" dirty="0" err="1"/>
              <a:t>типовим</a:t>
            </a:r>
            <a:r>
              <a:rPr lang="ru-RU" sz="3200" dirty="0"/>
              <a:t> прикладом </a:t>
            </a:r>
            <a:r>
              <a:rPr lang="ru-RU" sz="3200" dirty="0" err="1"/>
              <a:t>тісного</a:t>
            </a:r>
            <a:r>
              <a:rPr lang="ru-RU" sz="3200" dirty="0"/>
              <a:t> </a:t>
            </a:r>
            <a:r>
              <a:rPr lang="ru-RU" sz="3200" dirty="0" err="1"/>
              <a:t>поєднання</a:t>
            </a:r>
            <a:r>
              <a:rPr lang="ru-RU" sz="3200" dirty="0"/>
              <a:t> </a:t>
            </a:r>
            <a:r>
              <a:rPr lang="ru-RU" sz="3200" dirty="0" err="1"/>
              <a:t>нервового</a:t>
            </a:r>
            <a:r>
              <a:rPr lang="ru-RU" sz="3200" dirty="0"/>
              <a:t> та гуморального </a:t>
            </a:r>
            <a:r>
              <a:rPr lang="ru-RU" sz="3200" dirty="0" err="1"/>
              <a:t>способів</a:t>
            </a:r>
            <a:r>
              <a:rPr lang="ru-RU" sz="3200" dirty="0"/>
              <a:t> </a:t>
            </a:r>
            <a:r>
              <a:rPr lang="ru-RU" sz="3200" dirty="0" err="1"/>
              <a:t>регуляції</a:t>
            </a:r>
            <a:r>
              <a:rPr lang="ru-RU" sz="3200" dirty="0"/>
              <a:t> </a:t>
            </a:r>
            <a:r>
              <a:rPr lang="ru-RU" sz="3200" dirty="0" err="1"/>
              <a:t>функцій</a:t>
            </a:r>
            <a:r>
              <a:rPr lang="ru-RU" sz="3200" dirty="0"/>
              <a:t> </a:t>
            </a:r>
            <a:r>
              <a:rPr lang="ru-RU" sz="3200" dirty="0" err="1"/>
              <a:t>нашого</a:t>
            </a:r>
            <a:r>
              <a:rPr lang="ru-RU" sz="3200" dirty="0"/>
              <a:t> </a:t>
            </a:r>
            <a:r>
              <a:rPr lang="ru-RU" sz="3200" dirty="0" err="1"/>
              <a:t>організму</a:t>
            </a:r>
            <a:r>
              <a:rPr lang="ru-RU" sz="3200" dirty="0"/>
              <a:t>.</a:t>
            </a:r>
            <a:endParaRPr lang="ru-RU" sz="3200" dirty="0"/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36861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 err="1" smtClean="0"/>
              <a:t>Гіпоталамо-гіпофизарна</a:t>
            </a:r>
            <a:r>
              <a:rPr lang="ru-RU" sz="2400" dirty="0" smtClean="0"/>
              <a:t> </a:t>
            </a:r>
            <a:r>
              <a:rPr lang="ru-RU" sz="2400" dirty="0"/>
              <a:t>система</a:t>
            </a:r>
          </a:p>
        </p:txBody>
      </p:sp>
    </p:spTree>
    <p:extLst>
      <p:ext uri="{BB962C8B-B14F-4D97-AF65-F5344CB8AC3E}">
        <p14:creationId xmlns:p14="http://schemas.microsoft.com/office/powerpoint/2010/main" val="7751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714750" y="796925"/>
            <a:ext cx="51435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/>
              <a:t>Гипофизарные гормоны.</a:t>
            </a:r>
          </a:p>
          <a:p>
            <a:pPr algn="ctr">
              <a:defRPr/>
            </a:pPr>
            <a:endParaRPr lang="ru-RU" i="1" dirty="0"/>
          </a:p>
          <a:p>
            <a:pPr algn="ctr">
              <a:defRPr/>
            </a:pPr>
            <a:r>
              <a:rPr lang="ru-RU" i="1" dirty="0"/>
              <a:t> Тиреотропный гормон (ТТГ) — воздействует на щитовидную железу, </a:t>
            </a:r>
            <a:r>
              <a:rPr lang="ru-RU" i="1" dirty="0" err="1"/>
              <a:t>вызвая</a:t>
            </a:r>
            <a:r>
              <a:rPr lang="ru-RU" i="1" dirty="0"/>
              <a:t> образование тироксина и </a:t>
            </a:r>
            <a:r>
              <a:rPr lang="ru-RU" i="1" dirty="0" err="1"/>
              <a:t>трийодтиронина</a:t>
            </a:r>
            <a:r>
              <a:rPr lang="ru-RU" i="1" dirty="0"/>
              <a:t>.</a:t>
            </a:r>
          </a:p>
          <a:p>
            <a:pPr algn="ctr">
              <a:defRPr/>
            </a:pPr>
            <a:endParaRPr lang="ru-RU" i="1" dirty="0"/>
          </a:p>
          <a:p>
            <a:pPr algn="ctr">
              <a:defRPr/>
            </a:pPr>
            <a:r>
              <a:rPr lang="ru-RU" i="1" dirty="0"/>
              <a:t> Адренокортикотропный (АКТГ) — на кору надпочечников, вызывая образование </a:t>
            </a:r>
            <a:r>
              <a:rPr lang="ru-RU" i="1" dirty="0" err="1"/>
              <a:t>минералокортикоидов</a:t>
            </a:r>
            <a:r>
              <a:rPr lang="ru-RU" i="1" dirty="0"/>
              <a:t>, </a:t>
            </a:r>
            <a:r>
              <a:rPr lang="ru-RU" i="1" dirty="0" err="1"/>
              <a:t>глюкокортикоидов</a:t>
            </a:r>
            <a:r>
              <a:rPr lang="ru-RU" i="1" dirty="0"/>
              <a:t>.</a:t>
            </a:r>
          </a:p>
          <a:p>
            <a:pPr algn="ctr">
              <a:defRPr/>
            </a:pPr>
            <a:endParaRPr lang="ru-RU" i="1" dirty="0"/>
          </a:p>
          <a:p>
            <a:pPr algn="ctr">
              <a:defRPr/>
            </a:pPr>
            <a:r>
              <a:rPr lang="ru-RU" i="1" dirty="0"/>
              <a:t> Фолликулостимулирующий гормон </a:t>
            </a:r>
            <a:r>
              <a:rPr lang="ru-RU" i="1" dirty="0" err="1"/>
              <a:t>аденогипофиза</a:t>
            </a:r>
            <a:r>
              <a:rPr lang="ru-RU" i="1" dirty="0"/>
              <a:t> (ФСГ) стимулирует образование половых клеток.</a:t>
            </a:r>
          </a:p>
          <a:p>
            <a:pPr algn="ctr">
              <a:defRPr/>
            </a:pPr>
            <a:endParaRPr lang="ru-RU" i="1" dirty="0"/>
          </a:p>
          <a:p>
            <a:pPr algn="ctr">
              <a:defRPr/>
            </a:pPr>
            <a:r>
              <a:rPr lang="ru-RU" i="1" dirty="0" err="1"/>
              <a:t>Лютеинизирующий</a:t>
            </a:r>
            <a:r>
              <a:rPr lang="ru-RU" i="1" dirty="0"/>
              <a:t> (ЛГ) — образование половых гормонов.</a:t>
            </a:r>
          </a:p>
          <a:p>
            <a:pPr algn="ctr">
              <a:defRPr/>
            </a:pPr>
            <a:endParaRPr lang="ru-RU" i="1" dirty="0"/>
          </a:p>
          <a:p>
            <a:pPr algn="ctr">
              <a:defRPr/>
            </a:pPr>
            <a:r>
              <a:rPr lang="ru-RU" i="1" dirty="0"/>
              <a:t> </a:t>
            </a:r>
            <a:r>
              <a:rPr lang="ru-RU" i="1" dirty="0" err="1"/>
              <a:t>Пролактотропный</a:t>
            </a:r>
            <a:r>
              <a:rPr lang="ru-RU" i="1" dirty="0"/>
              <a:t> гормон секретируется в конце беременности и приводит к выработке молока. </a:t>
            </a:r>
            <a:endParaRPr lang="ru-RU" i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 err="1" smtClean="0"/>
              <a:t>Гіпоталамо-гіпофизарна</a:t>
            </a:r>
            <a:r>
              <a:rPr lang="ru-RU" sz="2800" dirty="0" smtClean="0"/>
              <a:t> </a:t>
            </a:r>
            <a:r>
              <a:rPr lang="ru-RU" sz="2800" dirty="0"/>
              <a:t>система</a:t>
            </a:r>
          </a:p>
        </p:txBody>
      </p:sp>
      <p:pic>
        <p:nvPicPr>
          <p:cNvPr id="1536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3449637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5175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err="1" smtClean="0">
                <a:latin typeface="+mn-lt"/>
              </a:rPr>
              <a:t>Регуляція</a:t>
            </a:r>
            <a:r>
              <a:rPr lang="ru-RU" sz="3200" dirty="0" smtClean="0">
                <a:latin typeface="+mn-lt"/>
              </a:rPr>
              <a:t> </a:t>
            </a:r>
            <a:r>
              <a:rPr lang="ru-RU" sz="3200" dirty="0" err="1" smtClean="0">
                <a:latin typeface="+mn-lt"/>
              </a:rPr>
              <a:t>кальцієвого</a:t>
            </a:r>
            <a:r>
              <a:rPr lang="ru-RU" sz="3200" dirty="0" smtClean="0">
                <a:latin typeface="+mn-lt"/>
              </a:rPr>
              <a:t> гомеостазу </a:t>
            </a:r>
            <a:endParaRPr lang="ru-RU" sz="3200" dirty="0" smtClean="0">
              <a:latin typeface="+mn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620713"/>
            <a:ext cx="4211638" cy="2160587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err="1"/>
              <a:t>Підтримують</a:t>
            </a:r>
            <a:r>
              <a:rPr lang="ru-RU" sz="2000" dirty="0"/>
              <a:t> </a:t>
            </a:r>
            <a:r>
              <a:rPr lang="ru-RU" sz="2000" dirty="0" err="1"/>
              <a:t>концентрацію</a:t>
            </a:r>
            <a:r>
              <a:rPr lang="ru-RU" sz="2000" dirty="0"/>
              <a:t> </a:t>
            </a:r>
            <a:r>
              <a:rPr lang="ru-RU" sz="2000" dirty="0" err="1"/>
              <a:t>кальцію</a:t>
            </a:r>
            <a:r>
              <a:rPr lang="ru-RU" sz="2000" dirty="0"/>
              <a:t> в </a:t>
            </a:r>
            <a:r>
              <a:rPr lang="ru-RU" sz="2000" dirty="0" err="1"/>
              <a:t>крові</a:t>
            </a:r>
            <a:r>
              <a:rPr lang="ru-RU" sz="2000" dirty="0"/>
              <a:t> на константному </a:t>
            </a:r>
            <a:r>
              <a:rPr lang="ru-RU" sz="2000" dirty="0" err="1"/>
              <a:t>рівні</a:t>
            </a:r>
            <a:r>
              <a:rPr lang="ru-RU" sz="2000" dirty="0"/>
              <a:t> три </a:t>
            </a:r>
            <a:r>
              <a:rPr lang="ru-RU" sz="2000" dirty="0" err="1"/>
              <a:t>гормони</a:t>
            </a:r>
            <a:r>
              <a:rPr lang="ru-RU" sz="2000" dirty="0"/>
              <a:t>: </a:t>
            </a:r>
            <a:r>
              <a:rPr lang="ru-RU" sz="2000" dirty="0" err="1"/>
              <a:t>кальцитонін</a:t>
            </a:r>
            <a:r>
              <a:rPr lang="ru-RU" sz="2000" dirty="0"/>
              <a:t>, </a:t>
            </a:r>
            <a:r>
              <a:rPr lang="ru-RU" sz="2000" dirty="0" err="1"/>
              <a:t>паратгормон</a:t>
            </a:r>
            <a:r>
              <a:rPr lang="ru-RU" sz="2000" dirty="0"/>
              <a:t> та </a:t>
            </a:r>
            <a:r>
              <a:rPr lang="ru-RU" sz="2000" dirty="0" err="1"/>
              <a:t>вітамін</a:t>
            </a:r>
            <a:r>
              <a:rPr lang="ru-RU" sz="2000" dirty="0"/>
              <a:t> </a:t>
            </a:r>
            <a:r>
              <a:rPr lang="en-US" sz="2000" dirty="0"/>
              <a:t>D.</a:t>
            </a:r>
          </a:p>
          <a:p>
            <a:r>
              <a:rPr lang="ru-RU" sz="2000" dirty="0" err="1"/>
              <a:t>Основним</a:t>
            </a:r>
            <a:r>
              <a:rPr lang="ru-RU" sz="2000" dirty="0"/>
              <a:t> регулятором </a:t>
            </a:r>
            <a:r>
              <a:rPr lang="ru-RU" sz="2000" dirty="0" err="1"/>
              <a:t>секреції</a:t>
            </a:r>
            <a:r>
              <a:rPr lang="ru-RU" sz="2000" dirty="0"/>
              <a:t> </a:t>
            </a:r>
            <a:r>
              <a:rPr lang="ru-RU" sz="2000" dirty="0" err="1"/>
              <a:t>кальцитоніну</a:t>
            </a:r>
            <a:r>
              <a:rPr lang="ru-RU" sz="2000" dirty="0"/>
              <a:t> та </a:t>
            </a:r>
            <a:r>
              <a:rPr lang="ru-RU" sz="2000" dirty="0" err="1"/>
              <a:t>паратгормону</a:t>
            </a:r>
            <a:r>
              <a:rPr lang="ru-RU" sz="2000" dirty="0"/>
              <a:t> є сам </a:t>
            </a:r>
            <a:r>
              <a:rPr lang="ru-RU" sz="2000" dirty="0" err="1"/>
              <a:t>кальцій</a:t>
            </a:r>
            <a:r>
              <a:rPr lang="ru-RU" sz="2000" dirty="0"/>
              <a:t> </a:t>
            </a:r>
            <a:r>
              <a:rPr lang="ru-RU" sz="2000" dirty="0" err="1"/>
              <a:t>крові</a:t>
            </a:r>
            <a:r>
              <a:rPr lang="ru-RU" sz="2000" dirty="0"/>
              <a:t>.</a:t>
            </a:r>
          </a:p>
          <a:p>
            <a:r>
              <a:rPr lang="ru-RU" sz="2000" dirty="0" err="1"/>
              <a:t>Паращитовидна</a:t>
            </a:r>
            <a:r>
              <a:rPr lang="ru-RU" sz="2000" dirty="0"/>
              <a:t> </a:t>
            </a:r>
            <a:r>
              <a:rPr lang="ru-RU" sz="2000" dirty="0" err="1"/>
              <a:t>залоза</a:t>
            </a:r>
            <a:endParaRPr lang="ru-RU" sz="2000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627313" y="620713"/>
            <a:ext cx="6516687" cy="623728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endParaRPr lang="ru-RU" sz="2000" dirty="0" smtClean="0"/>
          </a:p>
          <a:p>
            <a:pPr marL="0" indent="0">
              <a:buFontTx/>
              <a:buNone/>
              <a:defRPr/>
            </a:pPr>
            <a:endParaRPr lang="ru-RU" sz="2000" dirty="0"/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620713"/>
            <a:ext cx="4541838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0" name="Прямоугольник 1"/>
          <p:cNvSpPr>
            <a:spLocks noChangeArrowheads="1"/>
          </p:cNvSpPr>
          <p:nvPr/>
        </p:nvSpPr>
        <p:spPr bwMode="auto">
          <a:xfrm>
            <a:off x="250825" y="3644900"/>
            <a:ext cx="39608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До </a:t>
            </a:r>
            <a:r>
              <a:rPr lang="ru-RU" dirty="0" err="1">
                <a:solidFill>
                  <a:srgbClr val="FFC000"/>
                </a:solidFill>
              </a:rPr>
              <a:t>щитовидної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залози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прилягають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чотири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маленькі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паращитовидні</a:t>
            </a:r>
            <a:r>
              <a:rPr lang="ru-RU" dirty="0">
                <a:solidFill>
                  <a:srgbClr val="FFC000"/>
                </a:solidFill>
              </a:rPr>
              <a:t> (</a:t>
            </a:r>
            <a:r>
              <a:rPr lang="ru-RU" dirty="0" err="1">
                <a:solidFill>
                  <a:srgbClr val="FFC000"/>
                </a:solidFill>
              </a:rPr>
              <a:t>білящитовидні</a:t>
            </a:r>
            <a:r>
              <a:rPr lang="ru-RU" dirty="0">
                <a:solidFill>
                  <a:srgbClr val="FFC000"/>
                </a:solidFill>
              </a:rPr>
              <a:t>) </a:t>
            </a:r>
            <a:r>
              <a:rPr lang="ru-RU" dirty="0" err="1">
                <a:solidFill>
                  <a:srgbClr val="FFC000"/>
                </a:solidFill>
              </a:rPr>
              <a:t>залози</a:t>
            </a:r>
            <a:r>
              <a:rPr lang="ru-RU" dirty="0">
                <a:solidFill>
                  <a:srgbClr val="FFC000"/>
                </a:solidFill>
              </a:rPr>
              <a:t>, </a:t>
            </a:r>
            <a:r>
              <a:rPr lang="ru-RU" dirty="0" err="1">
                <a:solidFill>
                  <a:srgbClr val="FFC000"/>
                </a:solidFill>
              </a:rPr>
              <a:t>що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виділяють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паратгормон</a:t>
            </a:r>
            <a:r>
              <a:rPr lang="ru-RU" dirty="0">
                <a:solidFill>
                  <a:srgbClr val="FFC000"/>
                </a:solidFill>
              </a:rPr>
              <a:t>, </a:t>
            </a:r>
            <a:r>
              <a:rPr lang="ru-RU" dirty="0" err="1">
                <a:solidFill>
                  <a:srgbClr val="FFC000"/>
                </a:solidFill>
              </a:rPr>
              <a:t>антагоніст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кальцитоніну</a:t>
            </a:r>
            <a:r>
              <a:rPr lang="ru-RU" dirty="0">
                <a:solidFill>
                  <a:srgbClr val="FFC000"/>
                </a:solidFill>
              </a:rPr>
              <a:t>..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235" y="476672"/>
            <a:ext cx="7772400" cy="914400"/>
          </a:xfrm>
        </p:spPr>
        <p:txBody>
          <a:bodyPr/>
          <a:lstStyle/>
          <a:p>
            <a:r>
              <a:rPr lang="ru-RU" dirty="0" err="1" smtClean="0"/>
              <a:t>Статеві</a:t>
            </a:r>
            <a:r>
              <a:rPr lang="ru-RU" dirty="0" smtClean="0"/>
              <a:t> </a:t>
            </a:r>
            <a:r>
              <a:rPr lang="ru-RU" dirty="0" err="1" smtClean="0"/>
              <a:t>гормони</a:t>
            </a:r>
            <a:r>
              <a:rPr lang="ru-RU" dirty="0" smtClean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метаболічні</a:t>
            </a:r>
            <a:r>
              <a:rPr lang="ru-RU" dirty="0" smtClean="0"/>
              <a:t> </a:t>
            </a:r>
            <a:r>
              <a:rPr lang="ru-RU" dirty="0" err="1" smtClean="0"/>
              <a:t>гормони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48883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5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4283968" cy="877784"/>
          </a:xfrm>
        </p:spPr>
        <p:txBody>
          <a:bodyPr/>
          <a:lstStyle/>
          <a:p>
            <a:r>
              <a:rPr lang="ru-RU" dirty="0" smtClean="0"/>
              <a:t>СТАТЕВІ ГОРМОНИ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556792"/>
            <a:ext cx="4211960" cy="4752528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Розрізняють</a:t>
            </a:r>
            <a:r>
              <a:rPr lang="ru-RU" b="1" dirty="0"/>
              <a:t> </a:t>
            </a:r>
            <a:r>
              <a:rPr lang="ru-RU" b="1" dirty="0" err="1"/>
              <a:t>чоловічі</a:t>
            </a:r>
            <a:r>
              <a:rPr lang="ru-RU" b="1" dirty="0"/>
              <a:t> (</a:t>
            </a:r>
            <a:r>
              <a:rPr lang="ru-RU" b="1" dirty="0" err="1"/>
              <a:t>андрогени</a:t>
            </a:r>
            <a:r>
              <a:rPr lang="ru-RU" b="1" dirty="0"/>
              <a:t>) та </a:t>
            </a:r>
            <a:r>
              <a:rPr lang="ru-RU" b="1" dirty="0" err="1"/>
              <a:t>жіночі</a:t>
            </a:r>
            <a:r>
              <a:rPr lang="ru-RU" b="1" dirty="0"/>
              <a:t> (</a:t>
            </a:r>
            <a:r>
              <a:rPr lang="ru-RU" b="1" dirty="0" err="1"/>
              <a:t>естрогени</a:t>
            </a:r>
            <a:r>
              <a:rPr lang="ru-RU" b="1" dirty="0"/>
              <a:t>) </a:t>
            </a:r>
            <a:r>
              <a:rPr lang="ru-RU" b="1" dirty="0" err="1"/>
              <a:t>гормони</a:t>
            </a:r>
            <a:r>
              <a:rPr lang="ru-RU" b="1" dirty="0"/>
              <a:t>.</a:t>
            </a:r>
          </a:p>
          <a:p>
            <a:r>
              <a:rPr lang="ru-RU" b="1" dirty="0"/>
              <a:t>Але вони </a:t>
            </a:r>
            <a:r>
              <a:rPr lang="ru-RU" b="1" dirty="0" err="1"/>
              <a:t>обоє</a:t>
            </a:r>
            <a:r>
              <a:rPr lang="ru-RU" b="1" dirty="0"/>
              <a:t> є в </a:t>
            </a:r>
            <a:r>
              <a:rPr lang="ru-RU" b="1" dirty="0" err="1"/>
              <a:t>крові</a:t>
            </a:r>
            <a:r>
              <a:rPr lang="ru-RU" b="1" dirty="0"/>
              <a:t> як </a:t>
            </a:r>
            <a:r>
              <a:rPr lang="ru-RU" b="1" dirty="0" err="1"/>
              <a:t>чоловіків</a:t>
            </a:r>
            <a:r>
              <a:rPr lang="ru-RU" b="1" dirty="0"/>
              <a:t>, так і </a:t>
            </a:r>
            <a:r>
              <a:rPr lang="ru-RU" b="1" dirty="0" err="1"/>
              <a:t>жінок</a:t>
            </a:r>
            <a:r>
              <a:rPr lang="ru-RU" b="1" dirty="0"/>
              <a:t>.</a:t>
            </a:r>
          </a:p>
          <a:p>
            <a:r>
              <a:rPr lang="ru-RU" b="1" dirty="0"/>
              <a:t>У постнатальному </a:t>
            </a:r>
            <a:r>
              <a:rPr lang="ru-RU" b="1" dirty="0" err="1"/>
              <a:t>періоді</a:t>
            </a:r>
            <a:r>
              <a:rPr lang="ru-RU" b="1" dirty="0"/>
              <a:t> у </a:t>
            </a:r>
            <a:r>
              <a:rPr lang="ru-RU" b="1" dirty="0" err="1"/>
              <a:t>нормі</a:t>
            </a:r>
            <a:r>
              <a:rPr lang="ru-RU" b="1" dirty="0"/>
              <a:t> </a:t>
            </a:r>
            <a:r>
              <a:rPr lang="ru-RU" b="1" dirty="0" err="1"/>
              <a:t>чоловіки</a:t>
            </a:r>
            <a:r>
              <a:rPr lang="ru-RU" b="1" dirty="0"/>
              <a:t> </a:t>
            </a:r>
            <a:r>
              <a:rPr lang="ru-RU" b="1" dirty="0" err="1"/>
              <a:t>переважає</a:t>
            </a:r>
            <a:r>
              <a:rPr lang="ru-RU" b="1" dirty="0"/>
              <a:t> синтез </a:t>
            </a:r>
            <a:r>
              <a:rPr lang="ru-RU" b="1" dirty="0" err="1"/>
              <a:t>андрогенів</a:t>
            </a:r>
            <a:r>
              <a:rPr lang="ru-RU" b="1" dirty="0"/>
              <a:t>, а й у </a:t>
            </a:r>
            <a:r>
              <a:rPr lang="ru-RU" b="1" dirty="0" err="1"/>
              <a:t>жінок</a:t>
            </a:r>
            <a:r>
              <a:rPr lang="ru-RU" b="1" dirty="0"/>
              <a:t> – </a:t>
            </a:r>
            <a:r>
              <a:rPr lang="ru-RU" b="1" dirty="0" err="1"/>
              <a:t>естрогенів</a:t>
            </a:r>
            <a:r>
              <a:rPr lang="ru-RU" b="1" dirty="0"/>
              <a:t>.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3928" y="0"/>
            <a:ext cx="5112568" cy="6669360"/>
          </a:xfrm>
        </p:spPr>
        <p:txBody>
          <a:bodyPr>
            <a:noAutofit/>
          </a:bodyPr>
          <a:lstStyle/>
          <a:p>
            <a:r>
              <a:rPr lang="ru-RU" dirty="0"/>
              <a:t>За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будовою</a:t>
            </a:r>
            <a:r>
              <a:rPr lang="ru-RU" dirty="0"/>
              <a:t> </a:t>
            </a:r>
            <a:r>
              <a:rPr lang="ru-RU" dirty="0" err="1"/>
              <a:t>статеві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r>
              <a:rPr lang="ru-RU" dirty="0"/>
              <a:t> належать до - </a:t>
            </a:r>
            <a:r>
              <a:rPr lang="ru-RU" dirty="0" err="1"/>
              <a:t>стероїдів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грец</a:t>
            </a:r>
            <a:r>
              <a:rPr lang="ru-RU" dirty="0"/>
              <a:t>. </a:t>
            </a:r>
            <a:r>
              <a:rPr lang="en-US" dirty="0"/>
              <a:t>Stereos - </a:t>
            </a:r>
            <a:r>
              <a:rPr lang="ru-RU" dirty="0" err="1"/>
              <a:t>твердий</a:t>
            </a:r>
            <a:r>
              <a:rPr lang="ru-RU" dirty="0"/>
              <a:t>, з холестерину) і </a:t>
            </a:r>
            <a:r>
              <a:rPr lang="ru-RU" dirty="0" err="1"/>
              <a:t>пептидів</a:t>
            </a:r>
            <a:r>
              <a:rPr lang="ru-RU" dirty="0"/>
              <a:t>.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- </a:t>
            </a:r>
            <a:r>
              <a:rPr lang="ru-RU" dirty="0" err="1"/>
              <a:t>стероїди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проникати</a:t>
            </a:r>
            <a:r>
              <a:rPr lang="ru-RU" dirty="0"/>
              <a:t> </a:t>
            </a:r>
            <a:r>
              <a:rPr lang="ru-RU" dirty="0" err="1"/>
              <a:t>всередину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та </a:t>
            </a:r>
            <a:r>
              <a:rPr lang="ru-RU" dirty="0" err="1"/>
              <a:t>впливати</a:t>
            </a:r>
            <a:r>
              <a:rPr lang="ru-RU" dirty="0"/>
              <a:t> на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транскрипції</a:t>
            </a:r>
            <a:r>
              <a:rPr lang="ru-RU" dirty="0"/>
              <a:t> та </a:t>
            </a:r>
            <a:r>
              <a:rPr lang="ru-RU" dirty="0" err="1"/>
              <a:t>трансляції</a:t>
            </a:r>
            <a:r>
              <a:rPr lang="ru-RU" dirty="0"/>
              <a:t>.</a:t>
            </a:r>
          </a:p>
          <a:p>
            <a:r>
              <a:rPr lang="ru-RU" dirty="0" err="1"/>
              <a:t>Стероїдні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виробляються</a:t>
            </a:r>
            <a:r>
              <a:rPr lang="ru-RU" dirty="0"/>
              <a:t> </a:t>
            </a:r>
            <a:r>
              <a:rPr lang="ru-RU" dirty="0" err="1"/>
              <a:t>статевими</a:t>
            </a:r>
            <a:r>
              <a:rPr lang="ru-RU" dirty="0"/>
              <a:t> </a:t>
            </a:r>
            <a:r>
              <a:rPr lang="ru-RU" dirty="0" err="1"/>
              <a:t>залозами</a:t>
            </a:r>
            <a:r>
              <a:rPr lang="ru-RU" dirty="0"/>
              <a:t> та </a:t>
            </a:r>
            <a:r>
              <a:rPr lang="ru-RU" dirty="0" err="1"/>
              <a:t>корою</a:t>
            </a:r>
            <a:r>
              <a:rPr lang="ru-RU" dirty="0"/>
              <a:t> </a:t>
            </a:r>
            <a:r>
              <a:rPr lang="ru-RU" dirty="0" err="1"/>
              <a:t>надниркових</a:t>
            </a:r>
            <a:r>
              <a:rPr lang="ru-RU" dirty="0"/>
              <a:t> </a:t>
            </a:r>
            <a:r>
              <a:rPr lang="ru-RU" dirty="0" err="1"/>
              <a:t>залоз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8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443581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Хімія статевих гормонів</a:t>
            </a:r>
            <a:endParaRPr lang="uk-UA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312368" cy="343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8064" y="188640"/>
            <a:ext cx="3888432" cy="6120680"/>
          </a:xfrm>
        </p:spPr>
        <p:txBody>
          <a:bodyPr>
            <a:normAutofit/>
          </a:bodyPr>
          <a:lstStyle/>
          <a:p>
            <a:r>
              <a:rPr lang="ru-RU" dirty="0" err="1"/>
              <a:t>Андрогени</a:t>
            </a:r>
            <a:r>
              <a:rPr lang="ru-RU" dirty="0"/>
              <a:t> та </a:t>
            </a:r>
            <a:r>
              <a:rPr lang="ru-RU" dirty="0" err="1"/>
              <a:t>естрогени</a:t>
            </a:r>
            <a:r>
              <a:rPr lang="ru-RU" dirty="0"/>
              <a:t> (</a:t>
            </a:r>
            <a:r>
              <a:rPr lang="ru-RU" dirty="0" err="1"/>
              <a:t>стероїди</a:t>
            </a:r>
            <a:r>
              <a:rPr lang="ru-RU" dirty="0"/>
              <a:t>) </a:t>
            </a:r>
            <a:r>
              <a:rPr lang="ru-RU" dirty="0" err="1"/>
              <a:t>близькі</a:t>
            </a:r>
            <a:r>
              <a:rPr lang="ru-RU" dirty="0"/>
              <a:t> за </a:t>
            </a:r>
            <a:r>
              <a:rPr lang="ru-RU" dirty="0" err="1"/>
              <a:t>хімічною</a:t>
            </a:r>
            <a:r>
              <a:rPr lang="ru-RU" dirty="0"/>
              <a:t> природою (мал.), тому вони легко </a:t>
            </a:r>
            <a:r>
              <a:rPr lang="ru-RU" dirty="0" err="1"/>
              <a:t>трансформуються</a:t>
            </a:r>
            <a:r>
              <a:rPr lang="ru-RU" dirty="0"/>
              <a:t> один в одного (у </a:t>
            </a:r>
            <a:r>
              <a:rPr lang="ru-RU" dirty="0" err="1"/>
              <a:t>мозку</a:t>
            </a:r>
            <a:r>
              <a:rPr lang="ru-RU" dirty="0"/>
              <a:t>, </a:t>
            </a:r>
            <a:r>
              <a:rPr lang="ru-RU" dirty="0" err="1"/>
              <a:t>печінці</a:t>
            </a:r>
            <a:r>
              <a:rPr lang="ru-RU" dirty="0"/>
              <a:t>, </a:t>
            </a:r>
            <a:r>
              <a:rPr lang="ru-RU" dirty="0" err="1"/>
              <a:t>жирових</a:t>
            </a:r>
            <a:r>
              <a:rPr lang="ru-RU" dirty="0"/>
              <a:t> </a:t>
            </a:r>
            <a:r>
              <a:rPr lang="ru-RU" dirty="0" err="1"/>
              <a:t>клітинах</a:t>
            </a:r>
            <a:r>
              <a:rPr lang="ru-RU" dirty="0"/>
              <a:t>).</a:t>
            </a:r>
            <a:endParaRPr lang="ru-RU" dirty="0"/>
          </a:p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504056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1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03780"/>
            <a:ext cx="8748464" cy="696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39952" y="692696"/>
            <a:ext cx="4752528" cy="5403304"/>
          </a:xfrm>
        </p:spPr>
        <p:txBody>
          <a:bodyPr/>
          <a:lstStyle/>
          <a:p>
            <a:pPr marL="68580" indent="0">
              <a:buNone/>
            </a:pPr>
            <a:r>
              <a:rPr lang="ru-RU" sz="3200" b="1" i="1" u="sng" dirty="0" err="1" smtClean="0"/>
              <a:t>дигідротестостерон</a:t>
            </a:r>
            <a:endParaRPr lang="ru-RU" sz="3200" b="1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24744"/>
            <a:ext cx="374441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 err="1"/>
              <a:t>Низький</a:t>
            </a:r>
            <a:r>
              <a:rPr lang="ru-RU" b="1" dirty="0"/>
              <a:t> </a:t>
            </a:r>
            <a:r>
              <a:rPr lang="ru-RU" b="1" dirty="0" err="1"/>
              <a:t>рівень</a:t>
            </a:r>
            <a:r>
              <a:rPr lang="ru-RU" b="1" dirty="0"/>
              <a:t> тестостерону </a:t>
            </a:r>
            <a:r>
              <a:rPr lang="ru-RU" b="1" dirty="0" err="1"/>
              <a:t>пов'язують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хворобою Альцгеймера та </a:t>
            </a:r>
            <a:r>
              <a:rPr lang="ru-RU" b="1" dirty="0" err="1"/>
              <a:t>іншими</a:t>
            </a:r>
            <a:r>
              <a:rPr lang="ru-RU" b="1" dirty="0"/>
              <a:t> </a:t>
            </a:r>
            <a:r>
              <a:rPr lang="ru-RU" b="1" dirty="0" err="1"/>
              <a:t>розладами</a:t>
            </a:r>
            <a:r>
              <a:rPr lang="ru-RU" b="1" dirty="0"/>
              <a:t> </a:t>
            </a:r>
            <a:r>
              <a:rPr lang="ru-RU" b="1" dirty="0" err="1"/>
              <a:t>пам'яті</a:t>
            </a:r>
            <a:r>
              <a:rPr lang="ru-RU" b="1" dirty="0"/>
              <a:t>, хворобами </a:t>
            </a:r>
            <a:r>
              <a:rPr lang="ru-RU" b="1" dirty="0" err="1"/>
              <a:t>серця</a:t>
            </a:r>
            <a:r>
              <a:rPr lang="ru-RU" b="1" dirty="0"/>
              <a:t> та </a:t>
            </a:r>
            <a:r>
              <a:rPr lang="ru-RU" b="1" dirty="0" err="1"/>
              <a:t>зниженням</a:t>
            </a:r>
            <a:r>
              <a:rPr lang="ru-RU" b="1" dirty="0"/>
              <a:t> </a:t>
            </a:r>
            <a:r>
              <a:rPr lang="ru-RU" b="1" dirty="0" err="1"/>
              <a:t>щільності</a:t>
            </a:r>
            <a:r>
              <a:rPr lang="ru-RU" b="1" dirty="0"/>
              <a:t> </a:t>
            </a:r>
            <a:r>
              <a:rPr lang="ru-RU" b="1" dirty="0" err="1"/>
              <a:t>кісток</a:t>
            </a:r>
            <a:r>
              <a:rPr lang="ru-RU" b="1" dirty="0"/>
              <a:t>.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01383"/>
            <a:ext cx="4248472" cy="32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5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4176464" cy="720080"/>
          </a:xfrm>
        </p:spPr>
        <p:txBody>
          <a:bodyPr/>
          <a:lstStyle/>
          <a:p>
            <a:r>
              <a:rPr lang="ru-RU" dirty="0" err="1" smtClean="0">
                <a:latin typeface="+mn-lt"/>
              </a:rPr>
              <a:t>Функція</a:t>
            </a:r>
            <a:r>
              <a:rPr lang="ru-RU" dirty="0" smtClean="0">
                <a:latin typeface="+mn-lt"/>
              </a:rPr>
              <a:t> </a:t>
            </a:r>
            <a:r>
              <a:rPr lang="ru-RU" dirty="0" err="1" smtClean="0">
                <a:latin typeface="+mn-lt"/>
              </a:rPr>
              <a:t>андрогенів</a:t>
            </a:r>
            <a:endParaRPr lang="ru-RU" dirty="0">
              <a:latin typeface="+mn-l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323528" y="836712"/>
            <a:ext cx="6048672" cy="5760640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Андрогени</a:t>
            </a:r>
            <a:r>
              <a:rPr lang="ru-RU" sz="2800" b="1" dirty="0"/>
              <a:t> (тестостерон) </a:t>
            </a:r>
            <a:r>
              <a:rPr lang="ru-RU" sz="2800" b="1" dirty="0" err="1"/>
              <a:t>секретуються</a:t>
            </a:r>
            <a:r>
              <a:rPr lang="ru-RU" sz="2800" b="1" dirty="0"/>
              <a:t> у </a:t>
            </a:r>
            <a:r>
              <a:rPr lang="ru-RU" sz="2800" b="1" dirty="0" err="1"/>
              <a:t>клітинах</a:t>
            </a:r>
            <a:r>
              <a:rPr lang="ru-RU" sz="2800" b="1" dirty="0"/>
              <a:t> </a:t>
            </a:r>
            <a:r>
              <a:rPr lang="ru-RU" sz="2800" b="1" dirty="0" err="1"/>
              <a:t>Лейдіга</a:t>
            </a:r>
            <a:r>
              <a:rPr lang="ru-RU" sz="2800" b="1" dirty="0"/>
              <a:t>.</a:t>
            </a:r>
          </a:p>
          <a:p>
            <a:r>
              <a:rPr lang="ru-RU" sz="2800" b="1" dirty="0" err="1"/>
              <a:t>Процес</a:t>
            </a:r>
            <a:r>
              <a:rPr lang="ru-RU" sz="2800" b="1" dirty="0"/>
              <a:t> сперматогенезу в </a:t>
            </a:r>
            <a:r>
              <a:rPr lang="ru-RU" sz="2800" b="1" dirty="0" err="1"/>
              <a:t>клітинах</a:t>
            </a:r>
            <a:r>
              <a:rPr lang="ru-RU" sz="2800" b="1" dirty="0"/>
              <a:t> </a:t>
            </a:r>
            <a:r>
              <a:rPr lang="ru-RU" sz="2800" b="1" dirty="0" err="1"/>
              <a:t>Сертолі</a:t>
            </a:r>
            <a:r>
              <a:rPr lang="ru-RU" sz="2800" b="1" dirty="0"/>
              <a:t> </a:t>
            </a:r>
            <a:r>
              <a:rPr lang="ru-RU" sz="2800" b="1" dirty="0" err="1"/>
              <a:t>регулюється</a:t>
            </a:r>
            <a:r>
              <a:rPr lang="ru-RU" sz="2800" b="1" dirty="0"/>
              <a:t> ФСГ та тестостероном (</a:t>
            </a:r>
            <a:r>
              <a:rPr lang="ru-RU" sz="2800" b="1" dirty="0" err="1"/>
              <a:t>паракринний</a:t>
            </a:r>
            <a:r>
              <a:rPr lang="ru-RU" sz="2800" b="1" dirty="0"/>
              <a:t> </a:t>
            </a:r>
            <a:r>
              <a:rPr lang="ru-RU" sz="2800" b="1" dirty="0" err="1"/>
              <a:t>ефект</a:t>
            </a:r>
            <a:r>
              <a:rPr lang="ru-RU" sz="2800" b="1" dirty="0"/>
              <a:t> </a:t>
            </a:r>
            <a:r>
              <a:rPr lang="ru-RU" sz="2800" b="1" dirty="0" err="1"/>
              <a:t>сусідніх</a:t>
            </a:r>
            <a:r>
              <a:rPr lang="ru-RU" sz="2800" b="1" dirty="0"/>
              <a:t> </a:t>
            </a:r>
            <a:r>
              <a:rPr lang="ru-RU" sz="2800" b="1" dirty="0" err="1"/>
              <a:t>клітин</a:t>
            </a:r>
            <a:r>
              <a:rPr lang="ru-RU" sz="2800" b="1" dirty="0"/>
              <a:t> </a:t>
            </a:r>
            <a:r>
              <a:rPr lang="ru-RU" sz="2800" b="1" dirty="0" err="1"/>
              <a:t>Лейдіга</a:t>
            </a:r>
            <a:r>
              <a:rPr lang="ru-RU" sz="2800" b="1" dirty="0"/>
              <a:t>).</a:t>
            </a:r>
          </a:p>
          <a:p>
            <a:r>
              <a:rPr lang="ru-RU" sz="2800" b="1" dirty="0" err="1"/>
              <a:t>Крім</a:t>
            </a:r>
            <a:r>
              <a:rPr lang="ru-RU" sz="2800" b="1" dirty="0"/>
              <a:t> того, для </a:t>
            </a:r>
            <a:r>
              <a:rPr lang="ru-RU" sz="2800" b="1" dirty="0" err="1"/>
              <a:t>функціонування</a:t>
            </a:r>
            <a:r>
              <a:rPr lang="ru-RU" sz="2800" b="1" dirty="0"/>
              <a:t> </a:t>
            </a:r>
            <a:r>
              <a:rPr lang="ru-RU" sz="2800" b="1" dirty="0" err="1"/>
              <a:t>простати</a:t>
            </a:r>
            <a:r>
              <a:rPr lang="ru-RU" sz="2800" b="1" dirty="0"/>
              <a:t> та проток, так само </a:t>
            </a:r>
            <a:r>
              <a:rPr lang="ru-RU" sz="2800" b="1" dirty="0" err="1"/>
              <a:t>потрібна</a:t>
            </a:r>
            <a:r>
              <a:rPr lang="ru-RU" sz="2800" b="1" dirty="0"/>
              <a:t> </a:t>
            </a:r>
            <a:r>
              <a:rPr lang="ru-RU" sz="2800" b="1" dirty="0" err="1"/>
              <a:t>висока</a:t>
            </a:r>
            <a:r>
              <a:rPr lang="ru-RU" sz="2800" b="1" dirty="0"/>
              <a:t> </a:t>
            </a:r>
            <a:r>
              <a:rPr lang="ru-RU" sz="2800" b="1" dirty="0" err="1"/>
              <a:t>концентрація</a:t>
            </a:r>
            <a:r>
              <a:rPr lang="ru-RU" sz="2800" b="1" dirty="0"/>
              <a:t> </a:t>
            </a:r>
            <a:r>
              <a:rPr lang="ru-RU" sz="2800" b="1" dirty="0" err="1"/>
              <a:t>андрогенів</a:t>
            </a:r>
            <a:r>
              <a:rPr lang="ru-RU" sz="2800" b="1" dirty="0"/>
              <a:t>: тут з тестостерону </a:t>
            </a:r>
            <a:r>
              <a:rPr lang="ru-RU" sz="2800" b="1" dirty="0" err="1"/>
              <a:t>утворюється</a:t>
            </a:r>
            <a:r>
              <a:rPr lang="ru-RU" sz="2800" b="1" dirty="0"/>
              <a:t> активна форма </a:t>
            </a:r>
            <a:r>
              <a:rPr lang="ru-RU" sz="2800" b="1" dirty="0" err="1"/>
              <a:t>його</a:t>
            </a:r>
            <a:r>
              <a:rPr lang="ru-RU" sz="2800" b="1" dirty="0"/>
              <a:t> (5,-ДГТ-</a:t>
            </a:r>
            <a:r>
              <a:rPr lang="ru-RU" sz="2800" b="1" dirty="0" err="1"/>
              <a:t>дигідротестостерон</a:t>
            </a:r>
            <a:r>
              <a:rPr lang="ru-RU" sz="2800" b="1" dirty="0"/>
              <a:t>).</a:t>
            </a:r>
            <a:endParaRPr lang="ru-RU" sz="2000" b="1" dirty="0" smtClean="0"/>
          </a:p>
          <a:p>
            <a:endParaRPr lang="ru-RU" dirty="0"/>
          </a:p>
          <a:p>
            <a:endParaRPr lang="ru-RU" dirty="0"/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300192" y="980728"/>
            <a:ext cx="2736304" cy="5616624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Рецептори</a:t>
            </a:r>
            <a:r>
              <a:rPr lang="ru-RU" dirty="0"/>
              <a:t> до </a:t>
            </a:r>
            <a:r>
              <a:rPr lang="ru-RU" dirty="0" err="1"/>
              <a:t>андрогенів</a:t>
            </a:r>
            <a:r>
              <a:rPr lang="ru-RU" dirty="0"/>
              <a:t> є й у </a:t>
            </a:r>
            <a:r>
              <a:rPr lang="ru-RU" dirty="0" err="1"/>
              <a:t>ретикулярній</a:t>
            </a:r>
            <a:r>
              <a:rPr lang="ru-RU" dirty="0"/>
              <a:t> </a:t>
            </a:r>
            <a:r>
              <a:rPr lang="ru-RU" dirty="0" err="1"/>
              <a:t>формації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.</a:t>
            </a:r>
          </a:p>
          <a:p>
            <a:r>
              <a:rPr lang="ru-RU" dirty="0" err="1"/>
              <a:t>Андрогени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на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латералізації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20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076056" y="908720"/>
            <a:ext cx="3839344" cy="5098380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/>
              <a:t>андрогени</a:t>
            </a:r>
            <a:r>
              <a:rPr lang="ru-RU" dirty="0"/>
              <a:t> (як у </a:t>
            </a:r>
            <a:r>
              <a:rPr lang="ru-RU" dirty="0" err="1"/>
              <a:t>чоловіків</a:t>
            </a:r>
            <a:r>
              <a:rPr lang="ru-RU" dirty="0"/>
              <a:t>, так і у </a:t>
            </a:r>
            <a:r>
              <a:rPr lang="ru-RU" dirty="0" err="1"/>
              <a:t>жінок</a:t>
            </a:r>
            <a:r>
              <a:rPr lang="ru-RU" dirty="0"/>
              <a:t>) через </a:t>
            </a:r>
            <a:r>
              <a:rPr lang="ru-RU" dirty="0" err="1"/>
              <a:t>гіпоталамус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гетеросексуальний</a:t>
            </a:r>
            <a:r>
              <a:rPr lang="ru-RU" dirty="0"/>
              <a:t> потяг.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395536" y="188640"/>
            <a:ext cx="4824536" cy="5818460"/>
          </a:xfrm>
        </p:spPr>
        <p:txBody>
          <a:bodyPr>
            <a:noAutofit/>
          </a:bodyPr>
          <a:lstStyle/>
          <a:p>
            <a:r>
              <a:rPr lang="ru-RU" sz="3200" dirty="0" err="1"/>
              <a:t>Рецептори</a:t>
            </a:r>
            <a:r>
              <a:rPr lang="ru-RU" sz="3200" dirty="0"/>
              <a:t> до </a:t>
            </a:r>
            <a:r>
              <a:rPr lang="ru-RU" sz="3200" dirty="0" err="1"/>
              <a:t>андрогенів</a:t>
            </a:r>
            <a:r>
              <a:rPr lang="ru-RU" sz="3200" dirty="0"/>
              <a:t> широко </a:t>
            </a:r>
            <a:r>
              <a:rPr lang="ru-RU" sz="3200" dirty="0" err="1"/>
              <a:t>представлені</a:t>
            </a:r>
            <a:r>
              <a:rPr lang="ru-RU" sz="3200" dirty="0"/>
              <a:t> в </a:t>
            </a:r>
            <a:r>
              <a:rPr lang="ru-RU" sz="3200" dirty="0" err="1"/>
              <a:t>багатьох</a:t>
            </a:r>
            <a:r>
              <a:rPr lang="ru-RU" sz="3200" dirty="0"/>
              <a:t> </a:t>
            </a:r>
            <a:r>
              <a:rPr lang="ru-RU" sz="3200" dirty="0" err="1"/>
              <a:t>відділах</a:t>
            </a:r>
            <a:r>
              <a:rPr lang="ru-RU" sz="3200" dirty="0"/>
              <a:t> ЦНС (аж до кори великих </a:t>
            </a:r>
            <a:r>
              <a:rPr lang="ru-RU" sz="3200" dirty="0" err="1"/>
              <a:t>півкуль</a:t>
            </a:r>
            <a:r>
              <a:rPr lang="ru-RU" sz="3200" dirty="0"/>
              <a:t>), структурах </a:t>
            </a:r>
            <a:r>
              <a:rPr lang="ru-RU" sz="3200" dirty="0" err="1"/>
              <a:t>лімбічної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, </a:t>
            </a:r>
            <a:r>
              <a:rPr lang="ru-RU" sz="3200" dirty="0" err="1"/>
              <a:t>активність</a:t>
            </a:r>
            <a:r>
              <a:rPr lang="ru-RU" sz="3200" dirty="0"/>
              <a:t> </a:t>
            </a:r>
            <a:r>
              <a:rPr lang="ru-RU" sz="3200" dirty="0" err="1"/>
              <a:t>яких</a:t>
            </a:r>
            <a:r>
              <a:rPr lang="ru-RU" sz="3200" dirty="0"/>
              <a:t> </a:t>
            </a:r>
            <a:r>
              <a:rPr lang="ru-RU" sz="3200" dirty="0" err="1"/>
              <a:t>забезпечує</a:t>
            </a:r>
            <a:r>
              <a:rPr lang="ru-RU" sz="3200" dirty="0"/>
              <a:t> </a:t>
            </a:r>
            <a:r>
              <a:rPr lang="ru-RU" sz="3200" dirty="0" err="1"/>
              <a:t>появу</a:t>
            </a:r>
            <a:r>
              <a:rPr lang="ru-RU" sz="3200" dirty="0"/>
              <a:t> </a:t>
            </a:r>
            <a:r>
              <a:rPr lang="ru-RU" sz="3200" dirty="0" err="1"/>
              <a:t>емоцій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забезпечують</a:t>
            </a:r>
            <a:r>
              <a:rPr lang="ru-RU" sz="3200" dirty="0"/>
              <a:t> </a:t>
            </a:r>
            <a:r>
              <a:rPr lang="ru-RU" sz="3200" dirty="0" err="1"/>
              <a:t>їх</a:t>
            </a:r>
            <a:r>
              <a:rPr lang="ru-RU" sz="3200" dirty="0"/>
              <a:t> </a:t>
            </a:r>
            <a:r>
              <a:rPr lang="ru-RU" sz="3200" dirty="0" err="1"/>
              <a:t>зв'язок</a:t>
            </a:r>
            <a:r>
              <a:rPr lang="ru-RU" sz="3200" dirty="0"/>
              <a:t> </a:t>
            </a:r>
            <a:r>
              <a:rPr lang="ru-RU" sz="3200" dirty="0" err="1"/>
              <a:t>зі</a:t>
            </a:r>
            <a:r>
              <a:rPr lang="ru-RU" sz="3200" dirty="0"/>
              <a:t> </a:t>
            </a:r>
            <a:r>
              <a:rPr lang="ru-RU" sz="3200" dirty="0" err="1"/>
              <a:t>статевими</a:t>
            </a:r>
            <a:r>
              <a:rPr lang="ru-RU" sz="3200" dirty="0"/>
              <a:t> рефлексами.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3064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0" y="116632"/>
            <a:ext cx="9144000" cy="655272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r>
              <a:rPr lang="ru-RU" sz="5800" b="1" dirty="0" err="1"/>
              <a:t>Андрогени</a:t>
            </a:r>
            <a:r>
              <a:rPr lang="ru-RU" sz="5800" b="1" dirty="0"/>
              <a:t> - </a:t>
            </a:r>
            <a:r>
              <a:rPr lang="ru-RU" sz="5800" b="1" dirty="0" err="1"/>
              <a:t>мають</a:t>
            </a:r>
            <a:r>
              <a:rPr lang="ru-RU" sz="5800" b="1" dirty="0"/>
              <a:t> </a:t>
            </a:r>
            <a:r>
              <a:rPr lang="ru-RU" sz="5800" b="1" dirty="0" err="1"/>
              <a:t>сильну</a:t>
            </a:r>
            <a:r>
              <a:rPr lang="ru-RU" sz="5800" b="1" dirty="0"/>
              <a:t> </a:t>
            </a:r>
            <a:r>
              <a:rPr lang="ru-RU" sz="5800" b="1" dirty="0" err="1"/>
              <a:t>анаболічну</a:t>
            </a:r>
            <a:r>
              <a:rPr lang="ru-RU" sz="5800" b="1" dirty="0"/>
              <a:t> та </a:t>
            </a:r>
            <a:r>
              <a:rPr lang="ru-RU" sz="5800" b="1" dirty="0" err="1"/>
              <a:t>антикатаболічну</a:t>
            </a:r>
            <a:r>
              <a:rPr lang="ru-RU" sz="5800" b="1" dirty="0"/>
              <a:t> </a:t>
            </a:r>
            <a:r>
              <a:rPr lang="ru-RU" sz="5800" b="1" dirty="0" err="1"/>
              <a:t>дію</a:t>
            </a:r>
            <a:r>
              <a:rPr lang="ru-RU" sz="5800" b="1" dirty="0"/>
              <a:t>, </a:t>
            </a:r>
            <a:r>
              <a:rPr lang="ru-RU" sz="5800" b="1" dirty="0" err="1"/>
              <a:t>підвищують</a:t>
            </a:r>
            <a:r>
              <a:rPr lang="ru-RU" sz="5800" b="1" dirty="0"/>
              <a:t> синтез </a:t>
            </a:r>
            <a:r>
              <a:rPr lang="ru-RU" sz="5800" b="1" dirty="0" err="1"/>
              <a:t>білків</a:t>
            </a:r>
            <a:r>
              <a:rPr lang="ru-RU" sz="5800" b="1" dirty="0"/>
              <a:t> і </a:t>
            </a:r>
            <a:r>
              <a:rPr lang="ru-RU" sz="5800" b="1" dirty="0" err="1"/>
              <a:t>гальмують</a:t>
            </a:r>
            <a:r>
              <a:rPr lang="ru-RU" sz="5800" b="1" dirty="0"/>
              <a:t> </a:t>
            </a:r>
            <a:r>
              <a:rPr lang="ru-RU" sz="5800" b="1" dirty="0" err="1"/>
              <a:t>їх</a:t>
            </a:r>
            <a:r>
              <a:rPr lang="ru-RU" sz="5800" b="1" dirty="0"/>
              <a:t> </a:t>
            </a:r>
            <a:r>
              <a:rPr lang="ru-RU" sz="5800" b="1" dirty="0" err="1"/>
              <a:t>розпад</a:t>
            </a:r>
            <a:r>
              <a:rPr lang="ru-RU" sz="5800" b="1" dirty="0"/>
              <a:t>. </a:t>
            </a:r>
            <a:r>
              <a:rPr lang="ru-RU" sz="5800" b="1" dirty="0" err="1"/>
              <a:t>Підвищують</a:t>
            </a:r>
            <a:r>
              <a:rPr lang="ru-RU" sz="5800" b="1" dirty="0"/>
              <a:t> </a:t>
            </a:r>
            <a:r>
              <a:rPr lang="ru-RU" sz="5800" b="1" dirty="0" err="1"/>
              <a:t>утилізацію</a:t>
            </a:r>
            <a:r>
              <a:rPr lang="ru-RU" sz="5800" b="1" dirty="0"/>
              <a:t> </a:t>
            </a:r>
            <a:r>
              <a:rPr lang="ru-RU" sz="5800" b="1" dirty="0" err="1"/>
              <a:t>глюкози</a:t>
            </a:r>
            <a:r>
              <a:rPr lang="ru-RU" sz="5800" b="1" dirty="0"/>
              <a:t>. </a:t>
            </a:r>
            <a:r>
              <a:rPr lang="ru-RU" sz="5800" b="1" dirty="0" err="1"/>
              <a:t>Знижують</a:t>
            </a:r>
            <a:r>
              <a:rPr lang="ru-RU" sz="5800" b="1" dirty="0"/>
              <a:t> </a:t>
            </a:r>
            <a:r>
              <a:rPr lang="ru-RU" sz="5800" b="1" dirty="0" err="1"/>
              <a:t>рівень</a:t>
            </a:r>
            <a:r>
              <a:rPr lang="ru-RU" sz="5800" b="1" dirty="0"/>
              <a:t> </a:t>
            </a:r>
            <a:r>
              <a:rPr lang="ru-RU" sz="5800" b="1" dirty="0" err="1"/>
              <a:t>глюкози</a:t>
            </a:r>
            <a:r>
              <a:rPr lang="ru-RU" sz="5800" b="1" dirty="0"/>
              <a:t> у </a:t>
            </a:r>
            <a:r>
              <a:rPr lang="ru-RU" sz="5800" b="1" dirty="0" err="1"/>
              <a:t>крові</a:t>
            </a:r>
            <a:r>
              <a:rPr lang="ru-RU" sz="5800" b="1" dirty="0"/>
              <a:t>. </a:t>
            </a:r>
            <a:r>
              <a:rPr lang="ru-RU" sz="5800" b="1" dirty="0" err="1"/>
              <a:t>Збільшують</a:t>
            </a:r>
            <a:r>
              <a:rPr lang="ru-RU" sz="5800" b="1" dirty="0"/>
              <a:t> </a:t>
            </a:r>
            <a:r>
              <a:rPr lang="ru-RU" sz="5800" b="1" dirty="0" err="1"/>
              <a:t>м'язову</a:t>
            </a:r>
            <a:r>
              <a:rPr lang="ru-RU" sz="5800" b="1" dirty="0"/>
              <a:t> </a:t>
            </a:r>
            <a:r>
              <a:rPr lang="ru-RU" sz="5800" b="1" dirty="0" err="1"/>
              <a:t>масу</a:t>
            </a:r>
            <a:r>
              <a:rPr lang="ru-RU" sz="5800" b="1" dirty="0"/>
              <a:t> та силу.</a:t>
            </a:r>
          </a:p>
          <a:p>
            <a:pPr>
              <a:lnSpc>
                <a:spcPct val="80000"/>
              </a:lnSpc>
            </a:pPr>
            <a:endParaRPr lang="ru-RU" sz="5800" b="1" dirty="0"/>
          </a:p>
          <a:p>
            <a:pPr>
              <a:lnSpc>
                <a:spcPct val="80000"/>
              </a:lnSpc>
            </a:pPr>
            <a:r>
              <a:rPr lang="ru-RU" sz="5800" b="1" dirty="0"/>
              <a:t>  </a:t>
            </a:r>
            <a:r>
              <a:rPr lang="ru-RU" sz="5800" b="1" dirty="0" err="1"/>
              <a:t>Сприяють</a:t>
            </a:r>
            <a:r>
              <a:rPr lang="ru-RU" sz="5800" b="1" dirty="0"/>
              <a:t> </a:t>
            </a:r>
            <a:r>
              <a:rPr lang="ru-RU" sz="5800" b="1" dirty="0" err="1"/>
              <a:t>зниженню</a:t>
            </a:r>
            <a:r>
              <a:rPr lang="ru-RU" sz="5800" b="1" dirty="0"/>
              <a:t> </a:t>
            </a:r>
            <a:r>
              <a:rPr lang="ru-RU" sz="5800" b="1" dirty="0" err="1"/>
              <a:t>загальної</a:t>
            </a:r>
            <a:r>
              <a:rPr lang="ru-RU" sz="5800" b="1" dirty="0"/>
              <a:t> </a:t>
            </a:r>
            <a:r>
              <a:rPr lang="ru-RU" sz="5800" b="1" dirty="0" err="1"/>
              <a:t>кількості</a:t>
            </a:r>
            <a:r>
              <a:rPr lang="ru-RU" sz="5800" b="1" dirty="0"/>
              <a:t> </a:t>
            </a:r>
            <a:r>
              <a:rPr lang="ru-RU" sz="5800" b="1" dirty="0" err="1"/>
              <a:t>підшкірного</a:t>
            </a:r>
            <a:r>
              <a:rPr lang="ru-RU" sz="5800" b="1" dirty="0"/>
              <a:t> жиру та </a:t>
            </a:r>
            <a:r>
              <a:rPr lang="ru-RU" sz="5800" b="1" dirty="0" err="1"/>
              <a:t>зменшенню</a:t>
            </a:r>
            <a:r>
              <a:rPr lang="ru-RU" sz="5800" b="1" dirty="0"/>
              <a:t> </a:t>
            </a:r>
            <a:r>
              <a:rPr lang="ru-RU" sz="5800" b="1" dirty="0" err="1"/>
              <a:t>жирової</a:t>
            </a:r>
            <a:r>
              <a:rPr lang="ru-RU" sz="5800" b="1" dirty="0"/>
              <a:t> </a:t>
            </a:r>
            <a:r>
              <a:rPr lang="ru-RU" sz="5800" b="1" dirty="0" err="1"/>
              <a:t>маси</a:t>
            </a:r>
            <a:r>
              <a:rPr lang="ru-RU" sz="5800" b="1" dirty="0"/>
              <a:t> по </a:t>
            </a:r>
            <a:r>
              <a:rPr lang="ru-RU" sz="5800" b="1" dirty="0" err="1"/>
              <a:t>відношенню</a:t>
            </a:r>
            <a:r>
              <a:rPr lang="ru-RU" sz="5800" b="1" dirty="0"/>
              <a:t> до </a:t>
            </a:r>
            <a:r>
              <a:rPr lang="ru-RU" sz="5800" b="1" dirty="0" err="1"/>
              <a:t>м'язової</a:t>
            </a:r>
            <a:r>
              <a:rPr lang="ru-RU" sz="5800" b="1" dirty="0"/>
              <a:t> </a:t>
            </a:r>
            <a:r>
              <a:rPr lang="ru-RU" sz="5800" b="1" dirty="0" err="1"/>
              <a:t>маси</a:t>
            </a:r>
            <a:r>
              <a:rPr lang="ru-RU" sz="5800" b="1" dirty="0"/>
              <a:t>, але </a:t>
            </a:r>
            <a:r>
              <a:rPr lang="ru-RU" sz="5800" b="1" dirty="0" err="1"/>
              <a:t>можуть</a:t>
            </a:r>
            <a:r>
              <a:rPr lang="ru-RU" sz="5800" b="1" dirty="0"/>
              <a:t> </a:t>
            </a:r>
            <a:r>
              <a:rPr lang="ru-RU" sz="5800" b="1" dirty="0" err="1"/>
              <a:t>збільшити</a:t>
            </a:r>
            <a:r>
              <a:rPr lang="ru-RU" sz="5800" b="1" dirty="0"/>
              <a:t> </a:t>
            </a:r>
            <a:r>
              <a:rPr lang="ru-RU" sz="5800" b="1" dirty="0" err="1"/>
              <a:t>відкладення</a:t>
            </a:r>
            <a:r>
              <a:rPr lang="ru-RU" sz="5800" b="1" dirty="0"/>
              <a:t> жиру за </a:t>
            </a:r>
            <a:r>
              <a:rPr lang="ru-RU" sz="5800" b="1" dirty="0" err="1"/>
              <a:t>чоловічим</a:t>
            </a:r>
            <a:r>
              <a:rPr lang="ru-RU" sz="5800" b="1" dirty="0"/>
              <a:t> типом (на </a:t>
            </a:r>
            <a:r>
              <a:rPr lang="ru-RU" sz="5800" b="1" dirty="0" err="1"/>
              <a:t>животі</a:t>
            </a:r>
            <a:r>
              <a:rPr lang="ru-RU" sz="5800" b="1" dirty="0"/>
              <a:t>) при </a:t>
            </a:r>
            <a:r>
              <a:rPr lang="ru-RU" sz="5800" b="1" dirty="0" err="1"/>
              <a:t>одночасному</a:t>
            </a:r>
            <a:r>
              <a:rPr lang="ru-RU" sz="5800" b="1" dirty="0"/>
              <a:t> </a:t>
            </a:r>
            <a:r>
              <a:rPr lang="ru-RU" sz="5800" b="1" dirty="0" err="1"/>
              <a:t>зменшенні</a:t>
            </a:r>
            <a:r>
              <a:rPr lang="ru-RU" sz="5800" b="1" dirty="0"/>
              <a:t> </a:t>
            </a:r>
            <a:r>
              <a:rPr lang="ru-RU" sz="5800" b="1" dirty="0" err="1"/>
              <a:t>відкладень</a:t>
            </a:r>
            <a:r>
              <a:rPr lang="ru-RU" sz="5800" b="1" dirty="0"/>
              <a:t> жиру в </a:t>
            </a:r>
            <a:r>
              <a:rPr lang="ru-RU" sz="5800" b="1" dirty="0" err="1"/>
              <a:t>типово</a:t>
            </a:r>
            <a:r>
              <a:rPr lang="ru-RU" sz="5800" b="1" dirty="0"/>
              <a:t> </a:t>
            </a:r>
            <a:r>
              <a:rPr lang="ru-RU" sz="5800" b="1" dirty="0" err="1"/>
              <a:t>жіночих</a:t>
            </a:r>
            <a:r>
              <a:rPr lang="ru-RU" sz="5800" b="1" dirty="0"/>
              <a:t> </a:t>
            </a:r>
            <a:r>
              <a:rPr lang="ru-RU" sz="5800" b="1" dirty="0" err="1"/>
              <a:t>місцях</a:t>
            </a:r>
            <a:r>
              <a:rPr lang="ru-RU" sz="5800" b="1" dirty="0"/>
              <a:t> (</a:t>
            </a:r>
            <a:r>
              <a:rPr lang="ru-RU" sz="5800" b="1" dirty="0" err="1"/>
              <a:t>ягідниці</a:t>
            </a:r>
            <a:r>
              <a:rPr lang="ru-RU" sz="5800" b="1" dirty="0"/>
              <a:t> та стегна, груди).</a:t>
            </a:r>
            <a:endParaRPr lang="ru-RU" sz="4400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144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6489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404664"/>
            <a:ext cx="8447856" cy="56024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dirty="0" err="1"/>
              <a:t>Знижують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холестерину та </a:t>
            </a:r>
            <a:r>
              <a:rPr lang="ru-RU" dirty="0" err="1"/>
              <a:t>ліпідів</a:t>
            </a:r>
            <a:r>
              <a:rPr lang="ru-RU" dirty="0"/>
              <a:t> у </a:t>
            </a:r>
            <a:r>
              <a:rPr lang="ru-RU" dirty="0" err="1"/>
              <a:t>крові</a:t>
            </a:r>
            <a:r>
              <a:rPr lang="ru-RU" dirty="0"/>
              <a:t>, </a:t>
            </a:r>
            <a:r>
              <a:rPr lang="ru-RU" dirty="0" err="1"/>
              <a:t>гальмують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атеросклерозу та </a:t>
            </a:r>
            <a:r>
              <a:rPr lang="ru-RU" dirty="0" err="1"/>
              <a:t>серцево-судинних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, але </a:t>
            </a:r>
            <a:r>
              <a:rPr lang="ru-RU" dirty="0" err="1"/>
              <a:t>меншою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естрогени</a:t>
            </a:r>
            <a:r>
              <a:rPr lang="ru-RU" dirty="0"/>
              <a:t> (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тому у </a:t>
            </a:r>
            <a:r>
              <a:rPr lang="ru-RU" dirty="0" err="1"/>
              <a:t>чоловіків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менша</a:t>
            </a:r>
            <a:r>
              <a:rPr lang="ru-RU" dirty="0"/>
              <a:t> та </a:t>
            </a:r>
            <a:r>
              <a:rPr lang="ru-RU" dirty="0" err="1"/>
              <a:t>серцево-судинні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частіше</a:t>
            </a:r>
            <a:r>
              <a:rPr lang="ru-RU" dirty="0"/>
              <a:t> і </a:t>
            </a:r>
            <a:r>
              <a:rPr lang="ru-RU" dirty="0" err="1"/>
              <a:t>розвиваються</a:t>
            </a:r>
            <a:r>
              <a:rPr lang="ru-RU" dirty="0"/>
              <a:t> у </a:t>
            </a:r>
            <a:r>
              <a:rPr lang="ru-RU" dirty="0" err="1"/>
              <a:t>молодшому</a:t>
            </a:r>
            <a:r>
              <a:rPr lang="ru-RU" dirty="0"/>
              <a:t> </a:t>
            </a:r>
            <a:r>
              <a:rPr lang="ru-RU" dirty="0" err="1"/>
              <a:t>віці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</a:t>
            </a:r>
            <a:r>
              <a:rPr lang="ru-RU" dirty="0" err="1"/>
              <a:t>жінок</a:t>
            </a:r>
            <a:r>
              <a:rPr lang="ru-RU" dirty="0"/>
              <a:t>) .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 err="1"/>
              <a:t>Андрогени</a:t>
            </a:r>
            <a:r>
              <a:rPr lang="ru-RU" dirty="0"/>
              <a:t> </a:t>
            </a:r>
            <a:r>
              <a:rPr lang="ru-RU" dirty="0" err="1"/>
              <a:t>підвищують</a:t>
            </a:r>
            <a:r>
              <a:rPr lang="ru-RU" dirty="0"/>
              <a:t> </a:t>
            </a:r>
            <a:r>
              <a:rPr lang="ru-RU" dirty="0" err="1"/>
              <a:t>збудливість</a:t>
            </a:r>
            <a:r>
              <a:rPr lang="ru-RU" dirty="0"/>
              <a:t> </a:t>
            </a:r>
            <a:r>
              <a:rPr lang="ru-RU" dirty="0" err="1"/>
              <a:t>психосексуальних</a:t>
            </a:r>
            <a:r>
              <a:rPr lang="ru-RU" dirty="0"/>
              <a:t> </a:t>
            </a:r>
            <a:r>
              <a:rPr lang="ru-RU" dirty="0" err="1"/>
              <a:t>центрів</a:t>
            </a:r>
            <a:r>
              <a:rPr lang="ru-RU" dirty="0"/>
              <a:t> ЦНС, </a:t>
            </a:r>
            <a:r>
              <a:rPr lang="ru-RU" dirty="0" err="1"/>
              <a:t>лібідо</a:t>
            </a:r>
            <a:r>
              <a:rPr lang="ru-RU" dirty="0"/>
              <a:t> в </a:t>
            </a:r>
            <a:r>
              <a:rPr lang="ru-RU" dirty="0" err="1"/>
              <a:t>обох</a:t>
            </a:r>
            <a:r>
              <a:rPr lang="ru-RU" dirty="0"/>
              <a:t> статей, частоту та силу </a:t>
            </a:r>
            <a:r>
              <a:rPr lang="ru-RU" dirty="0" err="1"/>
              <a:t>ерекції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2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ъект 3"/>
          <p:cNvSpPr>
            <a:spLocks noGrp="1"/>
          </p:cNvSpPr>
          <p:nvPr>
            <p:ph sz="half" idx="2"/>
          </p:nvPr>
        </p:nvSpPr>
        <p:spPr>
          <a:xfrm>
            <a:off x="684213" y="404813"/>
            <a:ext cx="7773987" cy="5691187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паращитовидних</a:t>
            </a:r>
            <a:r>
              <a:rPr lang="ru-RU" dirty="0"/>
              <a:t> </a:t>
            </a:r>
            <a:r>
              <a:rPr lang="ru-RU" dirty="0" err="1"/>
              <a:t>залоз</a:t>
            </a:r>
            <a:r>
              <a:rPr lang="ru-RU" dirty="0"/>
              <a:t> </a:t>
            </a:r>
            <a:r>
              <a:rPr lang="ru-RU" dirty="0" err="1"/>
              <a:t>синтезується</a:t>
            </a:r>
            <a:r>
              <a:rPr lang="ru-RU" dirty="0"/>
              <a:t> </a:t>
            </a:r>
            <a:r>
              <a:rPr lang="ru-RU" dirty="0" err="1"/>
              <a:t>білок</a:t>
            </a:r>
            <a:r>
              <a:rPr lang="ru-RU" dirty="0"/>
              <a:t> (мол. </a:t>
            </a:r>
            <a:r>
              <a:rPr lang="ru-RU" dirty="0" err="1"/>
              <a:t>масою</a:t>
            </a:r>
            <a:r>
              <a:rPr lang="ru-RU" dirty="0"/>
              <a:t> 9500) - </a:t>
            </a:r>
            <a:r>
              <a:rPr lang="ru-RU" dirty="0" err="1"/>
              <a:t>паратгормон</a:t>
            </a:r>
            <a:r>
              <a:rPr lang="ru-RU" dirty="0"/>
              <a:t>.</a:t>
            </a:r>
          </a:p>
          <a:p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концентрація</a:t>
            </a:r>
            <a:r>
              <a:rPr lang="ru-RU" dirty="0"/>
              <a:t> </a:t>
            </a:r>
            <a:r>
              <a:rPr lang="ru-RU" dirty="0" err="1"/>
              <a:t>кальцію</a:t>
            </a:r>
            <a:r>
              <a:rPr lang="ru-RU" dirty="0"/>
              <a:t> в </a:t>
            </a:r>
            <a:r>
              <a:rPr lang="ru-RU" dirty="0" err="1"/>
              <a:t>плазмі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секреції</a:t>
            </a:r>
            <a:r>
              <a:rPr lang="ru-RU" dirty="0"/>
              <a:t>, а </a:t>
            </a:r>
            <a:r>
              <a:rPr lang="ru-RU" dirty="0" err="1"/>
              <a:t>висока</a:t>
            </a:r>
            <a:r>
              <a:rPr lang="ru-RU" dirty="0"/>
              <a:t> - </a:t>
            </a:r>
            <a:r>
              <a:rPr lang="ru-RU" dirty="0" err="1"/>
              <a:t>розпаду</a:t>
            </a:r>
            <a:r>
              <a:rPr lang="ru-RU" dirty="0"/>
              <a:t> </a:t>
            </a:r>
            <a:r>
              <a:rPr lang="ru-RU" dirty="0" err="1"/>
              <a:t>більшої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синтезованого</a:t>
            </a:r>
            <a:r>
              <a:rPr lang="ru-RU" dirty="0"/>
              <a:t> гормону. При </a:t>
            </a:r>
            <a:r>
              <a:rPr lang="ru-RU" dirty="0" err="1"/>
              <a:t>низькій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</a:t>
            </a:r>
            <a:r>
              <a:rPr lang="ru-RU" dirty="0" err="1"/>
              <a:t>кальцію</a:t>
            </a:r>
            <a:r>
              <a:rPr lang="ru-RU" dirty="0"/>
              <a:t> синтез гормону </a:t>
            </a:r>
            <a:r>
              <a:rPr lang="ru-RU" dirty="0" err="1"/>
              <a:t>зростає</a:t>
            </a:r>
            <a:r>
              <a:rPr lang="ru-RU" dirty="0"/>
              <a:t> </a:t>
            </a:r>
            <a:r>
              <a:rPr lang="ru-RU" dirty="0" err="1"/>
              <a:t>головним</a:t>
            </a:r>
            <a:r>
              <a:rPr lang="ru-RU" dirty="0"/>
              <a:t> чином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стимуляції</a:t>
            </a:r>
            <a:r>
              <a:rPr lang="ru-RU" dirty="0"/>
              <a:t> </a:t>
            </a:r>
            <a:r>
              <a:rPr lang="ru-RU" dirty="0" err="1"/>
              <a:t>проліферації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околощитовидных </a:t>
            </a:r>
            <a:r>
              <a:rPr lang="ru-RU" dirty="0" err="1"/>
              <a:t>залоз</a:t>
            </a:r>
            <a:r>
              <a:rPr lang="ru-RU" dirty="0"/>
              <a:t>.</a:t>
            </a:r>
          </a:p>
          <a:p>
            <a:r>
              <a:rPr lang="ru-RU" dirty="0" err="1"/>
              <a:t>Основний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ПТГ </a:t>
            </a:r>
            <a:r>
              <a:rPr lang="ru-RU" dirty="0" err="1"/>
              <a:t>полягає</a:t>
            </a:r>
            <a:r>
              <a:rPr lang="ru-RU" dirty="0"/>
              <a:t> у </a:t>
            </a:r>
            <a:r>
              <a:rPr lang="ru-RU" dirty="0" err="1"/>
              <a:t>стимуляції</a:t>
            </a:r>
            <a:r>
              <a:rPr lang="ru-RU" dirty="0"/>
              <a:t> </a:t>
            </a:r>
            <a:r>
              <a:rPr lang="ru-RU" dirty="0" err="1"/>
              <a:t>реабсорбції</a:t>
            </a:r>
            <a:r>
              <a:rPr lang="ru-RU" dirty="0"/>
              <a:t> </a:t>
            </a:r>
            <a:r>
              <a:rPr lang="ru-RU" dirty="0" err="1"/>
              <a:t>кальцію</a:t>
            </a:r>
            <a:r>
              <a:rPr lang="ru-RU" dirty="0"/>
              <a:t> у </a:t>
            </a:r>
            <a:r>
              <a:rPr lang="ru-RU" dirty="0" err="1"/>
              <a:t>канальцях</a:t>
            </a:r>
            <a:r>
              <a:rPr lang="ru-RU" dirty="0"/>
              <a:t> </a:t>
            </a:r>
            <a:r>
              <a:rPr lang="ru-RU" dirty="0" err="1"/>
              <a:t>нирок</a:t>
            </a:r>
            <a:r>
              <a:rPr lang="ru-RU" dirty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285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0" y="116632"/>
            <a:ext cx="9144000" cy="640871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</a:rPr>
              <a:t>Андрогены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</a:rPr>
              <a:t>У женщин андрогены в характерных для мужчин концентрациях вызывают частичную атрофию молочных желез, матки и яичников, прекращение менструаций и овуляций, бесплодие. 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</a:rPr>
              <a:t>У беременной на ранних стадиях высокие концентрации андрогенов вызывают выкидыш в связи с остановкой роста размеров матки и создающейся в матке «теснотой» для плода, несмотря на то, что сами по себе андрогены вызывают расслабление мускулатуры матки подобно прогестерону.</a:t>
            </a:r>
          </a:p>
          <a:p>
            <a:pPr>
              <a:lnSpc>
                <a:spcPct val="80000"/>
              </a:lnSpc>
            </a:pPr>
            <a:endParaRPr lang="ru-RU" sz="2800" b="1" dirty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</a:rPr>
              <a:t>Также андрогены могут вызвать развитие у зародыша женского пола «мужского» типа ЦНС.</a:t>
            </a:r>
          </a:p>
          <a:p>
            <a:pPr>
              <a:lnSpc>
                <a:spcPct val="80000"/>
              </a:lnSpc>
            </a:pP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6" y="332656"/>
            <a:ext cx="8173013" cy="65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0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54014"/>
            <a:ext cx="4018408" cy="1694781"/>
          </a:xfrm>
        </p:spPr>
        <p:txBody>
          <a:bodyPr/>
          <a:lstStyle/>
          <a:p>
            <a:pPr algn="just">
              <a:defRPr/>
            </a:pPr>
            <a:r>
              <a:rPr lang="ru-RU" sz="2800" b="1" u="sng" dirty="0" err="1" smtClean="0">
                <a:latin typeface="+mn-lt"/>
              </a:rPr>
              <a:t>Статеві</a:t>
            </a:r>
            <a:r>
              <a:rPr lang="ru-RU" sz="2800" b="1" u="sng" dirty="0" smtClean="0">
                <a:latin typeface="+mn-lt"/>
              </a:rPr>
              <a:t> </a:t>
            </a:r>
            <a:r>
              <a:rPr lang="ru-RU" sz="2800" b="1" u="sng" dirty="0" err="1" smtClean="0">
                <a:latin typeface="+mn-lt"/>
              </a:rPr>
              <a:t>гормони</a:t>
            </a:r>
            <a:r>
              <a:rPr lang="ru-RU" sz="2800" b="1" u="sng" dirty="0" smtClean="0">
                <a:latin typeface="+mn-lt"/>
              </a:rPr>
              <a:t> та стать </a:t>
            </a:r>
            <a:endParaRPr lang="ru-RU" sz="2400" dirty="0">
              <a:latin typeface="+mn-lt"/>
            </a:endParaRPr>
          </a:p>
        </p:txBody>
      </p:sp>
      <p:sp>
        <p:nvSpPr>
          <p:cNvPr id="35843" name="Объект 2"/>
          <p:cNvSpPr>
            <a:spLocks noGrp="1"/>
          </p:cNvSpPr>
          <p:nvPr>
            <p:ph sz="half" idx="1"/>
          </p:nvPr>
        </p:nvSpPr>
        <p:spPr>
          <a:xfrm>
            <a:off x="1259632" y="1052736"/>
            <a:ext cx="7884368" cy="5616352"/>
          </a:xfrm>
        </p:spPr>
        <p:txBody>
          <a:bodyPr>
            <a:noAutofit/>
          </a:bodyPr>
          <a:lstStyle/>
          <a:p>
            <a:r>
              <a:rPr lang="ru-RU" sz="2800" b="1" u="sng" dirty="0" err="1"/>
              <a:t>Спочатку</a:t>
            </a:r>
            <a:r>
              <a:rPr lang="ru-RU" sz="2800" b="1" u="sng" dirty="0"/>
              <a:t> </a:t>
            </a:r>
            <a:r>
              <a:rPr lang="ru-RU" sz="2800" b="1" u="sng" dirty="0" err="1"/>
              <a:t>зародок</a:t>
            </a:r>
            <a:r>
              <a:rPr lang="ru-RU" sz="2800" b="1" u="sng" dirty="0"/>
              <a:t> </a:t>
            </a:r>
            <a:r>
              <a:rPr lang="ru-RU" sz="2800" b="1" u="sng" dirty="0" err="1"/>
              <a:t>розвивається</a:t>
            </a:r>
            <a:r>
              <a:rPr lang="ru-RU" sz="2800" b="1" u="sng" dirty="0"/>
              <a:t> за </a:t>
            </a:r>
            <a:r>
              <a:rPr lang="ru-RU" sz="2800" b="1" u="sng" dirty="0" err="1"/>
              <a:t>жіночим</a:t>
            </a:r>
            <a:r>
              <a:rPr lang="ru-RU" sz="2800" b="1" u="sng" dirty="0"/>
              <a:t> типом </a:t>
            </a:r>
            <a:r>
              <a:rPr lang="ru-RU" sz="2800" b="1" u="sng" dirty="0" err="1"/>
              <a:t>незалежно</a:t>
            </a:r>
            <a:r>
              <a:rPr lang="ru-RU" sz="2800" b="1" u="sng" dirty="0"/>
              <a:t> </a:t>
            </a:r>
            <a:r>
              <a:rPr lang="ru-RU" sz="2800" b="1" u="sng" dirty="0" err="1"/>
              <a:t>від</a:t>
            </a:r>
            <a:r>
              <a:rPr lang="ru-RU" sz="2800" b="1" u="sng" dirty="0"/>
              <a:t> генного набору.</a:t>
            </a:r>
          </a:p>
          <a:p>
            <a:r>
              <a:rPr lang="ru-RU" sz="2800" b="1" u="sng" dirty="0"/>
              <a:t>За </a:t>
            </a:r>
            <a:r>
              <a:rPr lang="ru-RU" sz="2800" b="1" u="sng" dirty="0" err="1"/>
              <a:t>наявності</a:t>
            </a:r>
            <a:r>
              <a:rPr lang="ru-RU" sz="2800" b="1" u="sng" dirty="0"/>
              <a:t> </a:t>
            </a:r>
            <a:r>
              <a:rPr lang="en-US" sz="2800" b="1" u="sng" dirty="0"/>
              <a:t>XY-</a:t>
            </a:r>
            <a:r>
              <a:rPr lang="ru-RU" sz="2800" b="1" u="sng" dirty="0" err="1"/>
              <a:t>хромосоми</a:t>
            </a:r>
            <a:r>
              <a:rPr lang="ru-RU" sz="2800" b="1" u="sng" dirty="0"/>
              <a:t> </a:t>
            </a:r>
            <a:r>
              <a:rPr lang="ru-RU" sz="2800" b="1" u="sng" dirty="0" err="1"/>
              <a:t>вперше</a:t>
            </a:r>
            <a:r>
              <a:rPr lang="ru-RU" sz="2800" b="1" u="sng" dirty="0"/>
              <a:t> </a:t>
            </a:r>
            <a:r>
              <a:rPr lang="ru-RU" sz="2800" b="1" u="sng" dirty="0" err="1"/>
              <a:t>проявляється</a:t>
            </a:r>
            <a:r>
              <a:rPr lang="ru-RU" sz="2800" b="1" u="sng" dirty="0"/>
              <a:t> </a:t>
            </a:r>
            <a:r>
              <a:rPr lang="ru-RU" sz="2800" b="1" u="sng" dirty="0" err="1"/>
              <a:t>ефект</a:t>
            </a:r>
            <a:r>
              <a:rPr lang="ru-RU" sz="2800" b="1" u="sng" dirty="0"/>
              <a:t> </a:t>
            </a:r>
            <a:r>
              <a:rPr lang="ru-RU" sz="2800" b="1" u="sng" dirty="0" err="1"/>
              <a:t>клітин</a:t>
            </a:r>
            <a:r>
              <a:rPr lang="ru-RU" sz="2800" b="1" u="sng" dirty="0"/>
              <a:t> </a:t>
            </a:r>
            <a:r>
              <a:rPr lang="ru-RU" sz="2800" b="1" u="sng" dirty="0" err="1"/>
              <a:t>Сертолі</a:t>
            </a:r>
            <a:r>
              <a:rPr lang="ru-RU" sz="2800" b="1" u="sng" dirty="0"/>
              <a:t> (</a:t>
            </a:r>
            <a:r>
              <a:rPr lang="ru-RU" sz="2800" b="1" u="sng" dirty="0" err="1"/>
              <a:t>сустентоцити</a:t>
            </a:r>
            <a:r>
              <a:rPr lang="ru-RU" sz="2800" b="1" u="sng" dirty="0"/>
              <a:t>). Вони </a:t>
            </a:r>
            <a:r>
              <a:rPr lang="ru-RU" sz="2800" b="1" u="sng" dirty="0" err="1"/>
              <a:t>виробляють</a:t>
            </a:r>
            <a:r>
              <a:rPr lang="ru-RU" sz="2800" b="1" u="sng" dirty="0"/>
              <a:t> </a:t>
            </a:r>
            <a:r>
              <a:rPr lang="ru-RU" sz="2800" b="1" u="sng" dirty="0" err="1"/>
              <a:t>білкову</a:t>
            </a:r>
            <a:r>
              <a:rPr lang="ru-RU" sz="2800" b="1" u="sng" dirty="0"/>
              <a:t> </a:t>
            </a:r>
            <a:r>
              <a:rPr lang="ru-RU" sz="2800" b="1" u="sng" dirty="0" err="1"/>
              <a:t>речовину</a:t>
            </a:r>
            <a:r>
              <a:rPr lang="ru-RU" sz="2800" b="1" u="sng" dirty="0"/>
              <a:t> - фактор, </a:t>
            </a:r>
            <a:r>
              <a:rPr lang="ru-RU" sz="2800" b="1" u="sng" dirty="0" err="1"/>
              <a:t>що</a:t>
            </a:r>
            <a:r>
              <a:rPr lang="ru-RU" sz="2800" b="1" u="sng" dirty="0"/>
              <a:t> </a:t>
            </a:r>
            <a:r>
              <a:rPr lang="ru-RU" sz="2800" b="1" u="sng" dirty="0" err="1"/>
              <a:t>інгібує</a:t>
            </a:r>
            <a:r>
              <a:rPr lang="ru-RU" sz="2800" b="1" u="sng" dirty="0"/>
              <a:t> </a:t>
            </a:r>
            <a:r>
              <a:rPr lang="ru-RU" sz="2800" b="1" u="sng" dirty="0" err="1"/>
              <a:t>мюллерів</a:t>
            </a:r>
            <a:r>
              <a:rPr lang="ru-RU" sz="2800" b="1" u="sng" dirty="0"/>
              <a:t> протоку (ФІМ) і тестостерон в </a:t>
            </a:r>
            <a:r>
              <a:rPr lang="ru-RU" sz="2800" b="1" u="sng" dirty="0" err="1"/>
              <a:t>ембріональному</a:t>
            </a:r>
            <a:r>
              <a:rPr lang="ru-RU" sz="2800" b="1" u="sng" dirty="0"/>
              <a:t> </a:t>
            </a:r>
            <a:r>
              <a:rPr lang="ru-RU" sz="2800" b="1" u="sng" dirty="0" err="1"/>
              <a:t>періоді</a:t>
            </a:r>
            <a:r>
              <a:rPr lang="ru-RU" sz="2800" b="1" u="sng" dirty="0"/>
              <a:t> (3-6 </a:t>
            </a:r>
            <a:r>
              <a:rPr lang="ru-RU" sz="2800" b="1" u="sng" dirty="0" err="1"/>
              <a:t>міс</a:t>
            </a:r>
            <a:r>
              <a:rPr lang="ru-RU" sz="2800" b="1" u="sng" dirty="0"/>
              <a:t>.), </a:t>
            </a:r>
            <a:r>
              <a:rPr lang="ru-RU" sz="2800" b="1" u="sng" dirty="0" err="1"/>
              <a:t>переводячи</a:t>
            </a:r>
            <a:r>
              <a:rPr lang="ru-RU" sz="2800" b="1" u="sng" dirty="0"/>
              <a:t> </a:t>
            </a:r>
            <a:r>
              <a:rPr lang="ru-RU" sz="2800" b="1" u="sng" dirty="0" err="1"/>
              <a:t>жіночий</a:t>
            </a:r>
            <a:r>
              <a:rPr lang="ru-RU" sz="2800" b="1" u="sng" dirty="0"/>
              <a:t> </a:t>
            </a:r>
            <a:r>
              <a:rPr lang="ru-RU" sz="2800" b="1" u="sng" dirty="0" err="1"/>
              <a:t>зародок</a:t>
            </a:r>
            <a:r>
              <a:rPr lang="ru-RU" sz="2800" b="1" u="sng" dirty="0"/>
              <a:t> у </a:t>
            </a:r>
            <a:r>
              <a:rPr lang="ru-RU" sz="2800" b="1" u="sng" dirty="0" err="1"/>
              <a:t>чоловічий</a:t>
            </a:r>
            <a:r>
              <a:rPr lang="ru-RU" sz="2800" b="1" u="sng" dirty="0"/>
              <a:t>.</a:t>
            </a:r>
          </a:p>
          <a:p>
            <a:r>
              <a:rPr lang="ru-RU" sz="2800" b="1" u="sng" dirty="0"/>
              <a:t>).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3185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99592" y="404664"/>
            <a:ext cx="8015808" cy="6192688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вплив</a:t>
            </a:r>
            <a:r>
              <a:rPr lang="ru-RU" dirty="0"/>
              <a:t> тестостерону на </a:t>
            </a: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мозок</a:t>
            </a:r>
            <a:r>
              <a:rPr lang="ru-RU" dirty="0"/>
              <a:t>:</a:t>
            </a:r>
          </a:p>
          <a:p>
            <a:r>
              <a:rPr lang="ru-RU" dirty="0"/>
              <a:t>а) </a:t>
            </a:r>
            <a:r>
              <a:rPr lang="ru-RU" dirty="0" err="1"/>
              <a:t>затримується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лівої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;</a:t>
            </a:r>
          </a:p>
          <a:p>
            <a:r>
              <a:rPr lang="ru-RU" dirty="0"/>
              <a:t>б) </a:t>
            </a:r>
            <a:r>
              <a:rPr lang="ru-RU" dirty="0" err="1"/>
              <a:t>формується</a:t>
            </a:r>
            <a:r>
              <a:rPr lang="ru-RU" dirty="0"/>
              <a:t> «</a:t>
            </a:r>
            <a:r>
              <a:rPr lang="ru-RU" dirty="0" err="1"/>
              <a:t>чоловічий</a:t>
            </a:r>
            <a:r>
              <a:rPr lang="ru-RU" dirty="0"/>
              <a:t>» </a:t>
            </a:r>
            <a:r>
              <a:rPr lang="ru-RU" dirty="0" err="1"/>
              <a:t>гіпоталамус</a:t>
            </a:r>
            <a:r>
              <a:rPr lang="ru-RU" dirty="0"/>
              <a:t>.</a:t>
            </a:r>
          </a:p>
          <a:p>
            <a:r>
              <a:rPr lang="ru-RU" dirty="0"/>
              <a:t>«</a:t>
            </a:r>
            <a:r>
              <a:rPr lang="ru-RU" dirty="0" err="1"/>
              <a:t>Чоловічий</a:t>
            </a:r>
            <a:r>
              <a:rPr lang="ru-RU" dirty="0"/>
              <a:t>» </a:t>
            </a:r>
            <a:r>
              <a:rPr lang="ru-RU" dirty="0" err="1"/>
              <a:t>гіпоталамус</a:t>
            </a:r>
            <a:r>
              <a:rPr lang="ru-RU" dirty="0"/>
              <a:t> у </a:t>
            </a:r>
            <a:r>
              <a:rPr lang="ru-RU" dirty="0" err="1"/>
              <a:t>дорослого</a:t>
            </a:r>
            <a:r>
              <a:rPr lang="ru-RU" dirty="0"/>
              <a:t> – </a:t>
            </a:r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місячної</a:t>
            </a:r>
            <a:r>
              <a:rPr lang="ru-RU" dirty="0"/>
              <a:t> </a:t>
            </a:r>
            <a:r>
              <a:rPr lang="ru-RU" dirty="0" err="1"/>
              <a:t>циклічності</a:t>
            </a:r>
            <a:r>
              <a:rPr lang="ru-RU" dirty="0"/>
              <a:t> та </a:t>
            </a:r>
            <a:r>
              <a:rPr lang="ru-RU" dirty="0" err="1"/>
              <a:t>гетеросексуальний</a:t>
            </a:r>
            <a:r>
              <a:rPr lang="ru-RU" dirty="0"/>
              <a:t> </a:t>
            </a:r>
            <a:r>
              <a:rPr lang="ru-RU" dirty="0" err="1"/>
              <a:t>статевий</a:t>
            </a:r>
            <a:r>
              <a:rPr lang="ru-RU" dirty="0"/>
              <a:t> потяг.</a:t>
            </a:r>
          </a:p>
          <a:p>
            <a:r>
              <a:rPr lang="ru-RU" dirty="0" err="1"/>
              <a:t>Вдруге</a:t>
            </a:r>
            <a:r>
              <a:rPr lang="ru-RU" dirty="0"/>
              <a:t> тестостерон </a:t>
            </a:r>
            <a:r>
              <a:rPr lang="ru-RU" dirty="0" err="1"/>
              <a:t>проявляється</a:t>
            </a:r>
            <a:r>
              <a:rPr lang="ru-RU" dirty="0"/>
              <a:t> </a:t>
            </a:r>
            <a:r>
              <a:rPr lang="ru-RU" dirty="0" err="1"/>
              <a:t>відразу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.</a:t>
            </a:r>
          </a:p>
          <a:p>
            <a:r>
              <a:rPr lang="ru-RU" dirty="0" err="1"/>
              <a:t>Втретє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проявляється</a:t>
            </a:r>
            <a:r>
              <a:rPr lang="ru-RU" dirty="0"/>
              <a:t> в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статевого</a:t>
            </a:r>
            <a:r>
              <a:rPr lang="ru-RU" dirty="0"/>
              <a:t> </a:t>
            </a:r>
            <a:r>
              <a:rPr lang="ru-RU" dirty="0" err="1"/>
              <a:t>дозрівання</a:t>
            </a:r>
            <a:r>
              <a:rPr lang="ru-RU" dirty="0"/>
              <a:t> (</a:t>
            </a:r>
            <a:r>
              <a:rPr lang="ru-RU" dirty="0" err="1"/>
              <a:t>поздовжнє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,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вторинних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ознак</a:t>
            </a:r>
            <a:r>
              <a:rPr lang="ru-RU" dirty="0"/>
              <a:t>, </a:t>
            </a:r>
            <a:r>
              <a:rPr lang="ru-RU" dirty="0" err="1"/>
              <a:t>скелетних</a:t>
            </a:r>
            <a:r>
              <a:rPr lang="ru-RU" dirty="0"/>
              <a:t> </a:t>
            </a:r>
            <a:r>
              <a:rPr lang="ru-RU" dirty="0" err="1"/>
              <a:t>м'язів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47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60648"/>
            <a:ext cx="4534272" cy="515590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Механізми</a:t>
            </a:r>
            <a:r>
              <a:rPr lang="ru-RU" sz="3200" dirty="0" smtClean="0"/>
              <a:t> </a:t>
            </a:r>
            <a:r>
              <a:rPr lang="ru-RU" sz="3200" dirty="0" err="1" smtClean="0"/>
              <a:t>регуляції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23928" y="764704"/>
            <a:ext cx="5112568" cy="589828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Характерною </a:t>
            </a:r>
            <a:r>
              <a:rPr lang="ru-RU" dirty="0" err="1"/>
              <a:t>особливістю</a:t>
            </a:r>
            <a:r>
              <a:rPr lang="ru-RU" dirty="0"/>
              <a:t> </a:t>
            </a:r>
            <a:r>
              <a:rPr lang="ru-RU" dirty="0" err="1"/>
              <a:t>сім'яників</a:t>
            </a:r>
            <a:r>
              <a:rPr lang="ru-RU" dirty="0"/>
              <a:t> є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гематотестикулярного</a:t>
            </a:r>
            <a:r>
              <a:rPr lang="ru-RU" dirty="0"/>
              <a:t> </a:t>
            </a:r>
            <a:r>
              <a:rPr lang="ru-RU" dirty="0" err="1"/>
              <a:t>бар'єру</a:t>
            </a:r>
            <a:r>
              <a:rPr lang="ru-RU" dirty="0"/>
              <a:t>. </a:t>
            </a:r>
            <a:r>
              <a:rPr lang="ru-RU" dirty="0" err="1"/>
              <a:t>Функціональне</a:t>
            </a:r>
            <a:r>
              <a:rPr lang="ru-RU" dirty="0"/>
              <a:t> </a:t>
            </a:r>
            <a:r>
              <a:rPr lang="ru-RU" dirty="0" err="1"/>
              <a:t>призначення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, як у </a:t>
            </a:r>
            <a:r>
              <a:rPr lang="ru-RU" dirty="0" err="1"/>
              <a:t>гематоенцефалічного</a:t>
            </a:r>
            <a:r>
              <a:rPr lang="ru-RU" dirty="0"/>
              <a:t> </a:t>
            </a:r>
            <a:r>
              <a:rPr lang="ru-RU" dirty="0" err="1"/>
              <a:t>бар'єру</a:t>
            </a:r>
            <a:r>
              <a:rPr lang="ru-RU" dirty="0"/>
              <a:t> – </a:t>
            </a:r>
            <a:r>
              <a:rPr lang="ru-RU" dirty="0" err="1"/>
              <a:t>обмежити</a:t>
            </a:r>
            <a:r>
              <a:rPr lang="ru-RU" dirty="0"/>
              <a:t> </a:t>
            </a:r>
            <a:r>
              <a:rPr lang="ru-RU" dirty="0" err="1"/>
              <a:t>надходження</a:t>
            </a:r>
            <a:r>
              <a:rPr lang="ru-RU" dirty="0"/>
              <a:t> з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субстанцій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могли б </a:t>
            </a:r>
            <a:r>
              <a:rPr lang="ru-RU" dirty="0" err="1"/>
              <a:t>суттєво</a:t>
            </a:r>
            <a:r>
              <a:rPr lang="ru-RU" dirty="0"/>
              <a:t> </a:t>
            </a:r>
            <a:r>
              <a:rPr lang="ru-RU" dirty="0" err="1"/>
              <a:t>порушити</a:t>
            </a:r>
            <a:r>
              <a:rPr lang="ru-RU" dirty="0"/>
              <a:t> </a:t>
            </a:r>
            <a:r>
              <a:rPr lang="ru-RU" dirty="0" err="1"/>
              <a:t>функцію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.</a:t>
            </a:r>
          </a:p>
          <a:p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даного</a:t>
            </a:r>
            <a:r>
              <a:rPr lang="ru-RU" dirty="0"/>
              <a:t> </a:t>
            </a:r>
            <a:r>
              <a:rPr lang="ru-RU" dirty="0" err="1"/>
              <a:t>бар'єру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однією</a:t>
            </a:r>
            <a:r>
              <a:rPr lang="ru-RU" dirty="0"/>
              <a:t> з причин </a:t>
            </a:r>
            <a:r>
              <a:rPr lang="ru-RU" dirty="0" err="1"/>
              <a:t>чоловічої</a:t>
            </a:r>
            <a:r>
              <a:rPr lang="ru-RU" dirty="0"/>
              <a:t> </a:t>
            </a:r>
            <a:r>
              <a:rPr lang="ru-RU" dirty="0" err="1"/>
              <a:t>безплідності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" y="116632"/>
            <a:ext cx="3918164" cy="65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43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34"/>
            <a:ext cx="5266928" cy="836712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tx1"/>
                </a:solidFill>
              </a:rPr>
              <a:t>Статеві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</a:rPr>
              <a:t>гормони</a:t>
            </a: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у </a:t>
            </a:r>
            <a:r>
              <a:rPr lang="ru-RU" sz="3200" dirty="0" err="1" smtClean="0">
                <a:solidFill>
                  <a:schemeClr val="tx1"/>
                </a:solidFill>
              </a:rPr>
              <a:t>жінок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4320479" cy="590465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У </a:t>
            </a:r>
            <a:r>
              <a:rPr lang="ru-RU" b="1" dirty="0" err="1"/>
              <a:t>внутрішньоутробному</a:t>
            </a:r>
            <a:r>
              <a:rPr lang="ru-RU" b="1" dirty="0"/>
              <a:t> </a:t>
            </a:r>
            <a:r>
              <a:rPr lang="ru-RU" b="1" dirty="0" err="1"/>
              <a:t>періоді</a:t>
            </a:r>
            <a:r>
              <a:rPr lang="ru-RU" b="1" dirty="0"/>
              <a:t> за </a:t>
            </a:r>
            <a:r>
              <a:rPr lang="ru-RU" b="1" dirty="0" err="1"/>
              <a:t>наявності</a:t>
            </a:r>
            <a:r>
              <a:rPr lang="ru-RU" b="1" dirty="0"/>
              <a:t> ХХ-хромосом не </a:t>
            </a:r>
            <a:r>
              <a:rPr lang="ru-RU" b="1" dirty="0" err="1"/>
              <a:t>потрібний</a:t>
            </a:r>
            <a:r>
              <a:rPr lang="ru-RU" b="1" dirty="0"/>
              <a:t> </a:t>
            </a:r>
            <a:r>
              <a:rPr lang="ru-RU" b="1" dirty="0" err="1"/>
              <a:t>вплив</a:t>
            </a:r>
            <a:r>
              <a:rPr lang="ru-RU" b="1" dirty="0"/>
              <a:t> </a:t>
            </a:r>
            <a:r>
              <a:rPr lang="ru-RU" b="1" dirty="0" err="1"/>
              <a:t>гормонів</a:t>
            </a:r>
            <a:r>
              <a:rPr lang="ru-RU" b="1" dirty="0"/>
              <a:t>.</a:t>
            </a:r>
          </a:p>
          <a:p>
            <a:r>
              <a:rPr lang="ru-RU" b="1" dirty="0" err="1"/>
              <a:t>Істотний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вплив</a:t>
            </a:r>
            <a:r>
              <a:rPr lang="ru-RU" b="1" dirty="0"/>
              <a:t> </a:t>
            </a:r>
            <a:r>
              <a:rPr lang="ru-RU" b="1" dirty="0" err="1"/>
              <a:t>позначається</a:t>
            </a:r>
            <a:r>
              <a:rPr lang="ru-RU" b="1" dirty="0"/>
              <a:t> в </a:t>
            </a:r>
            <a:r>
              <a:rPr lang="ru-RU" b="1" dirty="0" err="1"/>
              <a:t>період</a:t>
            </a:r>
            <a:r>
              <a:rPr lang="ru-RU" b="1" dirty="0"/>
              <a:t> </a:t>
            </a:r>
            <a:r>
              <a:rPr lang="ru-RU" b="1" dirty="0" err="1"/>
              <a:t>статевого</a:t>
            </a:r>
            <a:r>
              <a:rPr lang="ru-RU" b="1" dirty="0"/>
              <a:t> </a:t>
            </a:r>
            <a:r>
              <a:rPr lang="ru-RU" b="1" dirty="0" err="1"/>
              <a:t>дозрівання</a:t>
            </a:r>
            <a:r>
              <a:rPr lang="ru-RU" b="1" dirty="0"/>
              <a:t> (</a:t>
            </a:r>
            <a:r>
              <a:rPr lang="ru-RU" b="1" dirty="0" err="1"/>
              <a:t>поздовжнє</a:t>
            </a:r>
            <a:r>
              <a:rPr lang="ru-RU" b="1" dirty="0"/>
              <a:t> </a:t>
            </a:r>
            <a:r>
              <a:rPr lang="ru-RU" b="1" dirty="0" err="1"/>
              <a:t>зростання</a:t>
            </a:r>
            <a:r>
              <a:rPr lang="ru-RU" b="1" dirty="0"/>
              <a:t> та </a:t>
            </a:r>
            <a:r>
              <a:rPr lang="ru-RU" b="1" dirty="0" err="1"/>
              <a:t>розвиток</a:t>
            </a:r>
            <a:r>
              <a:rPr lang="ru-RU" b="1" dirty="0"/>
              <a:t> </a:t>
            </a:r>
            <a:r>
              <a:rPr lang="ru-RU" b="1" dirty="0" err="1"/>
              <a:t>вторинних</a:t>
            </a:r>
            <a:r>
              <a:rPr lang="ru-RU" b="1" dirty="0"/>
              <a:t> </a:t>
            </a:r>
            <a:r>
              <a:rPr lang="ru-RU" b="1" dirty="0" err="1"/>
              <a:t>статевих</a:t>
            </a:r>
            <a:r>
              <a:rPr lang="ru-RU" b="1" dirty="0"/>
              <a:t> </a:t>
            </a:r>
            <a:r>
              <a:rPr lang="ru-RU" b="1" dirty="0" err="1"/>
              <a:t>ознак</a:t>
            </a:r>
            <a:r>
              <a:rPr lang="ru-RU" b="1" dirty="0"/>
              <a:t>).</a:t>
            </a:r>
          </a:p>
          <a:p>
            <a:r>
              <a:rPr lang="ru-RU" b="1" dirty="0" err="1"/>
              <a:t>Естрогени</a:t>
            </a:r>
            <a:r>
              <a:rPr lang="ru-RU" b="1" dirty="0"/>
              <a:t> </a:t>
            </a:r>
            <a:r>
              <a:rPr lang="ru-RU" b="1" dirty="0" err="1"/>
              <a:t>синтезуються</a:t>
            </a:r>
            <a:r>
              <a:rPr lang="ru-RU" b="1" dirty="0"/>
              <a:t> у </a:t>
            </a:r>
            <a:r>
              <a:rPr lang="ru-RU" b="1" dirty="0" err="1"/>
              <a:t>яєчниках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впливом</a:t>
            </a:r>
            <a:r>
              <a:rPr lang="ru-RU" b="1" dirty="0"/>
              <a:t> ЛГ </a:t>
            </a:r>
            <a:r>
              <a:rPr lang="ru-RU" b="1" dirty="0" err="1"/>
              <a:t>гіпофізу</a:t>
            </a:r>
            <a:r>
              <a:rPr lang="ru-RU" b="1" dirty="0"/>
              <a:t>.</a:t>
            </a:r>
          </a:p>
          <a:p>
            <a:r>
              <a:rPr lang="ru-RU" b="1" dirty="0" err="1"/>
              <a:t>Розвиток</a:t>
            </a:r>
            <a:r>
              <a:rPr lang="ru-RU" b="1" dirty="0"/>
              <a:t> </a:t>
            </a:r>
            <a:r>
              <a:rPr lang="ru-RU" b="1" dirty="0" err="1"/>
              <a:t>фолікулів</a:t>
            </a:r>
            <a:r>
              <a:rPr lang="ru-RU" b="1" dirty="0"/>
              <a:t> з </a:t>
            </a:r>
            <a:r>
              <a:rPr lang="ru-RU" b="1" dirty="0" err="1"/>
              <a:t>одночасним</a:t>
            </a:r>
            <a:r>
              <a:rPr lang="ru-RU" b="1" dirty="0"/>
              <a:t> </a:t>
            </a:r>
            <a:r>
              <a:rPr lang="ru-RU" b="1" dirty="0" err="1"/>
              <a:t>дозріванням</a:t>
            </a:r>
            <a:r>
              <a:rPr lang="ru-RU" b="1" dirty="0"/>
              <a:t> у них </a:t>
            </a:r>
            <a:r>
              <a:rPr lang="ru-RU" b="1" dirty="0" err="1"/>
              <a:t>яйцеклітини</a:t>
            </a:r>
            <a:r>
              <a:rPr lang="ru-RU" b="1" dirty="0"/>
              <a:t> та </a:t>
            </a:r>
            <a:r>
              <a:rPr lang="ru-RU" b="1" dirty="0" err="1"/>
              <a:t>утворенням</a:t>
            </a:r>
            <a:r>
              <a:rPr lang="ru-RU" b="1" dirty="0"/>
              <a:t> прогестерону </a:t>
            </a:r>
            <a:r>
              <a:rPr lang="ru-RU" b="1" dirty="0" err="1"/>
              <a:t>відбувається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впливом</a:t>
            </a:r>
            <a:r>
              <a:rPr lang="ru-RU" b="1" dirty="0"/>
              <a:t> ФСГ.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19464" y="476672"/>
            <a:ext cx="4824536" cy="6192688"/>
          </a:xfrm>
        </p:spPr>
        <p:txBody>
          <a:bodyPr>
            <a:noAutofit/>
          </a:bodyPr>
          <a:lstStyle/>
          <a:p>
            <a:r>
              <a:rPr lang="ru-RU" b="1" dirty="0" err="1">
                <a:latin typeface="Arial Narrow" pitchFamily="34" charset="0"/>
              </a:rPr>
              <a:t>Поряд</a:t>
            </a:r>
            <a:r>
              <a:rPr lang="ru-RU" b="1" dirty="0">
                <a:latin typeface="Arial Narrow" pitchFamily="34" charset="0"/>
              </a:rPr>
              <a:t> з </a:t>
            </a:r>
            <a:r>
              <a:rPr lang="ru-RU" b="1" dirty="0" err="1">
                <a:latin typeface="Arial Narrow" pitchFamily="34" charset="0"/>
              </a:rPr>
              <a:t>естрогенами</a:t>
            </a:r>
            <a:r>
              <a:rPr lang="ru-RU" b="1" dirty="0">
                <a:latin typeface="Arial Narrow" pitchFamily="34" charset="0"/>
              </a:rPr>
              <a:t> в </a:t>
            </a:r>
            <a:r>
              <a:rPr lang="ru-RU" b="1" dirty="0" err="1">
                <a:latin typeface="Arial Narrow" pitchFamily="34" charset="0"/>
              </a:rPr>
              <a:t>яєчниках</a:t>
            </a:r>
            <a:r>
              <a:rPr lang="ru-RU" b="1" dirty="0">
                <a:latin typeface="Arial Narrow" pitchFamily="34" charset="0"/>
              </a:rPr>
              <a:t> (як і в </a:t>
            </a:r>
            <a:r>
              <a:rPr lang="ru-RU" b="1" dirty="0" err="1">
                <a:latin typeface="Arial Narrow" pitchFamily="34" charset="0"/>
              </a:rPr>
              <a:t>надниркових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залозах</a:t>
            </a:r>
            <a:r>
              <a:rPr lang="ru-RU" b="1" dirty="0">
                <a:latin typeface="Arial Narrow" pitchFamily="34" charset="0"/>
              </a:rPr>
              <a:t>) </a:t>
            </a:r>
            <a:r>
              <a:rPr lang="ru-RU" b="1" dirty="0" err="1">
                <a:latin typeface="Arial Narrow" pitchFamily="34" charset="0"/>
              </a:rPr>
              <a:t>утворюється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деяка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кількість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андрогенів</a:t>
            </a:r>
            <a:r>
              <a:rPr lang="ru-RU" b="1" dirty="0">
                <a:latin typeface="Arial Narrow" pitchFamily="34" charset="0"/>
              </a:rPr>
              <a:t>, </a:t>
            </a:r>
            <a:r>
              <a:rPr lang="ru-RU" b="1" dirty="0" err="1">
                <a:latin typeface="Arial Narrow" pitchFamily="34" charset="0"/>
              </a:rPr>
              <a:t>що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забезпечують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анаболічний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ефект</a:t>
            </a:r>
            <a:r>
              <a:rPr lang="ru-RU" b="1" dirty="0">
                <a:latin typeface="Arial Narrow" pitchFamily="34" charset="0"/>
              </a:rPr>
              <a:t>, </a:t>
            </a:r>
            <a:r>
              <a:rPr lang="ru-RU" b="1" dirty="0" err="1">
                <a:latin typeface="Arial Narrow" pitchFamily="34" charset="0"/>
              </a:rPr>
              <a:t>що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яскраво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виявляється</a:t>
            </a:r>
            <a:r>
              <a:rPr lang="ru-RU" b="1" dirty="0">
                <a:latin typeface="Arial Narrow" pitchFamily="34" charset="0"/>
              </a:rPr>
              <a:t> в </a:t>
            </a:r>
            <a:r>
              <a:rPr lang="ru-RU" b="1" dirty="0" err="1">
                <a:latin typeface="Arial Narrow" pitchFamily="34" charset="0"/>
              </a:rPr>
              <a:t>синтезі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м'язових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білків</a:t>
            </a:r>
            <a:r>
              <a:rPr lang="ru-RU" b="1" dirty="0">
                <a:latin typeface="Arial Narrow" pitchFamily="34" charset="0"/>
              </a:rPr>
              <a:t>.</a:t>
            </a:r>
          </a:p>
          <a:p>
            <a:r>
              <a:rPr lang="ru-RU" b="1" dirty="0" err="1">
                <a:latin typeface="Arial Narrow" pitchFamily="34" charset="0"/>
              </a:rPr>
              <a:t>Проте</a:t>
            </a:r>
            <a:r>
              <a:rPr lang="ru-RU" b="1" dirty="0">
                <a:latin typeface="Arial Narrow" pitchFamily="34" charset="0"/>
              </a:rPr>
              <a:t> в </a:t>
            </a:r>
            <a:r>
              <a:rPr lang="ru-RU" b="1" dirty="0" err="1">
                <a:latin typeface="Arial Narrow" pitchFamily="34" charset="0"/>
              </a:rPr>
              <a:t>організмі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здорової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дорослої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жінки</a:t>
            </a:r>
            <a:r>
              <a:rPr lang="ru-RU" b="1" dirty="0">
                <a:latin typeface="Arial Narrow" pitchFamily="34" charset="0"/>
              </a:rPr>
              <a:t> тестостерон </a:t>
            </a:r>
            <a:r>
              <a:rPr lang="ru-RU" b="1" dirty="0" err="1">
                <a:latin typeface="Arial Narrow" pitchFamily="34" charset="0"/>
              </a:rPr>
              <a:t>надходить</a:t>
            </a:r>
            <a:r>
              <a:rPr lang="ru-RU" b="1" dirty="0">
                <a:latin typeface="Arial Narrow" pitchFamily="34" charset="0"/>
              </a:rPr>
              <a:t> у кров </a:t>
            </a:r>
            <a:r>
              <a:rPr lang="ru-RU" b="1" dirty="0" err="1">
                <a:latin typeface="Arial Narrow" pitchFamily="34" charset="0"/>
              </a:rPr>
              <a:t>головним</a:t>
            </a:r>
            <a:r>
              <a:rPr lang="ru-RU" b="1" dirty="0">
                <a:latin typeface="Arial Narrow" pitchFamily="34" charset="0"/>
              </a:rPr>
              <a:t> чином </a:t>
            </a:r>
            <a:r>
              <a:rPr lang="ru-RU" b="1" dirty="0" err="1">
                <a:latin typeface="Arial Narrow" pitchFamily="34" charset="0"/>
              </a:rPr>
              <a:t>надниркових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залоз</a:t>
            </a:r>
            <a:r>
              <a:rPr lang="ru-RU" b="1" dirty="0">
                <a:latin typeface="Arial Narrow" pitchFamily="34" charset="0"/>
              </a:rPr>
              <a:t>.</a:t>
            </a:r>
            <a:endParaRPr lang="uk-UA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60649"/>
            <a:ext cx="8496944" cy="6035816"/>
          </a:xfrm>
        </p:spPr>
        <p:txBody>
          <a:bodyPr>
            <a:normAutofit/>
          </a:bodyPr>
          <a:lstStyle/>
          <a:p>
            <a:pPr marL="68580" indent="0">
              <a:lnSpc>
                <a:spcPct val="80000"/>
              </a:lnSpc>
              <a:buNone/>
            </a:pPr>
            <a:r>
              <a:rPr lang="ru-RU" sz="3200" b="1" dirty="0" err="1">
                <a:solidFill>
                  <a:srgbClr val="FF0000"/>
                </a:solidFill>
              </a:rPr>
              <a:t>Естрогени</a:t>
            </a:r>
            <a:r>
              <a:rPr lang="ru-RU" sz="3200" b="1" dirty="0">
                <a:solidFill>
                  <a:srgbClr val="FF0000"/>
                </a:solidFill>
              </a:rPr>
              <a:t> - </a:t>
            </a:r>
            <a:r>
              <a:rPr lang="ru-RU" sz="3200" b="1" dirty="0" err="1">
                <a:solidFill>
                  <a:srgbClr val="FF0000"/>
                </a:solidFill>
              </a:rPr>
              <a:t>загальна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збірна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назва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підкласу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стероїдних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гормонів</a:t>
            </a:r>
            <a:r>
              <a:rPr lang="ru-RU" sz="3200" b="1" dirty="0"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solidFill>
                  <a:srgbClr val="FF0000"/>
                </a:solidFill>
              </a:rPr>
              <a:t>що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виробляються</a:t>
            </a:r>
            <a:r>
              <a:rPr lang="ru-RU" sz="3200" b="1" dirty="0">
                <a:solidFill>
                  <a:srgbClr val="FF0000"/>
                </a:solidFill>
              </a:rPr>
              <a:t> в основному </a:t>
            </a:r>
            <a:r>
              <a:rPr lang="ru-RU" sz="3200" b="1" dirty="0" err="1">
                <a:solidFill>
                  <a:srgbClr val="FF0000"/>
                </a:solidFill>
              </a:rPr>
              <a:t>фолікулярним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апаратом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яєчників</a:t>
            </a:r>
            <a:r>
              <a:rPr lang="ru-RU" sz="3200" b="1" dirty="0">
                <a:solidFill>
                  <a:srgbClr val="FF0000"/>
                </a:solidFill>
              </a:rPr>
              <a:t> у </a:t>
            </a:r>
            <a:r>
              <a:rPr lang="ru-RU" sz="3200" b="1" dirty="0" err="1">
                <a:solidFill>
                  <a:srgbClr val="FF0000"/>
                </a:solidFill>
              </a:rPr>
              <a:t>жінок</a:t>
            </a:r>
            <a:r>
              <a:rPr lang="ru-RU" sz="3200" b="1" dirty="0">
                <a:solidFill>
                  <a:srgbClr val="FF0000"/>
                </a:solidFill>
              </a:rPr>
              <a:t>. У невеликих </a:t>
            </a:r>
            <a:r>
              <a:rPr lang="ru-RU" sz="3200" b="1" dirty="0" err="1">
                <a:solidFill>
                  <a:srgbClr val="FF0000"/>
                </a:solidFill>
              </a:rPr>
              <a:t>кількостях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естрогени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виробляються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також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яєчками</a:t>
            </a:r>
            <a:r>
              <a:rPr lang="ru-RU" sz="3200" b="1" dirty="0">
                <a:solidFill>
                  <a:srgbClr val="FF0000"/>
                </a:solidFill>
              </a:rPr>
              <a:t> у </a:t>
            </a:r>
            <a:r>
              <a:rPr lang="ru-RU" sz="3200" b="1" dirty="0" err="1">
                <a:solidFill>
                  <a:srgbClr val="FF0000"/>
                </a:solidFill>
              </a:rPr>
              <a:t>чоловіків</a:t>
            </a:r>
            <a:r>
              <a:rPr lang="ru-RU" sz="3200" b="1" dirty="0">
                <a:solidFill>
                  <a:srgbClr val="FF0000"/>
                </a:solidFill>
              </a:rPr>
              <a:t> і </a:t>
            </a:r>
            <a:r>
              <a:rPr lang="ru-RU" sz="3200" b="1" dirty="0" err="1">
                <a:solidFill>
                  <a:srgbClr val="FF0000"/>
                </a:solidFill>
              </a:rPr>
              <a:t>корою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надниркових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залоз</a:t>
            </a:r>
            <a:r>
              <a:rPr lang="ru-RU" sz="3200" b="1" dirty="0">
                <a:solidFill>
                  <a:srgbClr val="FF0000"/>
                </a:solidFill>
              </a:rPr>
              <a:t> у </a:t>
            </a:r>
            <a:r>
              <a:rPr lang="ru-RU" sz="3200" b="1" dirty="0" err="1">
                <a:solidFill>
                  <a:srgbClr val="FF0000"/>
                </a:solidFill>
              </a:rPr>
              <a:t>обох</a:t>
            </a:r>
            <a:r>
              <a:rPr lang="ru-RU" sz="3200" b="1" dirty="0">
                <a:solidFill>
                  <a:srgbClr val="FF0000"/>
                </a:solidFill>
              </a:rPr>
              <a:t> статей.</a:t>
            </a:r>
          </a:p>
          <a:p>
            <a:pPr marL="68580" indent="0">
              <a:lnSpc>
                <a:spcPct val="80000"/>
              </a:lnSpc>
              <a:buNone/>
            </a:pPr>
            <a:r>
              <a:rPr lang="ru-RU" sz="3200" b="1" dirty="0">
                <a:solidFill>
                  <a:srgbClr val="FF0000"/>
                </a:solidFill>
              </a:rPr>
              <a:t>У </a:t>
            </a:r>
            <a:r>
              <a:rPr lang="ru-RU" sz="3200" b="1" dirty="0" err="1">
                <a:solidFill>
                  <a:srgbClr val="FF0000"/>
                </a:solidFill>
              </a:rPr>
              <a:t>клітинах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органів-мішеней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естрогени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утворюють</a:t>
            </a:r>
            <a:r>
              <a:rPr lang="ru-RU" sz="3200" b="1" dirty="0">
                <a:solidFill>
                  <a:srgbClr val="FF0000"/>
                </a:solidFill>
              </a:rPr>
              <a:t> комплекс </a:t>
            </a:r>
            <a:r>
              <a:rPr lang="ru-RU" sz="3200" b="1" dirty="0" err="1">
                <a:solidFill>
                  <a:srgbClr val="FF0000"/>
                </a:solidFill>
              </a:rPr>
              <a:t>із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специфічними</a:t>
            </a:r>
            <a:r>
              <a:rPr lang="ru-RU" sz="3200" b="1" dirty="0">
                <a:solidFill>
                  <a:srgbClr val="FF0000"/>
                </a:solidFill>
              </a:rPr>
              <a:t> рецепторами. Комплекс рецептор-</a:t>
            </a:r>
            <a:r>
              <a:rPr lang="ru-RU" sz="3200" b="1" dirty="0" err="1">
                <a:solidFill>
                  <a:srgbClr val="FF0000"/>
                </a:solidFill>
              </a:rPr>
              <a:t>ліганд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взаємодіє</a:t>
            </a:r>
            <a:r>
              <a:rPr lang="ru-RU" sz="3200" b="1" dirty="0">
                <a:solidFill>
                  <a:srgbClr val="FF0000"/>
                </a:solidFill>
              </a:rPr>
              <a:t> з </a:t>
            </a:r>
            <a:r>
              <a:rPr lang="ru-RU" sz="3200" b="1" dirty="0" err="1">
                <a:solidFill>
                  <a:srgbClr val="FF0000"/>
                </a:solidFill>
              </a:rPr>
              <a:t>естроген-ефекторними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елементами</a:t>
            </a:r>
            <a:r>
              <a:rPr lang="ru-RU" sz="3200" b="1" dirty="0">
                <a:solidFill>
                  <a:srgbClr val="FF0000"/>
                </a:solidFill>
              </a:rPr>
              <a:t> геному та </a:t>
            </a:r>
            <a:r>
              <a:rPr lang="ru-RU" sz="3200" b="1" dirty="0" err="1">
                <a:solidFill>
                  <a:srgbClr val="FF0000"/>
                </a:solidFill>
              </a:rPr>
              <a:t>специфічними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внутрішньоклітинними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білками</a:t>
            </a:r>
            <a:r>
              <a:rPr lang="ru-RU" sz="3200" b="1" dirty="0"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solidFill>
                  <a:srgbClr val="FF0000"/>
                </a:solidFill>
              </a:rPr>
              <a:t>що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індукують</a:t>
            </a:r>
            <a:r>
              <a:rPr lang="ru-RU" sz="3200" b="1" dirty="0">
                <a:solidFill>
                  <a:srgbClr val="FF0000"/>
                </a:solidFill>
              </a:rPr>
              <a:t> синтез </a:t>
            </a:r>
            <a:r>
              <a:rPr lang="ru-RU" sz="3200" b="1" dirty="0" err="1">
                <a:solidFill>
                  <a:srgbClr val="FF0000"/>
                </a:solidFill>
              </a:rPr>
              <a:t>мРНК</a:t>
            </a:r>
            <a:r>
              <a:rPr lang="ru-RU" sz="3200" b="1" dirty="0">
                <a:solidFill>
                  <a:srgbClr val="FF0000"/>
                </a:solidFill>
              </a:rPr>
              <a:t>, </a:t>
            </a:r>
            <a:r>
              <a:rPr lang="ru-RU" sz="3200" b="1" dirty="0" err="1">
                <a:solidFill>
                  <a:srgbClr val="FF0000"/>
                </a:solidFill>
              </a:rPr>
              <a:t>білків</a:t>
            </a:r>
            <a:r>
              <a:rPr lang="ru-RU" sz="3200" b="1" dirty="0">
                <a:solidFill>
                  <a:srgbClr val="FF0000"/>
                </a:solidFill>
              </a:rPr>
              <a:t> та </a:t>
            </a:r>
            <a:r>
              <a:rPr lang="ru-RU" sz="3200" b="1" dirty="0" err="1">
                <a:solidFill>
                  <a:srgbClr val="FF0000"/>
                </a:solidFill>
              </a:rPr>
              <a:t>вивільнення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цитокінів</a:t>
            </a:r>
            <a:r>
              <a:rPr lang="ru-RU" sz="3200" b="1" dirty="0">
                <a:solidFill>
                  <a:srgbClr val="FF0000"/>
                </a:solidFill>
              </a:rPr>
              <a:t> та </a:t>
            </a:r>
            <a:r>
              <a:rPr lang="ru-RU" sz="3200" b="1" dirty="0" err="1">
                <a:solidFill>
                  <a:srgbClr val="FF0000"/>
                </a:solidFill>
              </a:rPr>
              <a:t>факторів</a:t>
            </a:r>
            <a:r>
              <a:rPr lang="ru-RU" sz="3200" b="1" dirty="0">
                <a:solidFill>
                  <a:srgbClr val="FF0000"/>
                </a:solidFill>
              </a:rPr>
              <a:t> росту.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7718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332656"/>
            <a:ext cx="9144000" cy="5963809"/>
          </a:xfrm>
        </p:spPr>
        <p:txBody>
          <a:bodyPr>
            <a:normAutofit fontScale="25000" lnSpcReduction="20000"/>
          </a:bodyPr>
          <a:lstStyle/>
          <a:p>
            <a:pPr marL="68580" indent="0">
              <a:buNone/>
            </a:pPr>
            <a:r>
              <a:rPr lang="ru-RU" sz="11200" dirty="0"/>
              <a:t>Эстрогены оказывают сильное феминизирующее влияние на организм. Они стимулируют развитие матки, маточных труб, влагалища, стромы и протоков молочных желез, пигментацию в области сосков и половых органов, формирование вторичных половых признаков по женскому типу, рост и закрытие эпифизов длинных трубчатых костей.</a:t>
            </a:r>
          </a:p>
          <a:p>
            <a:pPr marL="68580" indent="0">
              <a:buNone/>
            </a:pPr>
            <a:r>
              <a:rPr lang="ru-RU" sz="11200" dirty="0"/>
              <a:t> Способствуют своевременному отторжению эндометрия и регулярным кровотечениям, в больших концентрациях вызывают гиперплазию и кистозно-железистое перерождение эндометрия, подавляют лактацию, угнетают резорбцию костной ткани, стимулируют синтез ряда транспортных белков фибриногена. </a:t>
            </a:r>
          </a:p>
          <a:p>
            <a:pPr marL="68580" indent="0">
              <a:buNone/>
            </a:pPr>
            <a:r>
              <a:rPr lang="ru-RU" sz="11200" dirty="0"/>
              <a:t>Оказывают </a:t>
            </a:r>
            <a:r>
              <a:rPr lang="ru-RU" sz="11200" dirty="0" err="1"/>
              <a:t>прокоагулянтное</a:t>
            </a:r>
            <a:r>
              <a:rPr lang="ru-RU" sz="11200" dirty="0"/>
              <a:t> действие, индуцируют синтез в печени витамин К-зависимых факторов свертывания крови (II, VII, IX, X), снижают концентрацию антитромбина III. </a:t>
            </a:r>
          </a:p>
          <a:p>
            <a:endParaRPr lang="uk-UA" sz="11200" dirty="0"/>
          </a:p>
        </p:txBody>
      </p:sp>
    </p:spTree>
    <p:extLst>
      <p:ext uri="{BB962C8B-B14F-4D97-AF65-F5344CB8AC3E}">
        <p14:creationId xmlns:p14="http://schemas.microsoft.com/office/powerpoint/2010/main" val="17954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548680"/>
            <a:ext cx="8424936" cy="6120679"/>
          </a:xfrm>
        </p:spPr>
        <p:txBody>
          <a:bodyPr>
            <a:normAutofit/>
          </a:bodyPr>
          <a:lstStyle/>
          <a:p>
            <a:pPr marL="68580" indent="0">
              <a:lnSpc>
                <a:spcPct val="80000"/>
              </a:lnSpc>
              <a:buNone/>
            </a:pPr>
            <a:r>
              <a:rPr lang="ru-RU" sz="3600" dirty="0" err="1"/>
              <a:t>Естрогени</a:t>
            </a:r>
            <a:r>
              <a:rPr lang="ru-RU" sz="3600" dirty="0"/>
              <a:t> </a:t>
            </a:r>
            <a:r>
              <a:rPr lang="ru-RU" sz="3600" dirty="0" err="1"/>
              <a:t>підвищують</a:t>
            </a:r>
            <a:r>
              <a:rPr lang="ru-RU" sz="3600" dirty="0"/>
              <a:t> </a:t>
            </a:r>
            <a:r>
              <a:rPr lang="ru-RU" sz="3600" dirty="0" err="1"/>
              <a:t>концентрації</a:t>
            </a:r>
            <a:r>
              <a:rPr lang="ru-RU" sz="3600" dirty="0"/>
              <a:t> у </a:t>
            </a:r>
            <a:r>
              <a:rPr lang="ru-RU" sz="3600" dirty="0" err="1"/>
              <a:t>крові</a:t>
            </a:r>
            <a:r>
              <a:rPr lang="ru-RU" sz="3600" dirty="0"/>
              <a:t> тироксину, </a:t>
            </a:r>
            <a:r>
              <a:rPr lang="ru-RU" sz="3600" dirty="0" err="1"/>
              <a:t>заліза</a:t>
            </a:r>
            <a:r>
              <a:rPr lang="ru-RU" sz="3600" dirty="0"/>
              <a:t>, </a:t>
            </a:r>
            <a:r>
              <a:rPr lang="ru-RU" sz="3600" dirty="0" err="1"/>
              <a:t>міді</a:t>
            </a:r>
            <a:r>
              <a:rPr lang="ru-RU" sz="3600" dirty="0"/>
              <a:t>. </a:t>
            </a:r>
            <a:r>
              <a:rPr lang="ru-RU" sz="3600" dirty="0" err="1"/>
              <a:t>Надають</a:t>
            </a:r>
            <a:r>
              <a:rPr lang="ru-RU" sz="3600" dirty="0"/>
              <a:t> </a:t>
            </a:r>
            <a:r>
              <a:rPr lang="ru-RU" sz="3600" dirty="0" err="1"/>
              <a:t>антиатеросклеротичну</a:t>
            </a:r>
            <a:r>
              <a:rPr lang="ru-RU" sz="3600" dirty="0"/>
              <a:t> </a:t>
            </a:r>
            <a:r>
              <a:rPr lang="ru-RU" sz="3600" dirty="0" err="1"/>
              <a:t>дію</a:t>
            </a:r>
            <a:r>
              <a:rPr lang="ru-RU" sz="3600" dirty="0"/>
              <a:t>, </a:t>
            </a:r>
            <a:r>
              <a:rPr lang="ru-RU" sz="3600" dirty="0" err="1"/>
              <a:t>збільшують</a:t>
            </a:r>
            <a:r>
              <a:rPr lang="ru-RU" sz="3600" dirty="0"/>
              <a:t> </a:t>
            </a:r>
            <a:r>
              <a:rPr lang="ru-RU" sz="3600" dirty="0" err="1"/>
              <a:t>вміст</a:t>
            </a:r>
            <a:r>
              <a:rPr lang="ru-RU" sz="3600" dirty="0"/>
              <a:t> ЛПВЩ, </a:t>
            </a:r>
            <a:r>
              <a:rPr lang="ru-RU" sz="3600" dirty="0" err="1"/>
              <a:t>зменшує</a:t>
            </a:r>
            <a:r>
              <a:rPr lang="ru-RU" sz="3600" dirty="0"/>
              <a:t> ЛПНГ та холестерину.</a:t>
            </a:r>
          </a:p>
          <a:p>
            <a:pPr marL="68580" indent="0">
              <a:lnSpc>
                <a:spcPct val="80000"/>
              </a:lnSpc>
              <a:buNone/>
            </a:pPr>
            <a:r>
              <a:rPr lang="ru-RU" sz="3600" dirty="0" err="1"/>
              <a:t>Естрогени</a:t>
            </a:r>
            <a:r>
              <a:rPr lang="ru-RU" sz="3600" dirty="0"/>
              <a:t> </a:t>
            </a:r>
            <a:r>
              <a:rPr lang="ru-RU" sz="3600" dirty="0" err="1"/>
              <a:t>модулюють</a:t>
            </a:r>
            <a:r>
              <a:rPr lang="ru-RU" sz="3600" dirty="0"/>
              <a:t> </a:t>
            </a:r>
            <a:r>
              <a:rPr lang="ru-RU" sz="3600" dirty="0" err="1"/>
              <a:t>чутливість</a:t>
            </a:r>
            <a:r>
              <a:rPr lang="ru-RU" sz="3600" dirty="0"/>
              <a:t> </a:t>
            </a:r>
            <a:r>
              <a:rPr lang="ru-RU" sz="3600" dirty="0" err="1"/>
              <a:t>рецепторів</a:t>
            </a:r>
            <a:r>
              <a:rPr lang="ru-RU" sz="3600" dirty="0"/>
              <a:t> до </a:t>
            </a:r>
            <a:r>
              <a:rPr lang="ru-RU" sz="3600" dirty="0" err="1"/>
              <a:t>прогестинів</a:t>
            </a:r>
            <a:r>
              <a:rPr lang="ru-RU" sz="3600" dirty="0"/>
              <a:t> та </a:t>
            </a:r>
            <a:r>
              <a:rPr lang="ru-RU" sz="3600" dirty="0" err="1"/>
              <a:t>симпатичну</a:t>
            </a:r>
            <a:r>
              <a:rPr lang="ru-RU" sz="3600" dirty="0"/>
              <a:t> </a:t>
            </a:r>
            <a:r>
              <a:rPr lang="ru-RU" sz="3600" dirty="0" err="1"/>
              <a:t>регуляцію</a:t>
            </a:r>
            <a:r>
              <a:rPr lang="ru-RU" sz="3600" dirty="0"/>
              <a:t> тонусу </a:t>
            </a:r>
            <a:r>
              <a:rPr lang="ru-RU" sz="3600" dirty="0" err="1"/>
              <a:t>гладкої</a:t>
            </a:r>
            <a:r>
              <a:rPr lang="ru-RU" sz="3600" dirty="0"/>
              <a:t> </a:t>
            </a:r>
            <a:r>
              <a:rPr lang="ru-RU" sz="3600" dirty="0" err="1"/>
              <a:t>мускулатури</a:t>
            </a:r>
            <a:r>
              <a:rPr lang="ru-RU" sz="3600" dirty="0"/>
              <a:t>, </a:t>
            </a:r>
            <a:r>
              <a:rPr lang="ru-RU" sz="3600" dirty="0" err="1"/>
              <a:t>стимулюють</a:t>
            </a:r>
            <a:r>
              <a:rPr lang="ru-RU" sz="3600" dirty="0"/>
              <a:t> </a:t>
            </a:r>
            <a:r>
              <a:rPr lang="ru-RU" sz="3600" dirty="0" err="1"/>
              <a:t>перехід</a:t>
            </a:r>
            <a:r>
              <a:rPr lang="ru-RU" sz="3600" dirty="0"/>
              <a:t> </a:t>
            </a:r>
            <a:r>
              <a:rPr lang="ru-RU" sz="3600" dirty="0" err="1"/>
              <a:t>внутрішньосудинної</a:t>
            </a:r>
            <a:r>
              <a:rPr lang="ru-RU" sz="3600" dirty="0"/>
              <a:t> </a:t>
            </a:r>
            <a:r>
              <a:rPr lang="ru-RU" sz="3600" dirty="0" err="1"/>
              <a:t>рідини</a:t>
            </a:r>
            <a:r>
              <a:rPr lang="ru-RU" sz="3600" dirty="0"/>
              <a:t> в </a:t>
            </a:r>
            <a:r>
              <a:rPr lang="ru-RU" sz="3600" dirty="0" err="1"/>
              <a:t>тканини</a:t>
            </a:r>
            <a:r>
              <a:rPr lang="ru-RU" sz="3600" dirty="0"/>
              <a:t> та </a:t>
            </a:r>
            <a:r>
              <a:rPr lang="ru-RU" sz="3600" dirty="0" err="1"/>
              <a:t>викликають</a:t>
            </a:r>
            <a:r>
              <a:rPr lang="ru-RU" sz="3600" dirty="0"/>
              <a:t> </a:t>
            </a:r>
            <a:r>
              <a:rPr lang="ru-RU" sz="3600" dirty="0" err="1"/>
              <a:t>компенсаторну</a:t>
            </a:r>
            <a:r>
              <a:rPr lang="ru-RU" sz="3600" dirty="0"/>
              <a:t> </a:t>
            </a:r>
            <a:r>
              <a:rPr lang="ru-RU" sz="3600" dirty="0" err="1"/>
              <a:t>затримку</a:t>
            </a:r>
            <a:r>
              <a:rPr lang="ru-RU" sz="3600" dirty="0"/>
              <a:t> </a:t>
            </a:r>
            <a:r>
              <a:rPr lang="ru-RU" sz="3600" dirty="0" err="1"/>
              <a:t>натрію</a:t>
            </a:r>
            <a:r>
              <a:rPr lang="ru-RU" sz="3600" dirty="0"/>
              <a:t> та води.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52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260649"/>
            <a:ext cx="8068096" cy="6035816"/>
          </a:xfrm>
        </p:spPr>
        <p:txBody>
          <a:bodyPr>
            <a:normAutofit/>
          </a:bodyPr>
          <a:lstStyle/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менопаузи</a:t>
            </a:r>
            <a:r>
              <a:rPr lang="ru-RU" dirty="0"/>
              <a:t> 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незначна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естрогенів</a:t>
            </a:r>
            <a:r>
              <a:rPr lang="ru-RU" dirty="0"/>
              <a:t>.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вмісту</a:t>
            </a:r>
            <a:r>
              <a:rPr lang="ru-RU" dirty="0"/>
              <a:t> </a:t>
            </a:r>
            <a:r>
              <a:rPr lang="ru-RU" dirty="0" err="1"/>
              <a:t>естрогенів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судинно-рухової</a:t>
            </a:r>
            <a:r>
              <a:rPr lang="ru-RU" dirty="0"/>
              <a:t> та </a:t>
            </a:r>
            <a:r>
              <a:rPr lang="ru-RU" dirty="0" err="1"/>
              <a:t>терморегулюючої</a:t>
            </a:r>
            <a:r>
              <a:rPr lang="ru-RU" dirty="0"/>
              <a:t> </a:t>
            </a:r>
            <a:r>
              <a:rPr lang="ru-RU" dirty="0" err="1"/>
              <a:t>нестабільністю</a:t>
            </a:r>
            <a:r>
              <a:rPr lang="ru-RU" dirty="0"/>
              <a:t> («</a:t>
            </a:r>
            <a:r>
              <a:rPr lang="ru-RU" dirty="0" err="1"/>
              <a:t>припливи</a:t>
            </a:r>
            <a:r>
              <a:rPr lang="ru-RU" dirty="0"/>
              <a:t>» </a:t>
            </a:r>
            <a:r>
              <a:rPr lang="ru-RU" dirty="0" err="1"/>
              <a:t>крові</a:t>
            </a:r>
            <a:r>
              <a:rPr lang="ru-RU" dirty="0"/>
              <a:t> до </a:t>
            </a:r>
            <a:r>
              <a:rPr lang="ru-RU" dirty="0" err="1"/>
              <a:t>шкіри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), </a:t>
            </a:r>
            <a:r>
              <a:rPr lang="ru-RU" dirty="0" err="1"/>
              <a:t>розладами</a:t>
            </a:r>
            <a:r>
              <a:rPr lang="ru-RU" dirty="0"/>
              <a:t> сну,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прогресуючою</a:t>
            </a:r>
            <a:r>
              <a:rPr lang="ru-RU" dirty="0"/>
              <a:t> </a:t>
            </a:r>
            <a:r>
              <a:rPr lang="ru-RU" dirty="0" err="1"/>
              <a:t>атрофією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сечостатевої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</a:t>
            </a:r>
          </a:p>
          <a:p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дефіциту</a:t>
            </a:r>
            <a:r>
              <a:rPr lang="ru-RU" dirty="0"/>
              <a:t> </a:t>
            </a:r>
            <a:r>
              <a:rPr lang="ru-RU" dirty="0" err="1"/>
              <a:t>естрогенів</a:t>
            </a:r>
            <a:r>
              <a:rPr lang="ru-RU" dirty="0"/>
              <a:t> у </a:t>
            </a:r>
            <a:r>
              <a:rPr lang="ru-RU" dirty="0" err="1"/>
              <a:t>постменопаузному</a:t>
            </a:r>
            <a:r>
              <a:rPr lang="ru-RU" dirty="0"/>
              <a:t> </a:t>
            </a:r>
            <a:r>
              <a:rPr lang="ru-RU" dirty="0" err="1"/>
              <a:t>періоді</a:t>
            </a:r>
            <a:r>
              <a:rPr lang="ru-RU" dirty="0"/>
              <a:t> у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розвивається</a:t>
            </a:r>
            <a:r>
              <a:rPr lang="ru-RU" dirty="0"/>
              <a:t> остеопороз (</a:t>
            </a:r>
            <a:r>
              <a:rPr lang="ru-RU" dirty="0" err="1"/>
              <a:t>головним</a:t>
            </a:r>
            <a:r>
              <a:rPr lang="ru-RU" dirty="0"/>
              <a:t> чином хребта).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2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ъект 2"/>
          <p:cNvSpPr>
            <a:spLocks noGrp="1"/>
          </p:cNvSpPr>
          <p:nvPr>
            <p:ph idx="1"/>
          </p:nvPr>
        </p:nvSpPr>
        <p:spPr>
          <a:xfrm>
            <a:off x="1258888" y="273050"/>
            <a:ext cx="7427912" cy="5853113"/>
          </a:xfrm>
        </p:spPr>
        <p:txBody>
          <a:bodyPr/>
          <a:lstStyle/>
          <a:p>
            <a:r>
              <a:rPr lang="ru-RU" dirty="0" smtClean="0"/>
              <a:t>Гормоны щитовидной железы</a:t>
            </a:r>
          </a:p>
          <a:p>
            <a:endParaRPr lang="ru-RU" dirty="0" smtClean="0"/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Кальцитонин </a:t>
            </a:r>
            <a:r>
              <a:rPr lang="ru-RU" dirty="0" smtClean="0">
                <a:latin typeface="Tahoma" pitchFamily="34" charset="0"/>
                <a:cs typeface="Tahoma" pitchFamily="34" charset="0"/>
              </a:rPr>
              <a:t>регулирует содержание кальция в крови и помогает сохранять кальций в костях.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8164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5888"/>
            <a:ext cx="8371656" cy="5857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err="1" smtClean="0">
                <a:latin typeface="+mn-lt"/>
              </a:rPr>
              <a:t>Динаміка</a:t>
            </a:r>
            <a:r>
              <a:rPr lang="ru-RU" sz="3200" dirty="0" smtClean="0">
                <a:latin typeface="+mn-lt"/>
              </a:rPr>
              <a:t> </a:t>
            </a:r>
            <a:r>
              <a:rPr lang="ru-RU" sz="3200" dirty="0" err="1" smtClean="0">
                <a:latin typeface="+mn-lt"/>
              </a:rPr>
              <a:t>гормонів</a:t>
            </a:r>
            <a:r>
              <a:rPr lang="ru-RU" sz="3200" dirty="0" smtClean="0">
                <a:latin typeface="+mn-lt"/>
              </a:rPr>
              <a:t> </a:t>
            </a:r>
            <a:r>
              <a:rPr lang="ru-RU" sz="3200" dirty="0" smtClean="0">
                <a:latin typeface="+mn-lt"/>
              </a:rPr>
              <a:t>в </a:t>
            </a:r>
            <a:r>
              <a:rPr lang="ru-RU" sz="3200" dirty="0" err="1" smtClean="0">
                <a:latin typeface="+mn-lt"/>
              </a:rPr>
              <a:t>крові</a:t>
            </a:r>
            <a:r>
              <a:rPr lang="ru-RU" sz="3200" dirty="0" smtClean="0">
                <a:latin typeface="+mn-lt"/>
              </a:rPr>
              <a:t> </a:t>
            </a:r>
            <a:r>
              <a:rPr lang="ru-RU" sz="3200" dirty="0" err="1" smtClean="0">
                <a:latin typeface="+mn-lt"/>
              </a:rPr>
              <a:t>жінки</a:t>
            </a:r>
            <a:endParaRPr lang="ru-RU" sz="3200" dirty="0" smtClean="0">
              <a:latin typeface="+mn-lt"/>
            </a:endParaRPr>
          </a:p>
        </p:txBody>
      </p:sp>
      <p:graphicFrame>
        <p:nvGraphicFramePr>
          <p:cNvPr id="36867" name="Object 3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780059057"/>
              </p:ext>
            </p:extLst>
          </p:nvPr>
        </p:nvGraphicFramePr>
        <p:xfrm>
          <a:off x="0" y="692150"/>
          <a:ext cx="6456363" cy="608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Точечный рисунок" r:id="rId3" imgW="4296375" imgH="4048690" progId="Paint.Picture">
                  <p:embed/>
                </p:oleObj>
              </mc:Choice>
              <mc:Fallback>
                <p:oleObj name="Точечный рисунок" r:id="rId3" imgW="4296375" imgH="40486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2150"/>
                        <a:ext cx="6456363" cy="608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300192" y="692696"/>
            <a:ext cx="2843808" cy="597666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У </a:t>
            </a:r>
            <a:r>
              <a:rPr lang="ru-RU" b="1" dirty="0" err="1"/>
              <a:t>період</a:t>
            </a:r>
            <a:r>
              <a:rPr lang="ru-RU" b="1" dirty="0"/>
              <a:t> 28-денного циклу </a:t>
            </a:r>
            <a:r>
              <a:rPr lang="ru-RU" b="1" dirty="0" err="1"/>
              <a:t>відбувається</a:t>
            </a:r>
            <a:r>
              <a:rPr lang="ru-RU" b="1" dirty="0"/>
              <a:t> </a:t>
            </a:r>
            <a:r>
              <a:rPr lang="ru-RU" b="1" dirty="0" err="1"/>
              <a:t>чітка</a:t>
            </a:r>
            <a:r>
              <a:rPr lang="ru-RU" b="1" dirty="0"/>
              <a:t> </a:t>
            </a:r>
            <a:r>
              <a:rPr lang="ru-RU" b="1" dirty="0" err="1"/>
              <a:t>взаємодія</a:t>
            </a:r>
            <a:r>
              <a:rPr lang="ru-RU" b="1" dirty="0"/>
              <a:t> </a:t>
            </a:r>
            <a:r>
              <a:rPr lang="ru-RU" b="1" dirty="0" err="1"/>
              <a:t>зазначених</a:t>
            </a:r>
            <a:r>
              <a:rPr lang="ru-RU" b="1" dirty="0"/>
              <a:t> </a:t>
            </a:r>
            <a:r>
              <a:rPr lang="ru-RU" b="1" dirty="0" err="1"/>
              <a:t>регуляторних</a:t>
            </a:r>
            <a:r>
              <a:rPr lang="ru-RU" b="1" dirty="0"/>
              <a:t> </a:t>
            </a:r>
            <a:r>
              <a:rPr lang="ru-RU" b="1" dirty="0" err="1"/>
              <a:t>гормонів</a:t>
            </a:r>
            <a:r>
              <a:rPr lang="ru-RU" b="1" dirty="0"/>
              <a:t> </a:t>
            </a:r>
            <a:r>
              <a:rPr lang="ru-RU" b="1" dirty="0" err="1"/>
              <a:t>із</a:t>
            </a:r>
            <a:r>
              <a:rPr lang="ru-RU" b="1" dirty="0"/>
              <a:t> гормонами </a:t>
            </a:r>
            <a:r>
              <a:rPr lang="ru-RU" b="1" dirty="0" err="1"/>
              <a:t>яєчника</a:t>
            </a:r>
            <a:r>
              <a:rPr lang="ru-RU" b="1" dirty="0"/>
              <a:t>.</a:t>
            </a:r>
          </a:p>
          <a:p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забезпечує</a:t>
            </a:r>
            <a:r>
              <a:rPr lang="ru-RU" b="1" dirty="0"/>
              <a:t> </a:t>
            </a:r>
            <a:r>
              <a:rPr lang="ru-RU" b="1" dirty="0" err="1"/>
              <a:t>розвиток</a:t>
            </a:r>
            <a:r>
              <a:rPr lang="ru-RU" b="1" dirty="0"/>
              <a:t> як </a:t>
            </a:r>
            <a:r>
              <a:rPr lang="ru-RU" b="1" dirty="0" err="1"/>
              <a:t>яйцеклітини</a:t>
            </a:r>
            <a:r>
              <a:rPr lang="ru-RU" b="1" dirty="0"/>
              <a:t>, так і </a:t>
            </a:r>
            <a:r>
              <a:rPr lang="ru-RU" b="1" dirty="0" err="1"/>
              <a:t>слизової</a:t>
            </a:r>
            <a:r>
              <a:rPr lang="ru-RU" b="1" dirty="0"/>
              <a:t> </a:t>
            </a:r>
            <a:r>
              <a:rPr lang="ru-RU" b="1" dirty="0" err="1"/>
              <a:t>оболонки</a:t>
            </a:r>
            <a:r>
              <a:rPr lang="ru-RU" b="1" dirty="0"/>
              <a:t> матки.</a:t>
            </a:r>
          </a:p>
          <a:p>
            <a:r>
              <a:rPr lang="ru-RU" b="1" dirty="0"/>
              <a:t>При </a:t>
            </a:r>
            <a:r>
              <a:rPr lang="ru-RU" b="1" dirty="0" err="1"/>
              <a:t>заплідненні</a:t>
            </a:r>
            <a:r>
              <a:rPr lang="ru-RU" b="1" dirty="0"/>
              <a:t> </a:t>
            </a:r>
            <a:r>
              <a:rPr lang="ru-RU" b="1" dirty="0" err="1"/>
              <a:t>яйцеклітини</a:t>
            </a:r>
            <a:r>
              <a:rPr lang="ru-RU" b="1" dirty="0"/>
              <a:t> -</a:t>
            </a:r>
            <a:r>
              <a:rPr lang="ru-RU" b="1" dirty="0" err="1"/>
              <a:t>місячні</a:t>
            </a:r>
            <a:r>
              <a:rPr lang="ru-RU" b="1" dirty="0"/>
              <a:t>.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40644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918"/>
            <a:ext cx="4536504" cy="657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4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lternativa-mc.ru/files/images/polovie_gormoni003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6672"/>
            <a:ext cx="69532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5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280919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"/>
            <a:ext cx="7486600" cy="764704"/>
          </a:xfrm>
        </p:spPr>
        <p:txBody>
          <a:bodyPr/>
          <a:lstStyle/>
          <a:p>
            <a:r>
              <a:rPr lang="ru-RU" dirty="0" err="1" smtClean="0"/>
              <a:t>Гестагени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980728"/>
            <a:ext cx="8496944" cy="561662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/>
              <a:t>Прогестины, или гестагены —подкласс стероидных гормонов, производимых в основном жёлтым телом яичников и частично корой надпочечников, а также плацентой плода.</a:t>
            </a:r>
          </a:p>
          <a:p>
            <a:pPr>
              <a:lnSpc>
                <a:spcPct val="80000"/>
              </a:lnSpc>
            </a:pPr>
            <a:r>
              <a:rPr lang="ru-RU" sz="2800" b="1" dirty="0"/>
              <a:t>Физиологическая функция </a:t>
            </a:r>
            <a:r>
              <a:rPr lang="ru-RU" sz="2800" b="1" dirty="0" err="1"/>
              <a:t>прогестинов</a:t>
            </a:r>
            <a:r>
              <a:rPr lang="ru-RU" sz="2800" b="1" dirty="0"/>
              <a:t> у женщин заключается в основном в обеспечении возможности наступления и затем в поддержании беременности.</a:t>
            </a:r>
          </a:p>
          <a:p>
            <a:pPr>
              <a:lnSpc>
                <a:spcPct val="80000"/>
              </a:lnSpc>
            </a:pPr>
            <a:r>
              <a:rPr lang="ru-RU" sz="2800" b="1" dirty="0"/>
              <a:t>Прогестины способствуют образованию нормального секреторного эндометрия у женщин. Вызывают переход слизистой оболочки матки из фазы пролиферации в секреторную фазу, а после оплодотворения способствуют ее переходу в состояние, необходимое для развития оплодотворённой яйцеклетки.</a:t>
            </a:r>
          </a:p>
          <a:p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3505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8640"/>
            <a:ext cx="8820472" cy="59073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4000" dirty="0" err="1"/>
              <a:t>Прогестини</a:t>
            </a:r>
            <a:r>
              <a:rPr lang="ru-RU" sz="4000" dirty="0"/>
              <a:t> </a:t>
            </a:r>
            <a:r>
              <a:rPr lang="ru-RU" sz="4000" dirty="0" err="1"/>
              <a:t>знижують</a:t>
            </a:r>
            <a:r>
              <a:rPr lang="ru-RU" sz="4000" dirty="0"/>
              <a:t> </a:t>
            </a:r>
            <a:r>
              <a:rPr lang="ru-RU" sz="4000" dirty="0" err="1"/>
              <a:t>збудливість</a:t>
            </a:r>
            <a:r>
              <a:rPr lang="ru-RU" sz="4000" dirty="0"/>
              <a:t> і </a:t>
            </a:r>
            <a:r>
              <a:rPr lang="ru-RU" sz="4000" dirty="0" err="1"/>
              <a:t>скоротливість</a:t>
            </a:r>
            <a:r>
              <a:rPr lang="ru-RU" sz="4000" dirty="0"/>
              <a:t> </a:t>
            </a:r>
            <a:r>
              <a:rPr lang="ru-RU" sz="4000" dirty="0" err="1"/>
              <a:t>мускулатури</a:t>
            </a:r>
            <a:r>
              <a:rPr lang="ru-RU" sz="4000" dirty="0"/>
              <a:t> матки та </a:t>
            </a:r>
            <a:r>
              <a:rPr lang="ru-RU" sz="4000" dirty="0" err="1"/>
              <a:t>маткових</a:t>
            </a:r>
            <a:r>
              <a:rPr lang="ru-RU" sz="4000" dirty="0"/>
              <a:t> труб, </a:t>
            </a:r>
            <a:r>
              <a:rPr lang="ru-RU" sz="4000" dirty="0" err="1"/>
              <a:t>підвищують</a:t>
            </a:r>
            <a:r>
              <a:rPr lang="ru-RU" sz="4000" dirty="0"/>
              <a:t> </a:t>
            </a:r>
            <a:r>
              <a:rPr lang="ru-RU" sz="4000" dirty="0" err="1"/>
              <a:t>активність</a:t>
            </a:r>
            <a:r>
              <a:rPr lang="ru-RU" sz="4000" dirty="0"/>
              <a:t> </a:t>
            </a:r>
            <a:r>
              <a:rPr lang="ru-RU" sz="4000" dirty="0" err="1"/>
              <a:t>ферментів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розщеплюють</a:t>
            </a:r>
            <a:r>
              <a:rPr lang="ru-RU" sz="4000" dirty="0"/>
              <a:t> окситоцин та </a:t>
            </a:r>
            <a:r>
              <a:rPr lang="ru-RU" sz="4000" dirty="0" err="1"/>
              <a:t>вазопресин</a:t>
            </a:r>
            <a:r>
              <a:rPr lang="ru-RU" sz="4000" dirty="0"/>
              <a:t>.</a:t>
            </a:r>
          </a:p>
          <a:p>
            <a:pPr>
              <a:lnSpc>
                <a:spcPct val="80000"/>
              </a:lnSpc>
            </a:pPr>
            <a:r>
              <a:rPr lang="ru-RU" sz="4000" dirty="0" err="1"/>
              <a:t>Прогестини</a:t>
            </a:r>
            <a:r>
              <a:rPr lang="ru-RU" sz="4000" dirty="0"/>
              <a:t> </a:t>
            </a:r>
            <a:r>
              <a:rPr lang="ru-RU" sz="4000" dirty="0" err="1"/>
              <a:t>знижують</a:t>
            </a:r>
            <a:r>
              <a:rPr lang="ru-RU" sz="4000" dirty="0"/>
              <a:t> </a:t>
            </a:r>
            <a:r>
              <a:rPr lang="ru-RU" sz="4000" dirty="0" err="1"/>
              <a:t>чутливість</a:t>
            </a:r>
            <a:r>
              <a:rPr lang="ru-RU" sz="4000" dirty="0"/>
              <a:t> </a:t>
            </a:r>
            <a:r>
              <a:rPr lang="ru-RU" sz="4000" dirty="0" err="1"/>
              <a:t>мускулатури</a:t>
            </a:r>
            <a:r>
              <a:rPr lang="ru-RU" sz="4000" dirty="0"/>
              <a:t> матки до </a:t>
            </a:r>
            <a:r>
              <a:rPr lang="ru-RU" sz="4000" dirty="0" err="1"/>
              <a:t>естрогенів</a:t>
            </a:r>
            <a:r>
              <a:rPr lang="ru-RU" sz="4000" dirty="0"/>
              <a:t>, окситоцину та </a:t>
            </a:r>
            <a:r>
              <a:rPr lang="ru-RU" sz="4000" dirty="0" err="1"/>
              <a:t>вазопресину</a:t>
            </a:r>
            <a:r>
              <a:rPr lang="ru-RU" sz="4000" dirty="0"/>
              <a:t>, </a:t>
            </a:r>
            <a:r>
              <a:rPr lang="ru-RU" sz="4000" dirty="0" err="1"/>
              <a:t>знижуючи</a:t>
            </a:r>
            <a:r>
              <a:rPr lang="ru-RU" sz="4000" dirty="0"/>
              <a:t> </a:t>
            </a:r>
            <a:r>
              <a:rPr lang="ru-RU" sz="4000" dirty="0" err="1"/>
              <a:t>експресію</a:t>
            </a:r>
            <a:r>
              <a:rPr lang="ru-RU" sz="4000" dirty="0"/>
              <a:t> </a:t>
            </a:r>
            <a:r>
              <a:rPr lang="ru-RU" sz="4000" dirty="0" err="1"/>
              <a:t>відповідних</a:t>
            </a:r>
            <a:r>
              <a:rPr lang="ru-RU" sz="4000" dirty="0"/>
              <a:t> </a:t>
            </a:r>
            <a:r>
              <a:rPr lang="ru-RU" sz="4000" dirty="0" err="1"/>
              <a:t>рецепторів</a:t>
            </a:r>
            <a:r>
              <a:rPr lang="ru-RU" sz="4000" dirty="0"/>
              <a:t> у </a:t>
            </a:r>
            <a:r>
              <a:rPr lang="ru-RU" sz="4000" dirty="0" err="1"/>
              <a:t>міометрії</a:t>
            </a:r>
            <a:r>
              <a:rPr lang="ru-RU" sz="4000" dirty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194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876800"/>
          </a:xfrm>
        </p:spPr>
        <p:txBody>
          <a:bodyPr>
            <a:normAutofit fontScale="47500" lnSpcReduction="20000"/>
          </a:bodyPr>
          <a:lstStyle/>
          <a:p>
            <a:r>
              <a:rPr lang="ru-RU" sz="5100" dirty="0" err="1"/>
              <a:t>Якщо</a:t>
            </a:r>
            <a:r>
              <a:rPr lang="ru-RU" sz="5100" dirty="0"/>
              <a:t> </a:t>
            </a:r>
            <a:r>
              <a:rPr lang="ru-RU" sz="5100" dirty="0" err="1"/>
              <a:t>запліднення</a:t>
            </a:r>
            <a:r>
              <a:rPr lang="ru-RU" sz="5100" dirty="0"/>
              <a:t> </a:t>
            </a:r>
            <a:r>
              <a:rPr lang="ru-RU" sz="5100" dirty="0" err="1"/>
              <a:t>сталося</a:t>
            </a:r>
            <a:r>
              <a:rPr lang="ru-RU" sz="5100" dirty="0"/>
              <a:t>, то </a:t>
            </a:r>
            <a:r>
              <a:rPr lang="ru-RU" sz="5100" dirty="0" err="1"/>
              <a:t>із</a:t>
            </a:r>
            <a:r>
              <a:rPr lang="ru-RU" sz="5100" dirty="0"/>
              <a:t> </a:t>
            </a:r>
            <a:r>
              <a:rPr lang="ru-RU" sz="5100" dirty="0" err="1"/>
              <a:t>зиготи</a:t>
            </a:r>
            <a:r>
              <a:rPr lang="ru-RU" sz="5100" dirty="0"/>
              <a:t> </a:t>
            </a:r>
            <a:r>
              <a:rPr lang="ru-RU" sz="5100" dirty="0" err="1"/>
              <a:t>розвивається</a:t>
            </a:r>
            <a:r>
              <a:rPr lang="ru-RU" sz="5100" dirty="0"/>
              <a:t> </a:t>
            </a:r>
            <a:r>
              <a:rPr lang="ru-RU" sz="5100" dirty="0" err="1"/>
              <a:t>бластоциста</a:t>
            </a:r>
            <a:r>
              <a:rPr lang="ru-RU" sz="5100" dirty="0"/>
              <a:t>, яка через </a:t>
            </a:r>
            <a:r>
              <a:rPr lang="ru-RU" sz="5100" dirty="0" err="1"/>
              <a:t>вісім</a:t>
            </a:r>
            <a:r>
              <a:rPr lang="ru-RU" sz="5100" dirty="0"/>
              <a:t> </a:t>
            </a:r>
            <a:r>
              <a:rPr lang="ru-RU" sz="5100" dirty="0" err="1"/>
              <a:t>днів</a:t>
            </a:r>
            <a:r>
              <a:rPr lang="ru-RU" sz="5100" dirty="0"/>
              <a:t> </a:t>
            </a:r>
            <a:r>
              <a:rPr lang="ru-RU" sz="5100" dirty="0" err="1"/>
              <a:t>після</a:t>
            </a:r>
            <a:r>
              <a:rPr lang="ru-RU" sz="5100" dirty="0"/>
              <a:t> </a:t>
            </a:r>
            <a:r>
              <a:rPr lang="ru-RU" sz="5100" dirty="0" err="1"/>
              <a:t>овуляції</a:t>
            </a:r>
            <a:r>
              <a:rPr lang="ru-RU" sz="5100" dirty="0"/>
              <a:t> </a:t>
            </a:r>
            <a:r>
              <a:rPr lang="ru-RU" sz="5100" dirty="0" err="1"/>
              <a:t>занурюється</a:t>
            </a:r>
            <a:r>
              <a:rPr lang="ru-RU" sz="5100" dirty="0"/>
              <a:t> у </a:t>
            </a:r>
            <a:r>
              <a:rPr lang="ru-RU" sz="5100" dirty="0" err="1"/>
              <a:t>слизову</a:t>
            </a:r>
            <a:r>
              <a:rPr lang="ru-RU" sz="5100" dirty="0"/>
              <a:t> </a:t>
            </a:r>
            <a:r>
              <a:rPr lang="ru-RU" sz="5100" dirty="0" err="1"/>
              <a:t>оболонку</a:t>
            </a:r>
            <a:r>
              <a:rPr lang="ru-RU" sz="5100" dirty="0"/>
              <a:t> матки.</a:t>
            </a:r>
          </a:p>
          <a:p>
            <a:r>
              <a:rPr lang="ru-RU" sz="5100" dirty="0" err="1"/>
              <a:t>Клітини</a:t>
            </a:r>
            <a:r>
              <a:rPr lang="ru-RU" sz="5100" dirty="0"/>
              <a:t> </a:t>
            </a:r>
            <a:r>
              <a:rPr lang="ru-RU" sz="5100" dirty="0" err="1"/>
              <a:t>трофобласта</a:t>
            </a:r>
            <a:r>
              <a:rPr lang="ru-RU" sz="5100" dirty="0"/>
              <a:t> </a:t>
            </a:r>
            <a:r>
              <a:rPr lang="ru-RU" sz="5100" dirty="0" err="1"/>
              <a:t>секретують</a:t>
            </a:r>
            <a:r>
              <a:rPr lang="ru-RU" sz="5100" dirty="0"/>
              <a:t> </a:t>
            </a:r>
            <a:r>
              <a:rPr lang="ru-RU" sz="5100" dirty="0" err="1"/>
              <a:t>хоріонічний</a:t>
            </a:r>
            <a:r>
              <a:rPr lang="ru-RU" sz="5100" dirty="0"/>
              <a:t> </a:t>
            </a:r>
            <a:r>
              <a:rPr lang="ru-RU" sz="5100" dirty="0" err="1"/>
              <a:t>гонадотропін</a:t>
            </a:r>
            <a:r>
              <a:rPr lang="ru-RU" sz="5100" dirty="0"/>
              <a:t>, </a:t>
            </a:r>
            <a:r>
              <a:rPr lang="ru-RU" sz="5100" dirty="0" err="1"/>
              <a:t>який</a:t>
            </a:r>
            <a:r>
              <a:rPr lang="ru-RU" sz="5100" dirty="0"/>
              <a:t> </a:t>
            </a:r>
            <a:r>
              <a:rPr lang="ru-RU" sz="5100" dirty="0" err="1"/>
              <a:t>підтримує</a:t>
            </a:r>
            <a:r>
              <a:rPr lang="ru-RU" sz="5100" dirty="0"/>
              <a:t> та </a:t>
            </a:r>
            <a:r>
              <a:rPr lang="ru-RU" sz="5100" dirty="0" err="1"/>
              <a:t>посилює</a:t>
            </a:r>
            <a:r>
              <a:rPr lang="ru-RU" sz="5100" dirty="0"/>
              <a:t> роботу </a:t>
            </a:r>
            <a:r>
              <a:rPr lang="ru-RU" sz="5100" dirty="0" err="1"/>
              <a:t>жовтого</a:t>
            </a:r>
            <a:r>
              <a:rPr lang="ru-RU" sz="5100" dirty="0"/>
              <a:t> </a:t>
            </a:r>
            <a:r>
              <a:rPr lang="ru-RU" sz="5100" dirty="0" err="1"/>
              <a:t>тіла</a:t>
            </a:r>
            <a:r>
              <a:rPr lang="ru-RU" sz="5100" dirty="0"/>
              <a:t>.</a:t>
            </a:r>
            <a:endParaRPr lang="uk-UA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1" y="3717032"/>
            <a:ext cx="3528765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5" y="471357"/>
            <a:ext cx="381635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1358"/>
            <a:ext cx="4248472" cy="94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1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4608512" cy="836712"/>
          </a:xfrm>
        </p:spPr>
        <p:txBody>
          <a:bodyPr/>
          <a:lstStyle/>
          <a:p>
            <a:pPr algn="ctr" eaLnBrk="1" hangingPunct="1"/>
            <a:r>
              <a:rPr lang="ru-RU" sz="2800" dirty="0" err="1" smtClean="0"/>
              <a:t>Гормони</a:t>
            </a:r>
            <a:r>
              <a:rPr lang="ru-RU" sz="2800" dirty="0" smtClean="0"/>
              <a:t> </a:t>
            </a:r>
            <a:r>
              <a:rPr lang="ru-RU" sz="2800" dirty="0" err="1" smtClean="0"/>
              <a:t>яєчника</a:t>
            </a:r>
            <a:r>
              <a:rPr lang="ru-RU" sz="2800" dirty="0" smtClean="0"/>
              <a:t> та </a:t>
            </a:r>
            <a:r>
              <a:rPr lang="ru-RU" sz="2800" dirty="0" err="1" smtClean="0"/>
              <a:t>плаценти</a:t>
            </a:r>
            <a:r>
              <a:rPr lang="ru-RU" sz="2800" dirty="0" smtClean="0"/>
              <a:t> </a:t>
            </a:r>
            <a:r>
              <a:rPr lang="ru-RU" sz="2800" dirty="0" smtClean="0"/>
              <a:t>в </a:t>
            </a:r>
            <a:r>
              <a:rPr lang="ru-RU" sz="2800" dirty="0" err="1" smtClean="0"/>
              <a:t>період</a:t>
            </a:r>
            <a:r>
              <a:rPr lang="ru-RU" sz="2800" dirty="0" smtClean="0"/>
              <a:t> </a:t>
            </a:r>
            <a:r>
              <a:rPr lang="ru-RU" sz="2800" dirty="0" err="1" smtClean="0"/>
              <a:t>вагітності</a:t>
            </a:r>
            <a:endParaRPr lang="ru-RU" sz="2800" dirty="0" smtClean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39952" y="195562"/>
            <a:ext cx="5004048" cy="6662437"/>
          </a:xfrm>
        </p:spPr>
        <p:txBody>
          <a:bodyPr>
            <a:normAutofit/>
          </a:bodyPr>
          <a:lstStyle/>
          <a:p>
            <a:r>
              <a:rPr lang="ru-RU" sz="3200" b="1" dirty="0"/>
              <a:t>При </a:t>
            </a:r>
            <a:r>
              <a:rPr lang="ru-RU" sz="3200" b="1" dirty="0" err="1"/>
              <a:t>формуванні</a:t>
            </a:r>
            <a:r>
              <a:rPr lang="ru-RU" sz="3200" b="1" dirty="0"/>
              <a:t> </a:t>
            </a:r>
            <a:r>
              <a:rPr lang="ru-RU" sz="3200" b="1" dirty="0" err="1"/>
              <a:t>плаценти</a:t>
            </a:r>
            <a:r>
              <a:rPr lang="ru-RU" sz="3200" b="1" dirty="0"/>
              <a:t> у </a:t>
            </a:r>
            <a:r>
              <a:rPr lang="ru-RU" sz="3200" b="1" dirty="0" err="1"/>
              <a:t>ній</a:t>
            </a:r>
            <a:r>
              <a:rPr lang="ru-RU" sz="3200" b="1" dirty="0"/>
              <a:t> </a:t>
            </a:r>
            <a:r>
              <a:rPr lang="ru-RU" sz="3200" b="1" dirty="0" err="1"/>
              <a:t>починається</a:t>
            </a:r>
            <a:r>
              <a:rPr lang="ru-RU" sz="3200" b="1" dirty="0"/>
              <a:t> синтез </a:t>
            </a:r>
            <a:r>
              <a:rPr lang="ru-RU" sz="3200" b="1" dirty="0" err="1"/>
              <a:t>естрогенів</a:t>
            </a:r>
            <a:r>
              <a:rPr lang="ru-RU" sz="3200" b="1" dirty="0"/>
              <a:t>, </a:t>
            </a:r>
            <a:r>
              <a:rPr lang="ru-RU" sz="3200" b="1" dirty="0" err="1"/>
              <a:t>хоріонічного</a:t>
            </a:r>
            <a:r>
              <a:rPr lang="ru-RU" sz="3200" b="1" dirty="0"/>
              <a:t> </a:t>
            </a:r>
            <a:r>
              <a:rPr lang="ru-RU" sz="3200" b="1" dirty="0" err="1"/>
              <a:t>гонадотропіну</a:t>
            </a:r>
            <a:r>
              <a:rPr lang="ru-RU" sz="3200" b="1" dirty="0"/>
              <a:t>, прогестерону. </a:t>
            </a:r>
            <a:r>
              <a:rPr lang="ru-RU" sz="3200" b="1" dirty="0" err="1"/>
              <a:t>Причому</a:t>
            </a:r>
            <a:r>
              <a:rPr lang="ru-RU" sz="3200" b="1" dirty="0"/>
              <a:t> </a:t>
            </a:r>
            <a:r>
              <a:rPr lang="ru-RU" sz="3200" b="1" dirty="0" err="1"/>
              <a:t>утворення</a:t>
            </a:r>
            <a:r>
              <a:rPr lang="ru-RU" sz="3200" b="1" dirty="0"/>
              <a:t> прогестерону, </a:t>
            </a:r>
            <a:r>
              <a:rPr lang="ru-RU" sz="3200" b="1" dirty="0" err="1"/>
              <a:t>починаючи</a:t>
            </a:r>
            <a:r>
              <a:rPr lang="ru-RU" sz="3200" b="1" dirty="0"/>
              <a:t> з 10-12 </a:t>
            </a:r>
            <a:r>
              <a:rPr lang="ru-RU" sz="3200" b="1" dirty="0" err="1"/>
              <a:t>тижнів</a:t>
            </a:r>
            <a:r>
              <a:rPr lang="ru-RU" sz="3200" b="1" dirty="0"/>
              <a:t> </a:t>
            </a:r>
            <a:r>
              <a:rPr lang="ru-RU" sz="3200" b="1" dirty="0" err="1"/>
              <a:t>вагітності</a:t>
            </a:r>
            <a:r>
              <a:rPr lang="ru-RU" sz="3200" b="1" dirty="0"/>
              <a:t>, </a:t>
            </a:r>
            <a:r>
              <a:rPr lang="ru-RU" sz="3200" b="1" dirty="0" err="1"/>
              <a:t>відбувається</a:t>
            </a:r>
            <a:r>
              <a:rPr lang="ru-RU" sz="3200" b="1" dirty="0"/>
              <a:t> </a:t>
            </a:r>
            <a:r>
              <a:rPr lang="ru-RU" sz="3200" b="1" dirty="0" err="1"/>
              <a:t>лише</a:t>
            </a:r>
            <a:r>
              <a:rPr lang="ru-RU" sz="3200" b="1" dirty="0"/>
              <a:t> у </a:t>
            </a:r>
            <a:r>
              <a:rPr lang="ru-RU" sz="3200" b="1" dirty="0" err="1"/>
              <a:t>плаценті</a:t>
            </a:r>
            <a:r>
              <a:rPr lang="ru-RU" sz="3200" b="1" dirty="0"/>
              <a:t>.</a:t>
            </a:r>
            <a:endParaRPr lang="ru-RU" sz="3200" b="1" dirty="0" smtClean="0"/>
          </a:p>
        </p:txBody>
      </p:sp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1" y="1772816"/>
            <a:ext cx="4104456" cy="29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4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476672"/>
            <a:ext cx="4320480" cy="6192688"/>
          </a:xfrm>
        </p:spPr>
        <p:txBody>
          <a:bodyPr>
            <a:normAutofit fontScale="70000" lnSpcReduction="20000"/>
          </a:bodyPr>
          <a:lstStyle/>
          <a:p>
            <a:r>
              <a:rPr lang="ru-RU" sz="3800" b="1" dirty="0" err="1"/>
              <a:t>Під</a:t>
            </a:r>
            <a:r>
              <a:rPr lang="ru-RU" sz="3800" b="1" dirty="0"/>
              <a:t> </a:t>
            </a:r>
            <a:r>
              <a:rPr lang="ru-RU" sz="3800" b="1" dirty="0" err="1"/>
              <a:t>впливом</a:t>
            </a:r>
            <a:r>
              <a:rPr lang="ru-RU" sz="3800" b="1" dirty="0"/>
              <a:t> комплексу </a:t>
            </a:r>
            <a:r>
              <a:rPr lang="ru-RU" sz="3800" b="1" dirty="0" err="1"/>
              <a:t>гормонів</a:t>
            </a:r>
            <a:r>
              <a:rPr lang="ru-RU" sz="3800" b="1" dirty="0"/>
              <a:t> </a:t>
            </a:r>
            <a:r>
              <a:rPr lang="ru-RU" sz="3800" b="1" dirty="0" err="1"/>
              <a:t>відбувається</a:t>
            </a:r>
            <a:r>
              <a:rPr lang="ru-RU" sz="3800" b="1" dirty="0"/>
              <a:t> </a:t>
            </a:r>
            <a:r>
              <a:rPr lang="ru-RU" sz="3800" b="1" dirty="0" err="1"/>
              <a:t>швидке</a:t>
            </a:r>
            <a:r>
              <a:rPr lang="ru-RU" sz="3800" b="1" dirty="0"/>
              <a:t> </a:t>
            </a:r>
            <a:r>
              <a:rPr lang="ru-RU" sz="3800" b="1" dirty="0" err="1"/>
              <a:t>зростання</a:t>
            </a:r>
            <a:r>
              <a:rPr lang="ru-RU" sz="3800" b="1" dirty="0"/>
              <a:t> </a:t>
            </a:r>
            <a:r>
              <a:rPr lang="ru-RU" sz="3800" b="1" dirty="0" err="1"/>
              <a:t>гладком'язових</a:t>
            </a:r>
            <a:r>
              <a:rPr lang="ru-RU" sz="3800" b="1" dirty="0"/>
              <a:t> </a:t>
            </a:r>
            <a:r>
              <a:rPr lang="ru-RU" sz="3800" b="1" dirty="0" err="1"/>
              <a:t>клітин</a:t>
            </a:r>
            <a:r>
              <a:rPr lang="ru-RU" sz="3800" b="1" dirty="0"/>
              <a:t> матки (</a:t>
            </a:r>
            <a:r>
              <a:rPr lang="ru-RU" sz="3800" b="1" dirty="0" err="1"/>
              <a:t>головним</a:t>
            </a:r>
            <a:r>
              <a:rPr lang="ru-RU" sz="3800" b="1" dirty="0"/>
              <a:t> чином за </a:t>
            </a:r>
            <a:r>
              <a:rPr lang="ru-RU" sz="3800" b="1" dirty="0" err="1"/>
              <a:t>рахунок</a:t>
            </a:r>
            <a:r>
              <a:rPr lang="ru-RU" sz="3800" b="1" dirty="0"/>
              <a:t> </a:t>
            </a:r>
            <a:r>
              <a:rPr lang="ru-RU" sz="3800" b="1" dirty="0" err="1"/>
              <a:t>естрогенів</a:t>
            </a:r>
            <a:r>
              <a:rPr lang="ru-RU" sz="3800" b="1" dirty="0"/>
              <a:t>), </a:t>
            </a:r>
            <a:r>
              <a:rPr lang="ru-RU" sz="3800" b="1" dirty="0" err="1"/>
              <a:t>підготовка</a:t>
            </a:r>
            <a:r>
              <a:rPr lang="ru-RU" sz="3800" b="1" dirty="0"/>
              <a:t> </a:t>
            </a:r>
            <a:r>
              <a:rPr lang="ru-RU" sz="3800" b="1" dirty="0" err="1"/>
              <a:t>молочної</a:t>
            </a:r>
            <a:r>
              <a:rPr lang="ru-RU" sz="3800" b="1" dirty="0"/>
              <a:t> </a:t>
            </a:r>
            <a:r>
              <a:rPr lang="ru-RU" sz="3800" b="1" dirty="0" err="1"/>
              <a:t>залози</a:t>
            </a:r>
            <a:r>
              <a:rPr lang="ru-RU" sz="3800" b="1" dirty="0"/>
              <a:t> до </a:t>
            </a:r>
            <a:r>
              <a:rPr lang="ru-RU" sz="3800" b="1" dirty="0" err="1"/>
              <a:t>подальшої</a:t>
            </a:r>
            <a:r>
              <a:rPr lang="ru-RU" sz="3800" b="1" dirty="0"/>
              <a:t> </a:t>
            </a:r>
            <a:r>
              <a:rPr lang="ru-RU" sz="3800" b="1" dirty="0" err="1"/>
              <a:t>лактації</a:t>
            </a:r>
            <a:r>
              <a:rPr lang="ru-RU" sz="3800" b="1" dirty="0"/>
              <a:t> (</a:t>
            </a:r>
            <a:r>
              <a:rPr lang="ru-RU" sz="3800" b="1" dirty="0" err="1"/>
              <a:t>естрогени</a:t>
            </a:r>
            <a:r>
              <a:rPr lang="ru-RU" sz="3800" b="1" dirty="0"/>
              <a:t>, прогестерон).</a:t>
            </a:r>
          </a:p>
          <a:p>
            <a:r>
              <a:rPr lang="ru-RU" sz="3800" b="1" dirty="0"/>
              <a:t>Прогестерон </a:t>
            </a:r>
            <a:r>
              <a:rPr lang="ru-RU" sz="3800" b="1" dirty="0" err="1"/>
              <a:t>інгібує</a:t>
            </a:r>
            <a:r>
              <a:rPr lang="ru-RU" sz="3800" b="1" dirty="0"/>
              <a:t> </a:t>
            </a:r>
            <a:r>
              <a:rPr lang="ru-RU" sz="3800" b="1" dirty="0" err="1"/>
              <a:t>скорочувальну</a:t>
            </a:r>
            <a:r>
              <a:rPr lang="ru-RU" sz="3800" b="1" dirty="0"/>
              <a:t> </a:t>
            </a:r>
            <a:r>
              <a:rPr lang="ru-RU" sz="3800" b="1" dirty="0" err="1"/>
              <a:t>активність</a:t>
            </a:r>
            <a:r>
              <a:rPr lang="ru-RU" sz="3800" b="1" dirty="0"/>
              <a:t> матки та </a:t>
            </a:r>
            <a:r>
              <a:rPr lang="ru-RU" sz="3800" b="1" dirty="0" err="1"/>
              <a:t>блокує</a:t>
            </a:r>
            <a:r>
              <a:rPr lang="ru-RU" sz="3800" b="1" dirty="0"/>
              <a:t> </a:t>
            </a:r>
            <a:r>
              <a:rPr lang="ru-RU" sz="3800" b="1" dirty="0" err="1"/>
              <a:t>дію</a:t>
            </a:r>
            <a:r>
              <a:rPr lang="ru-RU" sz="3800" b="1" dirty="0"/>
              <a:t> пролактину на </a:t>
            </a:r>
            <a:r>
              <a:rPr lang="ru-RU" sz="3800" b="1" dirty="0" err="1"/>
              <a:t>молочну</a:t>
            </a:r>
            <a:r>
              <a:rPr lang="ru-RU" sz="3800" b="1" dirty="0"/>
              <a:t> </a:t>
            </a:r>
            <a:r>
              <a:rPr lang="ru-RU" sz="3800" b="1" dirty="0" err="1"/>
              <a:t>залозу</a:t>
            </a:r>
            <a:r>
              <a:rPr lang="ru-RU" sz="3800" b="1" dirty="0"/>
              <a:t>. Тим самим </a:t>
            </a:r>
            <a:r>
              <a:rPr lang="ru-RU" sz="3800" b="1" dirty="0" err="1"/>
              <a:t>запобігається</a:t>
            </a:r>
            <a:r>
              <a:rPr lang="ru-RU" sz="3800" b="1" dirty="0"/>
              <a:t> </a:t>
            </a:r>
            <a:r>
              <a:rPr lang="ru-RU" sz="3800" b="1" dirty="0" err="1"/>
              <a:t>передчасне</a:t>
            </a:r>
            <a:r>
              <a:rPr lang="ru-RU" sz="3800" b="1" dirty="0"/>
              <a:t> </a:t>
            </a:r>
            <a:r>
              <a:rPr lang="ru-RU" sz="3800" b="1" dirty="0" err="1"/>
              <a:t>настання</a:t>
            </a:r>
            <a:r>
              <a:rPr lang="ru-RU" sz="3800" b="1" dirty="0"/>
              <a:t> </a:t>
            </a:r>
            <a:r>
              <a:rPr lang="ru-RU" sz="3800" b="1" dirty="0" err="1"/>
              <a:t>пологів</a:t>
            </a:r>
            <a:r>
              <a:rPr lang="ru-RU" sz="3800" b="1" dirty="0"/>
              <a:t> та </a:t>
            </a:r>
            <a:r>
              <a:rPr lang="ru-RU" sz="3800" b="1" dirty="0" err="1"/>
              <a:t>лактації</a:t>
            </a:r>
            <a:r>
              <a:rPr lang="ru-RU" sz="3800" b="1" dirty="0"/>
              <a:t>.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3" y="476672"/>
            <a:ext cx="374441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9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720080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Функція</a:t>
            </a:r>
            <a:r>
              <a:rPr lang="ru-RU" sz="3200" dirty="0" smtClean="0"/>
              <a:t> </a:t>
            </a:r>
            <a:r>
              <a:rPr lang="ru-RU" sz="3200" dirty="0" err="1" smtClean="0"/>
              <a:t>гормонів</a:t>
            </a:r>
            <a:r>
              <a:rPr lang="ru-RU" sz="3200" dirty="0" smtClean="0"/>
              <a:t> </a:t>
            </a:r>
            <a:r>
              <a:rPr lang="ru-RU" sz="3200" dirty="0" smtClean="0"/>
              <a:t>в </a:t>
            </a:r>
            <a:r>
              <a:rPr lang="ru-RU" sz="3200" dirty="0" err="1" smtClean="0"/>
              <a:t>организмі</a:t>
            </a:r>
            <a:r>
              <a:rPr lang="ru-RU" sz="3200" dirty="0" smtClean="0"/>
              <a:t> </a:t>
            </a:r>
            <a:r>
              <a:rPr lang="ru-RU" sz="3200" dirty="0" err="1" smtClean="0"/>
              <a:t>іншої</a:t>
            </a:r>
            <a:r>
              <a:rPr lang="ru-RU" sz="3200" dirty="0" smtClean="0"/>
              <a:t> </a:t>
            </a:r>
            <a:r>
              <a:rPr lang="ru-RU" sz="3200" dirty="0" err="1" smtClean="0"/>
              <a:t>статі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908720"/>
            <a:ext cx="4247327" cy="554461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 </a:t>
            </a:r>
            <a:r>
              <a:rPr lang="ru-RU" dirty="0" err="1"/>
              <a:t>андрогени</a:t>
            </a:r>
            <a:r>
              <a:rPr lang="ru-RU" dirty="0"/>
              <a:t>:</a:t>
            </a:r>
          </a:p>
          <a:p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мускулатури</a:t>
            </a:r>
            <a:r>
              <a:rPr lang="ru-RU" dirty="0"/>
              <a:t>. </a:t>
            </a:r>
            <a:r>
              <a:rPr lang="ru-RU" dirty="0" err="1"/>
              <a:t>Беруть</a:t>
            </a:r>
            <a:r>
              <a:rPr lang="ru-RU" dirty="0"/>
              <a:t> участь </a:t>
            </a:r>
            <a:r>
              <a:rPr lang="ru-RU" dirty="0" err="1"/>
              <a:t>андрогени</a:t>
            </a:r>
            <a:r>
              <a:rPr lang="ru-RU" dirty="0"/>
              <a:t> та в </a:t>
            </a:r>
            <a:r>
              <a:rPr lang="ru-RU" dirty="0" err="1"/>
              <a:t>регуляції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вторинних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ознак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, </a:t>
            </a:r>
            <a:r>
              <a:rPr lang="ru-RU" dirty="0" err="1"/>
              <a:t>оволосіння</a:t>
            </a:r>
            <a:r>
              <a:rPr lang="ru-RU" dirty="0"/>
              <a:t>.</a:t>
            </a:r>
          </a:p>
          <a:p>
            <a:r>
              <a:rPr lang="ru-RU" dirty="0"/>
              <a:t>Ними </a:t>
            </a:r>
            <a:r>
              <a:rPr lang="ru-RU" dirty="0" err="1"/>
              <a:t>забезпечується</a:t>
            </a:r>
            <a:r>
              <a:rPr lang="ru-RU" dirty="0"/>
              <a:t> нормально </a:t>
            </a:r>
            <a:r>
              <a:rPr lang="ru-RU" dirty="0" err="1"/>
              <a:t>збалансований</a:t>
            </a:r>
            <a:r>
              <a:rPr lang="ru-RU" dirty="0"/>
              <a:t> </a:t>
            </a:r>
            <a:r>
              <a:rPr lang="ru-RU" dirty="0" err="1"/>
              <a:t>біосинтез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 у </a:t>
            </a:r>
            <a:r>
              <a:rPr lang="ru-RU" dirty="0" err="1"/>
              <a:t>всіх</a:t>
            </a:r>
            <a:r>
              <a:rPr lang="ru-RU" dirty="0"/>
              <a:t> органах </a:t>
            </a:r>
            <a:r>
              <a:rPr lang="ru-RU" dirty="0" err="1"/>
              <a:t>репродуктивної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152" y="980728"/>
            <a:ext cx="4175320" cy="514575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dirty="0" err="1"/>
              <a:t>чоловіка</a:t>
            </a:r>
            <a:r>
              <a:rPr lang="ru-RU" dirty="0"/>
              <a:t> </a:t>
            </a:r>
            <a:r>
              <a:rPr lang="ru-RU" dirty="0" err="1"/>
              <a:t>естрогени</a:t>
            </a:r>
            <a:r>
              <a:rPr lang="ru-RU" dirty="0"/>
              <a:t>:</a:t>
            </a:r>
          </a:p>
          <a:p>
            <a:r>
              <a:rPr lang="ru-RU" dirty="0" err="1"/>
              <a:t>Естрогени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в </a:t>
            </a:r>
            <a:r>
              <a:rPr lang="ru-RU" dirty="0" err="1"/>
              <a:t>сім'яниках</a:t>
            </a:r>
            <a:r>
              <a:rPr lang="ru-RU" dirty="0"/>
              <a:t>, </a:t>
            </a:r>
            <a:r>
              <a:rPr lang="ru-RU" dirty="0" err="1"/>
              <a:t>служать</a:t>
            </a:r>
            <a:r>
              <a:rPr lang="ru-RU" dirty="0"/>
              <a:t> </a:t>
            </a:r>
            <a:r>
              <a:rPr lang="ru-RU" dirty="0" err="1"/>
              <a:t>головним</a:t>
            </a:r>
            <a:r>
              <a:rPr lang="ru-RU" dirty="0"/>
              <a:t> чином для </a:t>
            </a:r>
            <a:r>
              <a:rPr lang="ru-RU" dirty="0" err="1"/>
              <a:t>інгібування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андрогенів</a:t>
            </a:r>
            <a:r>
              <a:rPr lang="ru-RU" dirty="0"/>
              <a:t> шляхом </a:t>
            </a:r>
            <a:r>
              <a:rPr lang="ru-RU" dirty="0" err="1"/>
              <a:t>зворотного</a:t>
            </a:r>
            <a:r>
              <a:rPr lang="ru-RU" dirty="0"/>
              <a:t> </a:t>
            </a:r>
            <a:r>
              <a:rPr lang="ru-RU" dirty="0" err="1"/>
              <a:t>зв'язку</a:t>
            </a:r>
            <a:r>
              <a:rPr lang="ru-RU" dirty="0"/>
              <a:t> </a:t>
            </a:r>
            <a:r>
              <a:rPr lang="ru-RU" dirty="0" err="1"/>
              <a:t>аутокринно</a:t>
            </a:r>
            <a:r>
              <a:rPr lang="ru-RU" dirty="0"/>
              <a:t> в </a:t>
            </a:r>
            <a:r>
              <a:rPr lang="ru-RU" dirty="0" err="1"/>
              <a:t>клітинах</a:t>
            </a:r>
            <a:r>
              <a:rPr lang="ru-RU" dirty="0"/>
              <a:t> </a:t>
            </a:r>
            <a:r>
              <a:rPr lang="ru-RU" dirty="0" err="1"/>
              <a:t>Лейдіга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паракринно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Сертолі</a:t>
            </a:r>
            <a:r>
              <a:rPr lang="ru-RU" dirty="0"/>
              <a:t> на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Лейдіга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93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323850" y="590550"/>
            <a:ext cx="7561263" cy="461963"/>
          </a:xfrm>
        </p:spPr>
        <p:txBody>
          <a:bodyPr/>
          <a:lstStyle/>
          <a:p>
            <a:r>
              <a:rPr lang="ru-RU" sz="2400" dirty="0" err="1" smtClean="0"/>
              <a:t>Біологічний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ефект</a:t>
            </a:r>
            <a:r>
              <a:rPr lang="ru-RU" sz="2400" dirty="0" smtClean="0"/>
              <a:t> </a:t>
            </a:r>
            <a:r>
              <a:rPr lang="ru-RU" sz="2400" dirty="0" err="1" smtClean="0"/>
              <a:t>кальцитоніну</a:t>
            </a:r>
            <a:r>
              <a:rPr lang="ru-RU" sz="2400" dirty="0" smtClean="0"/>
              <a:t> </a:t>
            </a:r>
            <a:endParaRPr lang="uk-UA" sz="2400" dirty="0" smtClean="0"/>
          </a:p>
        </p:txBody>
      </p:sp>
      <p:sp>
        <p:nvSpPr>
          <p:cNvPr id="86019" name="Текст 3"/>
          <p:cNvSpPr>
            <a:spLocks noGrp="1"/>
          </p:cNvSpPr>
          <p:nvPr>
            <p:ph type="body" sz="half" idx="2"/>
          </p:nvPr>
        </p:nvSpPr>
        <p:spPr>
          <a:xfrm>
            <a:off x="250825" y="1052513"/>
            <a:ext cx="8713788" cy="5073650"/>
          </a:xfrm>
        </p:spPr>
        <p:txBody>
          <a:bodyPr/>
          <a:lstStyle/>
          <a:p>
            <a:r>
              <a:rPr lang="ru-RU" sz="2800" b="1" dirty="0" err="1"/>
              <a:t>проявляється</a:t>
            </a:r>
            <a:r>
              <a:rPr lang="ru-RU" sz="2800" b="1" dirty="0"/>
              <a:t> </a:t>
            </a:r>
            <a:r>
              <a:rPr lang="ru-RU" sz="2800" b="1" dirty="0" err="1"/>
              <a:t>зниженням</a:t>
            </a:r>
            <a:r>
              <a:rPr lang="ru-RU" sz="2800" b="1" dirty="0"/>
              <a:t> </a:t>
            </a:r>
            <a:r>
              <a:rPr lang="ru-RU" sz="2800" b="1" dirty="0" err="1"/>
              <a:t>рівня</a:t>
            </a:r>
            <a:r>
              <a:rPr lang="ru-RU" sz="2800" b="1" dirty="0"/>
              <a:t> </a:t>
            </a:r>
            <a:r>
              <a:rPr lang="ru-RU" sz="2800" b="1" dirty="0" err="1"/>
              <a:t>кальцію</a:t>
            </a:r>
            <a:r>
              <a:rPr lang="ru-RU" sz="2800" b="1" dirty="0"/>
              <a:t> та фосфору в </a:t>
            </a:r>
            <a:r>
              <a:rPr lang="ru-RU" sz="2800" b="1" dirty="0" err="1"/>
              <a:t>крові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є </a:t>
            </a:r>
            <a:r>
              <a:rPr lang="ru-RU" sz="2800" b="1" dirty="0" err="1"/>
              <a:t>наслідком</a:t>
            </a:r>
            <a:r>
              <a:rPr lang="ru-RU" sz="2800" b="1" dirty="0"/>
              <a:t> </a:t>
            </a:r>
            <a:r>
              <a:rPr lang="ru-RU" sz="2800" b="1" dirty="0" err="1"/>
              <a:t>впливу</a:t>
            </a:r>
            <a:r>
              <a:rPr lang="ru-RU" sz="2800" b="1" dirty="0"/>
              <a:t> </a:t>
            </a:r>
            <a:r>
              <a:rPr lang="ru-RU" sz="2800" b="1" dirty="0" err="1"/>
              <a:t>кальцитоніну</a:t>
            </a:r>
            <a:r>
              <a:rPr lang="ru-RU" sz="2800" b="1" dirty="0"/>
              <a:t> на </a:t>
            </a:r>
            <a:r>
              <a:rPr lang="ru-RU" sz="2800" b="1" dirty="0" err="1"/>
              <a:t>кісткову</a:t>
            </a:r>
            <a:r>
              <a:rPr lang="ru-RU" sz="2800" b="1" dirty="0"/>
              <a:t> тканину та </a:t>
            </a:r>
            <a:r>
              <a:rPr lang="ru-RU" sz="2800" b="1" dirty="0" err="1"/>
              <a:t>нирки</a:t>
            </a:r>
            <a:r>
              <a:rPr lang="ru-RU" sz="2800" b="1" dirty="0"/>
              <a:t>. У </a:t>
            </a:r>
            <a:r>
              <a:rPr lang="ru-RU" sz="2800" b="1" dirty="0" err="1"/>
              <a:t>кістки</a:t>
            </a:r>
            <a:r>
              <a:rPr lang="ru-RU" sz="2800" b="1" dirty="0"/>
              <a:t> </a:t>
            </a:r>
            <a:r>
              <a:rPr lang="ru-RU" sz="2800" b="1" dirty="0" err="1"/>
              <a:t>кальцитонін</a:t>
            </a:r>
            <a:r>
              <a:rPr lang="ru-RU" sz="2800" b="1" dirty="0"/>
              <a:t> </a:t>
            </a:r>
            <a:r>
              <a:rPr lang="ru-RU" sz="2800" b="1" dirty="0" err="1"/>
              <a:t>пригнічує</a:t>
            </a:r>
            <a:r>
              <a:rPr lang="ru-RU" sz="2800" b="1" dirty="0"/>
              <a:t> </a:t>
            </a:r>
            <a:r>
              <a:rPr lang="ru-RU" sz="2800" b="1" dirty="0" err="1"/>
              <a:t>процеси</a:t>
            </a:r>
            <a:r>
              <a:rPr lang="ru-RU" sz="2800" b="1" dirty="0"/>
              <a:t> </a:t>
            </a:r>
            <a:r>
              <a:rPr lang="ru-RU" sz="2800" b="1" dirty="0" err="1"/>
              <a:t>резорбції</a:t>
            </a:r>
            <a:r>
              <a:rPr lang="ru-RU" sz="2800" b="1" dirty="0"/>
              <a:t> як </a:t>
            </a:r>
            <a:r>
              <a:rPr lang="ru-RU" sz="2800" b="1" dirty="0" err="1"/>
              <a:t>кальцію</a:t>
            </a:r>
            <a:r>
              <a:rPr lang="ru-RU" sz="2800" b="1" dirty="0"/>
              <a:t>, і </a:t>
            </a:r>
            <a:r>
              <a:rPr lang="ru-RU" sz="2800" b="1" dirty="0" err="1"/>
              <a:t>білкового</a:t>
            </a:r>
            <a:r>
              <a:rPr lang="ru-RU" sz="2800" b="1" dirty="0"/>
              <a:t> матриксу. </a:t>
            </a:r>
            <a:r>
              <a:rPr lang="ru-RU" sz="2800" b="1" dirty="0" err="1"/>
              <a:t>Кальцитонін</a:t>
            </a:r>
            <a:r>
              <a:rPr lang="ru-RU" sz="2800" b="1" dirty="0"/>
              <a:t> </a:t>
            </a:r>
            <a:r>
              <a:rPr lang="ru-RU" sz="2800" b="1" dirty="0" err="1"/>
              <a:t>інгібує</a:t>
            </a:r>
            <a:r>
              <a:rPr lang="ru-RU" sz="2800" b="1" dirty="0"/>
              <a:t> </a:t>
            </a:r>
            <a:r>
              <a:rPr lang="ru-RU" sz="2800" b="1" dirty="0" err="1"/>
              <a:t>активність</a:t>
            </a:r>
            <a:r>
              <a:rPr lang="ru-RU" sz="2800" b="1" dirty="0"/>
              <a:t> і </a:t>
            </a:r>
            <a:r>
              <a:rPr lang="ru-RU" sz="2800" b="1" dirty="0" err="1"/>
              <a:t>кількість</a:t>
            </a:r>
            <a:r>
              <a:rPr lang="ru-RU" sz="2800" b="1" dirty="0"/>
              <a:t> </a:t>
            </a:r>
            <a:r>
              <a:rPr lang="ru-RU" sz="2800" b="1" dirty="0" err="1"/>
              <a:t>остеокластів</a:t>
            </a:r>
            <a:r>
              <a:rPr lang="ru-RU" sz="2800" b="1" dirty="0"/>
              <a:t>.</a:t>
            </a:r>
          </a:p>
          <a:p>
            <a:r>
              <a:rPr lang="ru-RU" sz="2800" b="1" dirty="0" err="1"/>
              <a:t>Поряд</a:t>
            </a:r>
            <a:r>
              <a:rPr lang="ru-RU" sz="2800" b="1" dirty="0"/>
              <a:t> з </a:t>
            </a:r>
            <a:r>
              <a:rPr lang="ru-RU" sz="2800" b="1" dirty="0" err="1"/>
              <a:t>паратгормоном</a:t>
            </a:r>
            <a:r>
              <a:rPr lang="ru-RU" sz="2800" b="1" dirty="0"/>
              <a:t> і </a:t>
            </a:r>
            <a:r>
              <a:rPr lang="ru-RU" sz="2800" b="1" dirty="0" err="1"/>
              <a:t>кальцитоніном</a:t>
            </a:r>
            <a:r>
              <a:rPr lang="ru-RU" sz="2800" b="1" dirty="0"/>
              <a:t> у </a:t>
            </a:r>
            <a:r>
              <a:rPr lang="ru-RU" sz="2800" b="1" dirty="0" err="1"/>
              <a:t>підтримці</a:t>
            </a:r>
            <a:r>
              <a:rPr lang="ru-RU" sz="2800" b="1" dirty="0"/>
              <a:t> фосфорно-</a:t>
            </a:r>
            <a:r>
              <a:rPr lang="ru-RU" sz="2800" b="1" dirty="0" err="1"/>
              <a:t>кальцієвого</a:t>
            </a:r>
            <a:r>
              <a:rPr lang="ru-RU" sz="2800" b="1" dirty="0"/>
              <a:t> гомеостазу </a:t>
            </a:r>
            <a:r>
              <a:rPr lang="ru-RU" sz="2800" b="1" dirty="0" err="1"/>
              <a:t>велику</a:t>
            </a:r>
            <a:r>
              <a:rPr lang="ru-RU" sz="2800" b="1" dirty="0"/>
              <a:t> участь </a:t>
            </a:r>
            <a:r>
              <a:rPr lang="ru-RU" sz="2800" b="1" dirty="0" err="1"/>
              <a:t>бере</a:t>
            </a:r>
            <a:r>
              <a:rPr lang="ru-RU" sz="2800" b="1" dirty="0"/>
              <a:t> </a:t>
            </a:r>
            <a:r>
              <a:rPr lang="ru-RU" sz="2800" b="1" dirty="0" err="1"/>
              <a:t>вітамін</a:t>
            </a:r>
            <a:r>
              <a:rPr lang="ru-RU" sz="2800" b="1" dirty="0"/>
              <a:t> </a:t>
            </a:r>
            <a:r>
              <a:rPr lang="en-US" sz="2800" b="1" dirty="0"/>
              <a:t>D (D-</a:t>
            </a:r>
            <a:r>
              <a:rPr lang="ru-RU" sz="2800" b="1" dirty="0"/>
              <a:t>гормон, </a:t>
            </a:r>
            <a:r>
              <a:rPr lang="ru-RU" sz="2800" b="1" dirty="0" err="1"/>
              <a:t>холекальциферол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вітамін</a:t>
            </a:r>
            <a:r>
              <a:rPr lang="ru-RU" sz="2800" b="1" dirty="0"/>
              <a:t> </a:t>
            </a:r>
            <a:r>
              <a:rPr lang="en-US" sz="2800" b="1" dirty="0"/>
              <a:t>D3).</a:t>
            </a:r>
            <a:endParaRPr lang="ru-RU" sz="2000" b="1" dirty="0" smtClean="0"/>
          </a:p>
          <a:p>
            <a:endParaRPr lang="ru-RU" sz="800" dirty="0" smtClean="0"/>
          </a:p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252257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Феромони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340769"/>
            <a:ext cx="4179416" cy="495569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Гормони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адресовані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особинам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свого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вигляду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Ці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хімічні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послання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що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відправляються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в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зовнішнє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середовище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-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феромони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-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викликають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різні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реакції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у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відповіді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у адресата: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діють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як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заклик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 до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спаровування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, сигнал </a:t>
            </a:r>
            <a:r>
              <a:rPr lang="ru-RU" b="1" dirty="0" err="1">
                <a:latin typeface="Segoe UI" panose="020B0502040204020203" pitchFamily="34" charset="0"/>
                <a:cs typeface="Segoe UI" panose="020B0502040204020203" pitchFamily="34" charset="0"/>
              </a:rPr>
              <a:t>тривоги</a:t>
            </a:r>
            <a:r>
              <a:rPr lang="ru-RU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80000"/>
              </a:lnSpc>
            </a:pPr>
            <a:endParaRPr lang="ru-RU" dirty="0">
              <a:latin typeface="Tahoma" pitchFamily="34" charset="0"/>
              <a:cs typeface="Tahoma" pitchFamily="34" charset="0"/>
            </a:endParaRP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836713"/>
            <a:ext cx="4193952" cy="5459752"/>
          </a:xfrm>
        </p:spPr>
        <p:txBody>
          <a:bodyPr>
            <a:normAutofit/>
          </a:bodyPr>
          <a:lstStyle/>
          <a:p>
            <a:r>
              <a:rPr lang="ru-RU" dirty="0" err="1"/>
              <a:t>андростерон</a:t>
            </a:r>
            <a:r>
              <a:rPr lang="ru-RU" dirty="0"/>
              <a:t>.</a:t>
            </a:r>
          </a:p>
          <a:p>
            <a:r>
              <a:rPr lang="ru-RU" dirty="0" err="1"/>
              <a:t>Копулін</a:t>
            </a:r>
            <a:endParaRPr lang="ru-RU" dirty="0"/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та </a:t>
            </a:r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феромони</a:t>
            </a:r>
            <a:r>
              <a:rPr lang="ru-RU" dirty="0"/>
              <a:t>, </a:t>
            </a:r>
            <a:r>
              <a:rPr lang="ru-RU" dirty="0" err="1"/>
              <a:t>вироблення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74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32656"/>
            <a:ext cx="835533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9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 smtClean="0">
                <a:solidFill>
                  <a:srgbClr val="FF3300"/>
                </a:solidFill>
              </a:rPr>
              <a:t>Наднирники</a:t>
            </a:r>
            <a:endParaRPr lang="ru-RU" sz="2400" i="1" dirty="0">
              <a:solidFill>
                <a:srgbClr val="FF3300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5693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42938"/>
            <a:ext cx="2306638" cy="3786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14313" y="4192588"/>
            <a:ext cx="86439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i="1" dirty="0" err="1"/>
              <a:t>Корковий</a:t>
            </a:r>
            <a:r>
              <a:rPr lang="ru-RU" b="1" i="1" dirty="0"/>
              <a:t> шар </a:t>
            </a:r>
            <a:r>
              <a:rPr lang="ru-RU" b="1" i="1" dirty="0" err="1"/>
              <a:t>виробляє</a:t>
            </a:r>
            <a:r>
              <a:rPr lang="ru-RU" b="1" i="1" dirty="0"/>
              <a:t> три </a:t>
            </a:r>
            <a:r>
              <a:rPr lang="ru-RU" b="1" i="1" dirty="0" err="1"/>
              <a:t>групи</a:t>
            </a:r>
            <a:r>
              <a:rPr lang="ru-RU" b="1" i="1" dirty="0"/>
              <a:t> </a:t>
            </a:r>
            <a:r>
              <a:rPr lang="ru-RU" b="1" i="1" dirty="0" err="1"/>
              <a:t>стероїдних</a:t>
            </a:r>
            <a:r>
              <a:rPr lang="ru-RU" b="1" i="1" dirty="0"/>
              <a:t> </a:t>
            </a:r>
            <a:r>
              <a:rPr lang="ru-RU" b="1" i="1" dirty="0" err="1"/>
              <a:t>гормонів</a:t>
            </a:r>
            <a:r>
              <a:rPr lang="ru-RU" b="1" i="1" dirty="0"/>
              <a:t>:</a:t>
            </a:r>
          </a:p>
          <a:p>
            <a:pPr eaLnBrk="1" hangingPunct="1"/>
            <a:r>
              <a:rPr lang="ru-RU" b="1" i="1" dirty="0"/>
              <a:t>1. </a:t>
            </a:r>
            <a:r>
              <a:rPr lang="ru-RU" b="1" i="1" dirty="0" err="1"/>
              <a:t>мінералокортикоїди</a:t>
            </a:r>
            <a:r>
              <a:rPr lang="ru-RU" b="1" i="1" dirty="0"/>
              <a:t> клубочкового шару (альдостерон та </a:t>
            </a:r>
            <a:r>
              <a:rPr lang="ru-RU" b="1" i="1" dirty="0" err="1"/>
              <a:t>ін</a:t>
            </a:r>
            <a:r>
              <a:rPr lang="ru-RU" b="1" i="1" dirty="0"/>
              <a:t>), </a:t>
            </a:r>
            <a:r>
              <a:rPr lang="ru-RU" b="1" i="1" dirty="0" err="1"/>
              <a:t>які</a:t>
            </a:r>
            <a:r>
              <a:rPr lang="ru-RU" b="1" i="1" dirty="0"/>
              <a:t> </a:t>
            </a:r>
            <a:r>
              <a:rPr lang="ru-RU" b="1" i="1" dirty="0" err="1"/>
              <a:t>регулюють</a:t>
            </a:r>
            <a:r>
              <a:rPr lang="ru-RU" b="1" i="1" dirty="0"/>
              <a:t> водно-</a:t>
            </a:r>
            <a:r>
              <a:rPr lang="ru-RU" b="1" i="1" dirty="0" err="1"/>
              <a:t>сольовий</a:t>
            </a:r>
            <a:r>
              <a:rPr lang="ru-RU" b="1" i="1" dirty="0"/>
              <a:t> </a:t>
            </a:r>
            <a:r>
              <a:rPr lang="ru-RU" b="1" i="1" dirty="0" err="1"/>
              <a:t>обмін</a:t>
            </a:r>
            <a:r>
              <a:rPr lang="ru-RU" b="1" i="1" dirty="0"/>
              <a:t>, </a:t>
            </a:r>
            <a:r>
              <a:rPr lang="ru-RU" b="1" i="1" dirty="0" err="1"/>
              <a:t>зберігаючи</a:t>
            </a:r>
            <a:r>
              <a:rPr lang="ru-RU" b="1" i="1" dirty="0"/>
              <a:t> </a:t>
            </a:r>
            <a:r>
              <a:rPr lang="en-US" b="1" i="1" dirty="0"/>
              <a:t>Na+ </a:t>
            </a:r>
            <a:r>
              <a:rPr lang="ru-RU" b="1" i="1" dirty="0"/>
              <a:t>та </a:t>
            </a:r>
            <a:r>
              <a:rPr lang="en-US" b="1" i="1" dirty="0"/>
              <a:t>Cl-</a:t>
            </a:r>
            <a:r>
              <a:rPr lang="ru-RU" b="1" i="1" dirty="0"/>
              <a:t>в </a:t>
            </a:r>
            <a:r>
              <a:rPr lang="ru-RU" b="1" i="1" dirty="0" err="1"/>
              <a:t>організмі</a:t>
            </a:r>
            <a:r>
              <a:rPr lang="ru-RU" b="1" i="1" dirty="0"/>
              <a:t>;</a:t>
            </a:r>
          </a:p>
          <a:p>
            <a:pPr eaLnBrk="1" hangingPunct="1"/>
            <a:r>
              <a:rPr lang="ru-RU" b="1" i="1" dirty="0"/>
              <a:t>2. </a:t>
            </a:r>
            <a:r>
              <a:rPr lang="ru-RU" b="1" i="1" dirty="0" err="1"/>
              <a:t>глюкокортикоїди</a:t>
            </a:r>
            <a:r>
              <a:rPr lang="ru-RU" b="1" i="1" dirty="0"/>
              <a:t> пучкового шару (кортизол та </a:t>
            </a:r>
            <a:r>
              <a:rPr lang="ru-RU" b="1" i="1" dirty="0" err="1"/>
              <a:t>ін</a:t>
            </a:r>
            <a:r>
              <a:rPr lang="ru-RU" b="1" i="1" dirty="0"/>
              <a:t>.) </a:t>
            </a:r>
            <a:r>
              <a:rPr lang="ru-RU" b="1" i="1" dirty="0" err="1"/>
              <a:t>регулюють</a:t>
            </a:r>
            <a:r>
              <a:rPr lang="ru-RU" b="1" i="1" dirty="0"/>
              <a:t> </a:t>
            </a:r>
            <a:r>
              <a:rPr lang="ru-RU" b="1" i="1" dirty="0" err="1"/>
              <a:t>вуглеводний</a:t>
            </a:r>
            <a:r>
              <a:rPr lang="ru-RU" b="1" i="1" dirty="0"/>
              <a:t>, </a:t>
            </a:r>
            <a:r>
              <a:rPr lang="ru-RU" b="1" i="1" dirty="0" err="1"/>
              <a:t>білковий</a:t>
            </a:r>
            <a:r>
              <a:rPr lang="ru-RU" b="1" i="1" dirty="0"/>
              <a:t> </a:t>
            </a:r>
            <a:r>
              <a:rPr lang="ru-RU" b="1" i="1" dirty="0" err="1"/>
              <a:t>обміни</a:t>
            </a:r>
            <a:r>
              <a:rPr lang="ru-RU" b="1" i="1" dirty="0"/>
              <a:t> (</a:t>
            </a:r>
            <a:r>
              <a:rPr lang="ru-RU" b="1" i="1" dirty="0" err="1"/>
              <a:t>глюконеогенез</a:t>
            </a:r>
            <a:r>
              <a:rPr lang="ru-RU" b="1" i="1" dirty="0"/>
              <a:t>), </a:t>
            </a:r>
            <a:r>
              <a:rPr lang="ru-RU" b="1" i="1" dirty="0" err="1"/>
              <a:t>зменшують</a:t>
            </a:r>
            <a:r>
              <a:rPr lang="ru-RU" b="1" i="1" dirty="0"/>
              <a:t> </a:t>
            </a:r>
            <a:r>
              <a:rPr lang="ru-RU" b="1" i="1" dirty="0" err="1"/>
              <a:t>утворення</a:t>
            </a:r>
            <a:r>
              <a:rPr lang="ru-RU" b="1" i="1" dirty="0"/>
              <a:t> </a:t>
            </a:r>
            <a:r>
              <a:rPr lang="ru-RU" b="1" i="1" dirty="0" err="1"/>
              <a:t>антитіл</a:t>
            </a:r>
            <a:r>
              <a:rPr lang="ru-RU" b="1" i="1" dirty="0"/>
              <a:t>, </a:t>
            </a:r>
            <a:r>
              <a:rPr lang="ru-RU" b="1" i="1" dirty="0" err="1"/>
              <a:t>пригнічують</a:t>
            </a:r>
            <a:r>
              <a:rPr lang="ru-RU" b="1" i="1" dirty="0"/>
              <a:t> </a:t>
            </a:r>
            <a:r>
              <a:rPr lang="ru-RU" b="1" i="1" dirty="0" err="1"/>
              <a:t>запальні</a:t>
            </a:r>
            <a:r>
              <a:rPr lang="ru-RU" b="1" i="1" dirty="0"/>
              <a:t> </a:t>
            </a:r>
            <a:r>
              <a:rPr lang="ru-RU" b="1" i="1" dirty="0" err="1"/>
              <a:t>реакції</a:t>
            </a:r>
            <a:r>
              <a:rPr lang="ru-RU" b="1" i="1" dirty="0"/>
              <a:t>;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576031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 smtClean="0">
                <a:solidFill>
                  <a:srgbClr val="FF3300"/>
                </a:solidFill>
              </a:rPr>
              <a:t>Наднирники</a:t>
            </a:r>
            <a:endParaRPr lang="ru-RU" sz="2400" i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136904" cy="432048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  <a:effectLst/>
              </a:rPr>
              <a:t>Статеві</a:t>
            </a:r>
            <a:r>
              <a:rPr lang="ru-RU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/>
              </a:rPr>
              <a:t>гормони</a:t>
            </a:r>
            <a:r>
              <a:rPr lang="ru-RU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effectLst/>
              </a:rPr>
              <a:t>наднирників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4284736"/>
            <a:ext cx="7992888" cy="2240608"/>
          </a:xfrm>
        </p:spPr>
        <p:txBody>
          <a:bodyPr>
            <a:normAutofit fontScale="77500" lnSpcReduction="20000"/>
          </a:bodyPr>
          <a:lstStyle/>
          <a:p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3. У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сітчастій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зоні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надниркових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залоз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, як у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чоловіків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, так і у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виробляється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велика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андрогенів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Найважливішим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них є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дегідроепіандростерон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Їхнє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стимулюється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впливом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ЛГ, так і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високої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концентрації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АКТГ-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адренокортикотропний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гормон.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3"/>
            <a:ext cx="5595428" cy="352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4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74568" y="1556792"/>
            <a:ext cx="4040832" cy="4450308"/>
          </a:xfrm>
        </p:spPr>
        <p:txBody>
          <a:bodyPr/>
          <a:lstStyle/>
          <a:p>
            <a:r>
              <a:rPr lang="en-US" dirty="0"/>
              <a:t>"Magdalena Ventura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esposo</a:t>
            </a:r>
            <a:r>
              <a:rPr lang="en-US" dirty="0"/>
              <a:t> e </a:t>
            </a:r>
            <a:r>
              <a:rPr lang="en-US" dirty="0" err="1"/>
              <a:t>hijo</a:t>
            </a:r>
            <a:r>
              <a:rPr lang="en-US" dirty="0"/>
              <a:t>", "</a:t>
            </a:r>
            <a:r>
              <a:rPr lang="en-US" dirty="0" err="1"/>
              <a:t>Mujer</a:t>
            </a:r>
            <a:r>
              <a:rPr lang="en-US" dirty="0"/>
              <a:t> </a:t>
            </a:r>
            <a:r>
              <a:rPr lang="en-US" dirty="0" err="1"/>
              <a:t>barbuda</a:t>
            </a:r>
            <a:r>
              <a:rPr lang="en-US" dirty="0"/>
              <a:t>". </a:t>
            </a:r>
            <a:r>
              <a:rPr lang="ru-RU" dirty="0" smtClean="0"/>
              <a:t>Во</a:t>
            </a:r>
            <a:r>
              <a:rPr lang="ru-RU" dirty="0" smtClean="0"/>
              <a:t>на є </a:t>
            </a:r>
            <a:r>
              <a:rPr lang="ru-RU" dirty="0"/>
              <a:t>одним </a:t>
            </a:r>
            <a:r>
              <a:rPr lang="ru-RU" dirty="0" smtClean="0"/>
              <a:t>з </a:t>
            </a:r>
            <a:r>
              <a:rPr lang="ru-RU" dirty="0" err="1" smtClean="0"/>
              <a:t>найвідоміших</a:t>
            </a:r>
            <a:r>
              <a:rPr lang="ru-RU" dirty="0" smtClean="0"/>
              <a:t> полотен </a:t>
            </a:r>
            <a:r>
              <a:rPr lang="ru-RU" dirty="0" err="1"/>
              <a:t>Хусупе</a:t>
            </a:r>
            <a:r>
              <a:rPr lang="ru-RU" dirty="0"/>
              <a:t> </a:t>
            </a:r>
            <a:r>
              <a:rPr lang="ru-RU" dirty="0" err="1" smtClean="0"/>
              <a:t>Рібери</a:t>
            </a:r>
            <a:r>
              <a:rPr lang="ru-RU" dirty="0"/>
              <a:t> 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419100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6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61950" y="4335463"/>
            <a:ext cx="85677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/>
              <a:t>При </a:t>
            </a:r>
            <a:r>
              <a:rPr lang="ru-RU" b="1" dirty="0" err="1"/>
              <a:t>недостатній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 кори </a:t>
            </a:r>
            <a:r>
              <a:rPr lang="ru-RU" b="1" dirty="0" err="1"/>
              <a:t>надниркових</a:t>
            </a:r>
            <a:r>
              <a:rPr lang="ru-RU" b="1" dirty="0"/>
              <a:t> </a:t>
            </a:r>
            <a:r>
              <a:rPr lang="ru-RU" b="1" dirty="0" err="1"/>
              <a:t>залоз</a:t>
            </a:r>
            <a:r>
              <a:rPr lang="ru-RU" b="1" dirty="0"/>
              <a:t> </a:t>
            </a:r>
            <a:r>
              <a:rPr lang="ru-RU" b="1" dirty="0" err="1"/>
              <a:t>розвивається</a:t>
            </a:r>
            <a:r>
              <a:rPr lang="ru-RU" b="1" dirty="0"/>
              <a:t> «</a:t>
            </a:r>
            <a:r>
              <a:rPr lang="ru-RU" b="1" dirty="0" err="1"/>
              <a:t>бронзова</a:t>
            </a:r>
            <a:r>
              <a:rPr lang="ru-RU" b="1" dirty="0"/>
              <a:t>,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аддісонова</a:t>
            </a:r>
            <a:r>
              <a:rPr lang="ru-RU" b="1" dirty="0"/>
              <a:t> хвороба», </a:t>
            </a:r>
            <a:r>
              <a:rPr lang="ru-RU" b="1" dirty="0" err="1"/>
              <a:t>характерними</a:t>
            </a:r>
            <a:r>
              <a:rPr lang="ru-RU" b="1" dirty="0"/>
              <a:t> </a:t>
            </a:r>
            <a:r>
              <a:rPr lang="ru-RU" b="1" dirty="0" err="1"/>
              <a:t>ознаками</a:t>
            </a:r>
            <a:r>
              <a:rPr lang="ru-RU" b="1" dirty="0"/>
              <a:t> </a:t>
            </a:r>
            <a:r>
              <a:rPr lang="ru-RU" b="1" dirty="0" err="1"/>
              <a:t>якої</a:t>
            </a:r>
            <a:r>
              <a:rPr lang="ru-RU" b="1" dirty="0"/>
              <a:t> є </a:t>
            </a:r>
            <a:r>
              <a:rPr lang="ru-RU" b="1" dirty="0" err="1"/>
              <a:t>бронзовий</a:t>
            </a:r>
            <a:r>
              <a:rPr lang="ru-RU" b="1" dirty="0"/>
              <a:t> </a:t>
            </a:r>
            <a:r>
              <a:rPr lang="ru-RU" b="1" dirty="0" err="1"/>
              <a:t>відтінок</a:t>
            </a:r>
            <a:r>
              <a:rPr lang="ru-RU" b="1" dirty="0"/>
              <a:t> </a:t>
            </a:r>
            <a:r>
              <a:rPr lang="ru-RU" b="1" dirty="0" err="1"/>
              <a:t>шкіри</a:t>
            </a:r>
            <a:r>
              <a:rPr lang="ru-RU" b="1" dirty="0"/>
              <a:t>, </a:t>
            </a:r>
            <a:r>
              <a:rPr lang="ru-RU" b="1" dirty="0" err="1"/>
              <a:t>м'язова</a:t>
            </a:r>
            <a:r>
              <a:rPr lang="ru-RU" b="1" dirty="0"/>
              <a:t> </a:t>
            </a:r>
            <a:r>
              <a:rPr lang="ru-RU" b="1" dirty="0" err="1"/>
              <a:t>слабкість</a:t>
            </a:r>
            <a:r>
              <a:rPr lang="ru-RU" b="1" dirty="0"/>
              <a:t>, </a:t>
            </a:r>
            <a:r>
              <a:rPr lang="ru-RU" b="1" dirty="0" err="1"/>
              <a:t>підвищена</a:t>
            </a:r>
            <a:r>
              <a:rPr lang="ru-RU" b="1" dirty="0"/>
              <a:t> </a:t>
            </a:r>
            <a:r>
              <a:rPr lang="ru-RU" b="1" dirty="0" err="1"/>
              <a:t>стомлюваність</a:t>
            </a:r>
            <a:r>
              <a:rPr lang="ru-RU" b="1" dirty="0"/>
              <a:t>, </a:t>
            </a:r>
            <a:r>
              <a:rPr lang="ru-RU" b="1" dirty="0" err="1"/>
              <a:t>схуднення</a:t>
            </a:r>
            <a:r>
              <a:rPr lang="ru-RU" b="1" dirty="0"/>
              <a:t>.</a:t>
            </a:r>
            <a:endParaRPr lang="ru-RU" sz="1800" i="1" dirty="0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4824413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0713"/>
            <a:ext cx="278923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 smtClean="0">
                <a:solidFill>
                  <a:srgbClr val="FF3300"/>
                </a:solidFill>
              </a:rPr>
              <a:t>Наднирники</a:t>
            </a:r>
            <a:endParaRPr lang="ru-RU" sz="2400" i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7772400" cy="936104"/>
          </a:xfrm>
        </p:spPr>
        <p:txBody>
          <a:bodyPr/>
          <a:lstStyle/>
          <a:p>
            <a:r>
              <a:rPr lang="uk-UA" dirty="0" err="1" smtClean="0"/>
              <a:t>Глюкокортикоїди</a:t>
            </a:r>
            <a:endParaRPr lang="uk-UA" dirty="0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539552" y="980728"/>
            <a:ext cx="4386064" cy="555496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0"/>
            <a:ext cx="4572000" cy="6741368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/>
              <a:t>Кортизол </a:t>
            </a:r>
            <a:r>
              <a:rPr lang="ru-RU" i="1" dirty="0" err="1"/>
              <a:t>впливає</a:t>
            </a:r>
            <a:r>
              <a:rPr lang="ru-RU" i="1" dirty="0"/>
              <a:t> і </a:t>
            </a:r>
            <a:r>
              <a:rPr lang="ru-RU" i="1" dirty="0" err="1"/>
              <a:t>інші</a:t>
            </a:r>
            <a:r>
              <a:rPr lang="ru-RU" i="1" dirty="0"/>
              <a:t> </a:t>
            </a:r>
            <a:r>
              <a:rPr lang="ru-RU" i="1" dirty="0" err="1"/>
              <a:t>види</a:t>
            </a:r>
            <a:r>
              <a:rPr lang="ru-RU" i="1" dirty="0"/>
              <a:t> </a:t>
            </a:r>
            <a:r>
              <a:rPr lang="ru-RU" i="1" dirty="0" err="1"/>
              <a:t>метаболізму</a:t>
            </a:r>
            <a:r>
              <a:rPr lang="ru-RU" i="1" dirty="0"/>
              <a:t>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багато</a:t>
            </a:r>
            <a:r>
              <a:rPr lang="ru-RU" i="1" dirty="0"/>
              <a:t> </a:t>
            </a:r>
            <a:r>
              <a:rPr lang="ru-RU" i="1" dirty="0" err="1"/>
              <a:t>чому</a:t>
            </a:r>
            <a:r>
              <a:rPr lang="ru-RU" i="1" dirty="0"/>
              <a:t> </a:t>
            </a:r>
            <a:r>
              <a:rPr lang="ru-RU" i="1" dirty="0" err="1"/>
              <a:t>визначається</a:t>
            </a:r>
            <a:r>
              <a:rPr lang="ru-RU" i="1" dirty="0"/>
              <a:t> </a:t>
            </a:r>
            <a:r>
              <a:rPr lang="ru-RU" i="1" dirty="0" err="1"/>
              <a:t>рівнем</a:t>
            </a:r>
            <a:r>
              <a:rPr lang="ru-RU" i="1" dirty="0"/>
              <a:t> гормону у </a:t>
            </a:r>
            <a:r>
              <a:rPr lang="ru-RU" i="1" dirty="0" err="1"/>
              <a:t>крові</a:t>
            </a:r>
            <a:r>
              <a:rPr lang="ru-RU" i="1" dirty="0"/>
              <a:t>.</a:t>
            </a:r>
          </a:p>
          <a:p>
            <a:r>
              <a:rPr lang="ru-RU" i="1" dirty="0"/>
              <a:t>У </a:t>
            </a:r>
            <a:r>
              <a:rPr lang="ru-RU" i="1" dirty="0" err="1"/>
              <a:t>невеликій</a:t>
            </a:r>
            <a:r>
              <a:rPr lang="ru-RU" i="1" dirty="0"/>
              <a:t> </a:t>
            </a:r>
            <a:r>
              <a:rPr lang="ru-RU" i="1" dirty="0" err="1"/>
              <a:t>концентрації</a:t>
            </a:r>
            <a:r>
              <a:rPr lang="ru-RU" i="1" dirty="0"/>
              <a:t> </a:t>
            </a:r>
            <a:r>
              <a:rPr lang="ru-RU" i="1" dirty="0" err="1"/>
              <a:t>глюкокортикоїди</a:t>
            </a:r>
            <a:r>
              <a:rPr lang="ru-RU" i="1" dirty="0"/>
              <a:t> </a:t>
            </a:r>
            <a:r>
              <a:rPr lang="ru-RU" i="1" dirty="0" err="1"/>
              <a:t>активують</a:t>
            </a:r>
            <a:r>
              <a:rPr lang="ru-RU" i="1" dirty="0"/>
              <a:t>, а у </a:t>
            </a:r>
            <a:r>
              <a:rPr lang="ru-RU" i="1" dirty="0" err="1"/>
              <a:t>великій</a:t>
            </a:r>
            <a:r>
              <a:rPr lang="ru-RU" i="1" dirty="0"/>
              <a:t>, </a:t>
            </a:r>
            <a:r>
              <a:rPr lang="ru-RU" i="1" dirty="0" err="1"/>
              <a:t>навпаки</a:t>
            </a:r>
            <a:r>
              <a:rPr lang="ru-RU" i="1" dirty="0"/>
              <a:t>, </a:t>
            </a:r>
            <a:r>
              <a:rPr lang="ru-RU" i="1" dirty="0" err="1"/>
              <a:t>пригнічують</a:t>
            </a:r>
            <a:r>
              <a:rPr lang="ru-RU" i="1" dirty="0"/>
              <a:t> </a:t>
            </a:r>
            <a:r>
              <a:rPr lang="ru-RU" i="1" dirty="0" err="1"/>
              <a:t>імунні</a:t>
            </a:r>
            <a:r>
              <a:rPr lang="ru-RU" i="1" dirty="0"/>
              <a:t> </a:t>
            </a:r>
            <a:r>
              <a:rPr lang="ru-RU" i="1" dirty="0" err="1"/>
              <a:t>механізми</a:t>
            </a:r>
            <a:r>
              <a:rPr lang="ru-RU" i="1" dirty="0"/>
              <a:t> </a:t>
            </a:r>
            <a:r>
              <a:rPr lang="ru-RU" i="1" dirty="0" err="1"/>
              <a:t>організму</a:t>
            </a:r>
            <a:r>
              <a:rPr lang="ru-RU" i="1" dirty="0"/>
              <a:t>.</a:t>
            </a:r>
          </a:p>
          <a:p>
            <a:r>
              <a:rPr lang="ru-RU" i="1" dirty="0" err="1"/>
              <a:t>Високий</a:t>
            </a:r>
            <a:r>
              <a:rPr lang="ru-RU" i="1" dirty="0"/>
              <a:t> </a:t>
            </a:r>
            <a:r>
              <a:rPr lang="ru-RU" i="1" dirty="0" err="1"/>
              <a:t>рівень</a:t>
            </a:r>
            <a:r>
              <a:rPr lang="ru-RU" i="1" dirty="0"/>
              <a:t> кортизолу в </a:t>
            </a:r>
            <a:r>
              <a:rPr lang="ru-RU" i="1" dirty="0" err="1"/>
              <a:t>крові</a:t>
            </a:r>
            <a:r>
              <a:rPr lang="ru-RU" i="1" dirty="0"/>
              <a:t>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призводить</a:t>
            </a:r>
            <a:r>
              <a:rPr lang="ru-RU" i="1" dirty="0"/>
              <a:t> до </a:t>
            </a:r>
            <a:r>
              <a:rPr lang="ru-RU" i="1" dirty="0" err="1"/>
              <a:t>використання</a:t>
            </a:r>
            <a:r>
              <a:rPr lang="ru-RU" i="1" dirty="0"/>
              <a:t> </a:t>
            </a:r>
            <a:r>
              <a:rPr lang="ru-RU" i="1" dirty="0" err="1"/>
              <a:t>амінокислот</a:t>
            </a:r>
            <a:r>
              <a:rPr lang="ru-RU" i="1" dirty="0"/>
              <a:t> для </a:t>
            </a:r>
            <a:r>
              <a:rPr lang="ru-RU" i="1" dirty="0" err="1"/>
              <a:t>утворення</a:t>
            </a:r>
            <a:r>
              <a:rPr lang="ru-RU" i="1" dirty="0"/>
              <a:t> </a:t>
            </a:r>
            <a:r>
              <a:rPr lang="ru-RU" i="1" dirty="0" err="1"/>
              <a:t>глюкози</a:t>
            </a:r>
            <a:r>
              <a:rPr lang="ru-RU" i="1" dirty="0"/>
              <a:t>, </a:t>
            </a:r>
            <a:r>
              <a:rPr lang="ru-RU" i="1" dirty="0" err="1"/>
              <a:t>має</a:t>
            </a:r>
            <a:r>
              <a:rPr lang="ru-RU" i="1" dirty="0"/>
              <a:t> </a:t>
            </a:r>
            <a:r>
              <a:rPr lang="ru-RU" i="1" dirty="0" err="1"/>
              <a:t>антианаболічну</a:t>
            </a:r>
            <a:r>
              <a:rPr lang="ru-RU" i="1" dirty="0"/>
              <a:t> </a:t>
            </a:r>
            <a:r>
              <a:rPr lang="ru-RU" i="1" dirty="0" err="1"/>
              <a:t>дію</a:t>
            </a:r>
            <a:r>
              <a:rPr lang="ru-RU" i="1" dirty="0"/>
              <a:t>. Особливо сильно </a:t>
            </a:r>
            <a:r>
              <a:rPr lang="ru-RU" i="1" dirty="0" err="1"/>
              <a:t>знижується</a:t>
            </a:r>
            <a:r>
              <a:rPr lang="ru-RU" i="1" dirty="0"/>
              <a:t> синтез </a:t>
            </a:r>
            <a:r>
              <a:rPr lang="ru-RU" i="1" dirty="0" err="1"/>
              <a:t>м'язових</a:t>
            </a:r>
            <a:r>
              <a:rPr lang="ru-RU" i="1" dirty="0"/>
              <a:t> </a:t>
            </a:r>
            <a:r>
              <a:rPr lang="ru-RU" i="1" dirty="0" err="1"/>
              <a:t>білків</a:t>
            </a:r>
            <a:r>
              <a:rPr lang="ru-RU" i="1" dirty="0"/>
              <a:t>. Але при </a:t>
            </a:r>
            <a:r>
              <a:rPr lang="ru-RU" i="1" dirty="0" err="1"/>
              <a:t>цьому</a:t>
            </a:r>
            <a:r>
              <a:rPr lang="ru-RU" i="1" dirty="0"/>
              <a:t> </a:t>
            </a:r>
            <a:r>
              <a:rPr lang="ru-RU" i="1" dirty="0" err="1"/>
              <a:t>може</a:t>
            </a:r>
            <a:r>
              <a:rPr lang="ru-RU" i="1" dirty="0"/>
              <a:t> </a:t>
            </a:r>
            <a:r>
              <a:rPr lang="ru-RU" i="1" dirty="0" err="1"/>
              <a:t>виявлятись</a:t>
            </a:r>
            <a:r>
              <a:rPr lang="ru-RU" i="1" dirty="0"/>
              <a:t> і </a:t>
            </a:r>
            <a:r>
              <a:rPr lang="ru-RU" i="1" dirty="0" err="1"/>
              <a:t>катаболічний</a:t>
            </a:r>
            <a:r>
              <a:rPr lang="ru-RU" i="1" dirty="0"/>
              <a:t> </a:t>
            </a:r>
            <a:r>
              <a:rPr lang="ru-RU" i="1" dirty="0" err="1"/>
              <a:t>ефект</a:t>
            </a:r>
            <a:r>
              <a:rPr lang="ru-RU" i="1" dirty="0"/>
              <a:t> – </a:t>
            </a:r>
            <a:r>
              <a:rPr lang="ru-RU" i="1" dirty="0" err="1"/>
              <a:t>розщеплення</a:t>
            </a:r>
            <a:r>
              <a:rPr lang="ru-RU" i="1" dirty="0"/>
              <a:t> </a:t>
            </a:r>
            <a:r>
              <a:rPr lang="ru-RU" i="1" dirty="0" err="1"/>
              <a:t>м'язових</a:t>
            </a:r>
            <a:r>
              <a:rPr lang="ru-RU" i="1" dirty="0"/>
              <a:t> </a:t>
            </a:r>
            <a:r>
              <a:rPr lang="ru-RU" i="1" dirty="0" err="1"/>
              <a:t>білків</a:t>
            </a:r>
            <a:r>
              <a:rPr lang="ru-RU" i="1" dirty="0"/>
              <a:t> для </a:t>
            </a:r>
            <a:r>
              <a:rPr lang="ru-RU" i="1" dirty="0" err="1"/>
              <a:t>вивільнення</a:t>
            </a:r>
            <a:r>
              <a:rPr lang="ru-RU" i="1" dirty="0"/>
              <a:t> з них </a:t>
            </a:r>
            <a:r>
              <a:rPr lang="ru-RU" i="1" dirty="0" err="1"/>
              <a:t>амінокислот</a:t>
            </a:r>
            <a:r>
              <a:rPr lang="ru-RU" i="1" dirty="0"/>
              <a:t>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5803" y="1700808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Narrow" pitchFamily="34" charset="0"/>
              </a:rPr>
              <a:t>Свою </a:t>
            </a:r>
            <a:r>
              <a:rPr lang="ru-RU" sz="2000" b="1" dirty="0" err="1">
                <a:latin typeface="Arial Narrow" pitchFamily="34" charset="0"/>
              </a:rPr>
              <a:t>назву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глюкокортикоїди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отримали</a:t>
            </a:r>
            <a:r>
              <a:rPr lang="ru-RU" sz="2000" b="1" dirty="0">
                <a:latin typeface="Arial Narrow" pitchFamily="34" charset="0"/>
              </a:rPr>
              <a:t> через </a:t>
            </a:r>
            <a:r>
              <a:rPr lang="ru-RU" sz="2000" b="1" dirty="0" err="1">
                <a:latin typeface="Arial Narrow" pitchFamily="34" charset="0"/>
              </a:rPr>
              <a:t>здатність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підвищувати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рівень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цукру</a:t>
            </a:r>
            <a:r>
              <a:rPr lang="ru-RU" sz="2000" b="1" dirty="0">
                <a:latin typeface="Arial Narrow" pitchFamily="34" charset="0"/>
              </a:rPr>
              <a:t> в </a:t>
            </a:r>
            <a:r>
              <a:rPr lang="ru-RU" sz="2000" b="1" dirty="0" err="1">
                <a:latin typeface="Arial Narrow" pitchFamily="34" charset="0"/>
              </a:rPr>
              <a:t>крові</a:t>
            </a:r>
            <a:r>
              <a:rPr lang="ru-RU" sz="2000" b="1" dirty="0">
                <a:latin typeface="Arial Narrow" pitchFamily="34" charset="0"/>
              </a:rPr>
              <a:t> шляхом </a:t>
            </a:r>
            <a:r>
              <a:rPr lang="ru-RU" sz="2000" b="1" dirty="0" err="1">
                <a:latin typeface="Arial Narrow" pitchFamily="34" charset="0"/>
              </a:rPr>
              <a:t>стимуляції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утворення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глюкози</a:t>
            </a:r>
            <a:r>
              <a:rPr lang="ru-RU" sz="2000" b="1" dirty="0">
                <a:latin typeface="Arial Narrow" pitchFamily="34" charset="0"/>
              </a:rPr>
              <a:t> в </a:t>
            </a:r>
            <a:r>
              <a:rPr lang="ru-RU" sz="2000" b="1" dirty="0" err="1">
                <a:latin typeface="Arial Narrow" pitchFamily="34" charset="0"/>
              </a:rPr>
              <a:t>печінці</a:t>
            </a:r>
            <a:r>
              <a:rPr lang="ru-RU" sz="2000" b="1" dirty="0">
                <a:latin typeface="Arial Narrow" pitchFamily="34" charset="0"/>
              </a:rPr>
              <a:t>.</a:t>
            </a:r>
          </a:p>
          <a:p>
            <a:r>
              <a:rPr lang="ru-RU" sz="2000" b="1" dirty="0" err="1">
                <a:latin typeface="Arial Narrow" pitchFamily="34" charset="0"/>
              </a:rPr>
              <a:t>Цей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ефект</a:t>
            </a:r>
            <a:r>
              <a:rPr lang="ru-RU" sz="2000" b="1" dirty="0">
                <a:latin typeface="Arial Narrow" pitchFamily="34" charset="0"/>
              </a:rPr>
              <a:t> є </a:t>
            </a:r>
            <a:r>
              <a:rPr lang="ru-RU" sz="2000" b="1" dirty="0" err="1">
                <a:latin typeface="Arial Narrow" pitchFamily="34" charset="0"/>
              </a:rPr>
              <a:t>наслідком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глюконеогенезу</a:t>
            </a:r>
            <a:r>
              <a:rPr lang="ru-RU" sz="2000" b="1" dirty="0">
                <a:latin typeface="Arial Narrow" pitchFamily="34" charset="0"/>
              </a:rPr>
              <a:t> – </a:t>
            </a:r>
            <a:r>
              <a:rPr lang="ru-RU" sz="2000" b="1" dirty="0" err="1">
                <a:latin typeface="Arial Narrow" pitchFamily="34" charset="0"/>
              </a:rPr>
              <a:t>дезамінування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амінокислот</a:t>
            </a:r>
            <a:r>
              <a:rPr lang="ru-RU" sz="2000" b="1" dirty="0">
                <a:latin typeface="Arial Narrow" pitchFamily="34" charset="0"/>
              </a:rPr>
              <a:t> при </a:t>
            </a:r>
            <a:r>
              <a:rPr lang="ru-RU" sz="2000" b="1" dirty="0" err="1">
                <a:latin typeface="Arial Narrow" pitchFamily="34" charset="0"/>
              </a:rPr>
              <a:t>посиленні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розпаду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білків</a:t>
            </a:r>
            <a:r>
              <a:rPr lang="ru-RU" sz="2000" b="1" dirty="0">
                <a:latin typeface="Arial Narrow" pitchFamily="34" charset="0"/>
              </a:rPr>
              <a:t>. </a:t>
            </a:r>
            <a:r>
              <a:rPr lang="ru-RU" sz="2000" b="1" dirty="0" err="1">
                <a:latin typeface="Arial Narrow" pitchFamily="34" charset="0"/>
              </a:rPr>
              <a:t>Крім</a:t>
            </a:r>
            <a:r>
              <a:rPr lang="ru-RU" sz="2000" b="1" dirty="0">
                <a:latin typeface="Arial Narrow" pitchFamily="34" charset="0"/>
              </a:rPr>
              <a:t> того, </a:t>
            </a:r>
            <a:r>
              <a:rPr lang="ru-RU" sz="2000" b="1" dirty="0" err="1">
                <a:latin typeface="Arial Narrow" pitchFamily="34" charset="0"/>
              </a:rPr>
              <a:t>посилюється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мобілізація</a:t>
            </a:r>
            <a:r>
              <a:rPr lang="ru-RU" sz="2000" b="1" dirty="0">
                <a:latin typeface="Arial Narrow" pitchFamily="34" charset="0"/>
              </a:rPr>
              <a:t> жиру з депо та </a:t>
            </a:r>
            <a:r>
              <a:rPr lang="ru-RU" sz="2000" b="1" dirty="0" err="1">
                <a:latin typeface="Arial Narrow" pitchFamily="34" charset="0"/>
              </a:rPr>
              <a:t>використання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його</a:t>
            </a:r>
            <a:r>
              <a:rPr lang="ru-RU" sz="2000" b="1" dirty="0">
                <a:latin typeface="Arial Narrow" pitchFamily="34" charset="0"/>
              </a:rPr>
              <a:t> для </a:t>
            </a:r>
            <a:r>
              <a:rPr lang="ru-RU" sz="2000" b="1" dirty="0" err="1">
                <a:latin typeface="Arial Narrow" pitchFamily="34" charset="0"/>
              </a:rPr>
              <a:t>утворення</a:t>
            </a:r>
            <a:r>
              <a:rPr lang="ru-RU" sz="2000" b="1" dirty="0">
                <a:latin typeface="Arial Narrow" pitchFamily="34" charset="0"/>
              </a:rPr>
              <a:t> АТФ.</a:t>
            </a:r>
            <a:endParaRPr lang="uk-UA" sz="20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5" cy="64807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effectLst/>
              </a:rPr>
              <a:t>Гормони</a:t>
            </a:r>
            <a:r>
              <a:rPr lang="ru-RU" dirty="0" smtClean="0">
                <a:effectLst/>
              </a:rPr>
              <a:t> кори </a:t>
            </a:r>
            <a:r>
              <a:rPr lang="ru-RU" dirty="0" err="1" smtClean="0">
                <a:effectLst/>
              </a:rPr>
              <a:t>наднирників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99592" y="836712"/>
            <a:ext cx="8244408" cy="5832648"/>
          </a:xfrm>
        </p:spPr>
        <p:txBody>
          <a:bodyPr>
            <a:normAutofit/>
          </a:bodyPr>
          <a:lstStyle/>
          <a:p>
            <a:r>
              <a:rPr lang="ru-RU" sz="3200" dirty="0"/>
              <a:t>На мембранах </a:t>
            </a:r>
            <a:r>
              <a:rPr lang="ru-RU" sz="3200" dirty="0" err="1"/>
              <a:t>клітин</a:t>
            </a:r>
            <a:r>
              <a:rPr lang="ru-RU" sz="3200" dirty="0"/>
              <a:t>, </a:t>
            </a:r>
            <a:r>
              <a:rPr lang="ru-RU" sz="3200" dirty="0" err="1"/>
              <a:t>чутливих</a:t>
            </a:r>
            <a:r>
              <a:rPr lang="ru-RU" sz="3200" dirty="0"/>
              <a:t> до кортизол, </a:t>
            </a:r>
            <a:r>
              <a:rPr lang="ru-RU" sz="3200" dirty="0" err="1"/>
              <a:t>виявлено</a:t>
            </a:r>
            <a:r>
              <a:rPr lang="ru-RU" sz="3200" dirty="0"/>
              <a:t> </a:t>
            </a:r>
            <a:r>
              <a:rPr lang="ru-RU" sz="3200" dirty="0" err="1"/>
              <a:t>кілька</a:t>
            </a:r>
            <a:r>
              <a:rPr lang="ru-RU" sz="3200" dirty="0"/>
              <a:t> </a:t>
            </a:r>
            <a:r>
              <a:rPr lang="ru-RU" sz="3200" dirty="0" err="1"/>
              <a:t>типів</a:t>
            </a:r>
            <a:r>
              <a:rPr lang="ru-RU" sz="3200" dirty="0"/>
              <a:t> </a:t>
            </a:r>
            <a:r>
              <a:rPr lang="ru-RU" sz="3200" dirty="0" err="1"/>
              <a:t>рецепторів</a:t>
            </a:r>
            <a:r>
              <a:rPr lang="ru-RU" sz="3200" dirty="0"/>
              <a:t>. «Гормон-</a:t>
            </a:r>
            <a:r>
              <a:rPr lang="ru-RU" sz="3200" dirty="0" err="1"/>
              <a:t>рецепторна</a:t>
            </a:r>
            <a:r>
              <a:rPr lang="ru-RU" sz="3200" dirty="0"/>
              <a:t>» </a:t>
            </a:r>
            <a:r>
              <a:rPr lang="ru-RU" sz="3200" dirty="0" err="1"/>
              <a:t>взаємодія</a:t>
            </a:r>
            <a:r>
              <a:rPr lang="ru-RU" sz="3200" dirty="0"/>
              <a:t> </a:t>
            </a:r>
            <a:r>
              <a:rPr lang="ru-RU" sz="3200" dirty="0" err="1"/>
              <a:t>сприяє</a:t>
            </a:r>
            <a:r>
              <a:rPr lang="ru-RU" sz="3200" dirty="0"/>
              <a:t> </a:t>
            </a:r>
            <a:r>
              <a:rPr lang="ru-RU" sz="3200" dirty="0" err="1"/>
              <a:t>впливу</a:t>
            </a:r>
            <a:r>
              <a:rPr lang="ru-RU" sz="3200" dirty="0"/>
              <a:t> </a:t>
            </a:r>
            <a:r>
              <a:rPr lang="ru-RU" sz="3200" dirty="0" err="1"/>
              <a:t>стероїду</a:t>
            </a:r>
            <a:r>
              <a:rPr lang="ru-RU" sz="3200" dirty="0"/>
              <a:t> на </a:t>
            </a:r>
            <a:r>
              <a:rPr lang="ru-RU" sz="3200" dirty="0" err="1"/>
              <a:t>транскрипцію</a:t>
            </a:r>
            <a:r>
              <a:rPr lang="ru-RU" sz="3200" dirty="0"/>
              <a:t> РНК, синтез </a:t>
            </a:r>
            <a:r>
              <a:rPr lang="ru-RU" sz="3200" dirty="0" err="1"/>
              <a:t>нових</a:t>
            </a:r>
            <a:r>
              <a:rPr lang="ru-RU" sz="3200" dirty="0"/>
              <a:t> </a:t>
            </a:r>
            <a:r>
              <a:rPr lang="ru-RU" sz="3200" dirty="0" err="1"/>
              <a:t>білків</a:t>
            </a:r>
            <a:r>
              <a:rPr lang="ru-RU" sz="3200" dirty="0"/>
              <a:t>, </a:t>
            </a:r>
            <a:r>
              <a:rPr lang="ru-RU" sz="3200" dirty="0" err="1"/>
              <a:t>чим</a:t>
            </a:r>
            <a:r>
              <a:rPr lang="ru-RU" sz="3200" dirty="0"/>
              <a:t> і </a:t>
            </a:r>
            <a:r>
              <a:rPr lang="ru-RU" sz="3200" dirty="0" err="1"/>
              <a:t>забезпечується</a:t>
            </a:r>
            <a:r>
              <a:rPr lang="ru-RU" sz="3200" dirty="0"/>
              <a:t> </a:t>
            </a:r>
            <a:r>
              <a:rPr lang="ru-RU" sz="3200" dirty="0" err="1"/>
              <a:t>різноманітність</a:t>
            </a:r>
            <a:r>
              <a:rPr lang="ru-RU" sz="3200" dirty="0"/>
              <a:t> </a:t>
            </a:r>
            <a:r>
              <a:rPr lang="ru-RU" sz="3200" dirty="0" err="1"/>
              <a:t>впливів</a:t>
            </a:r>
            <a:r>
              <a:rPr lang="ru-RU" sz="3200" dirty="0"/>
              <a:t> гормону.</a:t>
            </a:r>
          </a:p>
          <a:p>
            <a:r>
              <a:rPr lang="ru-RU" sz="3200" dirty="0"/>
              <a:t>  </a:t>
            </a:r>
            <a:r>
              <a:rPr lang="ru-RU" sz="3200" dirty="0" err="1"/>
              <a:t>Цей</a:t>
            </a:r>
            <a:r>
              <a:rPr lang="ru-RU" sz="3200" dirty="0"/>
              <a:t> </a:t>
            </a:r>
            <a:r>
              <a:rPr lang="ru-RU" sz="3200" dirty="0" err="1"/>
              <a:t>ефект</a:t>
            </a:r>
            <a:r>
              <a:rPr lang="ru-RU" sz="3200" dirty="0"/>
              <a:t> гормону </a:t>
            </a:r>
            <a:r>
              <a:rPr lang="ru-RU" sz="3200" dirty="0" err="1"/>
              <a:t>проявляється</a:t>
            </a:r>
            <a:r>
              <a:rPr lang="ru-RU" sz="3200" dirty="0"/>
              <a:t> і при </a:t>
            </a:r>
            <a:r>
              <a:rPr lang="ru-RU" sz="3200" dirty="0" err="1"/>
              <a:t>ембріональній</a:t>
            </a:r>
            <a:r>
              <a:rPr lang="ru-RU" sz="3200" dirty="0"/>
              <a:t> </a:t>
            </a:r>
            <a:r>
              <a:rPr lang="ru-RU" sz="3200" dirty="0" err="1"/>
              <a:t>диференціації</a:t>
            </a:r>
            <a:r>
              <a:rPr lang="ru-RU" sz="3200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0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4248472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НАДНИРНИКИ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0381"/>
            <a:ext cx="4419779" cy="529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9992" y="260648"/>
            <a:ext cx="4644008" cy="6480720"/>
          </a:xfrm>
        </p:spPr>
        <p:txBody>
          <a:bodyPr>
            <a:normAutofit fontScale="92500"/>
          </a:bodyPr>
          <a:lstStyle/>
          <a:p>
            <a:r>
              <a:rPr lang="ru-RU" b="1" dirty="0" err="1"/>
              <a:t>Гормони</a:t>
            </a:r>
            <a:r>
              <a:rPr lang="ru-RU" b="1" dirty="0"/>
              <a:t> кори </a:t>
            </a:r>
            <a:r>
              <a:rPr lang="ru-RU" b="1" dirty="0" err="1"/>
              <a:t>стероїди</a:t>
            </a:r>
            <a:r>
              <a:rPr lang="ru-RU" b="1" dirty="0"/>
              <a:t>.</a:t>
            </a:r>
          </a:p>
          <a:p>
            <a:r>
              <a:rPr lang="ru-RU" b="1" dirty="0" err="1"/>
              <a:t>Коркова</a:t>
            </a:r>
            <a:r>
              <a:rPr lang="ru-RU" b="1" dirty="0"/>
              <a:t> </a:t>
            </a:r>
            <a:r>
              <a:rPr lang="ru-RU" b="1" dirty="0" err="1"/>
              <a:t>речовина</a:t>
            </a:r>
            <a:r>
              <a:rPr lang="ru-RU" b="1" dirty="0"/>
              <a:t> </a:t>
            </a:r>
            <a:r>
              <a:rPr lang="ru-RU" b="1" dirty="0" err="1"/>
              <a:t>регулюється</a:t>
            </a:r>
            <a:r>
              <a:rPr lang="ru-RU" b="1" dirty="0"/>
              <a:t> АКТГ </a:t>
            </a:r>
            <a:r>
              <a:rPr lang="ru-RU" b="1" dirty="0" err="1"/>
              <a:t>аденогіпофіза</a:t>
            </a:r>
            <a:r>
              <a:rPr lang="ru-RU" b="1" dirty="0"/>
              <a:t> (див. мал.) за принципом </a:t>
            </a:r>
            <a:r>
              <a:rPr lang="ru-RU" b="1" dirty="0" err="1"/>
              <a:t>зворотного</a:t>
            </a:r>
            <a:r>
              <a:rPr lang="ru-RU" b="1" dirty="0"/>
              <a:t> </a:t>
            </a:r>
            <a:r>
              <a:rPr lang="ru-RU" b="1" dirty="0" err="1"/>
              <a:t>зв'язку</a:t>
            </a:r>
            <a:r>
              <a:rPr lang="ru-RU" b="1" dirty="0"/>
              <a:t>.</a:t>
            </a:r>
          </a:p>
          <a:p>
            <a:r>
              <a:rPr lang="ru-RU" b="1" dirty="0" err="1"/>
              <a:t>Наприклад</a:t>
            </a:r>
            <a:r>
              <a:rPr lang="ru-RU" b="1" dirty="0"/>
              <a:t>, </a:t>
            </a:r>
            <a:r>
              <a:rPr lang="ru-RU" b="1" dirty="0" err="1"/>
              <a:t>збільшення</a:t>
            </a:r>
            <a:r>
              <a:rPr lang="ru-RU" b="1" dirty="0"/>
              <a:t> кортизолу в </a:t>
            </a:r>
            <a:r>
              <a:rPr lang="ru-RU" b="1" dirty="0" err="1"/>
              <a:t>крові</a:t>
            </a:r>
            <a:r>
              <a:rPr lang="ru-RU" b="1" dirty="0"/>
              <a:t> через </a:t>
            </a:r>
            <a:r>
              <a:rPr lang="ru-RU" b="1" dirty="0" err="1"/>
              <a:t>гіпоталамо-гіпофізарні</a:t>
            </a:r>
            <a:r>
              <a:rPr lang="ru-RU" b="1" dirty="0"/>
              <a:t> </a:t>
            </a:r>
            <a:r>
              <a:rPr lang="ru-RU" b="1" dirty="0" err="1"/>
              <a:t>механізми</a:t>
            </a:r>
            <a:r>
              <a:rPr lang="ru-RU" b="1" dirty="0"/>
              <a:t> </a:t>
            </a:r>
            <a:r>
              <a:rPr lang="ru-RU" b="1" dirty="0" err="1"/>
              <a:t>гальмує</a:t>
            </a:r>
            <a:r>
              <a:rPr lang="ru-RU" b="1" dirty="0"/>
              <a:t> </a:t>
            </a:r>
            <a:r>
              <a:rPr lang="ru-RU" b="1" dirty="0" err="1"/>
              <a:t>своє</a:t>
            </a:r>
            <a:r>
              <a:rPr lang="ru-RU" b="1" dirty="0"/>
              <a:t> ж </a:t>
            </a:r>
            <a:r>
              <a:rPr lang="ru-RU" b="1" dirty="0" err="1"/>
              <a:t>освіту</a:t>
            </a:r>
            <a:r>
              <a:rPr lang="ru-RU" b="1" dirty="0"/>
              <a:t>. </a:t>
            </a:r>
            <a:r>
              <a:rPr lang="ru-RU" b="1" dirty="0" err="1"/>
              <a:t>Зниження</a:t>
            </a:r>
            <a:r>
              <a:rPr lang="ru-RU" b="1" dirty="0"/>
              <a:t> </a:t>
            </a:r>
            <a:r>
              <a:rPr lang="ru-RU" b="1" dirty="0" err="1"/>
              <a:t>рівня</a:t>
            </a:r>
            <a:r>
              <a:rPr lang="ru-RU" b="1" dirty="0"/>
              <a:t> гормону в </a:t>
            </a:r>
            <a:r>
              <a:rPr lang="ru-RU" b="1" dirty="0" err="1"/>
              <a:t>крові</a:t>
            </a:r>
            <a:r>
              <a:rPr lang="ru-RU" b="1" dirty="0"/>
              <a:t> – </a:t>
            </a:r>
            <a:r>
              <a:rPr lang="ru-RU" b="1" dirty="0" err="1"/>
              <a:t>стимулює</a:t>
            </a:r>
            <a:r>
              <a:rPr lang="ru-RU" b="1" dirty="0"/>
              <a:t> синтез АКТГ та свою </a:t>
            </a:r>
            <a:r>
              <a:rPr lang="ru-RU" b="1" dirty="0" err="1"/>
              <a:t>освіту</a:t>
            </a:r>
            <a:r>
              <a:rPr lang="ru-RU" b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5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ъект 2"/>
          <p:cNvSpPr>
            <a:spLocks noGrp="1"/>
          </p:cNvSpPr>
          <p:nvPr>
            <p:ph idx="1"/>
          </p:nvPr>
        </p:nvSpPr>
        <p:spPr>
          <a:xfrm>
            <a:off x="250825" y="188913"/>
            <a:ext cx="8435975" cy="5937250"/>
          </a:xfrm>
        </p:spPr>
        <p:txBody>
          <a:bodyPr/>
          <a:lstStyle/>
          <a:p>
            <a:pPr algn="just">
              <a:buFontTx/>
              <a:buChar char="•"/>
            </a:pPr>
            <a:r>
              <a:rPr lang="ru-RU" sz="2800" b="1" dirty="0"/>
              <a:t>Синтез 1,25-(ОН)2D3 в почках осуществляется при наличии </a:t>
            </a:r>
            <a:r>
              <a:rPr lang="ru-RU" sz="2800" b="1" dirty="0" err="1"/>
              <a:t>паратгормона</a:t>
            </a:r>
            <a:r>
              <a:rPr lang="ru-RU" sz="2800" b="1" dirty="0"/>
              <a:t> и </a:t>
            </a:r>
            <a:r>
              <a:rPr lang="ru-RU" sz="2800" b="1" dirty="0" err="1"/>
              <a:t>кальцитонина</a:t>
            </a:r>
            <a:r>
              <a:rPr lang="ru-RU" sz="2800" b="1" dirty="0"/>
              <a:t>.</a:t>
            </a:r>
          </a:p>
          <a:p>
            <a:pPr algn="just">
              <a:buFontTx/>
              <a:buChar char="•"/>
            </a:pPr>
            <a:r>
              <a:rPr lang="ru-RU" sz="2800" b="1" dirty="0"/>
              <a:t>Все формы витамина D в организме циркулируют в крови в связанном с белками состоянии. 1,25-(ОН)2D3 действует в кишечнике, увеличивая синтез </a:t>
            </a:r>
            <a:r>
              <a:rPr lang="ru-RU" sz="2800" b="1" dirty="0" err="1"/>
              <a:t>кальцийсвязывающего</a:t>
            </a:r>
            <a:r>
              <a:rPr lang="ru-RU" sz="2800" b="1" dirty="0"/>
              <a:t> белка, ответственного за транспорт кальция через мембрану клеток слизистой оболочки кишечника. В костной ткани 1,25-(ОН)2D3 мобилизует кальций с использованием его вновь образовавшейся костной ткани для процессов минерализации. Это действие витамина не зависит от </a:t>
            </a:r>
            <a:r>
              <a:rPr lang="ru-RU" sz="2800" b="1" dirty="0" err="1"/>
              <a:t>паратгормона</a:t>
            </a:r>
            <a:r>
              <a:rPr lang="ru-RU" sz="2800" b="1" dirty="0"/>
              <a:t>.</a:t>
            </a:r>
          </a:p>
          <a:p>
            <a:pPr algn="just">
              <a:buFontTx/>
              <a:buChar char="•"/>
            </a:pPr>
            <a:endParaRPr lang="uk-UA" sz="2800" dirty="0" smtClean="0"/>
          </a:p>
        </p:txBody>
      </p:sp>
    </p:spTree>
    <p:extLst>
      <p:ext uri="{BB962C8B-B14F-4D97-AF65-F5344CB8AC3E}">
        <p14:creationId xmlns:p14="http://schemas.microsoft.com/office/powerpoint/2010/main" val="25499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332656"/>
            <a:ext cx="3816350" cy="792882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dirty="0" err="1" smtClean="0">
                <a:latin typeface="+mn-lt"/>
              </a:rPr>
              <a:t>Циркадіанний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ритм </a:t>
            </a:r>
            <a:r>
              <a:rPr lang="ru-RU" sz="2800" dirty="0" err="1" smtClean="0">
                <a:latin typeface="+mn-lt"/>
              </a:rPr>
              <a:t>продукції</a:t>
            </a:r>
            <a:r>
              <a:rPr lang="ru-RU" sz="2800" dirty="0" smtClean="0">
                <a:latin typeface="+mn-lt"/>
              </a:rPr>
              <a:t> кортизолу </a:t>
            </a:r>
            <a:endParaRPr lang="ru-RU" sz="2800" dirty="0" smtClean="0">
              <a:latin typeface="+mn-lt"/>
            </a:endParaRPr>
          </a:p>
        </p:txBody>
      </p:sp>
      <p:pic>
        <p:nvPicPr>
          <p:cNvPr id="17412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404664"/>
            <a:ext cx="4032448" cy="23919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132856"/>
            <a:ext cx="35283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/>
              <a:t>збільшення</a:t>
            </a:r>
            <a:r>
              <a:rPr lang="ru-RU" sz="3200" dirty="0"/>
              <a:t> </a:t>
            </a:r>
            <a:r>
              <a:rPr lang="ru-RU" sz="3200" dirty="0" err="1"/>
              <a:t>секреції</a:t>
            </a:r>
            <a:r>
              <a:rPr lang="ru-RU" sz="3200" dirty="0"/>
              <a:t> кортизолу </a:t>
            </a:r>
            <a:r>
              <a:rPr lang="ru-RU" sz="3200" dirty="0" err="1"/>
              <a:t>відбувається</a:t>
            </a:r>
            <a:r>
              <a:rPr lang="ru-RU" sz="3200" dirty="0"/>
              <a:t> при </a:t>
            </a:r>
            <a:r>
              <a:rPr lang="ru-RU" sz="3200" dirty="0" err="1"/>
              <a:t>фізичному</a:t>
            </a:r>
            <a:r>
              <a:rPr lang="ru-RU" sz="3200" dirty="0"/>
              <a:t> </a:t>
            </a:r>
            <a:r>
              <a:rPr lang="ru-RU" sz="3200" dirty="0" err="1"/>
              <a:t>навантаженні</a:t>
            </a:r>
            <a:r>
              <a:rPr lang="ru-RU" sz="3200" dirty="0"/>
              <a:t>, </a:t>
            </a:r>
            <a:r>
              <a:rPr lang="ru-RU" sz="3200" dirty="0" err="1"/>
              <a:t>стресі</a:t>
            </a:r>
            <a:r>
              <a:rPr lang="ru-RU" sz="3200" dirty="0"/>
              <a:t>, </a:t>
            </a:r>
            <a:r>
              <a:rPr lang="ru-RU" sz="3200" dirty="0" err="1"/>
              <a:t>депресії</a:t>
            </a:r>
            <a:r>
              <a:rPr lang="ru-RU" sz="3200" dirty="0"/>
              <a:t>, </a:t>
            </a:r>
            <a:r>
              <a:rPr lang="ru-RU" sz="3200" dirty="0" err="1"/>
              <a:t>голодуванні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055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Мінералкортикоїди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8712968" cy="115212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Мінералкортикоїди </a:t>
            </a:r>
            <a:r>
              <a:rPr lang="ru-RU" dirty="0" smtClean="0"/>
              <a:t>(альдостерон) </a:t>
            </a:r>
            <a:r>
              <a:rPr lang="ru-RU" dirty="0" err="1" smtClean="0"/>
              <a:t>секретуються</a:t>
            </a:r>
            <a:r>
              <a:rPr lang="ru-RU" dirty="0" smtClean="0"/>
              <a:t> </a:t>
            </a:r>
            <a:r>
              <a:rPr lang="ru-RU" dirty="0" smtClean="0"/>
              <a:t>в </a:t>
            </a:r>
            <a:r>
              <a:rPr lang="ru-RU" dirty="0" err="1" smtClean="0"/>
              <a:t>клубочковій</a:t>
            </a:r>
            <a:r>
              <a:rPr lang="ru-RU" dirty="0" smtClean="0"/>
              <a:t> </a:t>
            </a:r>
            <a:r>
              <a:rPr lang="ru-RU" dirty="0" err="1" smtClean="0"/>
              <a:t>зоні</a:t>
            </a:r>
            <a:r>
              <a:rPr lang="ru-RU" dirty="0" smtClean="0"/>
              <a:t> кори.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2204864"/>
            <a:ext cx="8820472" cy="4248472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клубочкової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регуляцією</a:t>
            </a:r>
            <a:r>
              <a:rPr lang="ru-RU" dirty="0"/>
              <a:t> як АКТГ, а й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механізмів</a:t>
            </a:r>
            <a:r>
              <a:rPr lang="ru-RU" dirty="0"/>
              <a:t>. До них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периферичні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r>
              <a:rPr lang="ru-RU" dirty="0"/>
              <a:t>, як </a:t>
            </a:r>
            <a:r>
              <a:rPr lang="ru-RU" dirty="0" err="1"/>
              <a:t>ангіотензин</a:t>
            </a:r>
            <a:r>
              <a:rPr lang="ru-RU" dirty="0"/>
              <a:t> </a:t>
            </a:r>
            <a:r>
              <a:rPr lang="en-US" dirty="0"/>
              <a:t>II, </a:t>
            </a:r>
            <a:r>
              <a:rPr lang="ru-RU" dirty="0"/>
              <a:t>простагландин Е, 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концентрація</a:t>
            </a:r>
            <a:r>
              <a:rPr lang="ru-RU" dirty="0"/>
              <a:t> в </a:t>
            </a:r>
            <a:r>
              <a:rPr lang="ru-RU" dirty="0" err="1"/>
              <a:t>крові</a:t>
            </a:r>
            <a:r>
              <a:rPr lang="ru-RU" dirty="0"/>
              <a:t> К+ та </a:t>
            </a:r>
            <a:r>
              <a:rPr lang="ru-RU" dirty="0" err="1"/>
              <a:t>низька</a:t>
            </a:r>
            <a:r>
              <a:rPr lang="ru-RU" dirty="0"/>
              <a:t> – </a:t>
            </a:r>
            <a:r>
              <a:rPr lang="en-US" dirty="0"/>
              <a:t>Na+.</a:t>
            </a:r>
          </a:p>
          <a:p>
            <a:r>
              <a:rPr lang="ru-RU" dirty="0"/>
              <a:t>І </a:t>
            </a:r>
            <a:r>
              <a:rPr lang="ru-RU" dirty="0" err="1"/>
              <a:t>хоча</a:t>
            </a:r>
            <a:r>
              <a:rPr lang="ru-RU" dirty="0"/>
              <a:t> в </a:t>
            </a:r>
            <a:r>
              <a:rPr lang="ru-RU" dirty="0" err="1"/>
              <a:t>нормі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клубочкової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чутливі</a:t>
            </a:r>
            <a:r>
              <a:rPr lang="ru-RU" dirty="0"/>
              <a:t> до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ангіотензину</a:t>
            </a:r>
            <a:r>
              <a:rPr lang="ru-RU" dirty="0"/>
              <a:t> </a:t>
            </a:r>
            <a:r>
              <a:rPr lang="en-US" dirty="0"/>
              <a:t>II, </a:t>
            </a:r>
            <a:r>
              <a:rPr lang="ru-RU" dirty="0" err="1"/>
              <a:t>ніж</a:t>
            </a:r>
            <a:r>
              <a:rPr lang="ru-RU" dirty="0"/>
              <a:t> АКТГ, але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цілісного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 для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мінералкортикоїдів</a:t>
            </a:r>
            <a:r>
              <a:rPr lang="ru-RU" dirty="0"/>
              <a:t> </a:t>
            </a:r>
            <a:r>
              <a:rPr lang="ru-RU" dirty="0" err="1"/>
              <a:t>необхідний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вплив</a:t>
            </a:r>
            <a:r>
              <a:rPr lang="ru-RU" dirty="0"/>
              <a:t> АКТГ (</a:t>
            </a:r>
            <a:r>
              <a:rPr lang="ru-RU" dirty="0" err="1"/>
              <a:t>явище</a:t>
            </a:r>
            <a:r>
              <a:rPr lang="ru-RU" dirty="0"/>
              <a:t> </a:t>
            </a:r>
            <a:r>
              <a:rPr lang="ru-RU" dirty="0" err="1"/>
              <a:t>синергізму</a:t>
            </a:r>
            <a:r>
              <a:rPr lang="ru-RU" dirty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2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915816" y="392114"/>
            <a:ext cx="562493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dirty="0" err="1"/>
              <a:t>Ці</a:t>
            </a:r>
            <a:r>
              <a:rPr lang="ru-RU" sz="2400" dirty="0"/>
              <a:t> </a:t>
            </a:r>
            <a:r>
              <a:rPr lang="ru-RU" sz="2400" dirty="0" err="1"/>
              <a:t>гормони</a:t>
            </a:r>
            <a:r>
              <a:rPr lang="ru-RU" sz="2400" dirty="0"/>
              <a:t> </a:t>
            </a:r>
            <a:r>
              <a:rPr lang="ru-RU" sz="2400" dirty="0" err="1"/>
              <a:t>виділяються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впливом</a:t>
            </a:r>
            <a:r>
              <a:rPr lang="ru-RU" sz="2400" dirty="0"/>
              <a:t> </a:t>
            </a:r>
            <a:r>
              <a:rPr lang="ru-RU" sz="2400" dirty="0" err="1"/>
              <a:t>симпатичних</a:t>
            </a:r>
            <a:r>
              <a:rPr lang="ru-RU" sz="2400" dirty="0"/>
              <a:t> </a:t>
            </a:r>
            <a:r>
              <a:rPr lang="ru-RU" sz="2400" dirty="0" err="1"/>
              <a:t>нервів</a:t>
            </a:r>
            <a:r>
              <a:rPr lang="ru-RU" sz="2400" dirty="0"/>
              <a:t> та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виділення</a:t>
            </a:r>
            <a:r>
              <a:rPr lang="ru-RU" sz="2400" dirty="0"/>
              <a:t> є пусковою </a:t>
            </a:r>
            <a:r>
              <a:rPr lang="ru-RU" sz="2400" dirty="0" err="1"/>
              <a:t>ланкою</a:t>
            </a:r>
            <a:r>
              <a:rPr lang="ru-RU" sz="2400" dirty="0"/>
              <a:t> </a:t>
            </a:r>
            <a:r>
              <a:rPr lang="ru-RU" sz="2400" dirty="0" err="1"/>
              <a:t>емоційно-забарвлених</a:t>
            </a:r>
            <a:r>
              <a:rPr lang="ru-RU" sz="2400" dirty="0"/>
              <a:t> </a:t>
            </a:r>
            <a:r>
              <a:rPr lang="ru-RU" sz="2400" dirty="0" err="1"/>
              <a:t>реакцій</a:t>
            </a:r>
            <a:r>
              <a:rPr lang="ru-RU" sz="2400" dirty="0"/>
              <a:t>.</a:t>
            </a:r>
          </a:p>
          <a:p>
            <a:pPr eaLnBrk="1" hangingPunct="1"/>
            <a:endParaRPr lang="ru-RU" sz="2400" dirty="0"/>
          </a:p>
          <a:p>
            <a:pPr eaLnBrk="1" hangingPunct="1"/>
            <a:r>
              <a:rPr lang="ru-RU" sz="2400" dirty="0" err="1"/>
              <a:t>Адреналін</a:t>
            </a:r>
            <a:r>
              <a:rPr lang="ru-RU" sz="2400" dirty="0"/>
              <a:t> </a:t>
            </a:r>
            <a:r>
              <a:rPr lang="ru-RU" sz="2400" dirty="0" err="1"/>
              <a:t>розширює</a:t>
            </a:r>
            <a:r>
              <a:rPr lang="ru-RU" sz="2400" dirty="0"/>
              <a:t> </a:t>
            </a:r>
            <a:r>
              <a:rPr lang="ru-RU" sz="2400" dirty="0" err="1"/>
              <a:t>судини</a:t>
            </a:r>
            <a:r>
              <a:rPr lang="ru-RU" sz="2400" dirty="0"/>
              <a:t> </a:t>
            </a:r>
            <a:r>
              <a:rPr lang="ru-RU" sz="2400" dirty="0" err="1"/>
              <a:t>серця</a:t>
            </a:r>
            <a:r>
              <a:rPr lang="ru-RU" sz="2400" dirty="0"/>
              <a:t>, </a:t>
            </a:r>
            <a:r>
              <a:rPr lang="ru-RU" sz="2400" dirty="0" err="1"/>
              <a:t>мозку</a:t>
            </a:r>
            <a:r>
              <a:rPr lang="ru-RU" sz="2400" dirty="0"/>
              <a:t> та </a:t>
            </a:r>
            <a:r>
              <a:rPr lang="ru-RU" sz="2400" dirty="0" err="1"/>
              <a:t>м'язів</a:t>
            </a:r>
            <a:r>
              <a:rPr lang="ru-RU" sz="2400" dirty="0"/>
              <a:t>, </a:t>
            </a:r>
            <a:r>
              <a:rPr lang="ru-RU" sz="2400" dirty="0" err="1"/>
              <a:t>звужує</a:t>
            </a:r>
            <a:r>
              <a:rPr lang="ru-RU" sz="2400" dirty="0"/>
              <a:t> </a:t>
            </a:r>
            <a:r>
              <a:rPr lang="ru-RU" sz="2400" dirty="0" err="1"/>
              <a:t>судини</a:t>
            </a:r>
            <a:r>
              <a:rPr lang="ru-RU" sz="2400" dirty="0"/>
              <a:t> </a:t>
            </a:r>
            <a:r>
              <a:rPr lang="ru-RU" sz="2400" dirty="0" err="1"/>
              <a:t>шкіри</a:t>
            </a:r>
            <a:r>
              <a:rPr lang="ru-RU" sz="2400" dirty="0"/>
              <a:t> (</a:t>
            </a:r>
            <a:r>
              <a:rPr lang="ru-RU" sz="2400" dirty="0" err="1"/>
              <a:t>крім</a:t>
            </a:r>
            <a:r>
              <a:rPr lang="ru-RU" sz="2400" dirty="0"/>
              <a:t> </a:t>
            </a:r>
            <a:r>
              <a:rPr lang="ru-RU" sz="2400" dirty="0" err="1"/>
              <a:t>шкіри</a:t>
            </a:r>
            <a:r>
              <a:rPr lang="ru-RU" sz="2400" dirty="0"/>
              <a:t> </a:t>
            </a:r>
            <a:r>
              <a:rPr lang="ru-RU" sz="2400" dirty="0" err="1"/>
              <a:t>обличчя</a:t>
            </a:r>
            <a:r>
              <a:rPr lang="ru-RU" sz="2400" dirty="0"/>
              <a:t>) та кишечника, </a:t>
            </a:r>
            <a:r>
              <a:rPr lang="ru-RU" sz="2400" dirty="0" err="1"/>
              <a:t>посилює</a:t>
            </a:r>
            <a:r>
              <a:rPr lang="ru-RU" sz="2400" dirty="0"/>
              <a:t> роботу </a:t>
            </a:r>
            <a:r>
              <a:rPr lang="ru-RU" sz="2400" dirty="0" err="1"/>
              <a:t>серця</a:t>
            </a:r>
            <a:r>
              <a:rPr lang="ru-RU" sz="2400" dirty="0"/>
              <a:t>, </a:t>
            </a:r>
            <a:r>
              <a:rPr lang="ru-RU" sz="2400" dirty="0" err="1"/>
              <a:t>призводить</a:t>
            </a:r>
            <a:r>
              <a:rPr lang="ru-RU" sz="2400" dirty="0"/>
              <a:t> до </a:t>
            </a:r>
            <a:r>
              <a:rPr lang="ru-RU" sz="2400" dirty="0" err="1"/>
              <a:t>розпаду</a:t>
            </a:r>
            <a:r>
              <a:rPr lang="ru-RU" sz="2400" dirty="0"/>
              <a:t> </a:t>
            </a:r>
            <a:r>
              <a:rPr lang="ru-RU" sz="2400" dirty="0" err="1"/>
              <a:t>глікогену</a:t>
            </a:r>
            <a:r>
              <a:rPr lang="ru-RU" sz="2400" dirty="0"/>
              <a:t> та </a:t>
            </a:r>
            <a:r>
              <a:rPr lang="ru-RU" sz="2400" dirty="0" err="1"/>
              <a:t>виведення</a:t>
            </a:r>
            <a:r>
              <a:rPr lang="ru-RU" sz="2400" dirty="0"/>
              <a:t> </a:t>
            </a:r>
            <a:r>
              <a:rPr lang="ru-RU" sz="2400" dirty="0" err="1"/>
              <a:t>глюкози</a:t>
            </a:r>
            <a:r>
              <a:rPr lang="ru-RU" sz="2400" dirty="0"/>
              <a:t> у кров, </a:t>
            </a:r>
            <a:r>
              <a:rPr lang="ru-RU" sz="2400" dirty="0" err="1"/>
              <a:t>тобто</a:t>
            </a:r>
            <a:r>
              <a:rPr lang="ru-RU" sz="2400" dirty="0"/>
              <a:t>. </a:t>
            </a:r>
            <a:r>
              <a:rPr lang="ru-RU" sz="2400" dirty="0" err="1"/>
              <a:t>діє</a:t>
            </a:r>
            <a:r>
              <a:rPr lang="ru-RU" sz="2400" dirty="0"/>
              <a:t> як симпатична СР.</a:t>
            </a:r>
          </a:p>
          <a:p>
            <a:pPr eaLnBrk="1" hangingPunct="1"/>
            <a:endParaRPr lang="ru-RU" sz="2400" dirty="0"/>
          </a:p>
          <a:p>
            <a:pPr eaLnBrk="1" hangingPunct="1"/>
            <a:r>
              <a:rPr lang="ru-RU" sz="2400" dirty="0" err="1"/>
              <a:t>Норадреналін</a:t>
            </a:r>
            <a:r>
              <a:rPr lang="ru-RU" sz="2400" dirty="0"/>
              <a:t> </a:t>
            </a:r>
            <a:r>
              <a:rPr lang="ru-RU" sz="2400" dirty="0" err="1"/>
              <a:t>викликає</a:t>
            </a:r>
            <a:r>
              <a:rPr lang="ru-RU" sz="2400" dirty="0"/>
              <a:t> </a:t>
            </a:r>
            <a:r>
              <a:rPr lang="ru-RU" sz="2400" dirty="0" err="1"/>
              <a:t>самі</a:t>
            </a:r>
            <a:r>
              <a:rPr lang="ru-RU" sz="2400" dirty="0"/>
              <a:t> </a:t>
            </a:r>
            <a:r>
              <a:rPr lang="ru-RU" sz="2400" dirty="0" err="1"/>
              <a:t>ефекти</a:t>
            </a:r>
            <a:r>
              <a:rPr lang="ru-RU" sz="2400" dirty="0"/>
              <a:t>, але </a:t>
            </a:r>
            <a:r>
              <a:rPr lang="ru-RU" sz="2400" dirty="0" err="1"/>
              <a:t>викликає</a:t>
            </a:r>
            <a:r>
              <a:rPr lang="ru-RU" sz="2400" dirty="0"/>
              <a:t> </a:t>
            </a:r>
            <a:r>
              <a:rPr lang="ru-RU" sz="2400" dirty="0" err="1"/>
              <a:t>звуження</a:t>
            </a:r>
            <a:r>
              <a:rPr lang="ru-RU" sz="2400" dirty="0"/>
              <a:t>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судин</a:t>
            </a:r>
            <a:r>
              <a:rPr lang="ru-RU" sz="2400" dirty="0"/>
              <a:t>.</a:t>
            </a:r>
            <a:endParaRPr lang="ru-RU" sz="2400" dirty="0"/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200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 smtClean="0"/>
              <a:t>Наднирники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8953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2039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Гормон</a:t>
            </a:r>
            <a:r>
              <a:rPr lang="uk-UA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</a:t>
            </a:r>
            <a:r>
              <a:rPr lang="en-US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моз</a:t>
            </a:r>
            <a:r>
              <a:rPr lang="uk-UA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</a:t>
            </a:r>
            <a:r>
              <a:rPr lang="en-US" dirty="0" err="1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ово</a:t>
            </a:r>
            <a:r>
              <a:rPr lang="uk-UA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ї</a:t>
            </a:r>
            <a:r>
              <a:rPr lang="en-US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речовини</a:t>
            </a:r>
            <a:r>
              <a:rPr lang="en-US" dirty="0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над</a:t>
            </a:r>
            <a:r>
              <a:rPr lang="uk-UA" dirty="0" err="1" smtClean="0"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нирників</a:t>
            </a:r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836712"/>
            <a:ext cx="6120680" cy="5832648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 </a:t>
            </a:r>
            <a:r>
              <a:rPr lang="ru-RU" sz="2400" dirty="0"/>
              <a:t>В надпочечниках выделяется смесь катехоламинов, состоящая из адреналина (около 80%) и норадреналина (около 20%).  </a:t>
            </a:r>
          </a:p>
          <a:p>
            <a:r>
              <a:rPr lang="ru-RU" sz="2400" dirty="0"/>
              <a:t>Это соотношение у некоторых людей отличается от среднего: может быть несколько повышенное или сниженное образование норадреналина. Норадреналин образно называют гормоном "льва", а адреналин - гормоном "кролика" (у кроликов из надпочечников выделяется почти исключительно адреналин, а у хищников, китов, большую часть составляет норадреналин). </a:t>
            </a:r>
          </a:p>
          <a:p>
            <a:r>
              <a:rPr lang="ru-RU" sz="2400" dirty="0"/>
              <a:t>Эти два катехоламина вырабатываются из тирозина различными клетками мозгового вещества в количестве 8-10 мг/кг/мин. </a:t>
            </a:r>
          </a:p>
          <a:p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444208" y="980728"/>
            <a:ext cx="2699792" cy="3024336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ru-RU" sz="2400" b="1" dirty="0" err="1" smtClean="0">
                <a:solidFill>
                  <a:srgbClr val="FF0000"/>
                </a:solidFill>
              </a:rPr>
              <a:t>норадреналін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- гормон </a:t>
            </a:r>
            <a:r>
              <a:rPr lang="ru-RU" sz="2400" b="1" dirty="0" err="1" smtClean="0">
                <a:solidFill>
                  <a:srgbClr val="FF0000"/>
                </a:solidFill>
              </a:rPr>
              <a:t>гніву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ru-RU" sz="2400" b="1" dirty="0">
                <a:solidFill>
                  <a:srgbClr val="FF0000"/>
                </a:solidFill>
              </a:rPr>
              <a:t>а </a:t>
            </a:r>
            <a:r>
              <a:rPr lang="ru-RU" sz="2400" b="1" dirty="0" err="1" smtClean="0">
                <a:solidFill>
                  <a:srgbClr val="FF0000"/>
                </a:solidFill>
              </a:rPr>
              <a:t>адреналін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- гормон </a:t>
            </a:r>
            <a:r>
              <a:rPr lang="ru-RU" sz="2400" b="1" dirty="0" smtClean="0">
                <a:solidFill>
                  <a:srgbClr val="FF0000"/>
                </a:solidFill>
              </a:rPr>
              <a:t>страху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Регуляція</a:t>
            </a:r>
            <a:r>
              <a:rPr lang="ru-RU" dirty="0" smtClean="0"/>
              <a:t> синтезу та </a:t>
            </a:r>
            <a:r>
              <a:rPr lang="ru-RU" dirty="0" err="1" smtClean="0"/>
              <a:t>секреції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12777"/>
            <a:ext cx="4502944" cy="488368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/>
              <a:t>Утворення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регулюється</a:t>
            </a:r>
            <a:r>
              <a:rPr lang="ru-RU" b="1" dirty="0"/>
              <a:t> </a:t>
            </a:r>
            <a:r>
              <a:rPr lang="ru-RU" b="1" dirty="0" err="1"/>
              <a:t>симпатичними</a:t>
            </a:r>
            <a:r>
              <a:rPr lang="ru-RU" b="1" dirty="0"/>
              <a:t> </a:t>
            </a:r>
            <a:r>
              <a:rPr lang="ru-RU" b="1" dirty="0" err="1"/>
              <a:t>прегангліонарними</a:t>
            </a:r>
            <a:r>
              <a:rPr lang="ru-RU" b="1" dirty="0"/>
              <a:t> волокнами (</a:t>
            </a:r>
            <a:r>
              <a:rPr lang="ru-RU" b="1" dirty="0" err="1"/>
              <a:t>медіатор</a:t>
            </a:r>
            <a:r>
              <a:rPr lang="ru-RU" b="1" dirty="0"/>
              <a:t> – АХ).</a:t>
            </a:r>
          </a:p>
          <a:p>
            <a:r>
              <a:rPr lang="ru-RU" b="1" dirty="0" err="1"/>
              <a:t>Мозковий</a:t>
            </a:r>
            <a:r>
              <a:rPr lang="ru-RU" b="1" dirty="0"/>
              <a:t> шар </a:t>
            </a:r>
            <a:r>
              <a:rPr lang="ru-RU" b="1" dirty="0" err="1"/>
              <a:t>надниркових</a:t>
            </a:r>
            <a:r>
              <a:rPr lang="ru-RU" b="1" dirty="0"/>
              <a:t> </a:t>
            </a:r>
            <a:r>
              <a:rPr lang="ru-RU" b="1" dirty="0" err="1"/>
              <a:t>залоз</a:t>
            </a:r>
            <a:r>
              <a:rPr lang="ru-RU" b="1" dirty="0"/>
              <a:t> є </a:t>
            </a:r>
            <a:r>
              <a:rPr lang="ru-RU" b="1" dirty="0" err="1"/>
              <a:t>видозміненим</a:t>
            </a:r>
            <a:r>
              <a:rPr lang="ru-RU" b="1" dirty="0"/>
              <a:t> </a:t>
            </a:r>
            <a:r>
              <a:rPr lang="ru-RU" b="1" dirty="0" err="1"/>
              <a:t>симпатичним</a:t>
            </a:r>
            <a:r>
              <a:rPr lang="ru-RU" b="1" dirty="0"/>
              <a:t> </a:t>
            </a:r>
            <a:r>
              <a:rPr lang="ru-RU" b="1" dirty="0" err="1"/>
              <a:t>ганглієм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спеціалізується</a:t>
            </a:r>
            <a:r>
              <a:rPr lang="ru-RU" b="1" dirty="0"/>
              <a:t> на </a:t>
            </a:r>
            <a:r>
              <a:rPr lang="ru-RU" b="1" dirty="0" err="1"/>
              <a:t>синтезі</a:t>
            </a:r>
            <a:r>
              <a:rPr lang="ru-RU" b="1" dirty="0"/>
              <a:t> </a:t>
            </a:r>
            <a:r>
              <a:rPr lang="ru-RU" b="1" dirty="0" err="1"/>
              <a:t>медіатора</a:t>
            </a:r>
            <a:r>
              <a:rPr lang="ru-RU" b="1" dirty="0"/>
              <a:t> (гормону) в русло </a:t>
            </a:r>
            <a:r>
              <a:rPr lang="ru-RU" b="1" dirty="0" err="1"/>
              <a:t>крові</a:t>
            </a:r>
            <a:r>
              <a:rPr lang="ru-RU" b="1" dirty="0"/>
              <a:t>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83126"/>
            <a:ext cx="4752528" cy="528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3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5846"/>
            <a:ext cx="87849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На </a:t>
            </a:r>
            <a:r>
              <a:rPr lang="ru-RU" sz="2800" dirty="0" err="1"/>
              <a:t>периферії</a:t>
            </a:r>
            <a:r>
              <a:rPr lang="ru-RU" sz="2800" dirty="0"/>
              <a:t> </a:t>
            </a:r>
            <a:r>
              <a:rPr lang="ru-RU" sz="2800" dirty="0" err="1"/>
              <a:t>зазначені</a:t>
            </a:r>
            <a:r>
              <a:rPr lang="ru-RU" sz="2800" dirty="0"/>
              <a:t> </a:t>
            </a:r>
            <a:r>
              <a:rPr lang="ru-RU" sz="2800" dirty="0" err="1"/>
              <a:t>гормони</a:t>
            </a:r>
            <a:r>
              <a:rPr lang="ru-RU" sz="2800" dirty="0"/>
              <a:t> </a:t>
            </a:r>
            <a:r>
              <a:rPr lang="ru-RU" sz="2800" dirty="0" err="1"/>
              <a:t>впливають</a:t>
            </a:r>
            <a:r>
              <a:rPr lang="ru-RU" sz="2800" dirty="0"/>
              <a:t> </a:t>
            </a:r>
            <a:r>
              <a:rPr lang="ru-RU" sz="2800" dirty="0" err="1"/>
              <a:t>ті</a:t>
            </a:r>
            <a:r>
              <a:rPr lang="ru-RU" sz="2800" dirty="0"/>
              <a:t> ж </a:t>
            </a:r>
            <a:r>
              <a:rPr lang="ru-RU" sz="2800" dirty="0" err="1"/>
              <a:t>ефекторні</a:t>
            </a:r>
            <a:r>
              <a:rPr lang="ru-RU" sz="2800" dirty="0"/>
              <a:t> </a:t>
            </a:r>
            <a:r>
              <a:rPr lang="ru-RU" sz="2800" dirty="0" err="1"/>
              <a:t>структури</a:t>
            </a:r>
            <a:r>
              <a:rPr lang="ru-RU" sz="2800" dirty="0"/>
              <a:t>, як і </a:t>
            </a:r>
            <a:r>
              <a:rPr lang="ru-RU" sz="2800" dirty="0" err="1"/>
              <a:t>постганглионарные</a:t>
            </a:r>
            <a:r>
              <a:rPr lang="ru-RU" sz="2800" dirty="0"/>
              <a:t> </a:t>
            </a:r>
            <a:r>
              <a:rPr lang="ru-RU" sz="2800" dirty="0" err="1"/>
              <a:t>симпатичні</a:t>
            </a:r>
            <a:r>
              <a:rPr lang="ru-RU" sz="2800" dirty="0"/>
              <a:t> </a:t>
            </a:r>
            <a:r>
              <a:rPr lang="ru-RU" sz="2800" dirty="0" err="1"/>
              <a:t>нейрони</a:t>
            </a:r>
            <a:r>
              <a:rPr lang="ru-RU" sz="2800" dirty="0"/>
              <a:t>. </a:t>
            </a:r>
            <a:r>
              <a:rPr lang="ru-RU" sz="2800" dirty="0" err="1"/>
              <a:t>Однак</a:t>
            </a:r>
            <a:r>
              <a:rPr lang="ru-RU" sz="2800" dirty="0"/>
              <a:t>, в </a:t>
            </a:r>
            <a:r>
              <a:rPr lang="ru-RU" sz="2800" dirty="0" err="1"/>
              <a:t>нормі</a:t>
            </a:r>
            <a:r>
              <a:rPr lang="ru-RU" sz="2800" dirty="0"/>
              <a:t> вони </a:t>
            </a:r>
            <a:r>
              <a:rPr lang="ru-RU" sz="2800" dirty="0" err="1"/>
              <a:t>більш</a:t>
            </a:r>
            <a:r>
              <a:rPr lang="ru-RU" sz="2800" dirty="0"/>
              <a:t> </a:t>
            </a:r>
            <a:r>
              <a:rPr lang="ru-RU" sz="2800" dirty="0" err="1"/>
              <a:t>виражено</a:t>
            </a:r>
            <a:r>
              <a:rPr lang="ru-RU" sz="2800" dirty="0"/>
              <a:t> </a:t>
            </a:r>
            <a:r>
              <a:rPr lang="ru-RU" sz="2800" dirty="0" err="1"/>
              <a:t>впливають</a:t>
            </a:r>
            <a:r>
              <a:rPr lang="ru-RU" sz="2800" dirty="0"/>
              <a:t> </a:t>
            </a:r>
            <a:r>
              <a:rPr lang="ru-RU" sz="2800" dirty="0" err="1"/>
              <a:t>лише</a:t>
            </a:r>
            <a:r>
              <a:rPr lang="ru-RU" sz="2800" dirty="0"/>
              <a:t> на </a:t>
            </a:r>
            <a:r>
              <a:rPr lang="ru-RU" sz="2800" dirty="0" err="1"/>
              <a:t>ті</a:t>
            </a:r>
            <a:r>
              <a:rPr lang="ru-RU" sz="2800" dirty="0"/>
              <a:t> </a:t>
            </a:r>
            <a:r>
              <a:rPr lang="ru-RU" sz="2800" dirty="0" err="1"/>
              <a:t>органи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слабо </a:t>
            </a:r>
            <a:r>
              <a:rPr lang="ru-RU" sz="2800" dirty="0" err="1"/>
              <a:t>іннервовані</a:t>
            </a:r>
            <a:r>
              <a:rPr lang="ru-RU" sz="2800" dirty="0"/>
              <a:t> </a:t>
            </a:r>
            <a:r>
              <a:rPr lang="ru-RU" sz="2800" dirty="0" err="1"/>
              <a:t>симпатичними</a:t>
            </a:r>
            <a:r>
              <a:rPr lang="ru-RU" sz="2800" dirty="0"/>
              <a:t> нервами (</a:t>
            </a:r>
            <a:r>
              <a:rPr lang="ru-RU" sz="2800" dirty="0" err="1"/>
              <a:t>наприклад</a:t>
            </a:r>
            <a:r>
              <a:rPr lang="ru-RU" sz="2800" dirty="0"/>
              <a:t>, </a:t>
            </a:r>
            <a:r>
              <a:rPr lang="ru-RU" sz="2800" dirty="0" err="1"/>
              <a:t>середню</a:t>
            </a:r>
            <a:r>
              <a:rPr lang="ru-RU" sz="2800" dirty="0"/>
              <a:t> </a:t>
            </a:r>
            <a:r>
              <a:rPr lang="ru-RU" sz="2800" dirty="0" err="1"/>
              <a:t>оболонку</a:t>
            </a:r>
            <a:r>
              <a:rPr lang="ru-RU" sz="2800" dirty="0"/>
              <a:t> </a:t>
            </a:r>
            <a:r>
              <a:rPr lang="ru-RU" sz="2800" dirty="0" err="1"/>
              <a:t>артерії</a:t>
            </a:r>
            <a:r>
              <a:rPr lang="ru-RU" sz="2800" dirty="0"/>
              <a:t>). </a:t>
            </a:r>
            <a:r>
              <a:rPr lang="ru-RU" sz="2800" dirty="0" err="1"/>
              <a:t>Дія</a:t>
            </a:r>
            <a:r>
              <a:rPr lang="ru-RU" sz="2800" dirty="0"/>
              <a:t> ж на добре </a:t>
            </a:r>
            <a:r>
              <a:rPr lang="ru-RU" sz="2800" dirty="0" err="1"/>
              <a:t>іннервовані</a:t>
            </a:r>
            <a:r>
              <a:rPr lang="ru-RU" sz="2800" dirty="0"/>
              <a:t> </a:t>
            </a:r>
            <a:r>
              <a:rPr lang="ru-RU" sz="2800" dirty="0" err="1"/>
              <a:t>симпатичним</a:t>
            </a:r>
            <a:r>
              <a:rPr lang="ru-RU" sz="2800" dirty="0"/>
              <a:t> нервом </a:t>
            </a:r>
            <a:r>
              <a:rPr lang="ru-RU" sz="2800" dirty="0" err="1"/>
              <a:t>органи</a:t>
            </a:r>
            <a:r>
              <a:rPr lang="ru-RU" sz="2800" dirty="0"/>
              <a:t> (</a:t>
            </a:r>
            <a:r>
              <a:rPr lang="ru-RU" sz="2800" dirty="0" err="1"/>
              <a:t>наприклад</a:t>
            </a:r>
            <a:r>
              <a:rPr lang="ru-RU" sz="2800" dirty="0"/>
              <a:t>, на </a:t>
            </a:r>
            <a:r>
              <a:rPr lang="ru-RU" sz="2800" dirty="0" err="1"/>
              <a:t>сім'явивідну</a:t>
            </a:r>
            <a:r>
              <a:rPr lang="ru-RU" sz="2800" dirty="0"/>
              <a:t> протоку) </a:t>
            </a:r>
            <a:r>
              <a:rPr lang="ru-RU" sz="2800" dirty="0" err="1"/>
              <a:t>незначна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Катехоламіни</a:t>
            </a:r>
            <a:r>
              <a:rPr lang="ru-RU" sz="2800" dirty="0"/>
              <a:t> </a:t>
            </a:r>
            <a:r>
              <a:rPr lang="ru-RU" sz="2800" dirty="0" err="1"/>
              <a:t>крові</a:t>
            </a:r>
            <a:r>
              <a:rPr lang="ru-RU" sz="2800" dirty="0"/>
              <a:t>, </a:t>
            </a:r>
            <a:r>
              <a:rPr lang="ru-RU" sz="2800" dirty="0" err="1"/>
              <a:t>головним</a:t>
            </a:r>
            <a:r>
              <a:rPr lang="ru-RU" sz="2800" dirty="0"/>
              <a:t> чином через -</a:t>
            </a:r>
            <a:r>
              <a:rPr lang="ru-RU" sz="2800" dirty="0" err="1"/>
              <a:t>рецептори</a:t>
            </a:r>
            <a:r>
              <a:rPr lang="ru-RU" sz="2800" dirty="0"/>
              <a:t>, "</a:t>
            </a:r>
            <a:r>
              <a:rPr lang="ru-RU" sz="2800" dirty="0" err="1"/>
              <a:t>допомагають</a:t>
            </a:r>
            <a:r>
              <a:rPr lang="ru-RU" sz="2800" dirty="0"/>
              <a:t>" </a:t>
            </a:r>
            <a:r>
              <a:rPr lang="ru-RU" sz="2800" dirty="0" err="1"/>
              <a:t>симпатичній</a:t>
            </a:r>
            <a:r>
              <a:rPr lang="ru-RU" sz="2800" dirty="0"/>
              <a:t> НС, </a:t>
            </a:r>
            <a:r>
              <a:rPr lang="ru-RU" sz="2800" dirty="0" err="1"/>
              <a:t>значно</a:t>
            </a:r>
            <a:r>
              <a:rPr lang="ru-RU" sz="2800" dirty="0"/>
              <a:t> </a:t>
            </a:r>
            <a:r>
              <a:rPr lang="ru-RU" sz="2800" dirty="0" err="1"/>
              <a:t>пролонгуючи</a:t>
            </a:r>
            <a:r>
              <a:rPr lang="ru-RU" sz="2800" dirty="0"/>
              <a:t>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здатність</a:t>
            </a:r>
            <a:r>
              <a:rPr lang="ru-RU" sz="2800" dirty="0"/>
              <a:t> </a:t>
            </a:r>
            <a:r>
              <a:rPr lang="ru-RU" sz="2800" dirty="0" err="1"/>
              <a:t>підвищувати</a:t>
            </a:r>
            <a:r>
              <a:rPr lang="ru-RU" sz="2800" dirty="0"/>
              <a:t> </a:t>
            </a:r>
            <a:r>
              <a:rPr lang="ru-RU" sz="2800" dirty="0" err="1"/>
              <a:t>інтенсивність</a:t>
            </a:r>
            <a:r>
              <a:rPr lang="ru-RU" sz="2800" dirty="0"/>
              <a:t> </a:t>
            </a:r>
            <a:r>
              <a:rPr lang="ru-RU" sz="2800" dirty="0" err="1"/>
              <a:t>окиснення</a:t>
            </a:r>
            <a:r>
              <a:rPr lang="ru-RU" sz="2800" dirty="0"/>
              <a:t> </a:t>
            </a:r>
            <a:r>
              <a:rPr lang="ru-RU" sz="2800" dirty="0" err="1"/>
              <a:t>речовин</a:t>
            </a:r>
            <a:r>
              <a:rPr lang="ru-RU" sz="2800" dirty="0"/>
              <a:t> у тканинах, доставку </a:t>
            </a:r>
            <a:r>
              <a:rPr lang="ru-RU" sz="2800" dirty="0" err="1"/>
              <a:t>кисню</a:t>
            </a:r>
            <a:r>
              <a:rPr lang="ru-RU" sz="2800" dirty="0"/>
              <a:t> </a:t>
            </a:r>
            <a:r>
              <a:rPr lang="ru-RU" sz="2800" dirty="0" err="1"/>
              <a:t>насамперед</a:t>
            </a:r>
            <a:r>
              <a:rPr lang="ru-RU" sz="2800" dirty="0"/>
              <a:t> до </a:t>
            </a:r>
            <a:r>
              <a:rPr lang="ru-RU" sz="2800" dirty="0" err="1"/>
              <a:t>життєво</a:t>
            </a:r>
            <a:r>
              <a:rPr lang="ru-RU" sz="2800" dirty="0"/>
              <a:t> </a:t>
            </a:r>
            <a:r>
              <a:rPr lang="ru-RU" sz="2800" dirty="0" err="1"/>
              <a:t>важливих</a:t>
            </a:r>
            <a:r>
              <a:rPr lang="ru-RU" sz="2800" dirty="0"/>
              <a:t> </a:t>
            </a:r>
            <a:r>
              <a:rPr lang="ru-RU" sz="2800" dirty="0" err="1"/>
              <a:t>органів</a:t>
            </a:r>
            <a:r>
              <a:rPr lang="ru-RU" sz="2800" dirty="0"/>
              <a:t> (</a:t>
            </a:r>
            <a:r>
              <a:rPr lang="ru-RU" sz="2800" dirty="0" err="1"/>
              <a:t>серцю</a:t>
            </a:r>
            <a:r>
              <a:rPr lang="ru-RU" sz="2800" dirty="0"/>
              <a:t>, головного </a:t>
            </a:r>
            <a:r>
              <a:rPr lang="ru-RU" sz="2800" dirty="0" err="1"/>
              <a:t>мозку</a:t>
            </a:r>
            <a:r>
              <a:rPr lang="ru-RU" sz="2800" dirty="0"/>
              <a:t>).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067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54368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Наднирники</a:t>
            </a:r>
            <a:r>
              <a:rPr lang="uk-UA" dirty="0" smtClean="0"/>
              <a:t> </a:t>
            </a:r>
            <a:r>
              <a:rPr lang="uk-UA" dirty="0" smtClean="0"/>
              <a:t>та</a:t>
            </a:r>
            <a:r>
              <a:rPr lang="uk-UA" dirty="0" smtClean="0"/>
              <a:t> стрес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5328592" cy="5976664"/>
          </a:xfrm>
        </p:spPr>
        <p:txBody>
          <a:bodyPr>
            <a:normAutofit fontScale="92500" lnSpcReduction="10000"/>
          </a:bodyPr>
          <a:lstStyle/>
          <a:p>
            <a:r>
              <a:rPr lang="ru-RU" sz="3300" b="1" dirty="0"/>
              <a:t>При </a:t>
            </a:r>
            <a:r>
              <a:rPr lang="ru-RU" sz="3300" b="1" dirty="0" err="1"/>
              <a:t>стресових</a:t>
            </a:r>
            <a:r>
              <a:rPr lang="ru-RU" sz="3300" b="1" dirty="0"/>
              <a:t> </a:t>
            </a:r>
            <a:r>
              <a:rPr lang="ru-RU" sz="3300" b="1" dirty="0" err="1"/>
              <a:t>ситуаціях</a:t>
            </a:r>
            <a:r>
              <a:rPr lang="ru-RU" sz="3300" b="1" dirty="0"/>
              <a:t> </a:t>
            </a:r>
            <a:r>
              <a:rPr lang="ru-RU" sz="3300" b="1" dirty="0" err="1"/>
              <a:t>взаємодія</a:t>
            </a:r>
            <a:r>
              <a:rPr lang="ru-RU" sz="3300" b="1" dirty="0"/>
              <a:t> симпатичного </a:t>
            </a:r>
            <a:r>
              <a:rPr lang="ru-RU" sz="3300" b="1" dirty="0" err="1"/>
              <a:t>відділу</a:t>
            </a:r>
            <a:r>
              <a:rPr lang="ru-RU" sz="3300" b="1" dirty="0"/>
              <a:t> ВНС з </a:t>
            </a:r>
            <a:r>
              <a:rPr lang="ru-RU" sz="3300" b="1" dirty="0" err="1"/>
              <a:t>катехоламінами</a:t>
            </a:r>
            <a:r>
              <a:rPr lang="ru-RU" sz="3300" b="1" dirty="0"/>
              <a:t> </a:t>
            </a:r>
            <a:r>
              <a:rPr lang="ru-RU" sz="3300" b="1" dirty="0" err="1"/>
              <a:t>надниркових</a:t>
            </a:r>
            <a:r>
              <a:rPr lang="ru-RU" sz="3300" b="1" dirty="0"/>
              <a:t> </a:t>
            </a:r>
            <a:r>
              <a:rPr lang="ru-RU" sz="3300" b="1" dirty="0" err="1"/>
              <a:t>залоз</a:t>
            </a:r>
            <a:r>
              <a:rPr lang="ru-RU" sz="3300" b="1" dirty="0"/>
              <a:t> </a:t>
            </a:r>
            <a:r>
              <a:rPr lang="ru-RU" sz="3300" b="1" dirty="0" err="1"/>
              <a:t>виявляється</a:t>
            </a:r>
            <a:r>
              <a:rPr lang="ru-RU" sz="3300" b="1" dirty="0"/>
              <a:t> </a:t>
            </a:r>
            <a:r>
              <a:rPr lang="ru-RU" sz="3300" b="1" dirty="0" err="1"/>
              <a:t>завжди</a:t>
            </a:r>
            <a:r>
              <a:rPr lang="ru-RU" sz="3300" b="1" dirty="0"/>
              <a:t>, тому </a:t>
            </a:r>
            <a:r>
              <a:rPr lang="ru-RU" sz="3300" b="1" dirty="0" err="1"/>
              <a:t>доцільно</a:t>
            </a:r>
            <a:r>
              <a:rPr lang="ru-RU" sz="3300" b="1" dirty="0"/>
              <a:t> </a:t>
            </a:r>
            <a:r>
              <a:rPr lang="ru-RU" sz="3300" b="1" dirty="0" err="1"/>
              <a:t>говорити</a:t>
            </a:r>
            <a:r>
              <a:rPr lang="ru-RU" sz="3300" b="1" dirty="0"/>
              <a:t> про </a:t>
            </a:r>
            <a:r>
              <a:rPr lang="ru-RU" sz="3300" b="1" dirty="0" err="1"/>
              <a:t>наявність</a:t>
            </a:r>
            <a:r>
              <a:rPr lang="ru-RU" sz="3300" b="1" dirty="0"/>
              <a:t> в </a:t>
            </a:r>
            <a:r>
              <a:rPr lang="ru-RU" sz="3300" b="1" dirty="0" err="1"/>
              <a:t>організмі</a:t>
            </a:r>
            <a:r>
              <a:rPr lang="ru-RU" sz="3300" b="1" dirty="0"/>
              <a:t> </a:t>
            </a:r>
            <a:r>
              <a:rPr lang="ru-RU" sz="3300" b="1" dirty="0" err="1"/>
              <a:t>єдиної</a:t>
            </a:r>
            <a:r>
              <a:rPr lang="ru-RU" sz="3300" b="1" dirty="0"/>
              <a:t> симпато-</a:t>
            </a:r>
            <a:r>
              <a:rPr lang="ru-RU" sz="3300" b="1" dirty="0" err="1"/>
              <a:t>адреналової</a:t>
            </a:r>
            <a:r>
              <a:rPr lang="ru-RU" sz="3300" b="1" dirty="0"/>
              <a:t> </a:t>
            </a:r>
            <a:r>
              <a:rPr lang="ru-RU" sz="3300" b="1" dirty="0" err="1"/>
              <a:t>системи</a:t>
            </a:r>
            <a:r>
              <a:rPr lang="ru-RU" sz="3300" b="1" dirty="0"/>
              <a:t>.</a:t>
            </a:r>
          </a:p>
          <a:p>
            <a:r>
              <a:rPr lang="ru-RU" sz="3300" b="1" dirty="0" err="1"/>
              <a:t>Гормони</a:t>
            </a:r>
            <a:r>
              <a:rPr lang="ru-RU" sz="3300" b="1" dirty="0"/>
              <a:t> </a:t>
            </a:r>
            <a:r>
              <a:rPr lang="ru-RU" sz="3300" b="1" dirty="0" err="1"/>
              <a:t>пролонгують</a:t>
            </a:r>
            <a:r>
              <a:rPr lang="ru-RU" sz="3300" b="1" dirty="0"/>
              <a:t> </a:t>
            </a:r>
            <a:r>
              <a:rPr lang="ru-RU" sz="3300" b="1" dirty="0" err="1"/>
              <a:t>ефект</a:t>
            </a:r>
            <a:r>
              <a:rPr lang="ru-RU" sz="3300" b="1" dirty="0"/>
              <a:t> </a:t>
            </a:r>
            <a:r>
              <a:rPr lang="ru-RU" sz="3300" b="1" dirty="0" err="1"/>
              <a:t>порушення</a:t>
            </a:r>
            <a:r>
              <a:rPr lang="ru-RU" sz="3300" b="1" dirty="0"/>
              <a:t> симпатичного </a:t>
            </a:r>
            <a:r>
              <a:rPr lang="ru-RU" sz="3300" b="1" dirty="0" err="1"/>
              <a:t>відділу</a:t>
            </a:r>
            <a:r>
              <a:rPr lang="ru-RU" sz="3300" b="1" dirty="0"/>
              <a:t>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836712"/>
            <a:ext cx="4039344" cy="5616624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+mj-lt"/>
              </a:rPr>
              <a:t>При </a:t>
            </a:r>
            <a:r>
              <a:rPr lang="ru-RU" dirty="0" err="1">
                <a:latin typeface="+mj-lt"/>
              </a:rPr>
              <a:t>емоційних</a:t>
            </a:r>
            <a:r>
              <a:rPr lang="ru-RU" dirty="0">
                <a:latin typeface="+mj-lt"/>
              </a:rPr>
              <a:t> станах </a:t>
            </a:r>
            <a:r>
              <a:rPr lang="ru-RU" dirty="0" err="1">
                <a:latin typeface="+mj-lt"/>
              </a:rPr>
              <a:t>утворення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катехоламінів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зростає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інтенсивність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секреції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їх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може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збільшуватися</a:t>
            </a:r>
            <a:r>
              <a:rPr lang="ru-RU" dirty="0">
                <a:latin typeface="+mj-lt"/>
              </a:rPr>
              <a:t> в десять і </a:t>
            </a:r>
            <a:r>
              <a:rPr lang="ru-RU" dirty="0" err="1">
                <a:latin typeface="+mj-lt"/>
              </a:rPr>
              <a:t>більше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разів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порівняно</a:t>
            </a:r>
            <a:r>
              <a:rPr lang="ru-RU" dirty="0">
                <a:latin typeface="+mj-lt"/>
              </a:rPr>
              <a:t> з </a:t>
            </a:r>
            <a:r>
              <a:rPr lang="ru-RU" dirty="0" err="1">
                <a:latin typeface="+mj-lt"/>
              </a:rPr>
              <a:t>спокоєм</a:t>
            </a:r>
            <a:r>
              <a:rPr lang="ru-RU" dirty="0">
                <a:latin typeface="+mj-lt"/>
              </a:rPr>
              <a:t>. Тут </a:t>
            </a:r>
            <a:r>
              <a:rPr lang="ru-RU" dirty="0" err="1">
                <a:latin typeface="+mj-lt"/>
              </a:rPr>
              <a:t>проявляється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вплив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лімбічної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системи</a:t>
            </a:r>
            <a:r>
              <a:rPr lang="ru-RU" dirty="0">
                <a:latin typeface="+mj-lt"/>
              </a:rPr>
              <a:t> (</a:t>
            </a:r>
            <a:r>
              <a:rPr lang="ru-RU" dirty="0" err="1">
                <a:latin typeface="+mj-lt"/>
              </a:rPr>
              <a:t>центри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емоцій</a:t>
            </a:r>
            <a:r>
              <a:rPr lang="ru-RU" dirty="0">
                <a:latin typeface="+mj-lt"/>
              </a:rPr>
              <a:t>) на </a:t>
            </a:r>
            <a:r>
              <a:rPr lang="ru-RU" dirty="0" err="1">
                <a:latin typeface="+mj-lt"/>
              </a:rPr>
              <a:t>гіпоталамус</a:t>
            </a:r>
            <a:r>
              <a:rPr lang="ru-RU" dirty="0">
                <a:latin typeface="+mj-lt"/>
              </a:rPr>
              <a:t>.</a:t>
            </a:r>
            <a:endParaRPr lang="uk-U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08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563888" y="980728"/>
            <a:ext cx="536421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dirty="0" err="1"/>
              <a:t>Маса</a:t>
            </a:r>
            <a:r>
              <a:rPr lang="ru-RU" dirty="0"/>
              <a:t> </a:t>
            </a:r>
            <a:r>
              <a:rPr lang="ru-RU" dirty="0" err="1"/>
              <a:t>щитовидної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 30-40 г,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часток</a:t>
            </a:r>
            <a:r>
              <a:rPr lang="ru-RU" dirty="0"/>
              <a:t>, </a:t>
            </a:r>
            <a:r>
              <a:rPr lang="ru-RU" dirty="0" err="1"/>
              <a:t>з'єднаних</a:t>
            </a:r>
            <a:r>
              <a:rPr lang="ru-RU" dirty="0"/>
              <a:t> </a:t>
            </a:r>
            <a:r>
              <a:rPr lang="ru-RU" dirty="0" err="1"/>
              <a:t>перешийком</a:t>
            </a:r>
            <a:r>
              <a:rPr lang="ru-RU" dirty="0"/>
              <a:t>.</a:t>
            </a:r>
          </a:p>
          <a:p>
            <a:pPr eaLnBrk="1" hangingPunct="1"/>
            <a:endParaRPr lang="ru-RU" dirty="0"/>
          </a:p>
          <a:p>
            <a:pPr eaLnBrk="1" hangingPunct="1"/>
            <a:r>
              <a:rPr lang="ru-RU" dirty="0" err="1"/>
              <a:t>Близько</a:t>
            </a:r>
            <a:r>
              <a:rPr lang="ru-RU" dirty="0"/>
              <a:t> 30 млн. </a:t>
            </a:r>
            <a:r>
              <a:rPr lang="ru-RU" dirty="0" err="1"/>
              <a:t>фолікулів</a:t>
            </a:r>
            <a:r>
              <a:rPr lang="ru-RU" dirty="0"/>
              <a:t>, </a:t>
            </a:r>
            <a:r>
              <a:rPr lang="ru-RU" dirty="0" err="1"/>
              <a:t>обплетених</a:t>
            </a:r>
            <a:r>
              <a:rPr lang="ru-RU" dirty="0"/>
              <a:t> </a:t>
            </a:r>
            <a:r>
              <a:rPr lang="ru-RU" dirty="0" err="1"/>
              <a:t>капілярами</a:t>
            </a:r>
            <a:r>
              <a:rPr lang="ru-RU" dirty="0"/>
              <a:t>, </a:t>
            </a:r>
            <a:r>
              <a:rPr lang="ru-RU" dirty="0" err="1"/>
              <a:t>синтезують</a:t>
            </a:r>
            <a:r>
              <a:rPr lang="ru-RU" dirty="0"/>
              <a:t> три </a:t>
            </a:r>
            <a:r>
              <a:rPr lang="ru-RU" dirty="0" err="1"/>
              <a:t>гормони</a:t>
            </a:r>
            <a:r>
              <a:rPr lang="ru-RU" dirty="0"/>
              <a:t> — тироксин, </a:t>
            </a:r>
            <a:r>
              <a:rPr lang="ru-RU" dirty="0" err="1"/>
              <a:t>трийодтиронін</a:t>
            </a:r>
            <a:r>
              <a:rPr lang="ru-RU" dirty="0"/>
              <a:t> та </a:t>
            </a:r>
            <a:r>
              <a:rPr lang="ru-RU" dirty="0" err="1"/>
              <a:t>кальцитонін</a:t>
            </a:r>
            <a:r>
              <a:rPr lang="ru-RU" dirty="0"/>
              <a:t>. Тироксин і </a:t>
            </a:r>
            <a:r>
              <a:rPr lang="ru-RU" dirty="0" err="1"/>
              <a:t>трийодтиронін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йод і </a:t>
            </a:r>
            <a:r>
              <a:rPr lang="ru-RU" dirty="0" err="1"/>
              <a:t>регулюють</a:t>
            </a:r>
            <a:r>
              <a:rPr lang="ru-RU" dirty="0"/>
              <a:t> </a:t>
            </a:r>
            <a:r>
              <a:rPr lang="ru-RU" dirty="0" err="1"/>
              <a:t>окисні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 в </a:t>
            </a:r>
            <a:r>
              <a:rPr lang="ru-RU" dirty="0" err="1"/>
              <a:t>клітинах</a:t>
            </a:r>
            <a:r>
              <a:rPr lang="ru-RU" dirty="0"/>
              <a:t>,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обміну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зростання</a:t>
            </a:r>
            <a:r>
              <a:rPr lang="ru-RU" dirty="0"/>
              <a:t> та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, </a:t>
            </a:r>
            <a:r>
              <a:rPr lang="ru-RU" dirty="0" err="1"/>
              <a:t>функції</a:t>
            </a:r>
            <a:r>
              <a:rPr lang="ru-RU" dirty="0"/>
              <a:t> ЦНС.</a:t>
            </a:r>
          </a:p>
          <a:p>
            <a:pPr eaLnBrk="1" hangingPunct="1"/>
            <a:endParaRPr lang="ru-RU" dirty="0"/>
          </a:p>
          <a:p>
            <a:pPr eaLnBrk="1" hangingPunct="1"/>
            <a:r>
              <a:rPr lang="ru-RU" dirty="0" err="1"/>
              <a:t>Видалення</a:t>
            </a:r>
            <a:r>
              <a:rPr lang="ru-RU" dirty="0"/>
              <a:t> </a:t>
            </a:r>
            <a:r>
              <a:rPr lang="ru-RU" dirty="0" err="1"/>
              <a:t>щитовидної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 у </a:t>
            </a:r>
            <a:r>
              <a:rPr lang="ru-RU" dirty="0" err="1"/>
              <a:t>ссавців</a:t>
            </a:r>
            <a:r>
              <a:rPr lang="ru-RU" dirty="0"/>
              <a:t> у молодому </a:t>
            </a:r>
            <a:r>
              <a:rPr lang="ru-RU" dirty="0" err="1"/>
              <a:t>віці</a:t>
            </a:r>
            <a:r>
              <a:rPr lang="ru-RU" dirty="0"/>
              <a:t> </a:t>
            </a:r>
            <a:r>
              <a:rPr lang="ru-RU" dirty="0" err="1"/>
              <a:t>спричиняє</a:t>
            </a:r>
            <a:r>
              <a:rPr lang="ru-RU" dirty="0"/>
              <a:t> </a:t>
            </a:r>
            <a:r>
              <a:rPr lang="ru-RU" dirty="0" err="1"/>
              <a:t>затримку</a:t>
            </a:r>
            <a:r>
              <a:rPr lang="ru-RU" dirty="0"/>
              <a:t> росту, </a:t>
            </a:r>
            <a:r>
              <a:rPr lang="ru-RU" dirty="0" err="1"/>
              <a:t>тварини</a:t>
            </a:r>
            <a:r>
              <a:rPr lang="ru-RU" dirty="0"/>
              <a:t> </a:t>
            </a:r>
            <a:r>
              <a:rPr lang="ru-RU" dirty="0" err="1"/>
              <a:t>залишаються</a:t>
            </a:r>
            <a:r>
              <a:rPr lang="ru-RU" dirty="0"/>
              <a:t> карликами, </a:t>
            </a:r>
            <a:r>
              <a:rPr lang="ru-RU" dirty="0" err="1"/>
              <a:t>уповільнюється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Щитоподібна </a:t>
            </a:r>
            <a:r>
              <a:rPr lang="ru-RU" sz="2400" b="1" dirty="0" err="1" smtClean="0">
                <a:solidFill>
                  <a:srgbClr val="FF0000"/>
                </a:solidFill>
              </a:rPr>
              <a:t>залоза</a:t>
            </a:r>
            <a:r>
              <a:rPr lang="ru-RU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</a:rPr>
              <a:t>паращитоподібні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залози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3755"/>
            <a:ext cx="3006477" cy="581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err="1" smtClean="0">
                <a:solidFill>
                  <a:srgbClr val="FF0000"/>
                </a:solidFill>
              </a:rPr>
              <a:t>Гормони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щитоподібної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залози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b="1" dirty="0">
                <a:latin typeface="Tahoma" pitchFamily="34" charset="0"/>
                <a:cs typeface="Tahoma" pitchFamily="34" charset="0"/>
              </a:rPr>
              <a:t>Тироксин,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трийодтиронін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–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стимулюють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розвиток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органів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та тканин, особливо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кісткової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та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нервової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тканини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,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крім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того, вони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прискорюють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клітинний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обмін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, а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отже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,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виділення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тепла.</a:t>
            </a:r>
          </a:p>
          <a:p>
            <a:pPr>
              <a:lnSpc>
                <a:spcPct val="90000"/>
              </a:lnSpc>
            </a:pPr>
            <a:r>
              <a:rPr lang="ru-RU" b="1" dirty="0" err="1">
                <a:latin typeface="Tahoma" pitchFamily="34" charset="0"/>
                <a:cs typeface="Tahoma" pitchFamily="34" charset="0"/>
              </a:rPr>
              <a:t>Кальцитонін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регулює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вміст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кальцію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в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крові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та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допомагає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зберігати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кальцій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у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кістках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.</a:t>
            </a:r>
            <a:endParaRPr lang="ru-RU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2728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ъект 2"/>
          <p:cNvSpPr>
            <a:spLocks noGrp="1"/>
          </p:cNvSpPr>
          <p:nvPr>
            <p:ph idx="1"/>
          </p:nvPr>
        </p:nvSpPr>
        <p:spPr>
          <a:xfrm>
            <a:off x="395288" y="333375"/>
            <a:ext cx="8291512" cy="5792788"/>
          </a:xfrm>
        </p:spPr>
        <p:txBody>
          <a:bodyPr/>
          <a:lstStyle/>
          <a:p>
            <a:r>
              <a:rPr lang="ru-RU" dirty="0" err="1"/>
              <a:t>Кальцитонін</a:t>
            </a:r>
            <a:r>
              <a:rPr lang="ru-RU" dirty="0"/>
              <a:t> є </a:t>
            </a:r>
            <a:r>
              <a:rPr lang="ru-RU" dirty="0" err="1"/>
              <a:t>гіпокальціємічним</a:t>
            </a:r>
            <a:r>
              <a:rPr lang="ru-RU" dirty="0"/>
              <a:t> гормоном і </a:t>
            </a:r>
            <a:r>
              <a:rPr lang="ru-RU" dirty="0" err="1"/>
              <a:t>секретується</a:t>
            </a:r>
            <a:r>
              <a:rPr lang="ru-RU" dirty="0"/>
              <a:t> </a:t>
            </a:r>
            <a:r>
              <a:rPr lang="ru-RU" dirty="0" err="1"/>
              <a:t>парафолікулярними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С-</a:t>
            </a:r>
            <a:r>
              <a:rPr lang="ru-RU" dirty="0" err="1"/>
              <a:t>клітинами</a:t>
            </a:r>
            <a:r>
              <a:rPr lang="ru-RU" dirty="0"/>
              <a:t> </a:t>
            </a:r>
            <a:r>
              <a:rPr lang="ru-RU" dirty="0" err="1"/>
              <a:t>щитовидної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.</a:t>
            </a:r>
          </a:p>
          <a:p>
            <a:r>
              <a:rPr lang="ru-RU" dirty="0" err="1"/>
              <a:t>Парафолікулярні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відносяться</a:t>
            </a:r>
            <a:r>
              <a:rPr lang="ru-RU" dirty="0"/>
              <a:t> до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en-US" dirty="0"/>
              <a:t>APUD-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нервове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(</a:t>
            </a:r>
            <a:r>
              <a:rPr lang="ru-RU" dirty="0" err="1"/>
              <a:t>ектодерма</a:t>
            </a:r>
            <a:r>
              <a:rPr lang="ru-RU" dirty="0"/>
              <a:t> </a:t>
            </a:r>
            <a:r>
              <a:rPr lang="ru-RU" dirty="0" err="1"/>
              <a:t>нервового</a:t>
            </a:r>
            <a:r>
              <a:rPr lang="ru-RU" dirty="0"/>
              <a:t> </a:t>
            </a:r>
            <a:r>
              <a:rPr lang="ru-RU" dirty="0" err="1"/>
              <a:t>гребінця</a:t>
            </a:r>
            <a:r>
              <a:rPr lang="ru-RU" dirty="0"/>
              <a:t>).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кальцитонін</a:t>
            </a:r>
            <a:r>
              <a:rPr lang="ru-RU" dirty="0"/>
              <a:t> </a:t>
            </a:r>
            <a:r>
              <a:rPr lang="ru-RU" dirty="0" err="1"/>
              <a:t>синтезується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у </a:t>
            </a:r>
            <a:r>
              <a:rPr lang="ru-RU" dirty="0" err="1"/>
              <a:t>щитовидній</a:t>
            </a:r>
            <a:r>
              <a:rPr lang="ru-RU" dirty="0"/>
              <a:t> </a:t>
            </a:r>
            <a:r>
              <a:rPr lang="ru-RU" dirty="0" err="1"/>
              <a:t>залозі</a:t>
            </a:r>
            <a:r>
              <a:rPr lang="ru-RU" dirty="0"/>
              <a:t>, але </a:t>
            </a:r>
            <a:r>
              <a:rPr lang="ru-RU" dirty="0" err="1"/>
              <a:t>також</a:t>
            </a:r>
            <a:r>
              <a:rPr lang="ru-RU" dirty="0"/>
              <a:t> у </a:t>
            </a:r>
            <a:r>
              <a:rPr lang="ru-RU" dirty="0" err="1"/>
              <a:t>вилочковій</a:t>
            </a:r>
            <a:r>
              <a:rPr lang="ru-RU" dirty="0"/>
              <a:t> та </a:t>
            </a:r>
            <a:r>
              <a:rPr lang="ru-RU" dirty="0" err="1"/>
              <a:t>навколощитовидній</a:t>
            </a:r>
            <a:r>
              <a:rPr lang="ru-RU" dirty="0"/>
              <a:t> </a:t>
            </a:r>
            <a:r>
              <a:rPr lang="ru-RU" dirty="0" err="1"/>
              <a:t>залозах</a:t>
            </a:r>
            <a:r>
              <a:rPr lang="ru-RU" dirty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08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95536" y="3067051"/>
            <a:ext cx="5472608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dirty="0"/>
              <a:t>При </a:t>
            </a:r>
            <a:r>
              <a:rPr lang="ru-RU" sz="1800" dirty="0" err="1"/>
              <a:t>гіпофункції</a:t>
            </a:r>
            <a:r>
              <a:rPr lang="ru-RU" sz="1800" dirty="0"/>
              <a:t> у </a:t>
            </a:r>
            <a:r>
              <a:rPr lang="ru-RU" sz="1800" dirty="0" err="1"/>
              <a:t>людини</a:t>
            </a:r>
            <a:r>
              <a:rPr lang="ru-RU" sz="1800" dirty="0"/>
              <a:t> </a:t>
            </a:r>
            <a:r>
              <a:rPr lang="ru-RU" sz="1800" dirty="0" err="1"/>
              <a:t>розвивається</a:t>
            </a:r>
            <a:r>
              <a:rPr lang="ru-RU" sz="1800" dirty="0"/>
              <a:t> </a:t>
            </a:r>
            <a:r>
              <a:rPr lang="ru-RU" sz="1800" dirty="0" err="1"/>
              <a:t>мікседема</a:t>
            </a:r>
            <a:r>
              <a:rPr lang="ru-RU" sz="1800" dirty="0"/>
              <a:t> - </a:t>
            </a:r>
            <a:r>
              <a:rPr lang="ru-RU" sz="1800" dirty="0" err="1"/>
              <a:t>захворювання</a:t>
            </a:r>
            <a:r>
              <a:rPr lang="ru-RU" sz="1800" dirty="0"/>
              <a:t>, при </a:t>
            </a:r>
            <a:r>
              <a:rPr lang="ru-RU" sz="1800" dirty="0" err="1"/>
              <a:t>якому</a:t>
            </a:r>
            <a:r>
              <a:rPr lang="ru-RU" sz="1800" dirty="0"/>
              <a:t> </a:t>
            </a:r>
            <a:r>
              <a:rPr lang="ru-RU" sz="1800" dirty="0" err="1"/>
              <a:t>окисні</a:t>
            </a:r>
            <a:r>
              <a:rPr lang="ru-RU" sz="1800" dirty="0"/>
              <a:t> </a:t>
            </a:r>
            <a:r>
              <a:rPr lang="ru-RU" sz="1800" dirty="0" err="1"/>
              <a:t>процеси</a:t>
            </a:r>
            <a:r>
              <a:rPr lang="ru-RU" sz="1800" dirty="0"/>
              <a:t> </a:t>
            </a:r>
            <a:r>
              <a:rPr lang="ru-RU" sz="1800" dirty="0" err="1"/>
              <a:t>протікають</a:t>
            </a:r>
            <a:r>
              <a:rPr lang="ru-RU" sz="1800" dirty="0"/>
              <a:t> </a:t>
            </a:r>
            <a:r>
              <a:rPr lang="ru-RU" sz="1800" dirty="0" err="1"/>
              <a:t>уповільнено</a:t>
            </a:r>
            <a:r>
              <a:rPr lang="ru-RU" sz="1800" dirty="0"/>
              <a:t>, </a:t>
            </a:r>
            <a:r>
              <a:rPr lang="ru-RU" sz="1800" dirty="0" err="1"/>
              <a:t>супроводжується</a:t>
            </a:r>
            <a:r>
              <a:rPr lang="ru-RU" sz="1800" dirty="0"/>
              <a:t> </a:t>
            </a:r>
            <a:r>
              <a:rPr lang="ru-RU" sz="1800" dirty="0" err="1"/>
              <a:t>слабкою</a:t>
            </a:r>
            <a:r>
              <a:rPr lang="ru-RU" sz="1800" dirty="0"/>
              <a:t> </a:t>
            </a:r>
            <a:r>
              <a:rPr lang="ru-RU" sz="1800" dirty="0" err="1"/>
              <a:t>роботою</a:t>
            </a:r>
            <a:r>
              <a:rPr lang="ru-RU" sz="1800" dirty="0"/>
              <a:t> </a:t>
            </a:r>
            <a:r>
              <a:rPr lang="ru-RU" sz="1800" dirty="0" err="1"/>
              <a:t>серця</a:t>
            </a:r>
            <a:r>
              <a:rPr lang="ru-RU" sz="1800" dirty="0"/>
              <a:t>, </a:t>
            </a:r>
            <a:r>
              <a:rPr lang="ru-RU" sz="1800" dirty="0" err="1"/>
              <a:t>набряклістю</a:t>
            </a:r>
            <a:r>
              <a:rPr lang="ru-RU" sz="1800" dirty="0"/>
              <a:t>, </a:t>
            </a:r>
            <a:r>
              <a:rPr lang="ru-RU" sz="1800" dirty="0" err="1"/>
              <a:t>зниженою</a:t>
            </a:r>
            <a:r>
              <a:rPr lang="ru-RU" sz="1800" dirty="0"/>
              <a:t> температурою.</a:t>
            </a:r>
          </a:p>
          <a:p>
            <a:pPr eaLnBrk="1" hangingPunct="1"/>
            <a:r>
              <a:rPr lang="ru-RU" sz="1800" dirty="0"/>
              <a:t>При </a:t>
            </a:r>
            <a:r>
              <a:rPr lang="ru-RU" sz="1800" dirty="0" err="1"/>
              <a:t>гіперфункції</a:t>
            </a:r>
            <a:r>
              <a:rPr lang="ru-RU" sz="1800" dirty="0"/>
              <a:t> </a:t>
            </a:r>
            <a:r>
              <a:rPr lang="ru-RU" sz="1800" dirty="0" err="1"/>
              <a:t>виникає</a:t>
            </a:r>
            <a:r>
              <a:rPr lang="ru-RU" sz="1800" dirty="0"/>
              <a:t> базедова хвороба, при </a:t>
            </a:r>
            <a:r>
              <a:rPr lang="ru-RU" sz="1800" dirty="0" err="1"/>
              <a:t>якій</a:t>
            </a:r>
            <a:r>
              <a:rPr lang="ru-RU" sz="1800" dirty="0"/>
              <a:t> </a:t>
            </a:r>
            <a:r>
              <a:rPr lang="ru-RU" sz="1800" dirty="0" err="1"/>
              <a:t>посилюється</a:t>
            </a:r>
            <a:r>
              <a:rPr lang="ru-RU" sz="1800" dirty="0"/>
              <a:t> </a:t>
            </a:r>
            <a:r>
              <a:rPr lang="ru-RU" sz="1800" dirty="0" err="1"/>
              <a:t>обмін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, </a:t>
            </a:r>
            <a:r>
              <a:rPr lang="ru-RU" sz="1800" dirty="0" err="1"/>
              <a:t>підвищується</a:t>
            </a:r>
            <a:r>
              <a:rPr lang="ru-RU" sz="1800" dirty="0"/>
              <a:t> температура, </a:t>
            </a:r>
            <a:r>
              <a:rPr lang="ru-RU" sz="1800" dirty="0" err="1"/>
              <a:t>хворий</a:t>
            </a:r>
            <a:r>
              <a:rPr lang="ru-RU" sz="1800" dirty="0"/>
              <a:t> </a:t>
            </a:r>
            <a:r>
              <a:rPr lang="ru-RU" sz="1800" dirty="0" err="1"/>
              <a:t>худне</a:t>
            </a:r>
            <a:r>
              <a:rPr lang="ru-RU" sz="1800" dirty="0"/>
              <a:t>, </a:t>
            </a:r>
            <a:r>
              <a:rPr lang="ru-RU" sz="1800" dirty="0" err="1"/>
              <a:t>розвивається</a:t>
            </a:r>
            <a:r>
              <a:rPr lang="ru-RU" sz="1800" dirty="0"/>
              <a:t> </a:t>
            </a:r>
            <a:r>
              <a:rPr lang="ru-RU" sz="1800" dirty="0" err="1"/>
              <a:t>витрішкуватість</a:t>
            </a:r>
            <a:r>
              <a:rPr lang="ru-RU" sz="1800" dirty="0"/>
              <a:t>.</a:t>
            </a:r>
          </a:p>
          <a:p>
            <a:pPr eaLnBrk="1" hangingPunct="1"/>
            <a:r>
              <a:rPr lang="ru-RU" sz="1800" dirty="0" err="1"/>
              <a:t>Надлишок</a:t>
            </a:r>
            <a:r>
              <a:rPr lang="ru-RU" sz="1800" dirty="0"/>
              <a:t> </a:t>
            </a:r>
            <a:r>
              <a:rPr lang="ru-RU" sz="1800" dirty="0" err="1"/>
              <a:t>гормонів</a:t>
            </a:r>
            <a:r>
              <a:rPr lang="ru-RU" sz="1800" dirty="0"/>
              <a:t> </a:t>
            </a:r>
            <a:r>
              <a:rPr lang="ru-RU" sz="1800" dirty="0" err="1"/>
              <a:t>посилює</a:t>
            </a:r>
            <a:r>
              <a:rPr lang="ru-RU" sz="1800" dirty="0"/>
              <a:t> </a:t>
            </a:r>
            <a:r>
              <a:rPr lang="ru-RU" sz="1800" dirty="0" err="1"/>
              <a:t>збудливість</a:t>
            </a:r>
            <a:r>
              <a:rPr lang="ru-RU" sz="1800" dirty="0"/>
              <a:t> </a:t>
            </a:r>
            <a:r>
              <a:rPr lang="ru-RU" sz="1800" dirty="0" err="1"/>
              <a:t>нервової</a:t>
            </a:r>
            <a:r>
              <a:rPr lang="ru-RU" sz="1800" dirty="0"/>
              <a:t> </a:t>
            </a:r>
            <a:r>
              <a:rPr lang="ru-RU" sz="1800" dirty="0" err="1"/>
              <a:t>системи</a:t>
            </a:r>
            <a:r>
              <a:rPr lang="ru-RU" sz="1800" dirty="0"/>
              <a:t>, </a:t>
            </a:r>
            <a:r>
              <a:rPr lang="ru-RU" sz="1800" dirty="0" err="1"/>
              <a:t>підвищує</a:t>
            </a:r>
            <a:r>
              <a:rPr lang="ru-RU" sz="1800" dirty="0"/>
              <a:t> </a:t>
            </a:r>
            <a:r>
              <a:rPr lang="ru-RU" sz="1800" dirty="0" err="1"/>
              <a:t>емоційність</a:t>
            </a:r>
            <a:r>
              <a:rPr lang="ru-RU" sz="1800" dirty="0"/>
              <a:t>. При </a:t>
            </a:r>
            <a:r>
              <a:rPr lang="ru-RU" sz="1800" dirty="0" err="1"/>
              <a:t>тяжкій</a:t>
            </a:r>
            <a:r>
              <a:rPr lang="ru-RU" sz="1800" dirty="0"/>
              <a:t> </a:t>
            </a:r>
            <a:r>
              <a:rPr lang="ru-RU" sz="1800" dirty="0" err="1"/>
              <a:t>формі</a:t>
            </a:r>
            <a:r>
              <a:rPr lang="ru-RU" sz="1800" dirty="0"/>
              <a:t> </a:t>
            </a:r>
            <a:r>
              <a:rPr lang="ru-RU" sz="1800" dirty="0" err="1"/>
              <a:t>вдаються</a:t>
            </a:r>
            <a:r>
              <a:rPr lang="ru-RU" sz="1800" dirty="0"/>
              <a:t> до </a:t>
            </a:r>
            <a:r>
              <a:rPr lang="ru-RU" sz="1800" dirty="0" err="1"/>
              <a:t>видалення</a:t>
            </a:r>
            <a:r>
              <a:rPr lang="ru-RU" sz="1800" dirty="0"/>
              <a:t> (</a:t>
            </a:r>
            <a:r>
              <a:rPr lang="ru-RU" sz="1800" dirty="0" err="1"/>
              <a:t>резекції</a:t>
            </a:r>
            <a:r>
              <a:rPr lang="ru-RU" sz="1800" dirty="0"/>
              <a:t>) </a:t>
            </a:r>
            <a:r>
              <a:rPr lang="ru-RU" sz="1800" dirty="0" err="1"/>
              <a:t>частини</a:t>
            </a:r>
            <a:r>
              <a:rPr lang="ru-RU" sz="1800" dirty="0"/>
              <a:t> </a:t>
            </a:r>
            <a:r>
              <a:rPr lang="ru-RU" sz="1800" dirty="0" err="1"/>
              <a:t>залози</a:t>
            </a:r>
            <a:r>
              <a:rPr lang="ru-RU" sz="1800" dirty="0"/>
              <a:t>.</a:t>
            </a:r>
            <a:endParaRPr lang="ru-RU" sz="1800" dirty="0"/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8135937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827088" y="163513"/>
            <a:ext cx="741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 smtClean="0">
                <a:solidFill>
                  <a:srgbClr val="FF3300"/>
                </a:solidFill>
              </a:rPr>
              <a:t>Щитоподібна </a:t>
            </a:r>
            <a:r>
              <a:rPr lang="ru-RU" sz="2400" dirty="0" err="1" smtClean="0">
                <a:solidFill>
                  <a:srgbClr val="FF3300"/>
                </a:solidFill>
              </a:rPr>
              <a:t>залоза</a:t>
            </a:r>
            <a:r>
              <a:rPr lang="ru-RU" sz="2400" dirty="0" smtClean="0">
                <a:solidFill>
                  <a:srgbClr val="FF3300"/>
                </a:solidFill>
              </a:rPr>
              <a:t>, </a:t>
            </a:r>
            <a:r>
              <a:rPr lang="ru-RU" sz="2400" dirty="0" err="1" smtClean="0">
                <a:solidFill>
                  <a:srgbClr val="FF3300"/>
                </a:solidFill>
              </a:rPr>
              <a:t>паращитоподібні</a:t>
            </a:r>
            <a:r>
              <a:rPr lang="ru-RU" sz="2400" dirty="0" smtClean="0">
                <a:solidFill>
                  <a:srgbClr val="FF3300"/>
                </a:solidFill>
              </a:rPr>
              <a:t> </a:t>
            </a:r>
            <a:r>
              <a:rPr lang="ru-RU" sz="2400" dirty="0" err="1" smtClean="0">
                <a:solidFill>
                  <a:srgbClr val="FF3300"/>
                </a:solidFill>
              </a:rPr>
              <a:t>залоз</a:t>
            </a:r>
            <a:r>
              <a:rPr lang="ru-RU" sz="2400" dirty="0" err="1" smtClean="0">
                <a:solidFill>
                  <a:srgbClr val="FF3300"/>
                </a:solidFill>
              </a:rPr>
              <a:t>и</a:t>
            </a:r>
            <a:endParaRPr lang="ru-RU" sz="2400" dirty="0">
              <a:solidFill>
                <a:srgbClr val="FF3300"/>
              </a:solidFill>
            </a:endParaRPr>
          </a:p>
        </p:txBody>
      </p:sp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642938"/>
            <a:ext cx="200025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56993"/>
            <a:ext cx="244827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5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32403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02433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9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а йододефицитных областей Украин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529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2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23574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908720"/>
            <a:ext cx="4896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err="1">
                <a:solidFill>
                  <a:prstClr val="white"/>
                </a:solidFill>
              </a:rPr>
              <a:t>Якщо</a:t>
            </a:r>
            <a:r>
              <a:rPr lang="ru-RU" sz="2400" b="1" dirty="0">
                <a:solidFill>
                  <a:prstClr val="white"/>
                </a:solidFill>
              </a:rPr>
              <a:t> в </a:t>
            </a:r>
            <a:r>
              <a:rPr lang="ru-RU" sz="2400" b="1" dirty="0" err="1">
                <a:solidFill>
                  <a:prstClr val="white"/>
                </a:solidFill>
              </a:rPr>
              <a:t>їжі</a:t>
            </a:r>
            <a:r>
              <a:rPr lang="ru-RU" sz="2400" b="1" dirty="0">
                <a:solidFill>
                  <a:prstClr val="white"/>
                </a:solidFill>
              </a:rPr>
              <a:t> та </a:t>
            </a:r>
            <a:r>
              <a:rPr lang="ru-RU" sz="2400" b="1" dirty="0" err="1">
                <a:solidFill>
                  <a:prstClr val="white"/>
                </a:solidFill>
              </a:rPr>
              <a:t>воді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недостатньо</a:t>
            </a:r>
            <a:r>
              <a:rPr lang="ru-RU" sz="2400" b="1" dirty="0">
                <a:solidFill>
                  <a:prstClr val="white"/>
                </a:solidFill>
              </a:rPr>
              <a:t> йоду, то </a:t>
            </a:r>
            <a:r>
              <a:rPr lang="ru-RU" sz="2400" b="1" dirty="0" err="1">
                <a:solidFill>
                  <a:prstClr val="white"/>
                </a:solidFill>
              </a:rPr>
              <a:t>розвивається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ендемічний</a:t>
            </a:r>
            <a:r>
              <a:rPr lang="ru-RU" sz="2400" b="1" dirty="0">
                <a:solidFill>
                  <a:prstClr val="white"/>
                </a:solidFill>
              </a:rPr>
              <a:t> зоб. При </a:t>
            </a:r>
            <a:r>
              <a:rPr lang="ru-RU" sz="2400" b="1" dirty="0" err="1">
                <a:solidFill>
                  <a:prstClr val="white"/>
                </a:solidFill>
              </a:rPr>
              <a:t>цьому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збільшується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об'єм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залізистої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тканини</a:t>
            </a:r>
            <a:r>
              <a:rPr lang="ru-RU" sz="2400" b="1" dirty="0">
                <a:solidFill>
                  <a:prstClr val="white"/>
                </a:solidFill>
              </a:rPr>
              <a:t> (</a:t>
            </a:r>
            <a:r>
              <a:rPr lang="ru-RU" sz="2400" b="1" dirty="0" err="1">
                <a:solidFill>
                  <a:prstClr val="white"/>
                </a:solidFill>
              </a:rPr>
              <a:t>може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досягати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маси</a:t>
            </a:r>
            <a:r>
              <a:rPr lang="ru-RU" sz="2400" b="1" dirty="0">
                <a:solidFill>
                  <a:prstClr val="white"/>
                </a:solidFill>
              </a:rPr>
              <a:t> 1 кг і </a:t>
            </a:r>
            <a:r>
              <a:rPr lang="ru-RU" sz="2400" b="1" dirty="0" err="1">
                <a:solidFill>
                  <a:prstClr val="white"/>
                </a:solidFill>
              </a:rPr>
              <a:t>більше</a:t>
            </a:r>
            <a:r>
              <a:rPr lang="ru-RU" sz="2400" b="1" dirty="0">
                <a:solidFill>
                  <a:prstClr val="white"/>
                </a:solidFill>
              </a:rPr>
              <a:t>), яка </a:t>
            </a:r>
            <a:r>
              <a:rPr lang="ru-RU" sz="2400" b="1" dirty="0" err="1">
                <a:solidFill>
                  <a:prstClr val="white"/>
                </a:solidFill>
              </a:rPr>
              <a:t>виробляє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достатню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кількість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гормонів</a:t>
            </a:r>
            <a:r>
              <a:rPr lang="ru-RU" sz="2400" b="1" dirty="0">
                <a:solidFill>
                  <a:prstClr val="white"/>
                </a:solidFill>
              </a:rPr>
              <a:t>, і </a:t>
            </a:r>
            <a:r>
              <a:rPr lang="ru-RU" sz="2400" b="1" dirty="0" err="1">
                <a:solidFill>
                  <a:prstClr val="white"/>
                </a:solidFill>
              </a:rPr>
              <a:t>володар</a:t>
            </a:r>
            <a:r>
              <a:rPr lang="ru-RU" sz="2400" b="1" dirty="0">
                <a:solidFill>
                  <a:prstClr val="white"/>
                </a:solidFill>
              </a:rPr>
              <a:t> зобу </a:t>
            </a:r>
            <a:r>
              <a:rPr lang="ru-RU" sz="2400" b="1" dirty="0" err="1">
                <a:solidFill>
                  <a:prstClr val="white"/>
                </a:solidFill>
              </a:rPr>
              <a:t>може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відчувати</a:t>
            </a:r>
            <a:r>
              <a:rPr lang="ru-RU" sz="2400" b="1" dirty="0">
                <a:solidFill>
                  <a:prstClr val="white"/>
                </a:solidFill>
              </a:rPr>
              <a:t> себе </a:t>
            </a:r>
            <a:r>
              <a:rPr lang="ru-RU" sz="2400" b="1" dirty="0" err="1">
                <a:solidFill>
                  <a:prstClr val="white"/>
                </a:solidFill>
              </a:rPr>
              <a:t>здоровим</a:t>
            </a:r>
            <a:r>
              <a:rPr lang="ru-RU" sz="2400" b="1" dirty="0">
                <a:solidFill>
                  <a:prstClr val="white"/>
                </a:solidFill>
              </a:rPr>
              <a:t>. Для </a:t>
            </a:r>
            <a:r>
              <a:rPr lang="ru-RU" sz="2400" b="1" dirty="0" err="1">
                <a:solidFill>
                  <a:prstClr val="white"/>
                </a:solidFill>
              </a:rPr>
              <a:t>профілактики</a:t>
            </a:r>
            <a:r>
              <a:rPr lang="ru-RU" sz="2400" b="1" dirty="0">
                <a:solidFill>
                  <a:prstClr val="white"/>
                </a:solidFill>
              </a:rPr>
              <a:t> в </a:t>
            </a:r>
            <a:r>
              <a:rPr lang="ru-RU" sz="2400" b="1" dirty="0" err="1">
                <a:solidFill>
                  <a:prstClr val="white"/>
                </a:solidFill>
              </a:rPr>
              <a:t>місцевостях</a:t>
            </a:r>
            <a:r>
              <a:rPr lang="ru-RU" sz="2400" b="1" dirty="0">
                <a:solidFill>
                  <a:prstClr val="white"/>
                </a:solidFill>
              </a:rPr>
              <a:t>, </a:t>
            </a:r>
            <a:r>
              <a:rPr lang="ru-RU" sz="2400" b="1" dirty="0" err="1">
                <a:solidFill>
                  <a:prstClr val="white"/>
                </a:solidFill>
              </a:rPr>
              <a:t>неблагополучних</a:t>
            </a:r>
            <a:r>
              <a:rPr lang="ru-RU" sz="2400" b="1" dirty="0">
                <a:solidFill>
                  <a:prstClr val="white"/>
                </a:solidFill>
              </a:rPr>
              <a:t> за </a:t>
            </a:r>
            <a:r>
              <a:rPr lang="ru-RU" sz="2400" b="1" dirty="0" err="1">
                <a:solidFill>
                  <a:prstClr val="white"/>
                </a:solidFill>
              </a:rPr>
              <a:t>вмістом</a:t>
            </a:r>
            <a:r>
              <a:rPr lang="ru-RU" sz="2400" b="1" dirty="0">
                <a:solidFill>
                  <a:prstClr val="white"/>
                </a:solidFill>
              </a:rPr>
              <a:t> йоду, </a:t>
            </a:r>
            <a:r>
              <a:rPr lang="ru-RU" sz="2400" b="1" dirty="0" err="1">
                <a:solidFill>
                  <a:prstClr val="white"/>
                </a:solidFill>
              </a:rPr>
              <a:t>кухонну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сіль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додають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йодистий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калій</a:t>
            </a:r>
            <a:r>
              <a:rPr lang="ru-RU" sz="2400" b="1" dirty="0">
                <a:solidFill>
                  <a:prstClr val="white"/>
                </a:solidFill>
              </a:rPr>
              <a:t>.</a:t>
            </a:r>
            <a:endParaRPr lang="ru-RU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9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2736304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Гормони щитоподібної залози ріст </a:t>
            </a:r>
            <a:r>
              <a:rPr lang="uk-UA" sz="3200" b="1" dirty="0" smtClean="0">
                <a:solidFill>
                  <a:srgbClr val="FF0000"/>
                </a:solidFill>
              </a:rPr>
              <a:t>та</a:t>
            </a:r>
            <a:r>
              <a:rPr lang="uk-UA" sz="3200" b="1" dirty="0" smtClean="0">
                <a:solidFill>
                  <a:srgbClr val="FF0000"/>
                </a:solidFill>
              </a:rPr>
              <a:t> розвиток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image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024336" cy="45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47864" y="188640"/>
            <a:ext cx="5688632" cy="6669360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/>
              <a:t> </a:t>
            </a:r>
            <a:r>
              <a:rPr lang="ru-RU" i="1" dirty="0" err="1"/>
              <a:t>Нестача</a:t>
            </a:r>
            <a:r>
              <a:rPr lang="ru-RU" i="1" dirty="0"/>
              <a:t> </a:t>
            </a:r>
            <a:r>
              <a:rPr lang="ru-RU" i="1" dirty="0" err="1"/>
              <a:t>гормонів</a:t>
            </a:r>
            <a:r>
              <a:rPr lang="ru-RU" i="1" dirty="0"/>
              <a:t> у </a:t>
            </a:r>
            <a:r>
              <a:rPr lang="ru-RU" i="1" dirty="0" err="1"/>
              <a:t>дорослих</a:t>
            </a:r>
            <a:r>
              <a:rPr lang="ru-RU" i="1" dirty="0"/>
              <a:t> </a:t>
            </a:r>
            <a:r>
              <a:rPr lang="ru-RU" i="1" dirty="0" err="1"/>
              <a:t>призводить</a:t>
            </a:r>
            <a:r>
              <a:rPr lang="ru-RU" i="1" dirty="0"/>
              <a:t> до </a:t>
            </a:r>
            <a:r>
              <a:rPr lang="ru-RU" i="1" dirty="0" err="1"/>
              <a:t>мікседеми</a:t>
            </a:r>
            <a:r>
              <a:rPr lang="ru-RU" i="1" dirty="0"/>
              <a:t> – </a:t>
            </a:r>
            <a:r>
              <a:rPr lang="ru-RU" i="1" dirty="0" err="1"/>
              <a:t>зниження</a:t>
            </a:r>
            <a:r>
              <a:rPr lang="ru-RU" i="1" dirty="0"/>
              <a:t> </a:t>
            </a:r>
            <a:r>
              <a:rPr lang="ru-RU" i="1" dirty="0" err="1"/>
              <a:t>інтенсивності</a:t>
            </a:r>
            <a:r>
              <a:rPr lang="ru-RU" i="1" dirty="0"/>
              <a:t> </a:t>
            </a:r>
            <a:r>
              <a:rPr lang="ru-RU" i="1" dirty="0" err="1"/>
              <a:t>обмінних</a:t>
            </a:r>
            <a:r>
              <a:rPr lang="ru-RU" i="1" dirty="0"/>
              <a:t> </a:t>
            </a:r>
            <a:r>
              <a:rPr lang="ru-RU" i="1" dirty="0" err="1"/>
              <a:t>процесів</a:t>
            </a:r>
            <a:r>
              <a:rPr lang="ru-RU" i="1" dirty="0"/>
              <a:t>, </a:t>
            </a:r>
            <a:r>
              <a:rPr lang="ru-RU" i="1" dirty="0" err="1"/>
              <a:t>слизового</a:t>
            </a:r>
            <a:r>
              <a:rPr lang="ru-RU" i="1" dirty="0"/>
              <a:t> </a:t>
            </a:r>
            <a:r>
              <a:rPr lang="ru-RU" i="1" dirty="0" err="1"/>
              <a:t>набряку</a:t>
            </a:r>
            <a:r>
              <a:rPr lang="ru-RU" i="1" dirty="0"/>
              <a:t> </a:t>
            </a:r>
            <a:r>
              <a:rPr lang="ru-RU" i="1" dirty="0" err="1"/>
              <a:t>тощо</a:t>
            </a:r>
            <a:r>
              <a:rPr lang="ru-RU" i="1" dirty="0"/>
              <a:t>.</a:t>
            </a:r>
          </a:p>
          <a:p>
            <a:r>
              <a:rPr lang="ru-RU" i="1" dirty="0"/>
              <a:t>На рис. </a:t>
            </a:r>
            <a:r>
              <a:rPr lang="ru-RU" i="1" dirty="0" err="1"/>
              <a:t>двояйцеві</a:t>
            </a:r>
            <a:r>
              <a:rPr lang="ru-RU" i="1" dirty="0"/>
              <a:t> </a:t>
            </a:r>
            <a:r>
              <a:rPr lang="ru-RU" i="1" dirty="0" err="1"/>
              <a:t>близнюки</a:t>
            </a:r>
            <a:r>
              <a:rPr lang="ru-RU" i="1" dirty="0"/>
              <a:t>. У брата </a:t>
            </a:r>
            <a:r>
              <a:rPr lang="ru-RU" i="1" dirty="0" err="1"/>
              <a:t>гіпотиреоз</a:t>
            </a:r>
            <a:r>
              <a:rPr lang="ru-RU" i="1" dirty="0"/>
              <a:t> – карлик (і </a:t>
            </a:r>
            <a:r>
              <a:rPr lang="ru-RU" i="1" dirty="0" err="1"/>
              <a:t>кретинізм</a:t>
            </a:r>
            <a:r>
              <a:rPr lang="ru-RU" i="1" dirty="0"/>
              <a:t>).</a:t>
            </a:r>
          </a:p>
          <a:p>
            <a:r>
              <a:rPr lang="ru-RU" i="1" dirty="0" err="1"/>
              <a:t>Недостатня</a:t>
            </a:r>
            <a:r>
              <a:rPr lang="ru-RU" i="1" dirty="0"/>
              <a:t> </a:t>
            </a:r>
            <a:r>
              <a:rPr lang="ru-RU" i="1" dirty="0" err="1"/>
              <a:t>освіта</a:t>
            </a:r>
            <a:r>
              <a:rPr lang="ru-RU" i="1" dirty="0"/>
              <a:t> </a:t>
            </a:r>
            <a:r>
              <a:rPr lang="ru-RU" i="1" dirty="0" err="1"/>
              <a:t>його</a:t>
            </a:r>
            <a:r>
              <a:rPr lang="ru-RU" i="1" dirty="0"/>
              <a:t> особливо </a:t>
            </a:r>
            <a:r>
              <a:rPr lang="ru-RU" i="1" dirty="0" err="1"/>
              <a:t>небезпечна</a:t>
            </a:r>
            <a:r>
              <a:rPr lang="ru-RU" i="1" dirty="0"/>
              <a:t> у </a:t>
            </a:r>
            <a:r>
              <a:rPr lang="ru-RU" i="1" dirty="0" err="1"/>
              <a:t>дитячому</a:t>
            </a:r>
            <a:r>
              <a:rPr lang="ru-RU" i="1" dirty="0"/>
              <a:t> </a:t>
            </a:r>
            <a:r>
              <a:rPr lang="ru-RU" i="1" dirty="0" err="1"/>
              <a:t>віці</a:t>
            </a:r>
            <a:r>
              <a:rPr lang="ru-RU" i="1" dirty="0"/>
              <a:t>, </a:t>
            </a:r>
            <a:r>
              <a:rPr lang="ru-RU" i="1" dirty="0" err="1"/>
              <a:t>оскільки</a:t>
            </a:r>
            <a:r>
              <a:rPr lang="ru-RU" i="1" dirty="0"/>
              <a:t> </a:t>
            </a:r>
            <a:r>
              <a:rPr lang="ru-RU" i="1" dirty="0" err="1"/>
              <a:t>цей</a:t>
            </a:r>
            <a:r>
              <a:rPr lang="ru-RU" i="1" dirty="0"/>
              <a:t> гормон як </a:t>
            </a:r>
            <a:r>
              <a:rPr lang="ru-RU" i="1" dirty="0" err="1"/>
              <a:t>бере</a:t>
            </a:r>
            <a:r>
              <a:rPr lang="ru-RU" i="1" dirty="0"/>
              <a:t> участь у </a:t>
            </a:r>
            <a:r>
              <a:rPr lang="ru-RU" i="1" dirty="0" err="1"/>
              <a:t>регуляції</a:t>
            </a:r>
            <a:r>
              <a:rPr lang="ru-RU" i="1" dirty="0"/>
              <a:t> </a:t>
            </a:r>
            <a:r>
              <a:rPr lang="ru-RU" i="1" dirty="0" err="1"/>
              <a:t>зростання</a:t>
            </a:r>
            <a:r>
              <a:rPr lang="ru-RU" i="1" dirty="0"/>
              <a:t>, а й є </a:t>
            </a:r>
            <a:r>
              <a:rPr lang="ru-RU" i="1" dirty="0" err="1"/>
              <a:t>необхідним</a:t>
            </a:r>
            <a:r>
              <a:rPr lang="ru-RU" i="1" dirty="0"/>
              <a:t> компонентом для </a:t>
            </a:r>
            <a:r>
              <a:rPr lang="ru-RU" i="1" dirty="0" err="1"/>
              <a:t>розвитку</a:t>
            </a:r>
            <a:r>
              <a:rPr lang="ru-RU" i="1" dirty="0"/>
              <a:t> ЦНС.</a:t>
            </a:r>
          </a:p>
          <a:p>
            <a:r>
              <a:rPr lang="ru-RU" i="1" dirty="0"/>
              <a:t>Одним з </a:t>
            </a:r>
            <a:r>
              <a:rPr lang="ru-RU" i="1" dirty="0" err="1"/>
              <a:t>механізмів</a:t>
            </a:r>
            <a:r>
              <a:rPr lang="ru-RU" i="1" dirty="0"/>
              <a:t>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визначають</a:t>
            </a:r>
            <a:r>
              <a:rPr lang="ru-RU" i="1" dirty="0"/>
              <a:t> </a:t>
            </a:r>
            <a:r>
              <a:rPr lang="ru-RU" i="1" dirty="0" err="1"/>
              <a:t>цей</a:t>
            </a:r>
            <a:r>
              <a:rPr lang="ru-RU" i="1" dirty="0"/>
              <a:t> </a:t>
            </a:r>
            <a:r>
              <a:rPr lang="ru-RU" i="1" dirty="0" err="1"/>
              <a:t>вплив</a:t>
            </a:r>
            <a:r>
              <a:rPr lang="ru-RU" i="1" dirty="0"/>
              <a:t>, є те,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йодовмісні</a:t>
            </a:r>
            <a:r>
              <a:rPr lang="ru-RU" i="1" dirty="0"/>
              <a:t> </a:t>
            </a:r>
            <a:r>
              <a:rPr lang="ru-RU" i="1" dirty="0" err="1"/>
              <a:t>гормони</a:t>
            </a:r>
            <a:r>
              <a:rPr lang="ru-RU" i="1" dirty="0"/>
              <a:t> </a:t>
            </a:r>
            <a:r>
              <a:rPr lang="ru-RU" i="1" dirty="0" err="1"/>
              <a:t>накопичуються</a:t>
            </a:r>
            <a:r>
              <a:rPr lang="ru-RU" i="1" dirty="0"/>
              <a:t> в структурах </a:t>
            </a:r>
            <a:r>
              <a:rPr lang="ru-RU" i="1" dirty="0" err="1"/>
              <a:t>ретикулярної</a:t>
            </a:r>
            <a:r>
              <a:rPr lang="ru-RU" i="1" dirty="0"/>
              <a:t> </a:t>
            </a:r>
            <a:r>
              <a:rPr lang="ru-RU" i="1" dirty="0" err="1"/>
              <a:t>формації</a:t>
            </a:r>
            <a:r>
              <a:rPr lang="ru-RU" i="1" dirty="0"/>
              <a:t>, де, </a:t>
            </a:r>
            <a:r>
              <a:rPr lang="ru-RU" i="1" dirty="0" err="1"/>
              <a:t>підвищуючи</a:t>
            </a:r>
            <a:r>
              <a:rPr lang="ru-RU" i="1" dirty="0"/>
              <a:t> </a:t>
            </a:r>
            <a:r>
              <a:rPr lang="ru-RU" i="1" dirty="0" err="1"/>
              <a:t>її</a:t>
            </a:r>
            <a:r>
              <a:rPr lang="ru-RU" i="1" dirty="0"/>
              <a:t> тонус, </a:t>
            </a:r>
            <a:r>
              <a:rPr lang="ru-RU" i="1" dirty="0" err="1"/>
              <a:t>впливають</a:t>
            </a:r>
            <a:r>
              <a:rPr lang="ru-RU" i="1" dirty="0"/>
              <a:t> на кору великих </a:t>
            </a:r>
            <a:r>
              <a:rPr lang="ru-RU" i="1" dirty="0" err="1"/>
              <a:t>півкуль</a:t>
            </a:r>
            <a:r>
              <a:rPr lang="ru-RU" i="1" dirty="0"/>
              <a:t>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5936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032448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/>
              </a:rPr>
              <a:t>Щитоподібна </a:t>
            </a:r>
            <a:r>
              <a:rPr lang="ru-RU" b="1" dirty="0" err="1" smtClean="0">
                <a:solidFill>
                  <a:srgbClr val="FF0000"/>
                </a:solidFill>
                <a:effectLst/>
              </a:rPr>
              <a:t>залоза</a:t>
            </a:r>
            <a:r>
              <a:rPr lang="ru-RU" dirty="0">
                <a:solidFill>
                  <a:srgbClr val="FF0000"/>
                </a:solidFill>
                <a:effectLst/>
              </a:rPr>
              <a:t/>
            </a:r>
            <a:br>
              <a:rPr lang="ru-RU" dirty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067944" y="273050"/>
            <a:ext cx="5076056" cy="625229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u="sng" dirty="0" err="1" smtClean="0">
                <a:solidFill>
                  <a:srgbClr val="FF0000"/>
                </a:solidFill>
              </a:rPr>
              <a:t>РЕГУЛЯЦіЯ</a:t>
            </a:r>
            <a:endParaRPr lang="ru-RU" b="1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* </a:t>
            </a:r>
            <a:r>
              <a:rPr lang="ru-RU" dirty="0"/>
              <a:t>Стимулятором синтезу </a:t>
            </a:r>
            <a:r>
              <a:rPr lang="ru-RU" dirty="0" err="1"/>
              <a:t>гормонів</a:t>
            </a:r>
            <a:r>
              <a:rPr lang="ru-RU" dirty="0"/>
              <a:t> є ТТГ </a:t>
            </a:r>
            <a:r>
              <a:rPr lang="ru-RU" dirty="0" err="1"/>
              <a:t>гіпофіза</a:t>
            </a:r>
            <a:r>
              <a:rPr lang="ru-RU" dirty="0"/>
              <a:t> через </a:t>
            </a:r>
            <a:r>
              <a:rPr lang="ru-RU" dirty="0" err="1"/>
              <a:t>гіпоталамічний</a:t>
            </a:r>
            <a:r>
              <a:rPr lang="ru-RU" dirty="0"/>
              <a:t> ТРГ.</a:t>
            </a:r>
          </a:p>
          <a:p>
            <a:pPr marL="0" indent="0">
              <a:buNone/>
            </a:pPr>
            <a:r>
              <a:rPr lang="ru-RU" dirty="0" err="1"/>
              <a:t>Причому</a:t>
            </a:r>
            <a:r>
              <a:rPr lang="ru-RU" dirty="0"/>
              <a:t> велика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у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гальмує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ТТГ у </a:t>
            </a:r>
            <a:r>
              <a:rPr lang="ru-RU" dirty="0" err="1"/>
              <a:t>гіпофізі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реакція</a:t>
            </a:r>
            <a:r>
              <a:rPr lang="ru-RU" dirty="0"/>
              <a:t> </a:t>
            </a:r>
            <a:r>
              <a:rPr lang="ru-RU" dirty="0" err="1"/>
              <a:t>гіпофіза</a:t>
            </a:r>
            <a:r>
              <a:rPr lang="ru-RU" dirty="0"/>
              <a:t> на ТРГ </a:t>
            </a:r>
            <a:r>
              <a:rPr lang="ru-RU" dirty="0" err="1"/>
              <a:t>модулюється</a:t>
            </a:r>
            <a:r>
              <a:rPr lang="ru-RU" dirty="0"/>
              <a:t> й </a:t>
            </a:r>
            <a:r>
              <a:rPr lang="ru-RU" dirty="0" err="1"/>
              <a:t>іншими</a:t>
            </a:r>
            <a:r>
              <a:rPr lang="ru-RU" dirty="0"/>
              <a:t> гормонами. Так, </a:t>
            </a:r>
            <a:r>
              <a:rPr lang="ru-RU" dirty="0" err="1"/>
              <a:t>естрогени</a:t>
            </a:r>
            <a:r>
              <a:rPr lang="ru-RU" dirty="0"/>
              <a:t> </a:t>
            </a:r>
            <a:r>
              <a:rPr lang="ru-RU" dirty="0" err="1"/>
              <a:t>підвищують</a:t>
            </a:r>
            <a:r>
              <a:rPr lang="ru-RU" dirty="0"/>
              <a:t> </a:t>
            </a:r>
            <a:r>
              <a:rPr lang="ru-RU" dirty="0" err="1"/>
              <a:t>чутливість</a:t>
            </a:r>
            <a:r>
              <a:rPr lang="ru-RU" dirty="0"/>
              <a:t> </a:t>
            </a:r>
            <a:r>
              <a:rPr lang="ru-RU" dirty="0" err="1"/>
              <a:t>тиреотрофів</a:t>
            </a:r>
            <a:r>
              <a:rPr lang="ru-RU" dirty="0"/>
              <a:t> до ТРГ, а кортизол та гормон росту – </a:t>
            </a:r>
            <a:r>
              <a:rPr lang="ru-RU" dirty="0" err="1"/>
              <a:t>пригнічують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96044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5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2987824" cy="1440160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Гормони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щитоподібної</a:t>
            </a: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залози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03848" y="332656"/>
            <a:ext cx="5940152" cy="640871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У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фолікулах</a:t>
            </a:r>
            <a:r>
              <a:rPr lang="ru-RU" dirty="0"/>
              <a:t> з тирозину </a:t>
            </a:r>
            <a:r>
              <a:rPr lang="ru-RU" dirty="0" err="1"/>
              <a:t>утворюються</a:t>
            </a:r>
            <a:r>
              <a:rPr lang="ru-RU" dirty="0"/>
              <a:t> два </a:t>
            </a:r>
            <a:r>
              <a:rPr lang="ru-RU" dirty="0" err="1"/>
              <a:t>йодовані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r>
              <a:rPr lang="ru-RU" dirty="0"/>
              <a:t>: </a:t>
            </a:r>
            <a:r>
              <a:rPr lang="ru-RU" dirty="0" err="1"/>
              <a:t>триіодтиронін</a:t>
            </a:r>
            <a:r>
              <a:rPr lang="ru-RU" dirty="0"/>
              <a:t> (Т3) і </a:t>
            </a:r>
            <a:r>
              <a:rPr lang="ru-RU" dirty="0" err="1"/>
              <a:t>тетраіодтиронін</a:t>
            </a:r>
            <a:r>
              <a:rPr lang="ru-RU" dirty="0"/>
              <a:t> (Т4).</a:t>
            </a:r>
          </a:p>
          <a:p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тиреодних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у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присутня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Т4,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менша</a:t>
            </a:r>
            <a:r>
              <a:rPr lang="ru-RU" dirty="0"/>
              <a:t> </a:t>
            </a:r>
            <a:r>
              <a:rPr lang="ru-RU" dirty="0" err="1"/>
              <a:t>концентрація</a:t>
            </a:r>
            <a:r>
              <a:rPr lang="ru-RU" dirty="0"/>
              <a:t> Т3. </a:t>
            </a:r>
            <a:r>
              <a:rPr lang="ru-RU" dirty="0" err="1"/>
              <a:t>Більшість</a:t>
            </a:r>
            <a:r>
              <a:rPr lang="ru-RU" dirty="0"/>
              <a:t> Т3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деіодування</a:t>
            </a:r>
            <a:r>
              <a:rPr lang="ru-RU" dirty="0"/>
              <a:t> Т4.</a:t>
            </a:r>
          </a:p>
          <a:p>
            <a:r>
              <a:rPr lang="ru-RU" dirty="0"/>
              <a:t>За </a:t>
            </a:r>
            <a:r>
              <a:rPr lang="ru-RU" dirty="0" err="1"/>
              <a:t>спрямованістю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обидві</a:t>
            </a:r>
            <a:r>
              <a:rPr lang="ru-RU" dirty="0"/>
              <a:t> </a:t>
            </a:r>
            <a:r>
              <a:rPr lang="ru-RU" dirty="0" err="1"/>
              <a:t>сполуки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ідентичні</a:t>
            </a:r>
            <a:r>
              <a:rPr lang="ru-RU" dirty="0"/>
              <a:t>, але Т3 </a:t>
            </a:r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ru-RU" dirty="0" err="1"/>
              <a:t>вп'ятеро</a:t>
            </a:r>
            <a:r>
              <a:rPr lang="ru-RU" dirty="0"/>
              <a:t> </a:t>
            </a:r>
            <a:r>
              <a:rPr lang="ru-RU" dirty="0" err="1"/>
              <a:t>активніше</a:t>
            </a:r>
            <a:r>
              <a:rPr lang="ru-RU" dirty="0"/>
              <a:t>.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деіодування</a:t>
            </a:r>
            <a:r>
              <a:rPr lang="ru-RU" dirty="0"/>
              <a:t> </a:t>
            </a:r>
            <a:r>
              <a:rPr lang="ru-RU" dirty="0" err="1"/>
              <a:t>регульований</a:t>
            </a:r>
            <a:r>
              <a:rPr lang="ru-RU" dirty="0"/>
              <a:t>. Так, синтез Т3 </a:t>
            </a:r>
            <a:r>
              <a:rPr lang="ru-RU" dirty="0" err="1"/>
              <a:t>послаблюється</a:t>
            </a:r>
            <a:r>
              <a:rPr lang="ru-RU" dirty="0"/>
              <a:t> при </a:t>
            </a:r>
            <a:r>
              <a:rPr lang="ru-RU" dirty="0" err="1"/>
              <a:t>низці</a:t>
            </a:r>
            <a:r>
              <a:rPr lang="ru-RU" dirty="0"/>
              <a:t> тяжких </a:t>
            </a:r>
            <a:r>
              <a:rPr lang="ru-RU" dirty="0" err="1"/>
              <a:t>захворювань</a:t>
            </a:r>
            <a:r>
              <a:rPr lang="ru-RU" dirty="0"/>
              <a:t>, </a:t>
            </a:r>
            <a:r>
              <a:rPr lang="ru-RU" dirty="0" err="1"/>
              <a:t>травмі</a:t>
            </a:r>
            <a:r>
              <a:rPr lang="ru-RU" dirty="0"/>
              <a:t>, </a:t>
            </a:r>
            <a:r>
              <a:rPr lang="ru-RU" dirty="0" err="1"/>
              <a:t>голодуванні</a:t>
            </a:r>
            <a:r>
              <a:rPr lang="ru-RU" dirty="0"/>
              <a:t>, </a:t>
            </a:r>
            <a:r>
              <a:rPr lang="ru-RU" dirty="0" err="1"/>
              <a:t>безвуглеводній</a:t>
            </a:r>
            <a:r>
              <a:rPr lang="ru-RU" dirty="0"/>
              <a:t> </a:t>
            </a:r>
            <a:r>
              <a:rPr lang="ru-RU" dirty="0" err="1"/>
              <a:t>дієті</a:t>
            </a:r>
            <a:r>
              <a:rPr lang="ru-RU" dirty="0"/>
              <a:t>, </a:t>
            </a:r>
            <a:r>
              <a:rPr lang="ru-RU" dirty="0" err="1"/>
              <a:t>різкому</a:t>
            </a:r>
            <a:r>
              <a:rPr lang="ru-RU" dirty="0"/>
              <a:t> </a:t>
            </a:r>
            <a:r>
              <a:rPr lang="ru-RU" dirty="0" err="1"/>
              <a:t>підвищенні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кортизолу.</a:t>
            </a:r>
          </a:p>
          <a:p>
            <a:r>
              <a:rPr lang="ru-RU" dirty="0" err="1"/>
              <a:t>Навпаки</a:t>
            </a:r>
            <a:r>
              <a:rPr lang="ru-RU" dirty="0"/>
              <a:t>, при </a:t>
            </a:r>
            <a:r>
              <a:rPr lang="ru-RU" dirty="0" err="1"/>
              <a:t>ожирінні</a:t>
            </a:r>
            <a:r>
              <a:rPr lang="ru-RU" dirty="0"/>
              <a:t> </a:t>
            </a:r>
            <a:r>
              <a:rPr lang="ru-RU" dirty="0" err="1"/>
              <a:t>перетворення</a:t>
            </a:r>
            <a:r>
              <a:rPr lang="ru-RU" dirty="0"/>
              <a:t> Т4 на Т3 </a:t>
            </a:r>
            <a:r>
              <a:rPr lang="ru-RU" dirty="0" err="1"/>
              <a:t>посилюється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обмежити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відкладання</a:t>
            </a:r>
            <a:r>
              <a:rPr lang="ru-RU" dirty="0"/>
              <a:t> жиру.</a:t>
            </a:r>
            <a:endParaRPr lang="ru-RU" dirty="0" smtClean="0"/>
          </a:p>
          <a:p>
            <a:endParaRPr lang="ru-R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203848" cy="250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4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515589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Вплив</a:t>
            </a:r>
            <a:r>
              <a:rPr lang="ru-RU" sz="3200" b="1" dirty="0" smtClean="0">
                <a:solidFill>
                  <a:srgbClr val="FF0000"/>
                </a:solidFill>
              </a:rPr>
              <a:t> тироксину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908720"/>
            <a:ext cx="8496944" cy="576064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Суммарный комплекс влияний </a:t>
            </a:r>
            <a:r>
              <a:rPr lang="ru-RU" dirty="0" err="1"/>
              <a:t>тиреоидных</a:t>
            </a:r>
            <a:r>
              <a:rPr lang="ru-RU" dirty="0"/>
              <a:t> гормонов на уровне клетки сводится к следующим проявлениям: </a:t>
            </a:r>
          </a:p>
          <a:p>
            <a:r>
              <a:rPr lang="ru-RU" dirty="0"/>
              <a:t>1) быстрый транспорт аминокислот через клеточную мембрану; </a:t>
            </a:r>
          </a:p>
          <a:p>
            <a:r>
              <a:rPr lang="ru-RU" dirty="0"/>
              <a:t>2) повышение активности </a:t>
            </a:r>
            <a:r>
              <a:rPr lang="ru-RU" dirty="0" err="1"/>
              <a:t>Na</a:t>
            </a:r>
            <a:r>
              <a:rPr lang="ru-RU" dirty="0"/>
              <a:t>+,K+-</a:t>
            </a:r>
            <a:r>
              <a:rPr lang="ru-RU" dirty="0" err="1"/>
              <a:t>АТФазы</a:t>
            </a:r>
            <a:r>
              <a:rPr lang="ru-RU" dirty="0"/>
              <a:t>; </a:t>
            </a:r>
          </a:p>
          <a:p>
            <a:r>
              <a:rPr lang="ru-RU" dirty="0"/>
              <a:t>3) изменение активности ряда ферментов </a:t>
            </a:r>
            <a:r>
              <a:rPr lang="ru-RU" dirty="0" err="1"/>
              <a:t>цитозоля</a:t>
            </a:r>
            <a:r>
              <a:rPr lang="ru-RU" dirty="0"/>
              <a:t> (ферменты </a:t>
            </a:r>
            <a:r>
              <a:rPr lang="ru-RU" dirty="0" err="1"/>
              <a:t>липогенеза</a:t>
            </a:r>
            <a:r>
              <a:rPr lang="ru-RU" dirty="0"/>
              <a:t>) и митохондрий; </a:t>
            </a:r>
          </a:p>
          <a:p>
            <a:r>
              <a:rPr lang="ru-RU" dirty="0"/>
              <a:t>4) повышение чувствительности клетки к другим гормонам (катехоламинам, инсулину, </a:t>
            </a:r>
            <a:r>
              <a:rPr lang="ru-RU" dirty="0" err="1"/>
              <a:t>глюкокортикоидам</a:t>
            </a:r>
            <a:r>
              <a:rPr lang="ru-RU" dirty="0"/>
              <a:t>, ростовым гормонам). </a:t>
            </a:r>
          </a:p>
          <a:p>
            <a:r>
              <a:rPr lang="ru-RU" dirty="0"/>
              <a:t>На уровне организма это проявляется в усилении обмена углеводов, жиров, а при их нехватке и белков. При этом увеличивается потребление кислорода и выделение СО2, повышается основной обмен.</a:t>
            </a:r>
          </a:p>
          <a:p>
            <a:endParaRPr lang="uk-UA" i="1" u="sng" dirty="0"/>
          </a:p>
        </p:txBody>
      </p:sp>
    </p:spTree>
    <p:extLst>
      <p:ext uri="{BB962C8B-B14F-4D97-AF65-F5344CB8AC3E}">
        <p14:creationId xmlns:p14="http://schemas.microsoft.com/office/powerpoint/2010/main" val="29721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987675" y="765175"/>
            <a:ext cx="597535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dirty="0"/>
              <a:t>В особых клетках щитовидной железы образуется гормон </a:t>
            </a:r>
            <a:r>
              <a:rPr lang="ru-RU" sz="1800" dirty="0" err="1"/>
              <a:t>тиреокальцитонин</a:t>
            </a:r>
            <a:r>
              <a:rPr lang="ru-RU" sz="1800" dirty="0"/>
              <a:t>, регулирующий содержание кальция и фосфора в крови. Его называют кальций-сберегающим гормоном, он снижает уровень кальция в крови, сохраняя его в костной ткани.</a:t>
            </a:r>
          </a:p>
          <a:p>
            <a:pPr eaLnBrk="1" hangingPunct="1"/>
            <a:endParaRPr lang="ru-RU" sz="1800" dirty="0"/>
          </a:p>
          <a:p>
            <a:pPr eaLnBrk="1" hangingPunct="1"/>
            <a:r>
              <a:rPr lang="ru-RU" sz="1800" dirty="0"/>
              <a:t>Паращитовидные железы расположены на задней поверхности щитовидной железы, по две на каждой доле. Вырабатывают </a:t>
            </a:r>
            <a:r>
              <a:rPr lang="ru-RU" sz="1800" dirty="0" err="1"/>
              <a:t>паратгормон</a:t>
            </a:r>
            <a:r>
              <a:rPr lang="ru-RU" sz="1800" dirty="0"/>
              <a:t>, который вызывает выход кальция и фосфора в кровь из костной ткани. При избыточном количестве </a:t>
            </a:r>
            <a:r>
              <a:rPr lang="ru-RU" sz="1800" dirty="0" err="1"/>
              <a:t>паратгормона</a:t>
            </a:r>
            <a:r>
              <a:rPr lang="ru-RU" sz="1800" dirty="0"/>
              <a:t> в крови повышается количество кальция и понижается количество фосфата, одновременно увеличивается их выделение с мочой. При недостатке гормона содержание кальция в крови ниже нормы, часто бывают мышечные судороги. Животные с удаленными паращитовидными железами погибают от судорог скелетной мускулатуры.</a:t>
            </a:r>
            <a:endParaRPr lang="ru-RU" sz="1800" dirty="0"/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27908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 smtClean="0">
                <a:solidFill>
                  <a:srgbClr val="FF3300"/>
                </a:solidFill>
              </a:rPr>
              <a:t>Щитоподібна </a:t>
            </a:r>
            <a:r>
              <a:rPr lang="ru-RU" sz="2400" dirty="0" err="1" smtClean="0">
                <a:solidFill>
                  <a:srgbClr val="FF3300"/>
                </a:solidFill>
              </a:rPr>
              <a:t>звлозв</a:t>
            </a:r>
            <a:r>
              <a:rPr lang="ru-RU" sz="2400" dirty="0" smtClean="0">
                <a:solidFill>
                  <a:srgbClr val="FF3300"/>
                </a:solidFill>
              </a:rPr>
              <a:t>, </a:t>
            </a:r>
            <a:r>
              <a:rPr lang="ru-RU" sz="2400" dirty="0" err="1" smtClean="0">
                <a:solidFill>
                  <a:srgbClr val="FF3300"/>
                </a:solidFill>
              </a:rPr>
              <a:t>паращитоподібні</a:t>
            </a:r>
            <a:r>
              <a:rPr lang="ru-RU" sz="2400" dirty="0" smtClean="0">
                <a:solidFill>
                  <a:srgbClr val="FF3300"/>
                </a:solidFill>
              </a:rPr>
              <a:t> </a:t>
            </a:r>
            <a:r>
              <a:rPr lang="ru-RU" sz="2400" dirty="0" err="1" smtClean="0">
                <a:solidFill>
                  <a:srgbClr val="FF3300"/>
                </a:solidFill>
              </a:rPr>
              <a:t>залози</a:t>
            </a:r>
            <a:endParaRPr lang="ru-RU" sz="24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539750" y="163513"/>
            <a:ext cx="8066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FF3300"/>
                </a:solidFill>
              </a:rPr>
              <a:t>Щитоподібна </a:t>
            </a:r>
            <a:r>
              <a:rPr lang="ru-RU" sz="2400" i="1" dirty="0" err="1">
                <a:solidFill>
                  <a:srgbClr val="FF3300"/>
                </a:solidFill>
              </a:rPr>
              <a:t>звлозв</a:t>
            </a:r>
            <a:r>
              <a:rPr lang="ru-RU" sz="2400" i="1" dirty="0">
                <a:solidFill>
                  <a:srgbClr val="FF3300"/>
                </a:solidFill>
              </a:rPr>
              <a:t>, </a:t>
            </a:r>
            <a:r>
              <a:rPr lang="ru-RU" sz="2400" i="1" dirty="0" err="1">
                <a:solidFill>
                  <a:srgbClr val="FF3300"/>
                </a:solidFill>
              </a:rPr>
              <a:t>паращитоподібні</a:t>
            </a:r>
            <a:r>
              <a:rPr lang="ru-RU" sz="2400" i="1" dirty="0">
                <a:solidFill>
                  <a:srgbClr val="FF3300"/>
                </a:solidFill>
              </a:rPr>
              <a:t> </a:t>
            </a:r>
            <a:r>
              <a:rPr lang="ru-RU" sz="2400" i="1" dirty="0" err="1">
                <a:solidFill>
                  <a:srgbClr val="FF3300"/>
                </a:solidFill>
              </a:rPr>
              <a:t>залози</a:t>
            </a:r>
            <a:endParaRPr lang="ru-RU" sz="2400" i="1" dirty="0">
              <a:solidFill>
                <a:srgbClr val="FF3300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3887787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25538"/>
            <a:ext cx="423386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54000" y="3835400"/>
            <a:ext cx="4318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i="1" dirty="0" err="1"/>
              <a:t>Заліза</a:t>
            </a:r>
            <a:r>
              <a:rPr lang="ru-RU" sz="1800" i="1" dirty="0"/>
              <a:t> </a:t>
            </a:r>
            <a:r>
              <a:rPr lang="ru-RU" sz="1800" i="1" dirty="0" err="1"/>
              <a:t>змішаної</a:t>
            </a:r>
            <a:r>
              <a:rPr lang="ru-RU" sz="1800" i="1" dirty="0"/>
              <a:t> </a:t>
            </a:r>
            <a:r>
              <a:rPr lang="ru-RU" sz="1800" i="1" dirty="0" err="1"/>
              <a:t>секреції</a:t>
            </a:r>
            <a:r>
              <a:rPr lang="ru-RU" sz="1800" i="1" dirty="0"/>
              <a:t>. Як </a:t>
            </a:r>
            <a:r>
              <a:rPr lang="ru-RU" sz="1800" i="1" dirty="0" err="1"/>
              <a:t>заліза</a:t>
            </a:r>
            <a:r>
              <a:rPr lang="ru-RU" sz="1800" i="1" dirty="0"/>
              <a:t> </a:t>
            </a:r>
            <a:r>
              <a:rPr lang="ru-RU" sz="1800" i="1" dirty="0" err="1"/>
              <a:t>зовнішньої</a:t>
            </a:r>
            <a:r>
              <a:rPr lang="ru-RU" sz="1800" i="1" dirty="0"/>
              <a:t> </a:t>
            </a:r>
            <a:r>
              <a:rPr lang="ru-RU" sz="1800" i="1" dirty="0" err="1"/>
              <a:t>секреції</a:t>
            </a:r>
            <a:r>
              <a:rPr lang="ru-RU" sz="1800" i="1" dirty="0"/>
              <a:t> через протоки </a:t>
            </a:r>
            <a:r>
              <a:rPr lang="ru-RU" sz="1800" i="1" dirty="0" err="1"/>
              <a:t>виділяє</a:t>
            </a:r>
            <a:r>
              <a:rPr lang="ru-RU" sz="1800" i="1" dirty="0"/>
              <a:t> </a:t>
            </a:r>
            <a:r>
              <a:rPr lang="ru-RU" sz="1800" i="1" dirty="0" err="1"/>
              <a:t>панкреатичний</a:t>
            </a:r>
            <a:r>
              <a:rPr lang="ru-RU" sz="1800" i="1" dirty="0"/>
              <a:t> </a:t>
            </a:r>
            <a:r>
              <a:rPr lang="ru-RU" sz="1800" i="1" dirty="0" err="1"/>
              <a:t>сік</a:t>
            </a:r>
            <a:r>
              <a:rPr lang="ru-RU" sz="1800" i="1" dirty="0"/>
              <a:t> у </a:t>
            </a:r>
            <a:r>
              <a:rPr lang="ru-RU" sz="1800" i="1" dirty="0" err="1"/>
              <a:t>порожнину</a:t>
            </a:r>
            <a:r>
              <a:rPr lang="ru-RU" sz="1800" i="1" dirty="0"/>
              <a:t> кишечника, </a:t>
            </a:r>
            <a:r>
              <a:rPr lang="ru-RU" sz="1800" i="1" dirty="0" err="1"/>
              <a:t>ендокринна</a:t>
            </a:r>
            <a:r>
              <a:rPr lang="ru-RU" sz="1800" i="1" dirty="0"/>
              <a:t> </a:t>
            </a:r>
            <a:r>
              <a:rPr lang="ru-RU" sz="1800" i="1" dirty="0" err="1"/>
              <a:t>частина</a:t>
            </a:r>
            <a:r>
              <a:rPr lang="ru-RU" sz="1800" i="1" dirty="0"/>
              <a:t> представлена </a:t>
            </a:r>
            <a:r>
              <a:rPr lang="ru-RU" sz="1800" i="1" dirty="0" err="1"/>
              <a:t>острівцями</a:t>
            </a:r>
            <a:r>
              <a:rPr lang="ru-RU" sz="1800" i="1" dirty="0"/>
              <a:t> </a:t>
            </a:r>
            <a:r>
              <a:rPr lang="ru-RU" sz="1800" i="1" dirty="0" err="1"/>
              <a:t>Лангерганса</a:t>
            </a:r>
            <a:r>
              <a:rPr lang="ru-RU" sz="1800" i="1" dirty="0"/>
              <a:t>, </a:t>
            </a:r>
            <a:r>
              <a:rPr lang="ru-RU" sz="1800" i="1" dirty="0" err="1"/>
              <a:t>що</a:t>
            </a:r>
            <a:r>
              <a:rPr lang="ru-RU" sz="1800" i="1" dirty="0"/>
              <a:t> </a:t>
            </a:r>
            <a:r>
              <a:rPr lang="ru-RU" sz="1800" i="1" dirty="0" err="1"/>
              <a:t>секретують</a:t>
            </a:r>
            <a:r>
              <a:rPr lang="ru-RU" sz="1800" i="1" dirty="0"/>
              <a:t> три </a:t>
            </a:r>
            <a:r>
              <a:rPr lang="ru-RU" sz="1800" i="1" dirty="0" err="1"/>
              <a:t>гормони</a:t>
            </a:r>
            <a:r>
              <a:rPr lang="ru-RU" sz="1800" i="1" dirty="0"/>
              <a:t> – </a:t>
            </a:r>
            <a:r>
              <a:rPr lang="ru-RU" sz="1800" i="1" dirty="0" err="1"/>
              <a:t>інсулін</a:t>
            </a:r>
            <a:r>
              <a:rPr lang="ru-RU" sz="1800" i="1" dirty="0"/>
              <a:t>, глюкагон та </a:t>
            </a:r>
            <a:r>
              <a:rPr lang="ru-RU" sz="1800" i="1" dirty="0" err="1"/>
              <a:t>соматостатин</a:t>
            </a:r>
            <a:r>
              <a:rPr lang="ru-RU" sz="1800" i="1" dirty="0"/>
              <a:t>.</a:t>
            </a:r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32047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ъект 2"/>
          <p:cNvSpPr>
            <a:spLocks noGrp="1"/>
          </p:cNvSpPr>
          <p:nvPr>
            <p:ph idx="1"/>
          </p:nvPr>
        </p:nvSpPr>
        <p:spPr>
          <a:xfrm>
            <a:off x="179388" y="404813"/>
            <a:ext cx="8964612" cy="5721350"/>
          </a:xfrm>
        </p:spPr>
        <p:txBody>
          <a:bodyPr/>
          <a:lstStyle/>
          <a:p>
            <a:r>
              <a:rPr lang="ru-RU" dirty="0" err="1"/>
              <a:t>Кальцитонін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є </a:t>
            </a:r>
            <a:r>
              <a:rPr lang="ru-RU" dirty="0" err="1"/>
              <a:t>поліпептид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32 </a:t>
            </a:r>
            <a:r>
              <a:rPr lang="ru-RU" dirty="0" err="1"/>
              <a:t>амінокислот</a:t>
            </a:r>
            <a:r>
              <a:rPr lang="ru-RU" dirty="0"/>
              <a:t>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ефективним</a:t>
            </a:r>
            <a:r>
              <a:rPr lang="ru-RU" dirty="0"/>
              <a:t> (у 10 </a:t>
            </a:r>
            <a:r>
              <a:rPr lang="ru-RU" dirty="0" err="1"/>
              <a:t>разів</a:t>
            </a:r>
            <a:r>
              <a:rPr lang="ru-RU" dirty="0"/>
              <a:t>) у </a:t>
            </a:r>
            <a:r>
              <a:rPr lang="ru-RU" dirty="0" err="1"/>
              <a:t>біологічному</a:t>
            </a:r>
            <a:r>
              <a:rPr lang="ru-RU" dirty="0"/>
              <a:t> </a:t>
            </a:r>
            <a:r>
              <a:rPr lang="ru-RU" dirty="0" err="1"/>
              <a:t>відношенні</a:t>
            </a:r>
            <a:r>
              <a:rPr lang="ru-RU" dirty="0"/>
              <a:t> є </a:t>
            </a:r>
            <a:r>
              <a:rPr lang="ru-RU" dirty="0" err="1"/>
              <a:t>кальцитонін</a:t>
            </a:r>
            <a:r>
              <a:rPr lang="ru-RU" dirty="0"/>
              <a:t> </a:t>
            </a:r>
            <a:r>
              <a:rPr lang="ru-RU" dirty="0" err="1"/>
              <a:t>лососевих</a:t>
            </a:r>
            <a:r>
              <a:rPr lang="ru-RU" dirty="0"/>
              <a:t> </a:t>
            </a:r>
            <a:r>
              <a:rPr lang="ru-RU" dirty="0" err="1"/>
              <a:t>риб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err="1"/>
              <a:t>кальцитоніном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пов'язано</a:t>
            </a:r>
            <a:r>
              <a:rPr lang="ru-RU" dirty="0"/>
              <a:t> з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тривалим</a:t>
            </a:r>
            <a:r>
              <a:rPr lang="ru-RU" dirty="0"/>
              <a:t> </a:t>
            </a:r>
            <a:r>
              <a:rPr lang="ru-RU" dirty="0" err="1"/>
              <a:t>періодом</a:t>
            </a:r>
            <a:r>
              <a:rPr lang="ru-RU" dirty="0"/>
              <a:t> </a:t>
            </a:r>
            <a:r>
              <a:rPr lang="ru-RU" dirty="0" err="1"/>
              <a:t>напіврозпаду</a:t>
            </a:r>
            <a:r>
              <a:rPr lang="ru-RU" dirty="0"/>
              <a:t> та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тривалим</a:t>
            </a:r>
            <a:r>
              <a:rPr lang="ru-RU" dirty="0"/>
              <a:t> </a:t>
            </a:r>
            <a:r>
              <a:rPr lang="ru-RU" dirty="0" err="1"/>
              <a:t>існуванням</a:t>
            </a:r>
            <a:r>
              <a:rPr lang="ru-RU" dirty="0"/>
              <a:t> </a:t>
            </a:r>
            <a:r>
              <a:rPr lang="ru-RU" dirty="0" err="1"/>
              <a:t>гормоно</a:t>
            </a:r>
            <a:r>
              <a:rPr lang="ru-RU" dirty="0"/>
              <a:t>-рецепторного комплексу.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794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405"/>
            <a:ext cx="3888432" cy="1884427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Гормони підшлункової залози</a:t>
            </a:r>
            <a:endParaRPr lang="uk-UA" sz="3200" dirty="0"/>
          </a:p>
        </p:txBody>
      </p:sp>
      <p:graphicFrame>
        <p:nvGraphicFramePr>
          <p:cNvPr id="5" name="Картинка 4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2434219630"/>
              </p:ext>
            </p:extLst>
          </p:nvPr>
        </p:nvGraphicFramePr>
        <p:xfrm>
          <a:off x="107504" y="1556792"/>
          <a:ext cx="4478337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0" name="Точечный рисунок" r:id="rId3" imgW="4428571" imgH="2991268" progId="PBrush">
                  <p:embed/>
                </p:oleObj>
              </mc:Choice>
              <mc:Fallback>
                <p:oleObj name="Точечный рисунок" r:id="rId3" imgW="4428571" imgH="2991268" progId="PBrush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556792"/>
                        <a:ext cx="4478337" cy="302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5976" y="116632"/>
            <a:ext cx="4788024" cy="655272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заліза</a:t>
            </a:r>
            <a:r>
              <a:rPr lang="ru-RU" b="1" dirty="0"/>
              <a:t> </a:t>
            </a:r>
            <a:r>
              <a:rPr lang="ru-RU" b="1" dirty="0" err="1"/>
              <a:t>змішаної</a:t>
            </a:r>
            <a:r>
              <a:rPr lang="ru-RU" b="1" dirty="0"/>
              <a:t> </a:t>
            </a:r>
            <a:r>
              <a:rPr lang="ru-RU" b="1" dirty="0" err="1"/>
              <a:t>секреції</a:t>
            </a:r>
            <a:r>
              <a:rPr lang="ru-RU" b="1" dirty="0"/>
              <a:t>.</a:t>
            </a:r>
          </a:p>
          <a:p>
            <a:r>
              <a:rPr lang="ru-RU" b="1" dirty="0"/>
              <a:t>У </a:t>
            </a:r>
            <a:r>
              <a:rPr lang="ru-RU" sz="3100" b="1" dirty="0">
                <a:solidFill>
                  <a:prstClr val="white"/>
                </a:solidFill>
                <a:sym typeface="Symbol"/>
              </a:rPr>
              <a:t></a:t>
            </a:r>
            <a:r>
              <a:rPr lang="ru-RU" sz="3100" b="1" dirty="0">
                <a:solidFill>
                  <a:prstClr val="white"/>
                </a:solidFill>
              </a:rPr>
              <a:t>- </a:t>
            </a:r>
            <a:r>
              <a:rPr lang="ru-RU" b="1" dirty="0" err="1" smtClean="0"/>
              <a:t>клітинах</a:t>
            </a:r>
            <a:r>
              <a:rPr lang="ru-RU" b="1" dirty="0" smtClean="0"/>
              <a:t> </a:t>
            </a:r>
            <a:r>
              <a:rPr lang="ru-RU" b="1" dirty="0"/>
              <a:t>островкового </a:t>
            </a:r>
            <a:r>
              <a:rPr lang="ru-RU" b="1" dirty="0" err="1"/>
              <a:t>апарату</a:t>
            </a:r>
            <a:r>
              <a:rPr lang="ru-RU" b="1" dirty="0"/>
              <a:t> </a:t>
            </a:r>
            <a:r>
              <a:rPr lang="ru-RU" b="1" dirty="0" err="1"/>
              <a:t>утворюється</a:t>
            </a:r>
            <a:r>
              <a:rPr lang="ru-RU" b="1" dirty="0"/>
              <a:t> </a:t>
            </a:r>
            <a:r>
              <a:rPr lang="ru-RU" b="1" dirty="0" err="1"/>
              <a:t>інсулін</a:t>
            </a:r>
            <a:r>
              <a:rPr lang="ru-RU" b="1" dirty="0"/>
              <a:t>.</a:t>
            </a:r>
          </a:p>
          <a:p>
            <a:r>
              <a:rPr lang="ru-RU" b="1" dirty="0" err="1"/>
              <a:t>Головним</a:t>
            </a:r>
            <a:r>
              <a:rPr lang="ru-RU" b="1" dirty="0"/>
              <a:t> </a:t>
            </a:r>
            <a:r>
              <a:rPr lang="ru-RU" b="1" dirty="0" err="1"/>
              <a:t>ефектом</a:t>
            </a:r>
            <a:r>
              <a:rPr lang="ru-RU" b="1" dirty="0"/>
              <a:t> гормону є </a:t>
            </a:r>
            <a:r>
              <a:rPr lang="ru-RU" b="1" dirty="0" err="1"/>
              <a:t>збільшення</a:t>
            </a:r>
            <a:r>
              <a:rPr lang="ru-RU" b="1" dirty="0"/>
              <a:t> трансмембранного транспорту </a:t>
            </a:r>
            <a:r>
              <a:rPr lang="ru-RU" b="1" dirty="0" err="1"/>
              <a:t>глюкози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забезпечує</a:t>
            </a:r>
            <a:r>
              <a:rPr lang="ru-RU" b="1" dirty="0"/>
              <a:t> подальше </a:t>
            </a:r>
            <a:r>
              <a:rPr lang="ru-RU" b="1" dirty="0" err="1"/>
              <a:t>засвоєння</a:t>
            </a:r>
            <a:r>
              <a:rPr lang="ru-RU" b="1" dirty="0"/>
              <a:t> </a:t>
            </a:r>
            <a:r>
              <a:rPr lang="ru-RU" b="1" dirty="0" err="1"/>
              <a:t>клітинами</a:t>
            </a:r>
            <a:r>
              <a:rPr lang="ru-RU" b="1" dirty="0"/>
              <a:t>. Особливо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проявляється</a:t>
            </a:r>
            <a:r>
              <a:rPr lang="ru-RU" b="1" dirty="0"/>
              <a:t> у </a:t>
            </a:r>
            <a:r>
              <a:rPr lang="ru-RU" b="1" dirty="0" err="1"/>
              <a:t>клітинах</a:t>
            </a:r>
            <a:r>
              <a:rPr lang="ru-RU" b="1" dirty="0"/>
              <a:t> </a:t>
            </a:r>
            <a:r>
              <a:rPr lang="ru-RU" b="1" dirty="0" err="1"/>
              <a:t>печінки</a:t>
            </a:r>
            <a:r>
              <a:rPr lang="ru-RU" b="1" dirty="0"/>
              <a:t> та </a:t>
            </a:r>
            <a:r>
              <a:rPr lang="ru-RU" b="1" dirty="0" err="1"/>
              <a:t>скелетних</a:t>
            </a:r>
            <a:r>
              <a:rPr lang="ru-RU" b="1" dirty="0"/>
              <a:t> </a:t>
            </a:r>
            <a:r>
              <a:rPr lang="ru-RU" b="1" dirty="0" err="1"/>
              <a:t>м'язах</a:t>
            </a:r>
            <a:r>
              <a:rPr lang="ru-RU" b="1" dirty="0"/>
              <a:t>.</a:t>
            </a:r>
          </a:p>
          <a:p>
            <a:r>
              <a:rPr lang="ru-RU" b="1" dirty="0"/>
              <a:t>В альфа та дельта </a:t>
            </a:r>
            <a:r>
              <a:rPr lang="ru-RU" b="1" dirty="0" err="1"/>
              <a:t>клітинах</a:t>
            </a:r>
            <a:r>
              <a:rPr lang="ru-RU" b="1" dirty="0"/>
              <a:t> </a:t>
            </a:r>
            <a:r>
              <a:rPr lang="ru-RU" b="1" dirty="0" err="1"/>
              <a:t>синтезуються</a:t>
            </a:r>
            <a:r>
              <a:rPr lang="ru-RU" b="1" dirty="0"/>
              <a:t> </a:t>
            </a:r>
            <a:r>
              <a:rPr lang="ru-RU" b="1" dirty="0" err="1"/>
              <a:t>свої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– глюкагон та </a:t>
            </a:r>
            <a:r>
              <a:rPr lang="ru-RU" b="1" dirty="0" err="1"/>
              <a:t>соматостатин</a:t>
            </a:r>
            <a:r>
              <a:rPr lang="ru-RU" b="1" dirty="0"/>
              <a:t>.</a:t>
            </a:r>
          </a:p>
          <a:p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4832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54000" y="4111625"/>
            <a:ext cx="86391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dirty="0" err="1"/>
              <a:t>Єдиним</a:t>
            </a:r>
            <a:r>
              <a:rPr lang="ru-RU" sz="1800" dirty="0"/>
              <a:t> гормоном,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призводить</a:t>
            </a:r>
            <a:r>
              <a:rPr lang="ru-RU" sz="1800" dirty="0"/>
              <a:t> до </a:t>
            </a:r>
            <a:r>
              <a:rPr lang="ru-RU" sz="1800" dirty="0" err="1"/>
              <a:t>поглинання</a:t>
            </a:r>
            <a:r>
              <a:rPr lang="ru-RU" sz="1800" dirty="0"/>
              <a:t> </a:t>
            </a:r>
            <a:r>
              <a:rPr lang="ru-RU" sz="1800" dirty="0" err="1"/>
              <a:t>глюкози</a:t>
            </a:r>
            <a:r>
              <a:rPr lang="ru-RU" sz="1800" dirty="0"/>
              <a:t> з </a:t>
            </a:r>
            <a:r>
              <a:rPr lang="ru-RU" sz="1800" dirty="0" err="1"/>
              <a:t>крові</a:t>
            </a:r>
            <a:r>
              <a:rPr lang="ru-RU" sz="1800" dirty="0"/>
              <a:t> </a:t>
            </a:r>
            <a:r>
              <a:rPr lang="ru-RU" sz="1800" dirty="0" err="1"/>
              <a:t>периферичними</a:t>
            </a:r>
            <a:r>
              <a:rPr lang="ru-RU" sz="1800" dirty="0"/>
              <a:t> тканинами та синтезу </a:t>
            </a:r>
            <a:r>
              <a:rPr lang="ru-RU" sz="1800" dirty="0" err="1"/>
              <a:t>глікогену</a:t>
            </a:r>
            <a:r>
              <a:rPr lang="ru-RU" sz="1800" dirty="0"/>
              <a:t> є </a:t>
            </a:r>
            <a:r>
              <a:rPr lang="ru-RU" sz="1800" dirty="0" err="1"/>
              <a:t>інсулін</a:t>
            </a:r>
            <a:r>
              <a:rPr lang="ru-RU" sz="1800" dirty="0"/>
              <a:t>.</a:t>
            </a:r>
          </a:p>
          <a:p>
            <a:pPr eaLnBrk="1" hangingPunct="1"/>
            <a:r>
              <a:rPr lang="ru-RU" sz="1800" dirty="0" err="1"/>
              <a:t>Підшлункова</a:t>
            </a:r>
            <a:r>
              <a:rPr lang="ru-RU" sz="1800" dirty="0"/>
              <a:t> </a:t>
            </a:r>
            <a:r>
              <a:rPr lang="ru-RU" sz="1800" dirty="0" err="1"/>
              <a:t>залоза</a:t>
            </a:r>
            <a:r>
              <a:rPr lang="ru-RU" sz="1800" dirty="0"/>
              <a:t> </a:t>
            </a:r>
            <a:r>
              <a:rPr lang="ru-RU" sz="1800" dirty="0" err="1"/>
              <a:t>має</a:t>
            </a:r>
            <a:r>
              <a:rPr lang="ru-RU" sz="1800" dirty="0"/>
              <a:t> </a:t>
            </a:r>
            <a:r>
              <a:rPr lang="ru-RU" sz="1800" dirty="0" err="1"/>
              <a:t>власні</a:t>
            </a:r>
            <a:r>
              <a:rPr lang="ru-RU" sz="1800" dirty="0"/>
              <a:t> </a:t>
            </a:r>
            <a:r>
              <a:rPr lang="ru-RU" sz="1800" dirty="0" err="1"/>
              <a:t>цукрочутливі</a:t>
            </a:r>
            <a:r>
              <a:rPr lang="ru-RU" sz="1800" dirty="0"/>
              <a:t> </a:t>
            </a:r>
            <a:r>
              <a:rPr lang="ru-RU" sz="1800" dirty="0" err="1"/>
              <a:t>рецептори</a:t>
            </a:r>
            <a:r>
              <a:rPr lang="ru-RU" sz="1800" dirty="0"/>
              <a:t> та </a:t>
            </a:r>
            <a:r>
              <a:rPr lang="ru-RU" sz="1800" dirty="0" err="1"/>
              <a:t>підвищення</a:t>
            </a:r>
            <a:r>
              <a:rPr lang="ru-RU" sz="1800" dirty="0"/>
              <a:t> </a:t>
            </a:r>
            <a:r>
              <a:rPr lang="ru-RU" sz="1800" dirty="0" err="1"/>
              <a:t>цукру</a:t>
            </a:r>
            <a:r>
              <a:rPr lang="ru-RU" sz="1800" dirty="0"/>
              <a:t> в </a:t>
            </a:r>
            <a:r>
              <a:rPr lang="ru-RU" sz="1800" dirty="0" err="1"/>
              <a:t>крові</a:t>
            </a:r>
            <a:r>
              <a:rPr lang="ru-RU" sz="1800" dirty="0"/>
              <a:t> </a:t>
            </a:r>
            <a:r>
              <a:rPr lang="ru-RU" sz="1800" dirty="0" err="1"/>
              <a:t>після</a:t>
            </a:r>
            <a:r>
              <a:rPr lang="ru-RU" sz="1800" dirty="0"/>
              <a:t> </a:t>
            </a:r>
            <a:r>
              <a:rPr lang="ru-RU" sz="1800" dirty="0" err="1"/>
              <a:t>їди</a:t>
            </a:r>
            <a:r>
              <a:rPr lang="ru-RU" sz="1800" dirty="0"/>
              <a:t>, </a:t>
            </a:r>
            <a:r>
              <a:rPr lang="ru-RU" sz="1800" dirty="0" err="1"/>
              <a:t>наприклад</a:t>
            </a:r>
            <a:r>
              <a:rPr lang="ru-RU" sz="1800" dirty="0"/>
              <a:t>, </a:t>
            </a:r>
            <a:r>
              <a:rPr lang="ru-RU" sz="1800" dirty="0" err="1"/>
              <a:t>призводить</a:t>
            </a:r>
            <a:r>
              <a:rPr lang="ru-RU" sz="1800" dirty="0"/>
              <a:t> до </a:t>
            </a:r>
            <a:r>
              <a:rPr lang="ru-RU" sz="1800" dirty="0" err="1"/>
              <a:t>секреції</a:t>
            </a:r>
            <a:r>
              <a:rPr lang="ru-RU" sz="1800" dirty="0"/>
              <a:t> </a:t>
            </a:r>
            <a:r>
              <a:rPr lang="ru-RU" sz="1800" dirty="0" err="1"/>
              <a:t>інсуліну</a:t>
            </a:r>
            <a:r>
              <a:rPr lang="ru-RU" sz="1800" dirty="0"/>
              <a:t>. </a:t>
            </a:r>
            <a:r>
              <a:rPr lang="ru-RU" sz="1800" dirty="0" err="1"/>
              <a:t>Крім</a:t>
            </a:r>
            <a:r>
              <a:rPr lang="ru-RU" sz="1800" dirty="0"/>
              <a:t> того, </a:t>
            </a:r>
            <a:r>
              <a:rPr lang="ru-RU" sz="1800" dirty="0" err="1"/>
              <a:t>парасимпатичний</a:t>
            </a:r>
            <a:r>
              <a:rPr lang="ru-RU" sz="1800" dirty="0"/>
              <a:t> </a:t>
            </a:r>
            <a:r>
              <a:rPr lang="ru-RU" sz="1800" dirty="0" err="1"/>
              <a:t>вплив</a:t>
            </a:r>
            <a:r>
              <a:rPr lang="ru-RU" sz="1800" dirty="0"/>
              <a:t> </a:t>
            </a:r>
            <a:r>
              <a:rPr lang="ru-RU" sz="1800" dirty="0" err="1"/>
              <a:t>блукаючого</a:t>
            </a:r>
            <a:r>
              <a:rPr lang="ru-RU" sz="1800" dirty="0"/>
              <a:t> нерва </a:t>
            </a:r>
            <a:r>
              <a:rPr lang="ru-RU" sz="1800" dirty="0" err="1"/>
              <a:t>стимулює</a:t>
            </a:r>
            <a:r>
              <a:rPr lang="ru-RU" sz="1800" dirty="0"/>
              <a:t> </a:t>
            </a:r>
            <a:r>
              <a:rPr lang="ru-RU" sz="1800" dirty="0" err="1"/>
              <a:t>секрецію</a:t>
            </a:r>
            <a:r>
              <a:rPr lang="ru-RU" sz="1800" dirty="0"/>
              <a:t> </a:t>
            </a:r>
            <a:r>
              <a:rPr lang="ru-RU" sz="1800" dirty="0" err="1"/>
              <a:t>інсуліну</a:t>
            </a:r>
            <a:r>
              <a:rPr lang="ru-RU" sz="1800" dirty="0"/>
              <a:t>, </a:t>
            </a:r>
            <a:r>
              <a:rPr lang="ru-RU" sz="1800" dirty="0" err="1"/>
              <a:t>вплив</a:t>
            </a:r>
            <a:r>
              <a:rPr lang="ru-RU" sz="1800" dirty="0"/>
              <a:t> </a:t>
            </a:r>
            <a:r>
              <a:rPr lang="ru-RU" sz="1800" dirty="0" err="1"/>
              <a:t>симпатичних</a:t>
            </a:r>
            <a:r>
              <a:rPr lang="ru-RU" sz="1800" dirty="0"/>
              <a:t> </a:t>
            </a:r>
            <a:r>
              <a:rPr lang="ru-RU" sz="1800" dirty="0" err="1"/>
              <a:t>нервів</a:t>
            </a:r>
            <a:r>
              <a:rPr lang="ru-RU" sz="1800" dirty="0"/>
              <a:t> - </a:t>
            </a:r>
            <a:r>
              <a:rPr lang="ru-RU" sz="1800" dirty="0" err="1"/>
              <a:t>гальмує</a:t>
            </a:r>
            <a:r>
              <a:rPr lang="ru-RU" sz="1800" dirty="0"/>
              <a:t> </a:t>
            </a:r>
            <a:r>
              <a:rPr lang="ru-RU" sz="1800" dirty="0" err="1"/>
              <a:t>секрецію</a:t>
            </a:r>
            <a:r>
              <a:rPr lang="ru-RU" sz="1800" dirty="0"/>
              <a:t>, </a:t>
            </a:r>
            <a:r>
              <a:rPr lang="ru-RU" sz="1800" dirty="0" err="1"/>
              <a:t>зберігаючи</a:t>
            </a:r>
            <a:r>
              <a:rPr lang="ru-RU" sz="1800" dirty="0"/>
              <a:t> глюкозу в </a:t>
            </a:r>
            <a:r>
              <a:rPr lang="ru-RU" sz="1800" dirty="0" err="1"/>
              <a:t>крові</a:t>
            </a:r>
            <a:r>
              <a:rPr lang="ru-RU" sz="1800" dirty="0"/>
              <a:t>.</a:t>
            </a:r>
            <a:endParaRPr lang="ru-RU" sz="1800" i="1" dirty="0"/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5761038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750" y="163513"/>
            <a:ext cx="8066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 smtClean="0">
                <a:solidFill>
                  <a:srgbClr val="FF3300"/>
                </a:solidFill>
              </a:rPr>
              <a:t>Залози</a:t>
            </a:r>
            <a:r>
              <a:rPr lang="ru-RU" sz="2400" i="1" dirty="0" smtClean="0">
                <a:solidFill>
                  <a:srgbClr val="FF3300"/>
                </a:solidFill>
              </a:rPr>
              <a:t> </a:t>
            </a:r>
            <a:r>
              <a:rPr lang="ru-RU" sz="2400" i="1" dirty="0" err="1" smtClean="0">
                <a:solidFill>
                  <a:srgbClr val="FF3300"/>
                </a:solidFill>
              </a:rPr>
              <a:t>змішаної</a:t>
            </a:r>
            <a:r>
              <a:rPr lang="ru-RU" sz="2400" i="1" dirty="0" smtClean="0">
                <a:solidFill>
                  <a:srgbClr val="FF3300"/>
                </a:solidFill>
              </a:rPr>
              <a:t> </a:t>
            </a:r>
            <a:r>
              <a:rPr lang="ru-RU" sz="2400" i="1" dirty="0" err="1" smtClean="0">
                <a:solidFill>
                  <a:srgbClr val="FF3300"/>
                </a:solidFill>
              </a:rPr>
              <a:t>секреції</a:t>
            </a:r>
            <a:r>
              <a:rPr lang="ru-RU" sz="2400" i="1" dirty="0" smtClean="0">
                <a:solidFill>
                  <a:srgbClr val="FF3300"/>
                </a:solidFill>
              </a:rPr>
              <a:t>:</a:t>
            </a:r>
            <a:r>
              <a:rPr lang="ru-RU" dirty="0" smtClean="0"/>
              <a:t> </a:t>
            </a:r>
            <a:r>
              <a:rPr lang="ru-RU" sz="2400" i="1" dirty="0" err="1" smtClean="0">
                <a:solidFill>
                  <a:srgbClr val="FF3300"/>
                </a:solidFill>
              </a:rPr>
              <a:t>підшлункова</a:t>
            </a:r>
            <a:r>
              <a:rPr lang="ru-RU" sz="2400" i="1" dirty="0" smtClean="0">
                <a:solidFill>
                  <a:srgbClr val="FF3300"/>
                </a:solidFill>
              </a:rPr>
              <a:t> </a:t>
            </a:r>
            <a:r>
              <a:rPr lang="ru-RU" sz="2400" i="1" dirty="0" err="1" smtClean="0">
                <a:solidFill>
                  <a:srgbClr val="FF3300"/>
                </a:solidFill>
              </a:rPr>
              <a:t>залоза</a:t>
            </a:r>
            <a:endParaRPr lang="ru-RU" sz="2400" i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748464" cy="946150"/>
          </a:xfrm>
        </p:spPr>
        <p:txBody>
          <a:bodyPr/>
          <a:lstStyle/>
          <a:p>
            <a:pPr eaLnBrk="1" hangingPunct="1"/>
            <a:r>
              <a:rPr lang="ru-RU" sz="2800" dirty="0" err="1" smtClean="0"/>
              <a:t>Підшлункова</a:t>
            </a:r>
            <a:r>
              <a:rPr lang="ru-RU" sz="2800" dirty="0" smtClean="0"/>
              <a:t> </a:t>
            </a:r>
            <a:r>
              <a:rPr lang="ru-RU" sz="2800" dirty="0" err="1" smtClean="0"/>
              <a:t>залоза</a:t>
            </a:r>
            <a:r>
              <a:rPr lang="ru-RU" sz="2800" dirty="0" smtClean="0"/>
              <a:t> та </a:t>
            </a:r>
            <a:r>
              <a:rPr lang="ru-RU" sz="2800" dirty="0" err="1" smtClean="0"/>
              <a:t>секреція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err="1" smtClean="0"/>
              <a:t>нсуліну</a:t>
            </a:r>
            <a:endParaRPr lang="ru-RU" sz="2800" dirty="0" smtClean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19872" y="692696"/>
            <a:ext cx="5697868" cy="590465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>
                <a:cs typeface="Arial" charset="0"/>
              </a:rPr>
              <a:t>Утворення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інсуліну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регулюється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головним</a:t>
            </a:r>
            <a:r>
              <a:rPr lang="ru-RU" dirty="0">
                <a:cs typeface="Arial" charset="0"/>
              </a:rPr>
              <a:t> чином </a:t>
            </a:r>
            <a:r>
              <a:rPr lang="ru-RU" dirty="0" err="1">
                <a:cs typeface="Arial" charset="0"/>
              </a:rPr>
              <a:t>рівнем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глюкози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крові</a:t>
            </a:r>
            <a:r>
              <a:rPr lang="ru-RU" dirty="0">
                <a:cs typeface="Arial" charset="0"/>
              </a:rPr>
              <a:t>: </a:t>
            </a:r>
            <a:r>
              <a:rPr lang="ru-RU" dirty="0" err="1">
                <a:cs typeface="Arial" charset="0"/>
              </a:rPr>
              <a:t>підвищення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концентрації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її</a:t>
            </a:r>
            <a:r>
              <a:rPr lang="ru-RU" dirty="0">
                <a:cs typeface="Arial" charset="0"/>
              </a:rPr>
              <a:t> у </a:t>
            </a:r>
            <a:r>
              <a:rPr lang="ru-RU" dirty="0" err="1">
                <a:cs typeface="Arial" charset="0"/>
              </a:rPr>
              <a:t>крові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стимулює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секрецію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інсуліну</a:t>
            </a:r>
            <a:r>
              <a:rPr lang="ru-RU" dirty="0">
                <a:cs typeface="Arial" charset="0"/>
              </a:rPr>
              <a:t> (див. рис.).</a:t>
            </a:r>
          </a:p>
          <a:p>
            <a:r>
              <a:rPr lang="ru-RU" dirty="0">
                <a:cs typeface="Arial" charset="0"/>
              </a:rPr>
              <a:t>Для </a:t>
            </a:r>
            <a:r>
              <a:rPr lang="ru-RU" dirty="0" err="1">
                <a:cs typeface="Arial" charset="0"/>
              </a:rPr>
              <a:t>цього</a:t>
            </a:r>
            <a:r>
              <a:rPr lang="ru-RU" dirty="0">
                <a:cs typeface="Arial" charset="0"/>
              </a:rPr>
              <a:t>:</a:t>
            </a:r>
          </a:p>
          <a:p>
            <a:r>
              <a:rPr lang="ru-RU" dirty="0">
                <a:cs typeface="Arial" charset="0"/>
              </a:rPr>
              <a:t>а) </a:t>
            </a:r>
            <a:r>
              <a:rPr lang="ru-RU" dirty="0" err="1">
                <a:cs typeface="Arial" charset="0"/>
              </a:rPr>
              <a:t>спочатку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окиснення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глюкози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призводить</a:t>
            </a:r>
            <a:r>
              <a:rPr lang="ru-RU" dirty="0">
                <a:cs typeface="Arial" charset="0"/>
              </a:rPr>
              <a:t> до </a:t>
            </a:r>
            <a:r>
              <a:rPr lang="ru-RU" dirty="0" err="1">
                <a:cs typeface="Arial" charset="0"/>
              </a:rPr>
              <a:t>утворення</a:t>
            </a:r>
            <a:r>
              <a:rPr lang="ru-RU" dirty="0">
                <a:cs typeface="Arial" charset="0"/>
              </a:rPr>
              <a:t> АТФ;</a:t>
            </a:r>
          </a:p>
          <a:p>
            <a:r>
              <a:rPr lang="ru-RU" dirty="0">
                <a:cs typeface="Arial" charset="0"/>
              </a:rPr>
              <a:t>б) АТФ </a:t>
            </a:r>
            <a:r>
              <a:rPr lang="ru-RU" dirty="0" err="1">
                <a:cs typeface="Arial" charset="0"/>
              </a:rPr>
              <a:t>призводить</a:t>
            </a:r>
            <a:r>
              <a:rPr lang="ru-RU" dirty="0">
                <a:cs typeface="Arial" charset="0"/>
              </a:rPr>
              <a:t> до </a:t>
            </a:r>
            <a:r>
              <a:rPr lang="ru-RU" dirty="0" err="1">
                <a:cs typeface="Arial" charset="0"/>
              </a:rPr>
              <a:t>закриття</a:t>
            </a:r>
            <a:r>
              <a:rPr lang="ru-RU" dirty="0">
                <a:cs typeface="Arial" charset="0"/>
              </a:rPr>
              <a:t> К+-</a:t>
            </a:r>
            <a:r>
              <a:rPr lang="ru-RU" dirty="0" err="1">
                <a:cs typeface="Arial" charset="0"/>
              </a:rPr>
              <a:t>каналів</a:t>
            </a:r>
            <a:r>
              <a:rPr lang="ru-RU" dirty="0">
                <a:cs typeface="Arial" charset="0"/>
              </a:rPr>
              <a:t>;</a:t>
            </a:r>
          </a:p>
          <a:p>
            <a:r>
              <a:rPr lang="ru-RU" dirty="0">
                <a:cs typeface="Arial" charset="0"/>
              </a:rPr>
              <a:t>в) </a:t>
            </a:r>
            <a:r>
              <a:rPr lang="ru-RU" dirty="0" err="1">
                <a:cs typeface="Arial" charset="0"/>
              </a:rPr>
              <a:t>це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відкриває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Са</a:t>
            </a:r>
            <a:r>
              <a:rPr lang="ru-RU" dirty="0">
                <a:cs typeface="Arial" charset="0"/>
              </a:rPr>
              <a:t>++-канали;</a:t>
            </a:r>
          </a:p>
          <a:p>
            <a:r>
              <a:rPr lang="ru-RU" dirty="0">
                <a:cs typeface="Arial" charset="0"/>
              </a:rPr>
              <a:t>г) </a:t>
            </a:r>
            <a:r>
              <a:rPr lang="ru-RU" dirty="0" err="1">
                <a:cs typeface="Arial" charset="0"/>
              </a:rPr>
              <a:t>кальцій</a:t>
            </a:r>
            <a:r>
              <a:rPr lang="ru-RU" dirty="0">
                <a:cs typeface="Arial" charset="0"/>
              </a:rPr>
              <a:t> з </a:t>
            </a:r>
            <a:r>
              <a:rPr lang="ru-RU" dirty="0" err="1">
                <a:cs typeface="Arial" charset="0"/>
              </a:rPr>
              <a:t>кальмодуліном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забезпечує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просування</a:t>
            </a:r>
            <a:r>
              <a:rPr lang="ru-RU" dirty="0">
                <a:cs typeface="Arial" charset="0"/>
              </a:rPr>
              <a:t> везикул з гормоном до </a:t>
            </a:r>
            <a:r>
              <a:rPr lang="ru-RU" dirty="0" err="1">
                <a:cs typeface="Arial" charset="0"/>
              </a:rPr>
              <a:t>мембрани</a:t>
            </a:r>
            <a:r>
              <a:rPr lang="ru-RU" dirty="0">
                <a:cs typeface="Arial" charset="0"/>
              </a:rPr>
              <a:t> та </a:t>
            </a:r>
            <a:r>
              <a:rPr lang="ru-RU" dirty="0" err="1">
                <a:cs typeface="Arial" charset="0"/>
              </a:rPr>
              <a:t>його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секрецію</a:t>
            </a:r>
            <a:r>
              <a:rPr lang="ru-RU" dirty="0">
                <a:cs typeface="Arial" charset="0"/>
              </a:rPr>
              <a:t>.</a:t>
            </a:r>
            <a:endParaRPr lang="el-GR" b="1" dirty="0" smtClean="0"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" y="978568"/>
            <a:ext cx="336232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2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825" y="188640"/>
            <a:ext cx="8568952" cy="875630"/>
          </a:xfrm>
        </p:spPr>
        <p:txBody>
          <a:bodyPr>
            <a:normAutofit fontScale="90000"/>
          </a:bodyPr>
          <a:lstStyle/>
          <a:p>
            <a:r>
              <a:rPr lang="ru-RU" sz="3200" dirty="0" err="1" smtClean="0"/>
              <a:t>Зворотній</a:t>
            </a:r>
            <a:r>
              <a:rPr lang="ru-RU" sz="3200" dirty="0" smtClean="0"/>
              <a:t> </a:t>
            </a:r>
            <a:r>
              <a:rPr lang="ru-RU" sz="3200" dirty="0" err="1" smtClean="0"/>
              <a:t>позитивний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звязок</a:t>
            </a:r>
            <a:r>
              <a:rPr lang="ru-RU" sz="3200" dirty="0" smtClean="0"/>
              <a:t> </a:t>
            </a:r>
            <a:r>
              <a:rPr lang="ru-RU" sz="3200" dirty="0" smtClean="0"/>
              <a:t>«субстрат-гормон» (</a:t>
            </a:r>
            <a:r>
              <a:rPr lang="ru-RU" sz="3200" dirty="0" smtClean="0"/>
              <a:t>глюкоза-</a:t>
            </a:r>
            <a:r>
              <a:rPr lang="ru-RU" sz="3200" dirty="0" err="1" smtClean="0"/>
              <a:t>інсулін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787" y="1124744"/>
            <a:ext cx="4536504" cy="497228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На </a:t>
            </a:r>
            <a:r>
              <a:rPr lang="ru-RU" dirty="0" err="1"/>
              <a:t>малюнку</a:t>
            </a:r>
            <a:r>
              <a:rPr lang="ru-RU" dirty="0"/>
              <a:t>:</a:t>
            </a:r>
          </a:p>
          <a:p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</a:t>
            </a:r>
            <a:r>
              <a:rPr lang="ru-RU" dirty="0" err="1"/>
              <a:t>інсуліну</a:t>
            </a:r>
            <a:r>
              <a:rPr lang="ru-RU" dirty="0"/>
              <a:t> в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різкого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(у 2-3 рази)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глюкози</a:t>
            </a:r>
            <a:r>
              <a:rPr lang="ru-RU" dirty="0"/>
              <a:t> у </a:t>
            </a:r>
            <a:r>
              <a:rPr lang="ru-RU" dirty="0" err="1"/>
              <a:t>крові</a:t>
            </a:r>
            <a:r>
              <a:rPr lang="ru-RU" dirty="0"/>
              <a:t>.</a:t>
            </a:r>
          </a:p>
          <a:p>
            <a:r>
              <a:rPr lang="ru-RU" dirty="0"/>
              <a:t>Перший </a:t>
            </a:r>
            <a:r>
              <a:rPr lang="ru-RU" dirty="0" err="1"/>
              <a:t>пік</a:t>
            </a:r>
            <a:r>
              <a:rPr lang="ru-RU" dirty="0"/>
              <a:t> – </a:t>
            </a:r>
            <a:r>
              <a:rPr lang="ru-RU" dirty="0" err="1"/>
              <a:t>викид</a:t>
            </a:r>
            <a:r>
              <a:rPr lang="ru-RU" dirty="0"/>
              <a:t> готового гормону.</a:t>
            </a:r>
          </a:p>
          <a:p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плавне </a:t>
            </a:r>
            <a:r>
              <a:rPr lang="ru-RU" dirty="0" err="1"/>
              <a:t>підвищення</a:t>
            </a:r>
            <a:r>
              <a:rPr lang="ru-RU" dirty="0"/>
              <a:t>, як </a:t>
            </a:r>
            <a:r>
              <a:rPr lang="ru-RU" dirty="0" err="1"/>
              <a:t>наслідок</a:t>
            </a:r>
            <a:r>
              <a:rPr lang="ru-RU" dirty="0"/>
              <a:t> синтезу у </a:t>
            </a:r>
            <a:r>
              <a:rPr lang="ru-RU" dirty="0" err="1"/>
              <a:t>відповідь</a:t>
            </a:r>
            <a:r>
              <a:rPr lang="ru-RU" dirty="0"/>
              <a:t> на </a:t>
            </a:r>
            <a:r>
              <a:rPr lang="ru-RU" dirty="0" err="1"/>
              <a:t>глюкоземію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248472" cy="320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8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532440" cy="86409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b="1" dirty="0" err="1" smtClean="0">
                <a:cs typeface="Times New Roman" pitchFamily="18" charset="0"/>
              </a:rPr>
              <a:t>Функц</a:t>
            </a:r>
            <a:r>
              <a:rPr lang="uk-UA" sz="2800" b="1" dirty="0" smtClean="0">
                <a:cs typeface="Times New Roman" pitchFamily="18" charset="0"/>
              </a:rPr>
              <a:t>і</a:t>
            </a:r>
            <a:r>
              <a:rPr lang="en-US" sz="2800" b="1" dirty="0" err="1" smtClean="0">
                <a:cs typeface="Times New Roman" pitchFamily="18" charset="0"/>
              </a:rPr>
              <a:t>ональна</a:t>
            </a:r>
            <a:r>
              <a:rPr lang="en-US" sz="2800" b="1" dirty="0" smtClean="0">
                <a:cs typeface="Times New Roman" pitchFamily="18" charset="0"/>
              </a:rPr>
              <a:t> </a:t>
            </a:r>
            <a:r>
              <a:rPr lang="en-US" sz="2800" b="1" dirty="0" err="1" smtClean="0">
                <a:cs typeface="Times New Roman" pitchFamily="18" charset="0"/>
              </a:rPr>
              <a:t>организац</a:t>
            </a:r>
            <a:r>
              <a:rPr lang="uk-UA" sz="2800" b="1" dirty="0" smtClean="0">
                <a:cs typeface="Times New Roman" pitchFamily="18" charset="0"/>
              </a:rPr>
              <a:t>і</a:t>
            </a:r>
            <a:r>
              <a:rPr lang="en-US" sz="2800" b="1" dirty="0" smtClean="0">
                <a:cs typeface="Times New Roman" pitchFamily="18" charset="0"/>
              </a:rPr>
              <a:t>я </a:t>
            </a:r>
            <a:r>
              <a:rPr lang="en-US" sz="2800" b="1" dirty="0" err="1" smtClean="0">
                <a:cs typeface="Times New Roman" pitchFamily="18" charset="0"/>
              </a:rPr>
              <a:t>остр</a:t>
            </a:r>
            <a:r>
              <a:rPr lang="uk-UA" sz="2800" b="1" dirty="0" smtClean="0">
                <a:cs typeface="Times New Roman" pitchFamily="18" charset="0"/>
              </a:rPr>
              <a:t>і</a:t>
            </a:r>
            <a:r>
              <a:rPr lang="en-US" sz="2800" b="1" dirty="0" smtClean="0">
                <a:cs typeface="Times New Roman" pitchFamily="18" charset="0"/>
              </a:rPr>
              <a:t>в</a:t>
            </a:r>
            <a:r>
              <a:rPr lang="uk-UA" sz="2800" b="1" dirty="0" err="1" smtClean="0">
                <a:cs typeface="Times New Roman" pitchFamily="18" charset="0"/>
              </a:rPr>
              <a:t>ців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підшлункової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r>
              <a:rPr lang="ru-RU" sz="2800" b="1" dirty="0" err="1" smtClean="0">
                <a:cs typeface="Times New Roman" pitchFamily="18" charset="0"/>
              </a:rPr>
              <a:t>залози</a:t>
            </a:r>
            <a:endParaRPr lang="ru-RU" sz="2800" b="1" dirty="0" smtClean="0">
              <a:cs typeface="Times New Roman" pitchFamily="18" charset="0"/>
            </a:endParaRPr>
          </a:p>
        </p:txBody>
      </p:sp>
      <p:pic>
        <p:nvPicPr>
          <p:cNvPr id="31749" name="Picture 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24744"/>
            <a:ext cx="6120680" cy="5277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56176" y="980728"/>
            <a:ext cx="2987825" cy="5877272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itchFamily="18" charset="0"/>
              </a:rPr>
              <a:t>Між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трьома</a:t>
            </a:r>
            <a:r>
              <a:rPr lang="ru-RU" sz="2400" dirty="0">
                <a:latin typeface="Times New Roman" pitchFamily="18" charset="0"/>
              </a:rPr>
              <a:t> гормонами (</a:t>
            </a:r>
            <a:r>
              <a:rPr lang="ru-RU" sz="2400" dirty="0" err="1">
                <a:latin typeface="Times New Roman" pitchFamily="18" charset="0"/>
              </a:rPr>
              <a:t>соматостатином</a:t>
            </a:r>
            <a:r>
              <a:rPr lang="ru-RU" sz="2400" dirty="0">
                <a:latin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</a:rPr>
              <a:t>глюкогоном</a:t>
            </a:r>
            <a:r>
              <a:rPr lang="ru-RU" sz="2400" dirty="0">
                <a:latin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</a:rPr>
              <a:t>інсуліном</a:t>
            </a:r>
            <a:r>
              <a:rPr lang="ru-RU" sz="2400" dirty="0">
                <a:latin typeface="Times New Roman" pitchFamily="18" charset="0"/>
              </a:rPr>
              <a:t>) </a:t>
            </a:r>
            <a:r>
              <a:rPr lang="ru-RU" sz="2400" dirty="0" err="1">
                <a:latin typeface="Times New Roman" pitchFamily="18" charset="0"/>
              </a:rPr>
              <a:t>існує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дії</a:t>
            </a:r>
            <a:r>
              <a:rPr lang="ru-RU" sz="2400" dirty="0">
                <a:latin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</a:rPr>
              <a:t>найбільш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важливий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ефект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якого</a:t>
            </a:r>
            <a:r>
              <a:rPr lang="ru-RU" sz="2400" dirty="0">
                <a:latin typeface="Times New Roman" pitchFamily="18" charset="0"/>
              </a:rPr>
              <a:t> -</a:t>
            </a:r>
          </a:p>
          <a:p>
            <a:r>
              <a:rPr lang="ru-RU" sz="2400" dirty="0" err="1">
                <a:latin typeface="Times New Roman" pitchFamily="18" charset="0"/>
              </a:rPr>
              <a:t>регуляція</a:t>
            </a:r>
            <a:endParaRPr lang="ru-RU" sz="2400" dirty="0">
              <a:latin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</a:rPr>
              <a:t>     синтезу </a:t>
            </a:r>
            <a:r>
              <a:rPr lang="ru-RU" sz="2400" dirty="0" err="1">
                <a:latin typeface="Times New Roman" pitchFamily="18" charset="0"/>
              </a:rPr>
              <a:t>інсуліну</a:t>
            </a:r>
            <a:r>
              <a:rPr lang="ru-RU" sz="2400" dirty="0">
                <a:latin typeface="Times New Roman" pitchFamily="18" charset="0"/>
              </a:rPr>
              <a:t>.</a:t>
            </a:r>
            <a:endParaRPr lang="ru-RU" sz="2400" dirty="0" smtClean="0">
              <a:latin typeface="Times New Roman" pitchFamily="18" charset="0"/>
            </a:endParaRP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3067050" y="2252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7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075240" cy="714408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Взаємодія</a:t>
            </a:r>
            <a:r>
              <a:rPr lang="ru-RU" sz="3200" dirty="0" smtClean="0"/>
              <a:t> </a:t>
            </a:r>
            <a:r>
              <a:rPr lang="ru-RU" sz="3200" dirty="0" err="1" smtClean="0"/>
              <a:t>гормонів</a:t>
            </a:r>
            <a:r>
              <a:rPr lang="ru-RU" sz="3200" dirty="0" smtClean="0"/>
              <a:t> </a:t>
            </a:r>
            <a:r>
              <a:rPr lang="ru-RU" sz="3200" dirty="0" err="1" smtClean="0"/>
              <a:t>острівця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8712968" cy="561662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dirty="0"/>
              <a:t>В </a:t>
            </a:r>
            <a:r>
              <a:rPr lang="ru-RU" dirty="0" err="1"/>
              <a:t>острівці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тісному</a:t>
            </a:r>
            <a:r>
              <a:rPr lang="ru-RU" dirty="0"/>
              <a:t> </a:t>
            </a:r>
            <a:r>
              <a:rPr lang="ru-RU" dirty="0" err="1"/>
              <a:t>сусідству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острівця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отримувати</a:t>
            </a:r>
            <a:r>
              <a:rPr lang="ru-RU" dirty="0"/>
              <a:t> </a:t>
            </a:r>
            <a:r>
              <a:rPr lang="ru-RU" dirty="0" err="1"/>
              <a:t>загальну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та </a:t>
            </a:r>
            <a:r>
              <a:rPr lang="ru-RU" dirty="0" err="1"/>
              <a:t>реагувати</a:t>
            </a:r>
            <a:r>
              <a:rPr lang="ru-RU" dirty="0"/>
              <a:t> як </a:t>
            </a:r>
            <a:r>
              <a:rPr lang="ru-RU" dirty="0" err="1"/>
              <a:t>синцитій</a:t>
            </a:r>
            <a:r>
              <a:rPr lang="ru-RU" dirty="0"/>
              <a:t> (</a:t>
            </a:r>
            <a:r>
              <a:rPr lang="ru-RU" dirty="0" err="1"/>
              <a:t>хвиля</a:t>
            </a:r>
            <a:r>
              <a:rPr lang="ru-RU" dirty="0"/>
              <a:t> </a:t>
            </a:r>
            <a:r>
              <a:rPr lang="ru-RU" dirty="0" err="1"/>
              <a:t>деполяризації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поширюватися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до </a:t>
            </a:r>
            <a:r>
              <a:rPr lang="ru-RU" dirty="0" err="1"/>
              <a:t>іншої</a:t>
            </a:r>
            <a:r>
              <a:rPr lang="ru-RU" dirty="0"/>
              <a:t>). В силу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острівець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відповідати</a:t>
            </a:r>
            <a:r>
              <a:rPr lang="ru-RU" dirty="0"/>
              <a:t> комплексною </a:t>
            </a:r>
            <a:r>
              <a:rPr lang="ru-RU" dirty="0" err="1"/>
              <a:t>реакцією</a:t>
            </a:r>
            <a:r>
              <a:rPr lang="ru-RU" dirty="0"/>
              <a:t> на </a:t>
            </a:r>
            <a:r>
              <a:rPr lang="ru-RU" dirty="0" err="1"/>
              <a:t>дію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приходить не </a:t>
            </a:r>
            <a:r>
              <a:rPr lang="ru-RU" dirty="0" err="1"/>
              <a:t>лише</a:t>
            </a:r>
            <a:r>
              <a:rPr lang="ru-RU" dirty="0"/>
              <a:t> з </a:t>
            </a:r>
            <a:r>
              <a:rPr lang="ru-RU" dirty="0" err="1"/>
              <a:t>крові</a:t>
            </a:r>
            <a:r>
              <a:rPr lang="ru-RU" dirty="0"/>
              <a:t>, а й з нерва.</a:t>
            </a:r>
          </a:p>
          <a:p>
            <a:pPr marL="68580" indent="0">
              <a:buNone/>
            </a:pPr>
            <a:r>
              <a:rPr lang="ru-RU" dirty="0"/>
              <a:t>  </a:t>
            </a:r>
            <a:r>
              <a:rPr lang="ru-RU" dirty="0" err="1"/>
              <a:t>Паракринна</a:t>
            </a:r>
            <a:r>
              <a:rPr lang="ru-RU" dirty="0"/>
              <a:t> </a:t>
            </a:r>
            <a:r>
              <a:rPr lang="ru-RU" dirty="0" err="1"/>
              <a:t>взаємодія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в </a:t>
            </a:r>
            <a:r>
              <a:rPr lang="ru-RU" dirty="0" err="1"/>
              <a:t>наступному</a:t>
            </a:r>
            <a:r>
              <a:rPr lang="ru-RU" dirty="0"/>
              <a:t>: </a:t>
            </a:r>
            <a:r>
              <a:rPr lang="ru-RU" dirty="0" err="1"/>
              <a:t>інсулін</a:t>
            </a:r>
            <a:r>
              <a:rPr lang="ru-RU" dirty="0"/>
              <a:t> </a:t>
            </a:r>
            <a:r>
              <a:rPr lang="ru-RU" dirty="0" err="1"/>
              <a:t>інгібує</a:t>
            </a:r>
            <a:r>
              <a:rPr lang="ru-RU" dirty="0"/>
              <a:t> </a:t>
            </a:r>
            <a:r>
              <a:rPr lang="ru-RU" dirty="0" err="1"/>
              <a:t>секреторну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</a:t>
            </a:r>
            <a:r>
              <a:rPr lang="ru-RU" dirty="0"/>
              <a:t>- </a:t>
            </a:r>
            <a:r>
              <a:rPr lang="ru-RU" dirty="0" err="1" smtClean="0"/>
              <a:t>клітин</a:t>
            </a:r>
            <a:r>
              <a:rPr lang="ru-RU" dirty="0"/>
              <a:t>, глюкагон - </a:t>
            </a:r>
            <a:r>
              <a:rPr lang="ru-RU" dirty="0" err="1"/>
              <a:t>стимулює</a:t>
            </a:r>
            <a:r>
              <a:rPr lang="ru-RU" dirty="0"/>
              <a:t> </a:t>
            </a:r>
            <a:r>
              <a:rPr lang="ru-RU" dirty="0" err="1"/>
              <a:t>секрецію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</a:t>
            </a:r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>
                <a:sym typeface="Symbol"/>
              </a:rPr>
              <a:t></a:t>
            </a:r>
            <a:r>
              <a:rPr lang="ru-RU" dirty="0"/>
              <a:t>- </a:t>
            </a:r>
            <a:r>
              <a:rPr lang="ru-RU" dirty="0" err="1" smtClean="0"/>
              <a:t>клітин</a:t>
            </a:r>
            <a:r>
              <a:rPr lang="ru-RU" dirty="0"/>
              <a:t>, а </a:t>
            </a:r>
            <a:r>
              <a:rPr lang="ru-RU" dirty="0" err="1"/>
              <a:t>соматостатин</a:t>
            </a:r>
            <a:r>
              <a:rPr lang="ru-RU" dirty="0"/>
              <a:t> </a:t>
            </a:r>
            <a:r>
              <a:rPr lang="ru-RU" dirty="0" err="1"/>
              <a:t>інгібує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</a:t>
            </a:r>
            <a:r>
              <a:rPr lang="ru-RU" dirty="0"/>
              <a:t>- и </a:t>
            </a:r>
            <a:r>
              <a:rPr lang="ru-RU" dirty="0">
                <a:sym typeface="Symbol"/>
              </a:rPr>
              <a:t></a:t>
            </a:r>
            <a:r>
              <a:rPr lang="ru-RU" dirty="0"/>
              <a:t>- </a:t>
            </a:r>
            <a:r>
              <a:rPr lang="ru-RU" dirty="0" err="1" smtClean="0"/>
              <a:t>клітин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21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9563"/>
            <a:ext cx="8425061" cy="584200"/>
          </a:xfrm>
        </p:spPr>
        <p:txBody>
          <a:bodyPr/>
          <a:lstStyle/>
          <a:p>
            <a:pPr>
              <a:defRPr/>
            </a:pPr>
            <a:r>
              <a:rPr lang="ru-RU" sz="3200" dirty="0" err="1" smtClean="0">
                <a:latin typeface="+mn-lt"/>
              </a:rPr>
              <a:t>Гіпоталамус</a:t>
            </a:r>
            <a:r>
              <a:rPr lang="ru-RU" sz="3200" dirty="0" smtClean="0">
                <a:latin typeface="+mn-lt"/>
              </a:rPr>
              <a:t> та </a:t>
            </a:r>
            <a:r>
              <a:rPr lang="ru-RU" sz="3200" dirty="0" err="1" smtClean="0">
                <a:latin typeface="+mn-lt"/>
              </a:rPr>
              <a:t>нейрогіпофіз</a:t>
            </a:r>
            <a:endParaRPr lang="ru-RU" sz="3200" dirty="0">
              <a:latin typeface="+mn-lt"/>
            </a:endParaRPr>
          </a:p>
        </p:txBody>
      </p:sp>
      <p:sp>
        <p:nvSpPr>
          <p:cNvPr id="26628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981075"/>
            <a:ext cx="4316288" cy="5544269"/>
          </a:xfrm>
        </p:spPr>
        <p:txBody>
          <a:bodyPr>
            <a:normAutofit/>
          </a:bodyPr>
          <a:lstStyle/>
          <a:p>
            <a:r>
              <a:rPr lang="ru-RU" sz="2800" dirty="0"/>
              <a:t>З </a:t>
            </a:r>
            <a:r>
              <a:rPr lang="ru-RU" sz="2800" dirty="0" err="1"/>
              <a:t>нейронів</a:t>
            </a:r>
            <a:r>
              <a:rPr lang="ru-RU" sz="2800" dirty="0"/>
              <a:t> </a:t>
            </a:r>
            <a:r>
              <a:rPr lang="ru-RU" sz="2800" dirty="0" err="1"/>
              <a:t>синтезовані</a:t>
            </a:r>
            <a:r>
              <a:rPr lang="ru-RU" sz="2800" dirty="0"/>
              <a:t> </a:t>
            </a:r>
            <a:r>
              <a:rPr lang="ru-RU" sz="2800" dirty="0" err="1"/>
              <a:t>гормони</a:t>
            </a:r>
            <a:r>
              <a:rPr lang="ru-RU" sz="2800" dirty="0"/>
              <a:t> (окситоцин і </a:t>
            </a:r>
            <a:r>
              <a:rPr lang="ru-RU" sz="2800" dirty="0" err="1"/>
              <a:t>вазопресин</a:t>
            </a:r>
            <a:r>
              <a:rPr lang="ru-RU" sz="2800" dirty="0"/>
              <a:t>) за аксонами </a:t>
            </a:r>
            <a:r>
              <a:rPr lang="ru-RU" sz="2800" dirty="0" err="1"/>
              <a:t>надходять</a:t>
            </a:r>
            <a:r>
              <a:rPr lang="ru-RU" sz="2800" dirty="0"/>
              <a:t> у </a:t>
            </a:r>
            <a:r>
              <a:rPr lang="ru-RU" sz="2800" dirty="0" err="1"/>
              <a:t>задню</a:t>
            </a:r>
            <a:r>
              <a:rPr lang="ru-RU" sz="2800" dirty="0"/>
              <a:t> </a:t>
            </a:r>
            <a:r>
              <a:rPr lang="ru-RU" sz="2800" dirty="0" err="1"/>
              <a:t>частку</a:t>
            </a:r>
            <a:r>
              <a:rPr lang="ru-RU" sz="2800" dirty="0"/>
              <a:t> </a:t>
            </a:r>
            <a:r>
              <a:rPr lang="ru-RU" sz="2800" dirty="0" err="1"/>
              <a:t>гіпофіза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Звідси</a:t>
            </a:r>
            <a:r>
              <a:rPr lang="ru-RU" sz="2800" dirty="0"/>
              <a:t> вони, </a:t>
            </a:r>
            <a:r>
              <a:rPr lang="ru-RU" sz="2800" dirty="0" err="1"/>
              <a:t>надійшовши</a:t>
            </a:r>
            <a:r>
              <a:rPr lang="ru-RU" sz="2800" dirty="0"/>
              <a:t> в кров, </a:t>
            </a:r>
            <a:r>
              <a:rPr lang="ru-RU" sz="2800" dirty="0" err="1"/>
              <a:t>розносяться</a:t>
            </a:r>
            <a:r>
              <a:rPr lang="ru-RU" sz="2800" dirty="0"/>
              <a:t> </a:t>
            </a:r>
            <a:r>
              <a:rPr lang="ru-RU" sz="2800" dirty="0" err="1"/>
              <a:t>організмом</a:t>
            </a:r>
            <a:r>
              <a:rPr lang="ru-RU" sz="2800" dirty="0"/>
              <a:t>.</a:t>
            </a:r>
            <a:endParaRPr lang="ru-RU" sz="2800" dirty="0" smtClean="0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4545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/>
              <a:t>Гормони </a:t>
            </a:r>
            <a:r>
              <a:rPr lang="uk-UA" sz="3600" dirty="0" err="1" smtClean="0"/>
              <a:t>нейрогіпофізу</a:t>
            </a:r>
            <a:endParaRPr lang="uk-UA" sz="3600" dirty="0"/>
          </a:p>
        </p:txBody>
      </p:sp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251520" y="764704"/>
            <a:ext cx="4608512" cy="5472608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/>
              <a:t>Окситоцин </a:t>
            </a:r>
            <a:r>
              <a:rPr lang="ru-RU" b="1" i="1" dirty="0" err="1"/>
              <a:t>впливає</a:t>
            </a:r>
            <a:r>
              <a:rPr lang="ru-RU" b="1" i="1" dirty="0"/>
              <a:t> на матку, </a:t>
            </a:r>
            <a:r>
              <a:rPr lang="ru-RU" b="1" i="1" dirty="0" err="1"/>
              <a:t>сприяючи</a:t>
            </a:r>
            <a:r>
              <a:rPr lang="ru-RU" b="1" i="1" dirty="0"/>
              <a:t> </a:t>
            </a:r>
            <a:r>
              <a:rPr lang="ru-RU" b="1" i="1" dirty="0" err="1"/>
              <a:t>її</a:t>
            </a:r>
            <a:r>
              <a:rPr lang="ru-RU" b="1" i="1" dirty="0"/>
              <a:t> </a:t>
            </a:r>
            <a:r>
              <a:rPr lang="ru-RU" b="1" i="1" dirty="0" err="1"/>
              <a:t>скороченню</a:t>
            </a:r>
            <a:r>
              <a:rPr lang="ru-RU" b="1" i="1" dirty="0"/>
              <a:t>, та на </a:t>
            </a:r>
            <a:r>
              <a:rPr lang="ru-RU" b="1" i="1" dirty="0" err="1"/>
              <a:t>молочну</a:t>
            </a:r>
            <a:r>
              <a:rPr lang="ru-RU" b="1" i="1" dirty="0"/>
              <a:t> </a:t>
            </a:r>
            <a:r>
              <a:rPr lang="ru-RU" b="1" i="1" dirty="0" err="1"/>
              <a:t>залозу</a:t>
            </a:r>
            <a:r>
              <a:rPr lang="ru-RU" b="1" i="1" dirty="0"/>
              <a:t>, де </a:t>
            </a:r>
            <a:r>
              <a:rPr lang="ru-RU" b="1" i="1" dirty="0" err="1"/>
              <a:t>забезпечує</a:t>
            </a:r>
            <a:r>
              <a:rPr lang="ru-RU" b="1" i="1" dirty="0"/>
              <a:t> </a:t>
            </a:r>
            <a:r>
              <a:rPr lang="ru-RU" b="1" i="1" dirty="0" err="1"/>
              <a:t>рефлекторну</a:t>
            </a:r>
            <a:r>
              <a:rPr lang="ru-RU" b="1" i="1" dirty="0"/>
              <a:t> </a:t>
            </a:r>
            <a:r>
              <a:rPr lang="ru-RU" b="1" i="1" dirty="0" err="1"/>
              <a:t>секрецію</a:t>
            </a:r>
            <a:r>
              <a:rPr lang="ru-RU" b="1" i="1" dirty="0"/>
              <a:t> молока при </a:t>
            </a:r>
            <a:r>
              <a:rPr lang="ru-RU" b="1" i="1" dirty="0" err="1"/>
              <a:t>годівлі</a:t>
            </a:r>
            <a:r>
              <a:rPr lang="ru-RU" b="1" i="1" dirty="0"/>
              <a:t>. </a:t>
            </a:r>
            <a:r>
              <a:rPr lang="ru-RU" b="1" i="1" dirty="0" err="1"/>
              <a:t>Прикладання</a:t>
            </a:r>
            <a:r>
              <a:rPr lang="ru-RU" b="1" i="1" dirty="0"/>
              <a:t> </a:t>
            </a:r>
            <a:r>
              <a:rPr lang="ru-RU" b="1" i="1" dirty="0" err="1"/>
              <a:t>дитини</a:t>
            </a:r>
            <a:r>
              <a:rPr lang="ru-RU" b="1" i="1" dirty="0"/>
              <a:t> до грудей, </a:t>
            </a:r>
            <a:r>
              <a:rPr lang="ru-RU" b="1" i="1" dirty="0" err="1"/>
              <a:t>сприяючи</a:t>
            </a:r>
            <a:r>
              <a:rPr lang="ru-RU" b="1" i="1" dirty="0"/>
              <a:t> </a:t>
            </a:r>
            <a:r>
              <a:rPr lang="ru-RU" b="1" i="1" dirty="0" err="1"/>
              <a:t>секреції</a:t>
            </a:r>
            <a:r>
              <a:rPr lang="ru-RU" b="1" i="1" dirty="0"/>
              <a:t> </a:t>
            </a:r>
            <a:r>
              <a:rPr lang="ru-RU" b="1" i="1" dirty="0" err="1"/>
              <a:t>окситоциту</a:t>
            </a:r>
            <a:r>
              <a:rPr lang="ru-RU" b="1" i="1" dirty="0"/>
              <a:t>, </a:t>
            </a:r>
            <a:r>
              <a:rPr lang="ru-RU" b="1" i="1" dirty="0" err="1"/>
              <a:t>під</a:t>
            </a:r>
            <a:r>
              <a:rPr lang="ru-RU" b="1" i="1" dirty="0"/>
              <a:t> </a:t>
            </a:r>
            <a:r>
              <a:rPr lang="ru-RU" b="1" i="1" dirty="0" err="1"/>
              <a:t>впливом</a:t>
            </a:r>
            <a:r>
              <a:rPr lang="ru-RU" b="1" i="1" dirty="0"/>
              <a:t> </a:t>
            </a:r>
            <a:r>
              <a:rPr lang="ru-RU" b="1" i="1" dirty="0" err="1"/>
              <a:t>якого</a:t>
            </a:r>
            <a:r>
              <a:rPr lang="ru-RU" b="1" i="1" dirty="0"/>
              <a:t> </a:t>
            </a:r>
            <a:r>
              <a:rPr lang="ru-RU" b="1" i="1" dirty="0" err="1"/>
              <a:t>вже</a:t>
            </a:r>
            <a:r>
              <a:rPr lang="ru-RU" b="1" i="1" dirty="0"/>
              <a:t> за </a:t>
            </a:r>
            <a:r>
              <a:rPr lang="ru-RU" b="1" i="1" dirty="0" err="1"/>
              <a:t>кілька</a:t>
            </a:r>
            <a:r>
              <a:rPr lang="ru-RU" b="1" i="1" dirty="0"/>
              <a:t> секунд. </a:t>
            </a:r>
            <a:r>
              <a:rPr lang="ru-RU" b="1" i="1" dirty="0" err="1"/>
              <a:t>починається</a:t>
            </a:r>
            <a:r>
              <a:rPr lang="ru-RU" b="1" i="1" dirty="0"/>
              <a:t> </a:t>
            </a:r>
            <a:r>
              <a:rPr lang="ru-RU" b="1" i="1" dirty="0" err="1"/>
              <a:t>секреція</a:t>
            </a:r>
            <a:r>
              <a:rPr lang="ru-RU" b="1" i="1" dirty="0"/>
              <a:t> молока. </a:t>
            </a:r>
            <a:r>
              <a:rPr lang="ru-RU" b="1" i="1" dirty="0" err="1"/>
              <a:t>Останнє</a:t>
            </a:r>
            <a:r>
              <a:rPr lang="ru-RU" b="1" i="1" dirty="0"/>
              <a:t> </a:t>
            </a:r>
            <a:r>
              <a:rPr lang="ru-RU" b="1" i="1" dirty="0" err="1"/>
              <a:t>здійснюється</a:t>
            </a:r>
            <a:r>
              <a:rPr lang="ru-RU" b="1" i="1" dirty="0"/>
              <a:t> шляхом </a:t>
            </a:r>
            <a:r>
              <a:rPr lang="ru-RU" b="1" i="1" dirty="0" err="1"/>
              <a:t>впливу</a:t>
            </a:r>
            <a:r>
              <a:rPr lang="ru-RU" b="1" i="1" dirty="0"/>
              <a:t> гормону на </a:t>
            </a:r>
            <a:r>
              <a:rPr lang="ru-RU" b="1" i="1" dirty="0" err="1"/>
              <a:t>здатні</a:t>
            </a:r>
            <a:r>
              <a:rPr lang="ru-RU" b="1" i="1" dirty="0"/>
              <a:t> </a:t>
            </a:r>
            <a:r>
              <a:rPr lang="ru-RU" b="1" i="1" dirty="0" err="1"/>
              <a:t>скорочуватися</a:t>
            </a:r>
            <a:r>
              <a:rPr lang="ru-RU" b="1" i="1" dirty="0"/>
              <a:t> </a:t>
            </a:r>
            <a:r>
              <a:rPr lang="ru-RU" b="1" i="1" dirty="0" err="1"/>
              <a:t>високоспеціалізовані</a:t>
            </a:r>
            <a:r>
              <a:rPr lang="ru-RU" b="1" i="1" dirty="0"/>
              <a:t> </a:t>
            </a:r>
            <a:r>
              <a:rPr lang="ru-RU" b="1" i="1" dirty="0" err="1"/>
              <a:t>міоепітеліальні</a:t>
            </a:r>
            <a:r>
              <a:rPr lang="ru-RU" b="1" i="1" dirty="0"/>
              <a:t> </a:t>
            </a:r>
            <a:r>
              <a:rPr lang="ru-RU" b="1" i="1" dirty="0" err="1"/>
              <a:t>клітини</a:t>
            </a:r>
            <a:r>
              <a:rPr lang="ru-RU" b="1" i="1" dirty="0"/>
              <a:t>.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90757" y="1052736"/>
            <a:ext cx="4320480" cy="5544616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err="1"/>
              <a:t>Вазопресин</a:t>
            </a:r>
            <a:r>
              <a:rPr lang="ru-RU" b="1" i="1" dirty="0"/>
              <a:t> (</a:t>
            </a:r>
            <a:r>
              <a:rPr lang="ru-RU" b="1" i="1" dirty="0" err="1"/>
              <a:t>антидіуретичний</a:t>
            </a:r>
            <a:r>
              <a:rPr lang="ru-RU" b="1" i="1" dirty="0"/>
              <a:t> гормон, АДГ) </a:t>
            </a:r>
            <a:r>
              <a:rPr lang="ru-RU" b="1" i="1" dirty="0" err="1"/>
              <a:t>утворюється</a:t>
            </a:r>
            <a:r>
              <a:rPr lang="ru-RU" b="1" i="1" dirty="0"/>
              <a:t> як результат контролю </a:t>
            </a:r>
            <a:r>
              <a:rPr lang="ru-RU" b="1" i="1" dirty="0" err="1"/>
              <a:t>крові</a:t>
            </a:r>
            <a:r>
              <a:rPr lang="ru-RU" b="1" i="1" dirty="0"/>
              <a:t>, </a:t>
            </a:r>
            <a:r>
              <a:rPr lang="ru-RU" b="1" i="1" dirty="0" err="1"/>
              <a:t>що</a:t>
            </a:r>
            <a:r>
              <a:rPr lang="ru-RU" b="1" i="1" dirty="0"/>
              <a:t> </a:t>
            </a:r>
            <a:r>
              <a:rPr lang="ru-RU" b="1" i="1" dirty="0" err="1"/>
              <a:t>протікає</a:t>
            </a:r>
            <a:r>
              <a:rPr lang="ru-RU" b="1" i="1" dirty="0"/>
              <a:t> через </a:t>
            </a:r>
            <a:r>
              <a:rPr lang="ru-RU" b="1" i="1" dirty="0" err="1"/>
              <a:t>гіпоталамус</a:t>
            </a:r>
            <a:r>
              <a:rPr lang="ru-RU" b="1" i="1" dirty="0"/>
              <a:t> (</a:t>
            </a:r>
            <a:r>
              <a:rPr lang="ru-RU" b="1" i="1" dirty="0" err="1"/>
              <a:t>осмотичний</a:t>
            </a:r>
            <a:r>
              <a:rPr lang="ru-RU" b="1" i="1" dirty="0"/>
              <a:t> </a:t>
            </a:r>
            <a:r>
              <a:rPr lang="ru-RU" b="1" i="1" dirty="0" err="1"/>
              <a:t>тиск</a:t>
            </a:r>
            <a:r>
              <a:rPr lang="ru-RU" b="1" i="1" dirty="0"/>
              <a:t> у </a:t>
            </a:r>
            <a:r>
              <a:rPr lang="ru-RU" b="1" i="1" dirty="0" err="1"/>
              <a:t>ній</a:t>
            </a:r>
            <a:r>
              <a:rPr lang="ru-RU" b="1" i="1" dirty="0"/>
              <a:t>).</a:t>
            </a:r>
          </a:p>
          <a:p>
            <a:r>
              <a:rPr lang="ru-RU" b="1" i="1" dirty="0" err="1"/>
              <a:t>Виявляється</a:t>
            </a:r>
            <a:r>
              <a:rPr lang="ru-RU" b="1" i="1" dirty="0"/>
              <a:t> </a:t>
            </a:r>
            <a:r>
              <a:rPr lang="ru-RU" b="1" i="1" dirty="0" err="1"/>
              <a:t>подвійний</a:t>
            </a:r>
            <a:r>
              <a:rPr lang="ru-RU" b="1" i="1" dirty="0"/>
              <a:t> </a:t>
            </a:r>
            <a:r>
              <a:rPr lang="ru-RU" b="1" i="1" dirty="0" err="1"/>
              <a:t>ефект</a:t>
            </a:r>
            <a:r>
              <a:rPr lang="ru-RU" b="1" i="1" dirty="0"/>
              <a:t>:</a:t>
            </a:r>
          </a:p>
          <a:p>
            <a:r>
              <a:rPr lang="ru-RU" b="1" i="1" dirty="0"/>
              <a:t>а) </a:t>
            </a:r>
            <a:r>
              <a:rPr lang="ru-RU" b="1" i="1" dirty="0" err="1"/>
              <a:t>звуження</a:t>
            </a:r>
            <a:r>
              <a:rPr lang="ru-RU" b="1" i="1" dirty="0"/>
              <a:t> </a:t>
            </a:r>
            <a:r>
              <a:rPr lang="ru-RU" b="1" i="1" dirty="0" err="1"/>
              <a:t>кровоносних</a:t>
            </a:r>
            <a:r>
              <a:rPr lang="ru-RU" b="1" i="1" dirty="0"/>
              <a:t> </a:t>
            </a:r>
            <a:r>
              <a:rPr lang="ru-RU" b="1" i="1" dirty="0" err="1"/>
              <a:t>судин</a:t>
            </a:r>
            <a:r>
              <a:rPr lang="ru-RU" b="1" i="1" dirty="0"/>
              <a:t>,</a:t>
            </a:r>
          </a:p>
          <a:p>
            <a:r>
              <a:rPr lang="ru-RU" b="1" i="1" dirty="0"/>
              <a:t>б) </a:t>
            </a:r>
            <a:r>
              <a:rPr lang="ru-RU" b="1" i="1" dirty="0" err="1"/>
              <a:t>зменшення</a:t>
            </a:r>
            <a:r>
              <a:rPr lang="ru-RU" b="1" i="1" dirty="0"/>
              <a:t> </a:t>
            </a:r>
            <a:r>
              <a:rPr lang="ru-RU" b="1" i="1" dirty="0" err="1"/>
              <a:t>утворення</a:t>
            </a:r>
            <a:r>
              <a:rPr lang="ru-RU" b="1" i="1" dirty="0"/>
              <a:t> </a:t>
            </a:r>
            <a:r>
              <a:rPr lang="ru-RU" b="1" i="1" dirty="0" err="1"/>
              <a:t>сечі</a:t>
            </a:r>
            <a:r>
              <a:rPr lang="ru-RU" b="1" i="1" dirty="0"/>
              <a:t> (</a:t>
            </a:r>
            <a:r>
              <a:rPr lang="ru-RU" b="1" i="1" dirty="0" err="1"/>
              <a:t>затримка</a:t>
            </a:r>
            <a:r>
              <a:rPr lang="ru-RU" b="1" i="1" dirty="0"/>
              <a:t> води).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5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4" descr="30_razrezSerd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44675"/>
            <a:ext cx="6003925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6" descr="43_ne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20938"/>
            <a:ext cx="431958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900" dirty="0" err="1" smtClean="0"/>
              <a:t>Серце</a:t>
            </a:r>
            <a:r>
              <a:rPr lang="ru-RU" sz="2900" dirty="0" smtClean="0"/>
              <a:t>. </a:t>
            </a:r>
            <a:r>
              <a:rPr lang="ru-RU" sz="2600" b="1" dirty="0" err="1" smtClean="0">
                <a:latin typeface="Tahoma" pitchFamily="34" charset="0"/>
                <a:cs typeface="Tahoma" pitchFamily="34" charset="0"/>
              </a:rPr>
              <a:t>Натрійуретичний</a:t>
            </a:r>
            <a:r>
              <a:rPr lang="ru-RU" sz="26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26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ru-RU" sz="2600" b="1" dirty="0" smtClean="0">
                <a:latin typeface="Tahoma" pitchFamily="34" charset="0"/>
                <a:cs typeface="Tahoma" pitchFamily="34" charset="0"/>
              </a:rPr>
            </a:br>
            <a:r>
              <a:rPr lang="ru-RU" sz="2600" b="1" dirty="0" smtClean="0">
                <a:latin typeface="Tahoma" pitchFamily="34" charset="0"/>
                <a:cs typeface="Tahoma" pitchFamily="34" charset="0"/>
              </a:rPr>
              <a:t>	гормон </a:t>
            </a:r>
            <a:r>
              <a:rPr lang="ru-RU" sz="2600" b="1" dirty="0" err="1" smtClean="0">
                <a:latin typeface="Tahoma" pitchFamily="34" charset="0"/>
                <a:cs typeface="Tahoma" pitchFamily="34" charset="0"/>
              </a:rPr>
              <a:t>предсердь</a:t>
            </a:r>
            <a:endParaRPr lang="ru-RU" sz="2600" b="1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0965" name="AutoShape 12"/>
          <p:cNvSpPr>
            <a:spLocks noChangeArrowheads="1"/>
          </p:cNvSpPr>
          <p:nvPr/>
        </p:nvSpPr>
        <p:spPr bwMode="auto">
          <a:xfrm>
            <a:off x="684213" y="2420938"/>
            <a:ext cx="1366837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46446" name="AutoShape 14"/>
          <p:cNvSpPr>
            <a:spLocks noChangeArrowheads="1"/>
          </p:cNvSpPr>
          <p:nvPr/>
        </p:nvSpPr>
        <p:spPr bwMode="auto">
          <a:xfrm rot="-3188676">
            <a:off x="2399507" y="3933031"/>
            <a:ext cx="514350" cy="925513"/>
          </a:xfrm>
          <a:prstGeom prst="downArrow">
            <a:avLst>
              <a:gd name="adj1" fmla="val 50000"/>
              <a:gd name="adj2" fmla="val 449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46443" name="AutoShape 11"/>
          <p:cNvSpPr>
            <a:spLocks noChangeArrowheads="1"/>
          </p:cNvSpPr>
          <p:nvPr/>
        </p:nvSpPr>
        <p:spPr bwMode="auto">
          <a:xfrm>
            <a:off x="2268538" y="2133600"/>
            <a:ext cx="2952750" cy="1006475"/>
          </a:xfrm>
          <a:prstGeom prst="wedgeEllipseCallout">
            <a:avLst>
              <a:gd name="adj1" fmla="val -54032"/>
              <a:gd name="adj2" fmla="val 1318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600" dirty="0"/>
              <a:t>Выработка</a:t>
            </a:r>
          </a:p>
          <a:p>
            <a:r>
              <a:rPr lang="ru-RU" sz="1600" dirty="0"/>
              <a:t>натрийуретического гормона</a:t>
            </a:r>
          </a:p>
        </p:txBody>
      </p:sp>
      <p:sp>
        <p:nvSpPr>
          <p:cNvPr id="40968" name="AutoShape 17"/>
          <p:cNvSpPr>
            <a:spLocks noChangeArrowheads="1"/>
          </p:cNvSpPr>
          <p:nvPr/>
        </p:nvSpPr>
        <p:spPr bwMode="auto">
          <a:xfrm>
            <a:off x="6443663" y="1052513"/>
            <a:ext cx="1922462" cy="609600"/>
          </a:xfrm>
          <a:prstGeom prst="wedgeEllipseCallout">
            <a:avLst>
              <a:gd name="adj1" fmla="val -42815"/>
              <a:gd name="adj2" fmla="val 17474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нефрон</a:t>
            </a:r>
          </a:p>
        </p:txBody>
      </p:sp>
      <p:sp>
        <p:nvSpPr>
          <p:cNvPr id="146450" name="AutoShape 18"/>
          <p:cNvSpPr>
            <a:spLocks noChangeArrowheads="1"/>
          </p:cNvSpPr>
          <p:nvPr/>
        </p:nvSpPr>
        <p:spPr bwMode="auto">
          <a:xfrm>
            <a:off x="6948488" y="4797425"/>
            <a:ext cx="2051050" cy="792163"/>
          </a:xfrm>
          <a:prstGeom prst="wedgeEllipseCallout">
            <a:avLst>
              <a:gd name="adj1" fmla="val -41176"/>
              <a:gd name="adj2" fmla="val -202704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Выведение натрия</a:t>
            </a:r>
          </a:p>
        </p:txBody>
      </p:sp>
      <p:sp>
        <p:nvSpPr>
          <p:cNvPr id="146441" name="AutoShape 9"/>
          <p:cNvSpPr>
            <a:spLocks noChangeArrowheads="1"/>
          </p:cNvSpPr>
          <p:nvPr/>
        </p:nvSpPr>
        <p:spPr bwMode="auto">
          <a:xfrm>
            <a:off x="0" y="5084763"/>
            <a:ext cx="2195513" cy="1366837"/>
          </a:xfrm>
          <a:prstGeom prst="wedgeEllipseCallout">
            <a:avLst>
              <a:gd name="adj1" fmla="val 48769"/>
              <a:gd name="adj2" fmla="val -17160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600" dirty="0"/>
              <a:t>Увеличение</a:t>
            </a:r>
          </a:p>
          <a:p>
            <a:r>
              <a:rPr lang="ru-RU" sz="1600" dirty="0"/>
              <a:t>Объемного</a:t>
            </a:r>
          </a:p>
          <a:p>
            <a:r>
              <a:rPr lang="ru-RU" sz="1600" dirty="0"/>
              <a:t>кровотока</a:t>
            </a:r>
          </a:p>
        </p:txBody>
      </p:sp>
    </p:spTree>
    <p:extLst>
      <p:ext uri="{BB962C8B-B14F-4D97-AF65-F5344CB8AC3E}">
        <p14:creationId xmlns:p14="http://schemas.microsoft.com/office/powerpoint/2010/main" val="3808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73 0.07493 C 0.07274 0.09598 0.09392 0.11725 0.11337 0.12049 C 0.13281 0.12373 0.14479 0.11216 0.16823 0.09505 C 0.19167 0.07794 0.23802 0.03238 0.25451 0.01827 C 0.27101 0.00416 0.26233 0.02289 0.26684 0.0111 C 0.27135 -0.00069 0.27951 -0.03585 0.28194 -0.05296 C 0.28437 -0.07007 0.27552 -0.08118 0.28194 -0.09112 C 0.28837 -0.10106 0.31597 -0.10153 0.32031 -0.11309 C 0.32465 -0.12465 0.30156 -0.14755 0.30798 -0.1605 C 0.31441 -0.17345 0.34219 -0.18964 0.35868 -0.19149 C 0.37517 -0.19334 0.39705 -0.1827 0.4066 -0.17137 C 0.41614 -0.16004 0.41441 -0.14547 0.41614 -0.12396 C 0.41788 -0.10245 0.41736 -0.0555 0.41753 -0.04186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9" y="-10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6" grpId="0" animBg="1"/>
      <p:bldP spid="146443" grpId="0" animBg="1"/>
      <p:bldP spid="146450" grpId="0" animBg="1"/>
      <p:bldP spid="14644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06438"/>
          </a:xfrm>
        </p:spPr>
        <p:txBody>
          <a:bodyPr/>
          <a:lstStyle/>
          <a:p>
            <a:r>
              <a:rPr lang="ru-RU" sz="4000" b="0" dirty="0" err="1" smtClean="0">
                <a:solidFill>
                  <a:srgbClr val="FFFF66"/>
                </a:solidFill>
              </a:rPr>
              <a:t>Біосинтез</a:t>
            </a:r>
            <a:r>
              <a:rPr lang="ru-RU" sz="4000" b="0" dirty="0"/>
              <a:t/>
            </a:r>
            <a:br>
              <a:rPr lang="ru-RU" sz="4000" b="0" dirty="0"/>
            </a:br>
            <a:endParaRPr lang="ru-RU" sz="4000" b="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61658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200" dirty="0" err="1"/>
              <a:t>Передсердний</a:t>
            </a:r>
            <a:r>
              <a:rPr lang="ru-RU" sz="3200" dirty="0"/>
              <a:t> </a:t>
            </a:r>
            <a:r>
              <a:rPr lang="ru-RU" sz="3200" dirty="0" err="1"/>
              <a:t>натрійуретичний</a:t>
            </a:r>
            <a:r>
              <a:rPr lang="ru-RU" sz="3200" dirty="0"/>
              <a:t> пептид </a:t>
            </a:r>
            <a:r>
              <a:rPr lang="ru-RU" sz="3200" dirty="0" err="1"/>
              <a:t>синтезується</a:t>
            </a:r>
            <a:r>
              <a:rPr lang="ru-RU" sz="3200" dirty="0"/>
              <a:t>, </a:t>
            </a:r>
            <a:r>
              <a:rPr lang="ru-RU" sz="3200" dirty="0" err="1"/>
              <a:t>зберігається</a:t>
            </a:r>
            <a:r>
              <a:rPr lang="ru-RU" sz="3200" dirty="0"/>
              <a:t> та </a:t>
            </a:r>
            <a:r>
              <a:rPr lang="ru-RU" sz="3200" dirty="0" err="1"/>
              <a:t>вивільняється</a:t>
            </a:r>
            <a:r>
              <a:rPr lang="ru-RU" sz="3200" dirty="0"/>
              <a:t> </a:t>
            </a:r>
            <a:r>
              <a:rPr lang="ru-RU" sz="3200" dirty="0" err="1"/>
              <a:t>кардіоміцитами</a:t>
            </a:r>
            <a:r>
              <a:rPr lang="ru-RU" sz="3200" dirty="0"/>
              <a:t>. </a:t>
            </a:r>
            <a:r>
              <a:rPr lang="ru-RU" sz="3200" dirty="0" err="1"/>
              <a:t>Вивільнення</a:t>
            </a:r>
            <a:r>
              <a:rPr lang="ru-RU" sz="3200" dirty="0"/>
              <a:t> </a:t>
            </a:r>
            <a:r>
              <a:rPr lang="ru-RU" sz="3200" dirty="0" err="1"/>
              <a:t>відбувається</a:t>
            </a:r>
            <a:r>
              <a:rPr lang="ru-RU" sz="3200" dirty="0"/>
              <a:t> у </a:t>
            </a:r>
            <a:r>
              <a:rPr lang="ru-RU" sz="3200" dirty="0" err="1"/>
              <a:t>відповідь</a:t>
            </a:r>
            <a:r>
              <a:rPr lang="ru-RU" sz="3200" dirty="0"/>
              <a:t> </a:t>
            </a:r>
            <a:r>
              <a:rPr lang="ru-RU" sz="3200" dirty="0" err="1"/>
              <a:t>розтягнення</a:t>
            </a:r>
            <a:r>
              <a:rPr lang="ru-RU" sz="3200" dirty="0"/>
              <a:t> </a:t>
            </a:r>
            <a:r>
              <a:rPr lang="ru-RU" sz="3200" dirty="0" err="1"/>
              <a:t>передсердь</a:t>
            </a:r>
            <a:r>
              <a:rPr lang="ru-RU" sz="3200" dirty="0"/>
              <a:t> та </a:t>
            </a:r>
            <a:r>
              <a:rPr lang="ru-RU" sz="3200" dirty="0" err="1"/>
              <a:t>інших</a:t>
            </a:r>
            <a:r>
              <a:rPr lang="ru-RU" sz="3200" dirty="0"/>
              <a:t> </a:t>
            </a:r>
            <a:r>
              <a:rPr lang="ru-RU" sz="3200" dirty="0" err="1"/>
              <a:t>сигналів</a:t>
            </a:r>
            <a:r>
              <a:rPr lang="ru-RU" sz="3200" dirty="0"/>
              <a:t>, индуцируемых </a:t>
            </a:r>
            <a:r>
              <a:rPr lang="ru-RU" sz="3200" dirty="0" err="1"/>
              <a:t>гиперволемией</a:t>
            </a:r>
            <a:r>
              <a:rPr lang="ru-RU" sz="3200" dirty="0"/>
              <a:t>.</a:t>
            </a:r>
          </a:p>
          <a:p>
            <a:pPr>
              <a:lnSpc>
                <a:spcPct val="90000"/>
              </a:lnSpc>
            </a:pPr>
            <a:r>
              <a:rPr lang="ru-RU" sz="3200" dirty="0" err="1"/>
              <a:t>Передсердний</a:t>
            </a:r>
            <a:r>
              <a:rPr lang="ru-RU" sz="3200" dirty="0"/>
              <a:t> </a:t>
            </a:r>
            <a:r>
              <a:rPr lang="ru-RU" sz="3200" dirty="0" err="1"/>
              <a:t>натрійуретичний</a:t>
            </a:r>
            <a:r>
              <a:rPr lang="ru-RU" sz="3200" dirty="0"/>
              <a:t> пептид </a:t>
            </a:r>
            <a:r>
              <a:rPr lang="ru-RU" sz="3200" dirty="0" err="1"/>
              <a:t>секретується</a:t>
            </a:r>
            <a:r>
              <a:rPr lang="ru-RU" sz="3200" dirty="0"/>
              <a:t> у </a:t>
            </a:r>
            <a:r>
              <a:rPr lang="ru-RU" sz="3200" dirty="0" err="1"/>
              <a:t>відповідь</a:t>
            </a:r>
            <a:r>
              <a:rPr lang="ru-RU" sz="3200" dirty="0"/>
              <a:t>:</a:t>
            </a:r>
          </a:p>
          <a:p>
            <a:pPr>
              <a:lnSpc>
                <a:spcPct val="90000"/>
              </a:lnSpc>
            </a:pPr>
            <a:r>
              <a:rPr lang="ru-RU" sz="3200" dirty="0" err="1"/>
              <a:t>Розтяг</a:t>
            </a:r>
            <a:r>
              <a:rPr lang="ru-RU" sz="3200" dirty="0"/>
              <a:t> </a:t>
            </a:r>
            <a:r>
              <a:rPr lang="ru-RU" sz="3200" dirty="0" err="1"/>
              <a:t>передсердь</a:t>
            </a:r>
            <a:endParaRPr lang="ru-RU" sz="3200" dirty="0"/>
          </a:p>
          <a:p>
            <a:pPr>
              <a:lnSpc>
                <a:spcPct val="90000"/>
              </a:lnSpc>
            </a:pPr>
            <a:r>
              <a:rPr lang="ru-RU" sz="3200" dirty="0" err="1"/>
              <a:t>Стимуляцію</a:t>
            </a:r>
            <a:r>
              <a:rPr lang="ru-RU" sz="3200" dirty="0"/>
              <a:t> </a:t>
            </a:r>
            <a:r>
              <a:rPr lang="el-GR" sz="3200" dirty="0"/>
              <a:t>β-</a:t>
            </a:r>
            <a:r>
              <a:rPr lang="ru-RU" sz="3200" dirty="0" err="1"/>
              <a:t>адренорецепторів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698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3168278" cy="576262"/>
          </a:xfrm>
        </p:spPr>
        <p:txBody>
          <a:bodyPr/>
          <a:lstStyle/>
          <a:p>
            <a:r>
              <a:rPr lang="ru-RU" dirty="0" err="1" smtClean="0"/>
              <a:t>КАЛЬЦИТОНіН</a:t>
            </a:r>
            <a:endParaRPr lang="uk-UA" dirty="0" smtClean="0"/>
          </a:p>
        </p:txBody>
      </p:sp>
      <p:sp>
        <p:nvSpPr>
          <p:cNvPr id="90115" name="Объект 2"/>
          <p:cNvSpPr>
            <a:spLocks noGrp="1"/>
          </p:cNvSpPr>
          <p:nvPr>
            <p:ph idx="1"/>
          </p:nvPr>
        </p:nvSpPr>
        <p:spPr>
          <a:xfrm>
            <a:off x="250825" y="981075"/>
            <a:ext cx="8713788" cy="5145088"/>
          </a:xfrm>
        </p:spPr>
        <p:txBody>
          <a:bodyPr>
            <a:normAutofit/>
          </a:bodyPr>
          <a:lstStyle/>
          <a:p>
            <a:r>
              <a:rPr lang="ru-RU" sz="2800" dirty="0" err="1"/>
              <a:t>Специфічним</a:t>
            </a:r>
            <a:r>
              <a:rPr lang="ru-RU" sz="2800" dirty="0"/>
              <a:t> стимулятором </a:t>
            </a:r>
            <a:r>
              <a:rPr lang="ru-RU" sz="2800" dirty="0" err="1"/>
              <a:t>секреції</a:t>
            </a:r>
            <a:r>
              <a:rPr lang="ru-RU" sz="2800" dirty="0"/>
              <a:t> </a:t>
            </a:r>
            <a:r>
              <a:rPr lang="ru-RU" sz="2800" dirty="0" err="1"/>
              <a:t>кальцитонін</a:t>
            </a:r>
            <a:r>
              <a:rPr lang="ru-RU" sz="2800" dirty="0"/>
              <a:t> є </a:t>
            </a:r>
            <a:r>
              <a:rPr lang="ru-RU" sz="2800" dirty="0" err="1"/>
              <a:t>підвищення</a:t>
            </a:r>
            <a:r>
              <a:rPr lang="ru-RU" sz="2800" dirty="0"/>
              <a:t> </a:t>
            </a:r>
            <a:r>
              <a:rPr lang="ru-RU" sz="2800" dirty="0" err="1"/>
              <a:t>концентрації</a:t>
            </a:r>
            <a:r>
              <a:rPr lang="ru-RU" sz="2800" dirty="0"/>
              <a:t> </a:t>
            </a:r>
            <a:r>
              <a:rPr lang="ru-RU" sz="2800" dirty="0" err="1"/>
              <a:t>кальцію</a:t>
            </a:r>
            <a:r>
              <a:rPr lang="ru-RU" sz="2800" dirty="0"/>
              <a:t> в </a:t>
            </a:r>
            <a:r>
              <a:rPr lang="ru-RU" sz="2800" dirty="0" err="1"/>
              <a:t>крові</a:t>
            </a:r>
            <a:r>
              <a:rPr lang="ru-RU" sz="2800" dirty="0"/>
              <a:t> </a:t>
            </a:r>
            <a:r>
              <a:rPr lang="ru-RU" sz="2800" dirty="0" err="1"/>
              <a:t>більше</a:t>
            </a:r>
            <a:r>
              <a:rPr lang="ru-RU" sz="2800" dirty="0"/>
              <a:t> 2,25 </a:t>
            </a:r>
            <a:r>
              <a:rPr lang="ru-RU" sz="2800" dirty="0" err="1"/>
              <a:t>ммоль</a:t>
            </a:r>
            <a:r>
              <a:rPr lang="ru-RU" sz="2800" dirty="0"/>
              <a:t>/л. </a:t>
            </a:r>
            <a:r>
              <a:rPr lang="ru-RU" sz="2800" dirty="0" err="1"/>
              <a:t>Крім</a:t>
            </a:r>
            <a:r>
              <a:rPr lang="ru-RU" sz="2800" dirty="0"/>
              <a:t> того, стимуляторами </a:t>
            </a:r>
            <a:r>
              <a:rPr lang="ru-RU" sz="2800" dirty="0" err="1"/>
              <a:t>секреції</a:t>
            </a:r>
            <a:r>
              <a:rPr lang="ru-RU" sz="2800" dirty="0"/>
              <a:t> </a:t>
            </a:r>
            <a:r>
              <a:rPr lang="ru-RU" sz="2800" dirty="0" err="1"/>
              <a:t>кальцитону</a:t>
            </a:r>
            <a:r>
              <a:rPr lang="ru-RU" sz="2800" dirty="0"/>
              <a:t> є </a:t>
            </a:r>
            <a:r>
              <a:rPr lang="ru-RU" sz="2800" dirty="0" err="1"/>
              <a:t>катехоламіни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здійснюють</a:t>
            </a:r>
            <a:r>
              <a:rPr lang="ru-RU" sz="2800" dirty="0"/>
              <a:t> свою </a:t>
            </a:r>
            <a:r>
              <a:rPr lang="ru-RU" sz="2800" dirty="0" err="1"/>
              <a:t>дію</a:t>
            </a:r>
            <a:r>
              <a:rPr lang="ru-RU" sz="2800" dirty="0"/>
              <a:t> через </a:t>
            </a:r>
            <a:r>
              <a:rPr lang="en-US" sz="2800" dirty="0"/>
              <a:t>b-</a:t>
            </a:r>
            <a:r>
              <a:rPr lang="ru-RU" sz="2800" dirty="0" err="1"/>
              <a:t>адренергічні</a:t>
            </a:r>
            <a:r>
              <a:rPr lang="ru-RU" sz="2800" dirty="0"/>
              <a:t> </a:t>
            </a:r>
            <a:r>
              <a:rPr lang="ru-RU" sz="2800" dirty="0" err="1"/>
              <a:t>рецептори</a:t>
            </a:r>
            <a:r>
              <a:rPr lang="ru-RU" sz="2800" dirty="0"/>
              <a:t>, </a:t>
            </a:r>
            <a:r>
              <a:rPr lang="ru-RU" sz="2800" dirty="0" err="1"/>
              <a:t>холецистокінін</a:t>
            </a:r>
            <a:r>
              <a:rPr lang="ru-RU" sz="2800" dirty="0"/>
              <a:t>, глюкагон, </a:t>
            </a:r>
            <a:r>
              <a:rPr lang="ru-RU" sz="2800" dirty="0" err="1"/>
              <a:t>гастрин</a:t>
            </a:r>
            <a:r>
              <a:rPr lang="ru-RU" sz="2800" dirty="0"/>
              <a:t>. Глюкагон і </a:t>
            </a:r>
            <a:r>
              <a:rPr lang="ru-RU" sz="2800" dirty="0" err="1"/>
              <a:t>катехоламіни</a:t>
            </a:r>
            <a:r>
              <a:rPr lang="ru-RU" sz="2800" dirty="0"/>
              <a:t>, </a:t>
            </a:r>
            <a:r>
              <a:rPr lang="ru-RU" sz="2800" dirty="0" err="1"/>
              <a:t>взаємодіючи</a:t>
            </a:r>
            <a:r>
              <a:rPr lang="ru-RU" sz="2800" dirty="0"/>
              <a:t> з рецепторами, </a:t>
            </a:r>
            <a:r>
              <a:rPr lang="ru-RU" sz="2800" dirty="0" err="1"/>
              <a:t>збільшують</a:t>
            </a:r>
            <a:r>
              <a:rPr lang="ru-RU" sz="2800" dirty="0"/>
              <a:t> </a:t>
            </a:r>
            <a:r>
              <a:rPr lang="ru-RU" sz="2800" dirty="0" err="1"/>
              <a:t>вміст</a:t>
            </a:r>
            <a:r>
              <a:rPr lang="ru-RU" sz="2800" dirty="0"/>
              <a:t> </a:t>
            </a:r>
            <a:r>
              <a:rPr lang="ru-RU" sz="2800" dirty="0" err="1"/>
              <a:t>цАМФ</a:t>
            </a:r>
            <a:r>
              <a:rPr lang="ru-RU" sz="2800" dirty="0"/>
              <a:t>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стимулює</a:t>
            </a:r>
            <a:r>
              <a:rPr lang="ru-RU" sz="2800" dirty="0"/>
              <a:t> </a:t>
            </a:r>
            <a:r>
              <a:rPr lang="ru-RU" sz="2800" dirty="0" err="1"/>
              <a:t>секрецію</a:t>
            </a:r>
            <a:r>
              <a:rPr lang="ru-RU" sz="2800" dirty="0"/>
              <a:t> </a:t>
            </a:r>
            <a:r>
              <a:rPr lang="ru-RU" sz="2800" dirty="0" err="1"/>
              <a:t>кальцитоніну</a:t>
            </a:r>
            <a:r>
              <a:rPr lang="ru-RU" sz="2800" dirty="0"/>
              <a:t>, як і </a:t>
            </a:r>
            <a:r>
              <a:rPr lang="ru-RU" sz="2800" dirty="0" err="1"/>
              <a:t>паратгормона</a:t>
            </a:r>
            <a:r>
              <a:rPr lang="ru-RU" sz="2800" dirty="0"/>
              <a:t>, </a:t>
            </a:r>
            <a:r>
              <a:rPr lang="ru-RU" sz="2800" dirty="0" err="1"/>
              <a:t>тобто</a:t>
            </a:r>
            <a:r>
              <a:rPr lang="ru-RU" sz="2800" dirty="0"/>
              <a:t>. ЦАМФ є </a:t>
            </a:r>
            <a:r>
              <a:rPr lang="ru-RU" sz="2800" dirty="0" err="1"/>
              <a:t>вторинним</a:t>
            </a:r>
            <a:r>
              <a:rPr lang="ru-RU" sz="2800" dirty="0"/>
              <a:t> </a:t>
            </a:r>
            <a:r>
              <a:rPr lang="ru-RU" sz="2800" dirty="0" err="1"/>
              <a:t>посередником</a:t>
            </a:r>
            <a:r>
              <a:rPr lang="ru-RU" sz="2800" dirty="0"/>
              <a:t> </a:t>
            </a:r>
            <a:r>
              <a:rPr lang="ru-RU" sz="2800" dirty="0" err="1"/>
              <a:t>секреції</a:t>
            </a:r>
            <a:r>
              <a:rPr lang="ru-RU" sz="2800" dirty="0"/>
              <a:t> </a:t>
            </a:r>
            <a:r>
              <a:rPr lang="ru-RU" sz="2800" dirty="0" err="1"/>
              <a:t>кальцитону</a:t>
            </a:r>
            <a:r>
              <a:rPr lang="ru-RU" sz="2800" dirty="0"/>
              <a:t>.</a:t>
            </a: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6891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4000" b="0" dirty="0" err="1" smtClean="0">
                <a:solidFill>
                  <a:srgbClr val="FFFF66"/>
                </a:solidFill>
              </a:rPr>
              <a:t>Фізіологічний</a:t>
            </a:r>
            <a:r>
              <a:rPr lang="ru-RU" sz="4000" b="0" dirty="0" smtClean="0">
                <a:solidFill>
                  <a:srgbClr val="FFFF66"/>
                </a:solidFill>
              </a:rPr>
              <a:t> </a:t>
            </a:r>
            <a:r>
              <a:rPr lang="ru-RU" sz="4000" b="0" dirty="0" err="1" smtClean="0">
                <a:solidFill>
                  <a:srgbClr val="FFFF66"/>
                </a:solidFill>
              </a:rPr>
              <a:t>ефект</a:t>
            </a:r>
            <a:endParaRPr lang="ru-RU" sz="4000" b="0" dirty="0">
              <a:solidFill>
                <a:srgbClr val="FFFF66"/>
              </a:solidFill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9499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b="1" dirty="0"/>
          </a:p>
          <a:p>
            <a:pPr>
              <a:lnSpc>
                <a:spcPct val="80000"/>
              </a:lnSpc>
            </a:pPr>
            <a:r>
              <a:rPr lang="ru-RU" sz="3200" dirty="0" err="1"/>
              <a:t>Передсердний</a:t>
            </a:r>
            <a:r>
              <a:rPr lang="ru-RU" sz="3200" dirty="0"/>
              <a:t> </a:t>
            </a:r>
            <a:r>
              <a:rPr lang="ru-RU" sz="3200" dirty="0" err="1"/>
              <a:t>натрійуретичний</a:t>
            </a:r>
            <a:r>
              <a:rPr lang="ru-RU" sz="3200" dirty="0"/>
              <a:t> пептид </a:t>
            </a:r>
            <a:r>
              <a:rPr lang="ru-RU" sz="3200" dirty="0" err="1"/>
              <a:t>пов'язують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специфічним</a:t>
            </a:r>
            <a:r>
              <a:rPr lang="ru-RU" sz="3200" dirty="0"/>
              <a:t> набором </a:t>
            </a:r>
            <a:r>
              <a:rPr lang="ru-RU" sz="3200" dirty="0" err="1"/>
              <a:t>рецепторів</a:t>
            </a:r>
            <a:r>
              <a:rPr lang="ru-RU" sz="3200" dirty="0"/>
              <a:t>. </a:t>
            </a:r>
            <a:r>
              <a:rPr lang="ru-RU" sz="3200" dirty="0" err="1"/>
              <a:t>Приєднання</a:t>
            </a:r>
            <a:r>
              <a:rPr lang="ru-RU" sz="3200" dirty="0"/>
              <a:t> </a:t>
            </a:r>
            <a:r>
              <a:rPr lang="ru-RU" sz="3200" dirty="0" err="1"/>
              <a:t>агоніста</a:t>
            </a:r>
            <a:r>
              <a:rPr lang="ru-RU" sz="3200" dirty="0"/>
              <a:t> до </a:t>
            </a:r>
            <a:r>
              <a:rPr lang="ru-RU" sz="3200" dirty="0" err="1"/>
              <a:t>даних</a:t>
            </a:r>
            <a:r>
              <a:rPr lang="ru-RU" sz="3200" dirty="0"/>
              <a:t> </a:t>
            </a:r>
            <a:r>
              <a:rPr lang="ru-RU" sz="3200" dirty="0" err="1"/>
              <a:t>рецепторів</a:t>
            </a:r>
            <a:r>
              <a:rPr lang="ru-RU" sz="3200" dirty="0"/>
              <a:t> </a:t>
            </a:r>
            <a:r>
              <a:rPr lang="ru-RU" sz="3200" dirty="0" err="1"/>
              <a:t>викликає</a:t>
            </a:r>
            <a:r>
              <a:rPr lang="ru-RU" sz="3200" dirty="0"/>
              <a:t> </a:t>
            </a:r>
            <a:r>
              <a:rPr lang="ru-RU" sz="3200" dirty="0" err="1"/>
              <a:t>зниження</a:t>
            </a:r>
            <a:r>
              <a:rPr lang="ru-RU" sz="3200" dirty="0"/>
              <a:t> </a:t>
            </a:r>
            <a:r>
              <a:rPr lang="ru-RU" sz="3200" dirty="0" err="1"/>
              <a:t>обсягу</a:t>
            </a:r>
            <a:r>
              <a:rPr lang="ru-RU" sz="3200" dirty="0"/>
              <a:t> </a:t>
            </a:r>
            <a:r>
              <a:rPr lang="ru-RU" sz="3200" dirty="0" err="1"/>
              <a:t>циркулюючої</a:t>
            </a:r>
            <a:r>
              <a:rPr lang="ru-RU" sz="3200" dirty="0"/>
              <a:t> </a:t>
            </a:r>
            <a:r>
              <a:rPr lang="ru-RU" sz="3200" dirty="0" err="1"/>
              <a:t>крові</a:t>
            </a:r>
            <a:r>
              <a:rPr lang="ru-RU" sz="3200" dirty="0"/>
              <a:t> та системного </a:t>
            </a:r>
            <a:r>
              <a:rPr lang="ru-RU" sz="3200" dirty="0" err="1"/>
              <a:t>артеріального</a:t>
            </a:r>
            <a:r>
              <a:rPr lang="ru-RU" sz="3200" dirty="0"/>
              <a:t> </a:t>
            </a:r>
            <a:r>
              <a:rPr lang="ru-RU" sz="3200" dirty="0" err="1"/>
              <a:t>тиску</a:t>
            </a:r>
            <a:r>
              <a:rPr lang="ru-RU" sz="3200" dirty="0"/>
              <a:t>. При </a:t>
            </a:r>
            <a:r>
              <a:rPr lang="ru-RU" sz="3200" dirty="0" err="1"/>
              <a:t>цьому</a:t>
            </a:r>
            <a:r>
              <a:rPr lang="ru-RU" sz="3200" dirty="0"/>
              <a:t> </a:t>
            </a:r>
            <a:r>
              <a:rPr lang="ru-RU" sz="3200" dirty="0" err="1"/>
              <a:t>спостерігається</a:t>
            </a:r>
            <a:r>
              <a:rPr lang="ru-RU" sz="3200" dirty="0"/>
              <a:t> </a:t>
            </a:r>
            <a:r>
              <a:rPr lang="ru-RU" sz="3200" dirty="0" err="1"/>
              <a:t>активація</a:t>
            </a:r>
            <a:r>
              <a:rPr lang="ru-RU" sz="3200" dirty="0"/>
              <a:t> </a:t>
            </a:r>
            <a:r>
              <a:rPr lang="ru-RU" sz="3200" dirty="0" err="1"/>
              <a:t>ліполізу</a:t>
            </a:r>
            <a:r>
              <a:rPr lang="ru-RU" sz="3200" dirty="0"/>
              <a:t> та </a:t>
            </a:r>
            <a:r>
              <a:rPr lang="ru-RU" sz="3200" dirty="0" err="1"/>
              <a:t>зниження</a:t>
            </a:r>
            <a:r>
              <a:rPr lang="ru-RU" sz="3200" dirty="0"/>
              <a:t> </a:t>
            </a:r>
            <a:r>
              <a:rPr lang="ru-RU" sz="3200" dirty="0" err="1"/>
              <a:t>реабсорбції</a:t>
            </a:r>
            <a:r>
              <a:rPr lang="ru-RU" sz="3200" dirty="0"/>
              <a:t> </a:t>
            </a:r>
            <a:r>
              <a:rPr lang="ru-RU" sz="3200" dirty="0" err="1"/>
              <a:t>натрію</a:t>
            </a:r>
            <a:r>
              <a:rPr lang="ru-RU" sz="3200" dirty="0"/>
              <a:t> у </a:t>
            </a:r>
            <a:r>
              <a:rPr lang="ru-RU" sz="3200" dirty="0" err="1"/>
              <a:t>ниркових</a:t>
            </a:r>
            <a:r>
              <a:rPr lang="ru-RU" sz="3200" dirty="0"/>
              <a:t> </a:t>
            </a:r>
            <a:r>
              <a:rPr lang="ru-RU" sz="3200" dirty="0" err="1"/>
              <a:t>канальцях</a:t>
            </a:r>
            <a:r>
              <a:rPr lang="ru-RU" sz="3200" dirty="0"/>
              <a:t>. </a:t>
            </a:r>
            <a:r>
              <a:rPr lang="ru-RU" sz="3200" dirty="0" err="1"/>
              <a:t>Ефект</a:t>
            </a:r>
            <a:r>
              <a:rPr lang="ru-RU" sz="3200" dirty="0"/>
              <a:t> </a:t>
            </a:r>
            <a:r>
              <a:rPr lang="ru-RU" sz="3200" dirty="0" err="1"/>
              <a:t>передсердного</a:t>
            </a:r>
            <a:r>
              <a:rPr lang="ru-RU" sz="3200" dirty="0"/>
              <a:t> </a:t>
            </a:r>
            <a:r>
              <a:rPr lang="ru-RU" sz="3200" dirty="0" err="1"/>
              <a:t>натрійуретичного</a:t>
            </a:r>
            <a:r>
              <a:rPr lang="ru-RU" sz="3200" dirty="0"/>
              <a:t> пептиду </a:t>
            </a:r>
            <a:r>
              <a:rPr lang="ru-RU" sz="3200" dirty="0" err="1"/>
              <a:t>протилежний</a:t>
            </a:r>
            <a:r>
              <a:rPr lang="ru-RU" sz="3200" dirty="0"/>
              <a:t> </a:t>
            </a:r>
            <a:r>
              <a:rPr lang="ru-RU" sz="3200" dirty="0" err="1"/>
              <a:t>дії</a:t>
            </a:r>
            <a:r>
              <a:rPr lang="ru-RU" sz="3200" dirty="0"/>
              <a:t> на </a:t>
            </a:r>
            <a:r>
              <a:rPr lang="ru-RU" sz="3200" dirty="0" err="1"/>
              <a:t>організм</a:t>
            </a:r>
            <a:r>
              <a:rPr lang="ru-RU" sz="3200" dirty="0"/>
              <a:t> </a:t>
            </a:r>
            <a:r>
              <a:rPr lang="ru-RU" sz="3200" dirty="0" err="1"/>
              <a:t>ренін-ангіотензинової</a:t>
            </a:r>
            <a:r>
              <a:rPr lang="ru-RU" sz="3200" dirty="0"/>
              <a:t> </a:t>
            </a:r>
            <a:r>
              <a:rPr lang="ru-RU" sz="3200" dirty="0" err="1"/>
              <a:t>системи</a:t>
            </a:r>
            <a:r>
              <a:rPr lang="ru-RU" sz="3200" dirty="0"/>
              <a:t>.</a:t>
            </a:r>
            <a:endParaRPr lang="ru-RU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solidFill>
                  <a:srgbClr val="FF3300"/>
                </a:solidFill>
              </a:rPr>
              <a:t>Залози</a:t>
            </a:r>
            <a:r>
              <a:rPr lang="ru-RU" i="1" dirty="0" smtClean="0">
                <a:solidFill>
                  <a:srgbClr val="FF3300"/>
                </a:solidFill>
              </a:rPr>
              <a:t> </a:t>
            </a:r>
            <a:r>
              <a:rPr lang="ru-RU" i="1" dirty="0" err="1" smtClean="0">
                <a:solidFill>
                  <a:srgbClr val="FF3300"/>
                </a:solidFill>
              </a:rPr>
              <a:t>внутрішньої</a:t>
            </a:r>
            <a:r>
              <a:rPr lang="ru-RU" i="1" dirty="0" smtClean="0">
                <a:solidFill>
                  <a:srgbClr val="FF3300"/>
                </a:solidFill>
              </a:rPr>
              <a:t> </a:t>
            </a:r>
            <a:r>
              <a:rPr lang="ru-RU" i="1" dirty="0" err="1" smtClean="0">
                <a:solidFill>
                  <a:srgbClr val="FF3300"/>
                </a:solidFill>
              </a:rPr>
              <a:t>секреції</a:t>
            </a:r>
            <a:r>
              <a:rPr lang="ru-RU" i="1" dirty="0" smtClean="0">
                <a:solidFill>
                  <a:srgbClr val="FF3300"/>
                </a:solidFill>
              </a:rPr>
              <a:t>: </a:t>
            </a:r>
            <a:r>
              <a:rPr lang="ru-RU" i="1" dirty="0">
                <a:solidFill>
                  <a:srgbClr val="FF3300"/>
                </a:solidFill>
              </a:rPr>
              <a:t>тимус</a:t>
            </a:r>
            <a:br>
              <a:rPr lang="ru-RU" i="1" dirty="0">
                <a:solidFill>
                  <a:srgbClr val="FF3300"/>
                </a:solidFill>
              </a:rPr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i="1" dirty="0"/>
              <a:t>Тимус - </a:t>
            </a:r>
            <a:r>
              <a:rPr lang="ru-RU" i="1" dirty="0" err="1"/>
              <a:t>парний</a:t>
            </a:r>
            <a:r>
              <a:rPr lang="ru-RU" i="1" dirty="0"/>
              <a:t> орган, </a:t>
            </a:r>
            <a:r>
              <a:rPr lang="ru-RU" i="1" dirty="0" err="1"/>
              <a:t>центральний</a:t>
            </a:r>
            <a:r>
              <a:rPr lang="ru-RU" i="1" dirty="0"/>
              <a:t> орган </a:t>
            </a:r>
            <a:r>
              <a:rPr lang="ru-RU" i="1" dirty="0" err="1"/>
              <a:t>імунної</a:t>
            </a:r>
            <a:r>
              <a:rPr lang="ru-RU" i="1" dirty="0"/>
              <a:t> </a:t>
            </a:r>
            <a:r>
              <a:rPr lang="ru-RU" i="1" dirty="0" err="1"/>
              <a:t>системи</a:t>
            </a:r>
            <a:r>
              <a:rPr lang="ru-RU" i="1" dirty="0"/>
              <a:t> (разом </a:t>
            </a:r>
            <a:r>
              <a:rPr lang="ru-RU" i="1" dirty="0" err="1"/>
              <a:t>із</a:t>
            </a:r>
            <a:r>
              <a:rPr lang="ru-RU" i="1" dirty="0"/>
              <a:t> </a:t>
            </a:r>
            <a:r>
              <a:rPr lang="ru-RU" i="1" dirty="0" err="1"/>
              <a:t>червоним</a:t>
            </a:r>
            <a:r>
              <a:rPr lang="ru-RU" i="1" dirty="0"/>
              <a:t> </a:t>
            </a:r>
            <a:r>
              <a:rPr lang="ru-RU" i="1" dirty="0" err="1"/>
              <a:t>кістковим</a:t>
            </a:r>
            <a:r>
              <a:rPr lang="ru-RU" i="1" dirty="0"/>
              <a:t> </a:t>
            </a:r>
            <a:r>
              <a:rPr lang="ru-RU" i="1" dirty="0" err="1"/>
              <a:t>мозком</a:t>
            </a:r>
            <a:r>
              <a:rPr lang="ru-RU" i="1" dirty="0"/>
              <a:t>), </a:t>
            </a:r>
            <a:r>
              <a:rPr lang="ru-RU" i="1" dirty="0" err="1"/>
              <a:t>утворює</a:t>
            </a:r>
            <a:r>
              <a:rPr lang="ru-RU" i="1" dirty="0"/>
              <a:t> </a:t>
            </a:r>
            <a:r>
              <a:rPr lang="ru-RU" i="1" dirty="0" err="1"/>
              <a:t>кілька</a:t>
            </a:r>
            <a:r>
              <a:rPr lang="ru-RU" i="1" dirty="0"/>
              <a:t> </a:t>
            </a:r>
            <a:r>
              <a:rPr lang="ru-RU" i="1" dirty="0" err="1"/>
              <a:t>гормонів</a:t>
            </a:r>
            <a:r>
              <a:rPr lang="ru-RU" i="1" dirty="0"/>
              <a:t>, </a:t>
            </a:r>
            <a:r>
              <a:rPr lang="ru-RU" i="1" dirty="0" err="1"/>
              <a:t>поліпептидів</a:t>
            </a:r>
            <a:r>
              <a:rPr lang="ru-RU" i="1" dirty="0"/>
              <a:t> за </a:t>
            </a:r>
            <a:r>
              <a:rPr lang="ru-RU" i="1" dirty="0" err="1"/>
              <a:t>хімічною</a:t>
            </a:r>
            <a:r>
              <a:rPr lang="ru-RU" i="1" dirty="0"/>
              <a:t> природою.</a:t>
            </a:r>
          </a:p>
          <a:p>
            <a:endParaRPr lang="ru-RU" i="1" dirty="0"/>
          </a:p>
          <a:p>
            <a:r>
              <a:rPr lang="ru-RU" i="1" dirty="0" err="1"/>
              <a:t>Тимозин</a:t>
            </a:r>
            <a:r>
              <a:rPr lang="ru-RU" i="1" dirty="0"/>
              <a:t> </a:t>
            </a:r>
            <a:r>
              <a:rPr lang="ru-RU" i="1" dirty="0" err="1"/>
              <a:t>регулює</a:t>
            </a:r>
            <a:r>
              <a:rPr lang="ru-RU" i="1" dirty="0"/>
              <a:t> </a:t>
            </a:r>
            <a:r>
              <a:rPr lang="ru-RU" i="1" dirty="0" err="1"/>
              <a:t>вуглеводний</a:t>
            </a:r>
            <a:r>
              <a:rPr lang="ru-RU" i="1" dirty="0"/>
              <a:t> та </a:t>
            </a:r>
            <a:r>
              <a:rPr lang="ru-RU" i="1" dirty="0" err="1"/>
              <a:t>кальцієвий</a:t>
            </a:r>
            <a:r>
              <a:rPr lang="ru-RU" i="1" dirty="0"/>
              <a:t> </a:t>
            </a:r>
            <a:r>
              <a:rPr lang="ru-RU" i="1" dirty="0" err="1"/>
              <a:t>обмін</a:t>
            </a:r>
            <a:r>
              <a:rPr lang="ru-RU" i="1" dirty="0"/>
              <a:t>.</a:t>
            </a:r>
          </a:p>
          <a:p>
            <a:endParaRPr lang="ru-RU" i="1" dirty="0"/>
          </a:p>
          <a:p>
            <a:r>
              <a:rPr lang="ru-RU" i="1" dirty="0" err="1"/>
              <a:t>Лімфоцитостимулюючий</a:t>
            </a:r>
            <a:r>
              <a:rPr lang="ru-RU" i="1" dirty="0"/>
              <a:t> гормон </a:t>
            </a:r>
            <a:r>
              <a:rPr lang="ru-RU" i="1" dirty="0" err="1"/>
              <a:t>стимулює</a:t>
            </a:r>
            <a:r>
              <a:rPr lang="ru-RU" i="1" dirty="0"/>
              <a:t> </a:t>
            </a:r>
            <a:r>
              <a:rPr lang="ru-RU" i="1" dirty="0" err="1"/>
              <a:t>лімфопоез</a:t>
            </a:r>
            <a:r>
              <a:rPr lang="ru-RU" i="1" dirty="0"/>
              <a:t>.</a:t>
            </a:r>
            <a:endParaRPr lang="uk-UA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9918"/>
            <a:ext cx="3888433" cy="4391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3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309832"/>
          </a:xfrm>
        </p:spPr>
        <p:txBody>
          <a:bodyPr/>
          <a:lstStyle/>
          <a:p>
            <a:r>
              <a:rPr lang="ru-RU" i="1" dirty="0" err="1" smtClean="0">
                <a:solidFill>
                  <a:srgbClr val="FF3300"/>
                </a:solidFill>
              </a:rPr>
              <a:t>Залози</a:t>
            </a:r>
            <a:r>
              <a:rPr lang="ru-RU" i="1" dirty="0" smtClean="0">
                <a:solidFill>
                  <a:srgbClr val="FF3300"/>
                </a:solidFill>
              </a:rPr>
              <a:t> </a:t>
            </a:r>
            <a:r>
              <a:rPr lang="ru-RU" i="1" dirty="0" err="1" smtClean="0">
                <a:solidFill>
                  <a:srgbClr val="FF3300"/>
                </a:solidFill>
              </a:rPr>
              <a:t>внутрішної</a:t>
            </a:r>
            <a:r>
              <a:rPr lang="ru-RU" i="1" dirty="0" smtClean="0">
                <a:solidFill>
                  <a:srgbClr val="FF3300"/>
                </a:solidFill>
              </a:rPr>
              <a:t> </a:t>
            </a:r>
            <a:r>
              <a:rPr lang="ru-RU" i="1" dirty="0" err="1" smtClean="0">
                <a:solidFill>
                  <a:srgbClr val="FF3300"/>
                </a:solidFill>
              </a:rPr>
              <a:t>секреції</a:t>
            </a:r>
            <a:r>
              <a:rPr lang="ru-RU" i="1" dirty="0" smtClean="0">
                <a:solidFill>
                  <a:srgbClr val="FF3300"/>
                </a:solidFill>
              </a:rPr>
              <a:t>: </a:t>
            </a:r>
            <a:r>
              <a:rPr lang="ru-RU" i="1" dirty="0" err="1" smtClean="0">
                <a:solidFill>
                  <a:srgbClr val="FF3300"/>
                </a:solidFill>
              </a:rPr>
              <a:t>епіфіз</a:t>
            </a:r>
            <a:r>
              <a:rPr lang="ru-RU" i="1" dirty="0">
                <a:solidFill>
                  <a:srgbClr val="FF3300"/>
                </a:solidFill>
              </a:rPr>
              <a:t/>
            </a:r>
            <a:br>
              <a:rPr lang="ru-RU" i="1" dirty="0">
                <a:solidFill>
                  <a:srgbClr val="FF3300"/>
                </a:solidFill>
              </a:rPr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Епіфіз</a:t>
            </a:r>
            <a:r>
              <a:rPr lang="ru-RU" dirty="0"/>
              <a:t> (</a:t>
            </a:r>
            <a:r>
              <a:rPr lang="ru-RU" dirty="0" err="1"/>
              <a:t>шишкоподібна</a:t>
            </a:r>
            <a:r>
              <a:rPr lang="ru-RU" dirty="0"/>
              <a:t> </a:t>
            </a:r>
            <a:r>
              <a:rPr lang="ru-RU" dirty="0" err="1"/>
              <a:t>залоза</a:t>
            </a:r>
            <a:r>
              <a:rPr lang="ru-RU" dirty="0"/>
              <a:t>) </a:t>
            </a:r>
            <a:r>
              <a:rPr lang="ru-RU" dirty="0" err="1"/>
              <a:t>секретує</a:t>
            </a:r>
            <a:r>
              <a:rPr lang="ru-RU" dirty="0"/>
              <a:t> </a:t>
            </a:r>
            <a:r>
              <a:rPr lang="ru-RU" dirty="0" err="1"/>
              <a:t>мелатонін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впливаючи</a:t>
            </a:r>
            <a:r>
              <a:rPr lang="ru-RU" dirty="0"/>
              <a:t> на </a:t>
            </a:r>
            <a:r>
              <a:rPr lang="ru-RU" dirty="0" err="1"/>
              <a:t>гіпоталамус</a:t>
            </a:r>
            <a:r>
              <a:rPr lang="ru-RU" dirty="0"/>
              <a:t> та </a:t>
            </a:r>
            <a:r>
              <a:rPr lang="ru-RU" dirty="0" err="1"/>
              <a:t>гіпофіз</a:t>
            </a:r>
            <a:r>
              <a:rPr lang="ru-RU" dirty="0"/>
              <a:t>, </a:t>
            </a:r>
            <a:r>
              <a:rPr lang="ru-RU" dirty="0" err="1"/>
              <a:t>блокує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. </a:t>
            </a:r>
            <a:r>
              <a:rPr lang="ru-RU" dirty="0" err="1"/>
              <a:t>Секреція</a:t>
            </a:r>
            <a:r>
              <a:rPr lang="ru-RU" dirty="0"/>
              <a:t> </a:t>
            </a:r>
            <a:r>
              <a:rPr lang="ru-RU" dirty="0" err="1"/>
              <a:t>мелатоніну</a:t>
            </a:r>
            <a:r>
              <a:rPr lang="ru-RU" dirty="0"/>
              <a:t> </a:t>
            </a:r>
            <a:r>
              <a:rPr lang="ru-RU" dirty="0" err="1"/>
              <a:t>гальмується</a:t>
            </a:r>
            <a:r>
              <a:rPr lang="ru-RU" dirty="0"/>
              <a:t> </a:t>
            </a:r>
            <a:r>
              <a:rPr lang="ru-RU" dirty="0" err="1"/>
              <a:t>збільшенням</a:t>
            </a:r>
            <a:r>
              <a:rPr lang="ru-RU" dirty="0"/>
              <a:t> </a:t>
            </a:r>
            <a:r>
              <a:rPr lang="ru-RU" dirty="0" err="1"/>
              <a:t>світлового</a:t>
            </a:r>
            <a:r>
              <a:rPr lang="ru-RU" dirty="0"/>
              <a:t> дня, тому </a:t>
            </a:r>
            <a:r>
              <a:rPr lang="ru-RU" dirty="0" err="1"/>
              <a:t>навесні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розмірів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залоз</a:t>
            </a:r>
            <a:r>
              <a:rPr lang="ru-RU" dirty="0"/>
              <a:t> та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у </a:t>
            </a:r>
            <a:r>
              <a:rPr lang="ru-RU" dirty="0" err="1"/>
              <a:t>птахів</a:t>
            </a:r>
            <a:r>
              <a:rPr lang="ru-RU" dirty="0"/>
              <a:t> та </a:t>
            </a:r>
            <a:r>
              <a:rPr lang="ru-RU" dirty="0" err="1"/>
              <a:t>ссавців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сезонним</a:t>
            </a:r>
            <a:r>
              <a:rPr lang="ru-RU" dirty="0"/>
              <a:t> </a:t>
            </a:r>
            <a:r>
              <a:rPr lang="ru-RU" dirty="0" err="1"/>
              <a:t>розвитком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19" y="1556792"/>
            <a:ext cx="3964186" cy="25762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26948"/>
            <a:ext cx="4104456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9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0"/>
            <a:ext cx="6588125" cy="6858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FFFF66"/>
                </a:solidFill>
              </a:rPr>
              <a:t>Функция </a:t>
            </a:r>
            <a:r>
              <a:rPr lang="ru-RU" sz="2400" b="1" dirty="0" err="1">
                <a:solidFill>
                  <a:srgbClr val="FFFF66"/>
                </a:solidFill>
              </a:rPr>
              <a:t>пинеалоцитов</a:t>
            </a:r>
            <a:r>
              <a:rPr lang="ru-RU" sz="2400" b="1" dirty="0">
                <a:solidFill>
                  <a:srgbClr val="FFFF66"/>
                </a:solidFill>
              </a:rPr>
              <a:t> имеет четкий суточный ритм: ночью синтезируется мелатонин, днем - серотонин. Этот ритм связан с освещенностью, при этом свет вызывает угнетение синтеза мелатонина. </a:t>
            </a:r>
          </a:p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FFFF66"/>
                </a:solidFill>
              </a:rPr>
              <a:t>Воздействие осуществляется при участии гипоталамуса. В настоящее время считают, что эпифиз регулирует функцию половых желез, в первую очередь половое созревание, а также выполняет роль "биологических часов", которые регулируют циркадианные </a:t>
            </a:r>
            <a:r>
              <a:rPr lang="ru-RU" sz="2400" b="1" dirty="0" err="1">
                <a:solidFill>
                  <a:srgbClr val="FFFF66"/>
                </a:solidFill>
              </a:rPr>
              <a:t>ритмы.Продукция</a:t>
            </a:r>
            <a:r>
              <a:rPr lang="ru-RU" sz="2400" b="1" dirty="0">
                <a:solidFill>
                  <a:srgbClr val="FFFF66"/>
                </a:solidFill>
              </a:rPr>
              <a:t> серотонина существенно преобладает в дневное время. При этом солнечный свет переключает эпифиз с образования мелатонина на синтез серотонина, что ведет к пробуждению и бодрствованию организма (серотонин является активатором многих биологических процессов). </a:t>
            </a:r>
          </a:p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FFFF66"/>
                </a:solidFill>
              </a:rPr>
              <a:t>термин «</a:t>
            </a:r>
            <a:r>
              <a:rPr lang="ru-RU" sz="2400" b="1" dirty="0" err="1">
                <a:solidFill>
                  <a:srgbClr val="FFFF66"/>
                </a:solidFill>
              </a:rPr>
              <a:t>хронотип</a:t>
            </a:r>
            <a:r>
              <a:rPr lang="ru-RU" sz="2400" b="1" dirty="0">
                <a:solidFill>
                  <a:srgbClr val="FFFF66"/>
                </a:solidFill>
              </a:rPr>
              <a:t>» ввёл Ухтомский</a:t>
            </a:r>
          </a:p>
          <a:p>
            <a:pPr>
              <a:lnSpc>
                <a:spcPct val="80000"/>
              </a:lnSpc>
            </a:pPr>
            <a:endParaRPr lang="ru-RU" sz="2400" dirty="0"/>
          </a:p>
        </p:txBody>
      </p:sp>
      <p:pic>
        <p:nvPicPr>
          <p:cNvPr id="234500" name="Picture 4" descr="im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5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dirty="0"/>
              <a:t>Однією з найбільш характерних рис, властивих епіфізу, є здатність трансформувати нервові імпульси, що надходять від сітківки ока, в інкреторний процес.</a:t>
            </a:r>
          </a:p>
          <a:p>
            <a:pPr>
              <a:lnSpc>
                <a:spcPct val="90000"/>
              </a:lnSpc>
            </a:pPr>
            <a:r>
              <a:rPr lang="uk-UA" dirty="0"/>
              <a:t>В епіфізі утворюються кілька біологічно активних </a:t>
            </a:r>
            <a:r>
              <a:rPr lang="uk-UA" dirty="0" err="1"/>
              <a:t>сполук</a:t>
            </a:r>
            <a:r>
              <a:rPr lang="uk-UA" dirty="0"/>
              <a:t>, найважливіші з яких дві: серотонін та його похідне - </a:t>
            </a:r>
            <a:r>
              <a:rPr lang="uk-UA" dirty="0" err="1"/>
              <a:t>мелатонін</a:t>
            </a:r>
            <a:r>
              <a:rPr lang="uk-UA" dirty="0"/>
              <a:t> (обидві сполуки утворюються з амінокислоти триптофану). </a:t>
            </a:r>
            <a:r>
              <a:rPr lang="uk-UA" dirty="0" err="1"/>
              <a:t>Мелатонін</a:t>
            </a:r>
            <a:r>
              <a:rPr lang="uk-UA" dirty="0"/>
              <a:t> та серотонін через кровоносну систему та церебральну рідину надходять у гіпоталамус, де модулюють утворення </a:t>
            </a:r>
            <a:r>
              <a:rPr lang="uk-UA" dirty="0" err="1"/>
              <a:t>рилізинг</a:t>
            </a:r>
            <a:r>
              <a:rPr lang="uk-UA" dirty="0"/>
              <a:t>-гормонів залежно від освітленості.</a:t>
            </a:r>
            <a:endParaRPr lang="ru-RU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579438"/>
          </a:xfrm>
        </p:spPr>
        <p:txBody>
          <a:bodyPr anchorCtr="0">
            <a:spAutoFit/>
          </a:bodyPr>
          <a:lstStyle/>
          <a:p>
            <a:r>
              <a:rPr lang="ru-RU" sz="3200" dirty="0" err="1" smtClean="0">
                <a:solidFill>
                  <a:srgbClr val="FF99FF"/>
                </a:solidFill>
              </a:rPr>
              <a:t>Епіфіз</a:t>
            </a:r>
            <a:r>
              <a:rPr lang="ru-RU" sz="3200" dirty="0" smtClean="0">
                <a:solidFill>
                  <a:srgbClr val="FF99FF"/>
                </a:solidFill>
              </a:rPr>
              <a:t> та </a:t>
            </a:r>
            <a:r>
              <a:rPr lang="ru-RU" sz="3200" dirty="0" err="1" smtClean="0">
                <a:solidFill>
                  <a:srgbClr val="FF99FF"/>
                </a:solidFill>
              </a:rPr>
              <a:t>освітленість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23757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52963" y="1600200"/>
            <a:ext cx="4033837" cy="4495800"/>
          </a:xfrm>
        </p:spPr>
        <p:txBody>
          <a:bodyPr/>
          <a:lstStyle/>
          <a:p>
            <a:endParaRPr lang="ru-RU" sz="2800"/>
          </a:p>
        </p:txBody>
      </p:sp>
      <p:graphicFrame>
        <p:nvGraphicFramePr>
          <p:cNvPr id="237572" name="Object 7"/>
          <p:cNvGraphicFramePr>
            <a:graphicFrameLocks noGrp="1" noChangeAspect="1"/>
          </p:cNvGraphicFramePr>
          <p:nvPr>
            <p:ph type="clipArt" sz="half" idx="4294967295"/>
          </p:nvPr>
        </p:nvGraphicFramePr>
        <p:xfrm>
          <a:off x="0" y="649288"/>
          <a:ext cx="9144000" cy="620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Точечный рисунок" r:id="rId3" imgW="3153215" imgH="2952381" progId="Paint.Picture">
                  <p:embed/>
                </p:oleObj>
              </mc:Choice>
              <mc:Fallback>
                <p:oleObj name="Точечный рисунок" r:id="rId3" imgW="3153215" imgH="29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9288"/>
                        <a:ext cx="9144000" cy="620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57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2725"/>
            <a:ext cx="9144000" cy="519113"/>
          </a:xfrm>
        </p:spPr>
        <p:txBody>
          <a:bodyPr anchorCtr="0">
            <a:spAutoFit/>
          </a:bodyPr>
          <a:lstStyle/>
          <a:p>
            <a:r>
              <a:rPr lang="ru-RU" sz="2800" dirty="0" err="1" smtClean="0">
                <a:solidFill>
                  <a:srgbClr val="FF99FF"/>
                </a:solidFill>
              </a:rPr>
              <a:t>Сприйняття</a:t>
            </a:r>
            <a:r>
              <a:rPr lang="ru-RU" sz="2800" dirty="0" smtClean="0">
                <a:solidFill>
                  <a:srgbClr val="FF99FF"/>
                </a:solidFill>
              </a:rPr>
              <a:t> </a:t>
            </a:r>
            <a:r>
              <a:rPr lang="ru-RU" sz="2800" dirty="0" err="1" smtClean="0">
                <a:solidFill>
                  <a:srgbClr val="FF99FF"/>
                </a:solidFill>
              </a:rPr>
              <a:t>світла</a:t>
            </a:r>
            <a:r>
              <a:rPr lang="ru-RU" sz="2800" dirty="0" smtClean="0">
                <a:solidFill>
                  <a:srgbClr val="FF99FF"/>
                </a:solidFill>
              </a:rPr>
              <a:t> та </a:t>
            </a:r>
            <a:r>
              <a:rPr lang="ru-RU" sz="2800" dirty="0" err="1" smtClean="0">
                <a:solidFill>
                  <a:srgbClr val="FF99FF"/>
                </a:solidFill>
              </a:rPr>
              <a:t>гормони</a:t>
            </a:r>
            <a:r>
              <a:rPr lang="ru-RU" sz="2800" dirty="0" smtClean="0">
                <a:solidFill>
                  <a:srgbClr val="FF99FF"/>
                </a:solidFill>
              </a:rPr>
              <a:t> </a:t>
            </a:r>
            <a:r>
              <a:rPr lang="ru-RU" sz="2800" dirty="0" err="1" smtClean="0">
                <a:solidFill>
                  <a:srgbClr val="FF99FF"/>
                </a:solidFill>
              </a:rPr>
              <a:t>епіфізу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23859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36613"/>
            <a:ext cx="3841750" cy="5472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8596" name="Объект 1"/>
          <p:cNvSpPr>
            <a:spLocks noGrp="1"/>
          </p:cNvSpPr>
          <p:nvPr>
            <p:ph sz="half" idx="4294967295"/>
          </p:nvPr>
        </p:nvSpPr>
        <p:spPr>
          <a:xfrm>
            <a:off x="4246563" y="765175"/>
            <a:ext cx="4897437" cy="6092825"/>
          </a:xfrm>
        </p:spPr>
        <p:txBody>
          <a:bodyPr/>
          <a:lstStyle/>
          <a:p>
            <a:endParaRPr lang="ru-RU" sz="2800" dirty="0"/>
          </a:p>
          <a:p>
            <a:r>
              <a:rPr lang="ru-RU" sz="2800" dirty="0" err="1">
                <a:solidFill>
                  <a:srgbClr val="FFFF66"/>
                </a:solidFill>
              </a:rPr>
              <a:t>Зазначений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зв'язок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епіфіза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із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зором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забезпечує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йому</a:t>
            </a:r>
            <a:r>
              <a:rPr lang="ru-RU" sz="2800" dirty="0">
                <a:solidFill>
                  <a:srgbClr val="FFFF66"/>
                </a:solidFill>
              </a:rPr>
              <a:t> участь у </a:t>
            </a:r>
            <a:r>
              <a:rPr lang="ru-RU" sz="2800" dirty="0" err="1">
                <a:solidFill>
                  <a:srgbClr val="FFFF66"/>
                </a:solidFill>
              </a:rPr>
              <a:t>регуляції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навколодобових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ритмів</a:t>
            </a:r>
            <a:r>
              <a:rPr lang="ru-RU" sz="2800" dirty="0">
                <a:solidFill>
                  <a:srgbClr val="FFFF66"/>
                </a:solidFill>
              </a:rPr>
              <a:t>.</a:t>
            </a:r>
          </a:p>
          <a:p>
            <a:endParaRPr lang="ru-RU" sz="2800" dirty="0">
              <a:solidFill>
                <a:srgbClr val="FFFF66"/>
              </a:solidFill>
            </a:endParaRPr>
          </a:p>
          <a:p>
            <a:r>
              <a:rPr lang="ru-RU" sz="2800" dirty="0" err="1">
                <a:solidFill>
                  <a:srgbClr val="FFFF66"/>
                </a:solidFill>
              </a:rPr>
              <a:t>Недарма</a:t>
            </a:r>
            <a:r>
              <a:rPr lang="ru-RU" sz="2800" dirty="0">
                <a:solidFill>
                  <a:srgbClr val="FFFF66"/>
                </a:solidFill>
              </a:rPr>
              <a:t> з </a:t>
            </a:r>
            <a:r>
              <a:rPr lang="ru-RU" sz="2800" dirty="0" err="1">
                <a:solidFill>
                  <a:srgbClr val="FFFF66"/>
                </a:solidFill>
              </a:rPr>
              <a:t>давніх-давен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говорять</a:t>
            </a:r>
            <a:r>
              <a:rPr lang="ru-RU" sz="2800" dirty="0">
                <a:solidFill>
                  <a:srgbClr val="FFFF66"/>
                </a:solidFill>
              </a:rPr>
              <a:t> про </a:t>
            </a:r>
            <a:r>
              <a:rPr lang="ru-RU" sz="2800" dirty="0" err="1">
                <a:solidFill>
                  <a:srgbClr val="FFFF66"/>
                </a:solidFill>
              </a:rPr>
              <a:t>епіфіз</a:t>
            </a:r>
            <a:r>
              <a:rPr lang="ru-RU" sz="2800" dirty="0">
                <a:solidFill>
                  <a:srgbClr val="FFFF66"/>
                </a:solidFill>
              </a:rPr>
              <a:t>, як про </a:t>
            </a:r>
            <a:r>
              <a:rPr lang="ru-RU" sz="2800" dirty="0" err="1">
                <a:solidFill>
                  <a:srgbClr val="FFFF66"/>
                </a:solidFill>
              </a:rPr>
              <a:t>третє</a:t>
            </a:r>
            <a:r>
              <a:rPr lang="ru-RU" sz="2800" dirty="0">
                <a:solidFill>
                  <a:srgbClr val="FFFF66"/>
                </a:solidFill>
              </a:rPr>
              <a:t> око, </a:t>
            </a:r>
            <a:r>
              <a:rPr lang="ru-RU" sz="2800" dirty="0" err="1">
                <a:solidFill>
                  <a:srgbClr val="FFFF66"/>
                </a:solidFill>
              </a:rPr>
              <a:t>розташоване</a:t>
            </a:r>
            <a:r>
              <a:rPr lang="ru-RU" sz="2800" dirty="0">
                <a:solidFill>
                  <a:srgbClr val="FFFF66"/>
                </a:solidFill>
              </a:rPr>
              <a:t> на </a:t>
            </a:r>
            <a:r>
              <a:rPr lang="ru-RU" sz="2800" dirty="0" err="1">
                <a:solidFill>
                  <a:srgbClr val="FFFF66"/>
                </a:solidFill>
              </a:rPr>
              <a:t>тім'ячці</a:t>
            </a:r>
            <a:r>
              <a:rPr lang="ru-RU" sz="2800" dirty="0">
                <a:solidFill>
                  <a:srgbClr val="FFFF66"/>
                </a:solidFill>
              </a:rPr>
              <a:t>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377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r>
              <a:rPr lang="uk-UA" sz="3600" dirty="0" smtClean="0"/>
              <a:t>Регуляція активності епіфізу світлом</a:t>
            </a:r>
            <a:endParaRPr lang="ru-RU" sz="3600" dirty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836613"/>
            <a:ext cx="7235825" cy="6021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FFFF66"/>
                </a:solidFill>
              </a:rPr>
              <a:t>Основным стимулятором выработки мелатонина является медиатор адренергических нейронов норадреналин (через b-адренергические рецепторы </a:t>
            </a:r>
            <a:r>
              <a:rPr lang="ru-RU" sz="2400" b="1" dirty="0" err="1">
                <a:solidFill>
                  <a:srgbClr val="FFFF66"/>
                </a:solidFill>
              </a:rPr>
              <a:t>пинеалоцитов</a:t>
            </a:r>
            <a:r>
              <a:rPr lang="ru-RU" sz="2400" b="1" dirty="0">
                <a:solidFill>
                  <a:srgbClr val="FFFF66"/>
                </a:solidFill>
              </a:rPr>
              <a:t>). Световой сигнал передается не только по путям зрительной сенсорной системы, но и к </a:t>
            </a:r>
            <a:r>
              <a:rPr lang="ru-RU" sz="2400" b="1" dirty="0" err="1">
                <a:solidFill>
                  <a:srgbClr val="FFFF66"/>
                </a:solidFill>
              </a:rPr>
              <a:t>преганглионарным</a:t>
            </a:r>
            <a:r>
              <a:rPr lang="ru-RU" sz="2400" b="1" dirty="0">
                <a:solidFill>
                  <a:srgbClr val="FFFF66"/>
                </a:solidFill>
              </a:rPr>
              <a:t> волокнам в верхний шейный симпатический узел. Часть отростков последнего, в свою очередь, доходит до клеток эпифиза. Свет ингибирует выброс норадреналина симпатическими нервами, контактирующими с </a:t>
            </a:r>
            <a:r>
              <a:rPr lang="ru-RU" sz="2400" b="1" dirty="0" err="1">
                <a:solidFill>
                  <a:srgbClr val="FFFF66"/>
                </a:solidFill>
              </a:rPr>
              <a:t>пинеалоцитами</a:t>
            </a:r>
            <a:r>
              <a:rPr lang="ru-RU" sz="2400" b="1" dirty="0">
                <a:solidFill>
                  <a:srgbClr val="FFFF66"/>
                </a:solidFill>
              </a:rPr>
              <a:t> эпифиза. Таким путем свет тормозит образование мелатонина, в результате чего увеличивается секреция серотонина. Напротив, в темноте образование норадреналина, а значит и мелатонина повышается. </a:t>
            </a:r>
            <a:endParaRPr lang="ru-RU" sz="2400" b="1" dirty="0">
              <a:solidFill>
                <a:srgbClr val="FFFF66"/>
              </a:solidFill>
            </a:endParaRPr>
          </a:p>
        </p:txBody>
      </p:sp>
      <p:pic>
        <p:nvPicPr>
          <p:cNvPr id="2396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2016125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0644" name="Picture 4" descr="%D1%81%D1%83%D1%82%D0%BE%D1%87%D0%BD%D1%8B%D0%B9-%D1%80%D0%B8%D1%82%D0%BC-%D0%BC%D0%B5%D0%BB%D0%B0%D1%82%D0%BE%D0%BD%D0%B8%D0%BD%D0%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8975725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0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3500438"/>
          </a:xfrm>
        </p:spPr>
        <p:txBody>
          <a:bodyPr/>
          <a:lstStyle/>
          <a:p>
            <a:r>
              <a:rPr lang="uk-UA" dirty="0"/>
              <a:t>Крім впливу на гіпоталамус, </a:t>
            </a:r>
            <a:r>
              <a:rPr lang="uk-UA" dirty="0" err="1"/>
              <a:t>мелатонін</a:t>
            </a:r>
            <a:r>
              <a:rPr lang="uk-UA" dirty="0"/>
              <a:t> надає і прямий вплив на гіпофіз, що гальмує: під його впливом гальмується секреція </a:t>
            </a:r>
            <a:r>
              <a:rPr lang="uk-UA" dirty="0" err="1"/>
              <a:t>гонадотропінів</a:t>
            </a:r>
            <a:r>
              <a:rPr lang="uk-UA" dirty="0"/>
              <a:t>, гормонів росту, </a:t>
            </a:r>
            <a:r>
              <a:rPr lang="uk-UA" dirty="0" err="1"/>
              <a:t>тиреотропного</a:t>
            </a:r>
            <a:r>
              <a:rPr lang="uk-UA" dirty="0"/>
              <a:t> гормону, АКТГ.</a:t>
            </a:r>
            <a:endParaRPr lang="ru-RU" sz="3600" dirty="0"/>
          </a:p>
        </p:txBody>
      </p:sp>
      <p:pic>
        <p:nvPicPr>
          <p:cNvPr id="241668" name="Picture 4" descr="Fbnw-AHid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8785225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2617</TotalTime>
  <Words>5771</Words>
  <Application>Microsoft Office PowerPoint</Application>
  <PresentationFormat>Экран (4:3)</PresentationFormat>
  <Paragraphs>334</Paragraphs>
  <Slides>113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28" baseType="lpstr">
      <vt:lpstr>Arial</vt:lpstr>
      <vt:lpstr>Arial Narrow</vt:lpstr>
      <vt:lpstr>Arial Unicode MS</vt:lpstr>
      <vt:lpstr>Calibri</vt:lpstr>
      <vt:lpstr>Consolas</vt:lpstr>
      <vt:lpstr>Corbel</vt:lpstr>
      <vt:lpstr>Segoe UI</vt:lpstr>
      <vt:lpstr>Symbol</vt:lpstr>
      <vt:lpstr>Tahoma</vt:lpstr>
      <vt:lpstr>Times New Roman</vt:lpstr>
      <vt:lpstr>Wingdings</vt:lpstr>
      <vt:lpstr>Wingdings 2</vt:lpstr>
      <vt:lpstr>Wingdings 3</vt:lpstr>
      <vt:lpstr>Метро</vt:lpstr>
      <vt:lpstr>Точечный рисунок</vt:lpstr>
      <vt:lpstr> Приватна ендокринологія </vt:lpstr>
      <vt:lpstr>Регуляція кальцієвого гомеостазу </vt:lpstr>
      <vt:lpstr>Презентация PowerPoint</vt:lpstr>
      <vt:lpstr>Презентация PowerPoint</vt:lpstr>
      <vt:lpstr>Біологічний ефект кальцитоніну </vt:lpstr>
      <vt:lpstr>Презентация PowerPoint</vt:lpstr>
      <vt:lpstr>Презентация PowerPoint</vt:lpstr>
      <vt:lpstr>Презентация PowerPoint</vt:lpstr>
      <vt:lpstr>КАЛЬЦИТОНіН</vt:lpstr>
      <vt:lpstr>Презентация PowerPoint</vt:lpstr>
      <vt:lpstr>Презентация PowerPoint</vt:lpstr>
      <vt:lpstr>Перетворення вітаміну D та його  вплив на обмін кальцію</vt:lpstr>
      <vt:lpstr>Презентация PowerPoint</vt:lpstr>
      <vt:lpstr>Презентация PowerPoint</vt:lpstr>
      <vt:lpstr>ЦНС та ендокрин-на система організму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Статеві гормони – метаболічні гормони</vt:lpstr>
      <vt:lpstr>СТАТЕВІ ГОРМОНИ</vt:lpstr>
      <vt:lpstr>Хімія статевих гормонів</vt:lpstr>
      <vt:lpstr>Презентация PowerPoint</vt:lpstr>
      <vt:lpstr>Презентация PowerPoint</vt:lpstr>
      <vt:lpstr>Функція андрогенів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Статеві гормони та стать </vt:lpstr>
      <vt:lpstr>Презентация PowerPoint</vt:lpstr>
      <vt:lpstr>Механізми регуляції</vt:lpstr>
      <vt:lpstr>Статеві гормони у жінок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Динаміка гормонів в крові жінки</vt:lpstr>
      <vt:lpstr>Презентация PowerPoint</vt:lpstr>
      <vt:lpstr>Презентация PowerPoint</vt:lpstr>
      <vt:lpstr>Презентация PowerPoint</vt:lpstr>
      <vt:lpstr>Гестагени</vt:lpstr>
      <vt:lpstr>Презентация PowerPoint</vt:lpstr>
      <vt:lpstr>Презентация PowerPoint</vt:lpstr>
      <vt:lpstr>Гормони яєчника та плаценти в період вагітності</vt:lpstr>
      <vt:lpstr>Презентация PowerPoint</vt:lpstr>
      <vt:lpstr>Функція гормонів в организмі іншої статі</vt:lpstr>
      <vt:lpstr>Феромони</vt:lpstr>
      <vt:lpstr>Презентация PowerPoint</vt:lpstr>
      <vt:lpstr>Презентация PowerPoint</vt:lpstr>
      <vt:lpstr>Презентация PowerPoint</vt:lpstr>
      <vt:lpstr>Статеві гормони наднирників</vt:lpstr>
      <vt:lpstr>Презентация PowerPoint</vt:lpstr>
      <vt:lpstr>Презентация PowerPoint</vt:lpstr>
      <vt:lpstr>Глюкокортикоїди</vt:lpstr>
      <vt:lpstr>Гормони кори наднирників </vt:lpstr>
      <vt:lpstr>НАДНИРНИКИ</vt:lpstr>
      <vt:lpstr>Циркадіанний ритм продукції кортизолу </vt:lpstr>
      <vt:lpstr>Мінералкортикоїди</vt:lpstr>
      <vt:lpstr>Презентация PowerPoint</vt:lpstr>
      <vt:lpstr>Гормони мозкової речовини наднирників</vt:lpstr>
      <vt:lpstr>Регуляція синтезу та секреції</vt:lpstr>
      <vt:lpstr>Презентация PowerPoint</vt:lpstr>
      <vt:lpstr>Наднирники та стрес</vt:lpstr>
      <vt:lpstr>Презентация PowerPoint</vt:lpstr>
      <vt:lpstr>Гормони щитоподібної залози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Гормони щитоподібної залози ріст та розвиток</vt:lpstr>
      <vt:lpstr>Щитоподібна залоза </vt:lpstr>
      <vt:lpstr>Гормони щитоподібної залози</vt:lpstr>
      <vt:lpstr>Вплив тироксину</vt:lpstr>
      <vt:lpstr>Презентация PowerPoint</vt:lpstr>
      <vt:lpstr>Презентация PowerPoint</vt:lpstr>
      <vt:lpstr>Гормони підшлункової залози</vt:lpstr>
      <vt:lpstr>Презентация PowerPoint</vt:lpstr>
      <vt:lpstr>Підшлункова залоза та секреція інсуліну</vt:lpstr>
      <vt:lpstr>Зворотній позитивний звязок «субстрат-гормон» (глюкоза-інсулін)</vt:lpstr>
      <vt:lpstr>Функціональна организація острівців підшлункової залози</vt:lpstr>
      <vt:lpstr>Взаємодія гормонів острівця </vt:lpstr>
      <vt:lpstr>Гіпоталамус та нейрогіпофіз</vt:lpstr>
      <vt:lpstr>Гормони нейрогіпофізу</vt:lpstr>
      <vt:lpstr>Серце. Натрійуретичний   гормон предсердь</vt:lpstr>
      <vt:lpstr>Біосинтез </vt:lpstr>
      <vt:lpstr>Фізіологічний ефект</vt:lpstr>
      <vt:lpstr>Залози внутрішньої секреції: тимус </vt:lpstr>
      <vt:lpstr>Залози внутрішної секреції: епіфіз </vt:lpstr>
      <vt:lpstr>Презентация PowerPoint</vt:lpstr>
      <vt:lpstr>Презентация PowerPoint</vt:lpstr>
      <vt:lpstr>Епіфіз та освітленість</vt:lpstr>
      <vt:lpstr>Сприйняття світла та гормони епіфізу </vt:lpstr>
      <vt:lpstr>Регуляція активності епіфізу світлом</vt:lpstr>
      <vt:lpstr>Презентация PowerPoint</vt:lpstr>
      <vt:lpstr>Презентация PowerPoint</vt:lpstr>
      <vt:lpstr>Епіфіз – біологічний годинник</vt:lpstr>
      <vt:lpstr>Презентация PowerPoint</vt:lpstr>
      <vt:lpstr>Нирки</vt:lpstr>
      <vt:lpstr>Шлунково-кишковий тракт</vt:lpstr>
      <vt:lpstr>ЛЕПТИН - ГОРМОН ГОЛОДу та йоГО РОЛЬ В схудненні (лептос, в переводе с греческого — стройный) </vt:lpstr>
      <vt:lpstr>Презентация PowerPoint</vt:lpstr>
      <vt:lpstr>За що відповідає голос лептін? Лептин, також відомий як «гормон нагоди» або «гомон голоду», був відкритий в 1994 році в процесі проведення наукових експериментів з мишами. Дане відкриття буквально підштовхнуло вчених до ведення багаточисельних досліджень жирової тканини, а саме, ендокринної функції, яку вона виконує.</vt:lpstr>
      <vt:lpstr>cтимулиpуeт cимпaтичecкую нepвную cиcтeму, пoвышaя apтepиaльнoe дaвлeниe и чacтoту cepдeчныx coкpaщeний; пoдaвляeт aппeтит; нopмaлизуeт мeнcтpуaльную функцию; cпocoбcтвуeт нopмaльнoму paзвитию нepвныx oкoнчaний в гипoтaлaмуce; peгулиpуeт кoличecтвo упoтpeблeннoй пищи; пoвышaeт зaтpaты энepгии чeлoвeкa; oбecпeчивaeт пoддepжaниe oптимaльнoгo энepгeтичecкoгo бaлaнca мeжду пoпoлнeниeм кaлopий и иx пoтepeй; увeличивaeт зaxвaт глюкoзы клeткaми из кpoви; coвмecтнo c пoлoвыми гopмoнaми зaпуcкaeт нaчaлo пoлoвoгo coзpeвaния, a тaкжe peгулиpуeт пpoдoлжитeльнocть oпpeдeлeнныx eгo пepиoдoв; oкaзывaeт вoздeйcтвиe нa уpoвeнь чувcтвитeльнocти ткaнeй opгaнизмa к инcулину.</vt:lpstr>
      <vt:lpstr>Презентация PowerPoint</vt:lpstr>
      <vt:lpstr>Грелін сигналізує головному мозку про те, що організм потребує їжі, є грелін: чим більше почуття голоду відчуває людина, тим вищий у крові рівень цього гормону. Але відразу після їди його кількість знижується і на перший план виходить лептин, гормон, який відповідає за відчуття насичення. Так, грелін та лептин взаємно доповнюють один одного і при їх правильному співвідношенні такі недуги, як ожиріння чи анорексія не розвиваються.</vt:lpstr>
      <vt:lpstr>Виробляють грелін клітини шлунка та у меншій кількості інші відділи шлунково-кишкового тракту. Також незначна частина синтезується в дугоподібному ядрі гіпоталамуса (відділ головного мозку, який тісно пов'язаний з нервовою системою та регулює діяльність гормонів, що виробляються організмом).</vt:lpstr>
      <vt:lpstr>Чинить грелін стимулюючий вплив на вироблення соматропіну, гормону росту, що виробляється в гіпофізі (ендокринна залоза, за допомогою якої гіпоталамус керує роботою гормонів). Також грелін впливає на синтез гормонів пролактину, який у жінок відповідає за вироблення молока, адренокортикотропіну (АКТГ), що регулює синтез гормонів наднирковими залозами, та вазопресину, що є єдиним гормоном, що регулює виведення води нирками.</vt:lpstr>
      <vt:lpstr>Грелін тісно взаємодіє з гіпокампом, частиною головного мозку, що відповідає за формування емоцій, пам'яті, допомагає адаптуватись при змінах навколишнього середовища. Також гормон розширює судини і регулює артеріальний тиск, попереджаючи ішемію, має протизапальні характеристики. Крім того, гормон пригнічує активність репродуктивної функції, регулює цикл сну/неспання та різні поведінкові реакції.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Частная эндокринология</dc:title>
  <dc:creator>Филимонов</dc:creator>
  <cp:lastModifiedBy>Пользователь</cp:lastModifiedBy>
  <cp:revision>189</cp:revision>
  <dcterms:created xsi:type="dcterms:W3CDTF">2012-10-10T08:49:19Z</dcterms:created>
  <dcterms:modified xsi:type="dcterms:W3CDTF">2022-04-30T12:03:34Z</dcterms:modified>
</cp:coreProperties>
</file>