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58" r:id="rId5"/>
    <p:sldId id="257" r:id="rId6"/>
    <p:sldId id="259" r:id="rId7"/>
    <p:sldId id="260" r:id="rId8"/>
    <p:sldId id="262"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725C5"/>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EB477E7-4BC7-4817-9BBD-BBE27119B428}" type="datetimeFigureOut">
              <a:rPr lang="ru-RU" smtClean="0"/>
              <a:pPr/>
              <a:t>04.03.2025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AABB33C-81A9-462D-AE11-21ACAB4F9EB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725C5"/>
            </a:gs>
            <a:gs pos="50000">
              <a:schemeClr val="accent1">
                <a:tint val="44500"/>
                <a:satMod val="160000"/>
              </a:schemeClr>
            </a:gs>
            <a:gs pos="100000">
              <a:schemeClr val="accent1">
                <a:tint val="23500"/>
                <a:satMod val="160000"/>
              </a:schemeClr>
            </a:gs>
          </a:gsLst>
          <a:lin ang="189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477E7-4BC7-4817-9BBD-BBE27119B428}" type="datetimeFigureOut">
              <a:rPr lang="ru-RU" smtClean="0"/>
              <a:pPr/>
              <a:t>04.03.2025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BB33C-81A9-462D-AE11-21ACAB4F9EB9}"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28596" y="500042"/>
            <a:ext cx="8072494" cy="5138758"/>
          </a:xfrm>
        </p:spPr>
        <p:txBody>
          <a:bodyPr>
            <a:normAutofit/>
          </a:bodyPr>
          <a:lstStyle/>
          <a:p>
            <a:pPr algn="just"/>
            <a:endParaRPr lang="uk-UA" dirty="0" smtClean="0">
              <a:solidFill>
                <a:schemeClr val="tx1"/>
              </a:solidFill>
              <a:latin typeface="Times New Roman" pitchFamily="18" charset="0"/>
              <a:cs typeface="Times New Roman" pitchFamily="18" charset="0"/>
            </a:endParaRPr>
          </a:p>
          <a:p>
            <a:pPr algn="just"/>
            <a:endParaRPr lang="uk-UA" dirty="0">
              <a:solidFill>
                <a:schemeClr val="tx1"/>
              </a:solidFill>
              <a:latin typeface="Times New Roman" pitchFamily="18" charset="0"/>
              <a:cs typeface="Times New Roman" pitchFamily="18" charset="0"/>
            </a:endParaRPr>
          </a:p>
        </p:txBody>
      </p:sp>
      <p:sp>
        <p:nvSpPr>
          <p:cNvPr id="4" name="Скругленный прямоугольник 3"/>
          <p:cNvSpPr/>
          <p:nvPr/>
        </p:nvSpPr>
        <p:spPr>
          <a:xfrm>
            <a:off x="4643438" y="214290"/>
            <a:ext cx="3929090" cy="235745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smtClean="0">
                <a:solidFill>
                  <a:schemeClr val="tx1"/>
                </a:solidFill>
                <a:latin typeface="Times New Roman" pitchFamily="18" charset="0"/>
                <a:cs typeface="Times New Roman" pitchFamily="18" charset="0"/>
              </a:rPr>
              <a:t>Платник податку має право на зменшення суми загального місячного оподатковуваного доходу, отримуваного від одного роботодавця у вигляді зарплати, на суму ПСП, як передбачено в п. 169.1 ПКУ.</a:t>
            </a:r>
            <a:endParaRPr lang="uk-UA" dirty="0">
              <a:solidFill>
                <a:schemeClr val="tx1"/>
              </a:solidFill>
            </a:endParaRPr>
          </a:p>
        </p:txBody>
      </p:sp>
      <p:sp>
        <p:nvSpPr>
          <p:cNvPr id="5" name="Скругленный прямоугольник 4"/>
          <p:cNvSpPr/>
          <p:nvPr/>
        </p:nvSpPr>
        <p:spPr>
          <a:xfrm>
            <a:off x="214282" y="2857496"/>
            <a:ext cx="8786842" cy="157163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smtClean="0">
                <a:solidFill>
                  <a:schemeClr val="tx1"/>
                </a:solidFill>
                <a:latin typeface="Times New Roman" pitchFamily="18" charset="0"/>
                <a:cs typeface="Times New Roman" pitchFamily="18" charset="0"/>
              </a:rPr>
              <a:t>ПСП застосовують до доходу (у вигляді зарплати), нарахованого на користь платника податку протягом звітного податкового місяця, якщо розмір такого доходу не перевищує суми, яка дорівнює розміру місячного прожиткового мінімуму, діючого для працездатної особи станом на 1 січня звітного податкового року, помноженого на 1,4 й округленого до найближчих 10 </a:t>
            </a:r>
            <a:r>
              <a:rPr lang="uk-UA" dirty="0" err="1" smtClean="0">
                <a:solidFill>
                  <a:schemeClr val="tx1"/>
                </a:solidFill>
                <a:latin typeface="Times New Roman" pitchFamily="18" charset="0"/>
                <a:cs typeface="Times New Roman" pitchFamily="18" charset="0"/>
              </a:rPr>
              <a:t>грн</a:t>
            </a:r>
            <a:r>
              <a:rPr lang="uk-UA" dirty="0" smtClean="0">
                <a:solidFill>
                  <a:schemeClr val="tx1"/>
                </a:solidFill>
                <a:latin typeface="Times New Roman" pitchFamily="18" charset="0"/>
                <a:cs typeface="Times New Roman" pitchFamily="18" charset="0"/>
              </a:rPr>
              <a:t> (пп. 169.4.1 ПКУ).</a:t>
            </a:r>
            <a:endParaRPr lang="uk-UA" dirty="0">
              <a:solidFill>
                <a:schemeClr val="tx1"/>
              </a:solidFill>
            </a:endParaRPr>
          </a:p>
        </p:txBody>
      </p:sp>
      <p:sp>
        <p:nvSpPr>
          <p:cNvPr id="6" name="Скругленный прямоугольник 5"/>
          <p:cNvSpPr/>
          <p:nvPr/>
        </p:nvSpPr>
        <p:spPr>
          <a:xfrm>
            <a:off x="142844" y="4786322"/>
            <a:ext cx="5072098" cy="17859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smtClean="0">
                <a:solidFill>
                  <a:schemeClr val="tx1"/>
                </a:solidFill>
                <a:latin typeface="Times New Roman" pitchFamily="18" charset="0"/>
                <a:cs typeface="Times New Roman" pitchFamily="18" charset="0"/>
              </a:rPr>
              <a:t>Якщо </a:t>
            </a:r>
            <a:r>
              <a:rPr lang="uk-UA" b="1" dirty="0" smtClean="0">
                <a:solidFill>
                  <a:schemeClr val="tx1"/>
                </a:solidFill>
                <a:latin typeface="Times New Roman" pitchFamily="18" charset="0"/>
                <a:cs typeface="Times New Roman" pitchFamily="18" charset="0"/>
              </a:rPr>
              <a:t>розмір прожиткового мінімуму для працездатної особи станом на </a:t>
            </a:r>
            <a:r>
              <a:rPr lang="uk-UA" b="1" dirty="0" smtClean="0">
                <a:solidFill>
                  <a:schemeClr val="tx1"/>
                </a:solidFill>
                <a:latin typeface="Times New Roman" pitchFamily="18" charset="0"/>
                <a:cs typeface="Times New Roman" pitchFamily="18" charset="0"/>
              </a:rPr>
              <a:t>01.01.2025 </a:t>
            </a:r>
            <a:r>
              <a:rPr lang="uk-UA" b="1" dirty="0" smtClean="0">
                <a:solidFill>
                  <a:schemeClr val="tx1"/>
                </a:solidFill>
                <a:latin typeface="Times New Roman" pitchFamily="18" charset="0"/>
                <a:cs typeface="Times New Roman" pitchFamily="18" charset="0"/>
              </a:rPr>
              <a:t>дорівнює </a:t>
            </a:r>
            <a:r>
              <a:rPr lang="uk-UA" b="1" dirty="0" smtClean="0">
                <a:solidFill>
                  <a:schemeClr val="tx1"/>
                </a:solidFill>
                <a:latin typeface="Times New Roman" pitchFamily="18" charset="0"/>
                <a:cs typeface="Times New Roman" pitchFamily="18" charset="0"/>
              </a:rPr>
              <a:t>3028 </a:t>
            </a:r>
            <a:r>
              <a:rPr lang="uk-UA" b="1" dirty="0" smtClean="0">
                <a:solidFill>
                  <a:schemeClr val="tx1"/>
                </a:solidFill>
                <a:latin typeface="Times New Roman" pitchFamily="18" charset="0"/>
                <a:cs typeface="Times New Roman" pitchFamily="18" charset="0"/>
              </a:rPr>
              <a:t>грн,</a:t>
            </a:r>
            <a:r>
              <a:rPr lang="uk-UA" dirty="0" smtClean="0">
                <a:solidFill>
                  <a:schemeClr val="tx1"/>
                </a:solidFill>
                <a:latin typeface="Times New Roman" pitchFamily="18" charset="0"/>
                <a:cs typeface="Times New Roman" pitchFamily="18" charset="0"/>
              </a:rPr>
              <a:t> </a:t>
            </a:r>
            <a:r>
              <a:rPr lang="uk-UA" b="1" dirty="0" smtClean="0">
                <a:solidFill>
                  <a:schemeClr val="tx1"/>
                </a:solidFill>
                <a:latin typeface="Times New Roman" pitchFamily="18" charset="0"/>
                <a:cs typeface="Times New Roman" pitchFamily="18" charset="0"/>
              </a:rPr>
              <a:t>граничний дохід для застосування ПСП у </a:t>
            </a:r>
            <a:r>
              <a:rPr lang="uk-UA" b="1" dirty="0" smtClean="0">
                <a:solidFill>
                  <a:schemeClr val="tx1"/>
                </a:solidFill>
                <a:latin typeface="Times New Roman" pitchFamily="18" charset="0"/>
                <a:cs typeface="Times New Roman" pitchFamily="18" charset="0"/>
              </a:rPr>
              <a:t>2024 </a:t>
            </a:r>
            <a:r>
              <a:rPr lang="uk-UA" b="1" dirty="0" smtClean="0">
                <a:solidFill>
                  <a:schemeClr val="tx1"/>
                </a:solidFill>
                <a:latin typeface="Times New Roman" pitchFamily="18" charset="0"/>
                <a:cs typeface="Times New Roman" pitchFamily="18" charset="0"/>
              </a:rPr>
              <a:t>році становитиме</a:t>
            </a:r>
            <a:r>
              <a:rPr lang="uk-UA" dirty="0" smtClean="0">
                <a:solidFill>
                  <a:schemeClr val="tx1"/>
                </a:solidFill>
                <a:latin typeface="Times New Roman" pitchFamily="18" charset="0"/>
                <a:cs typeface="Times New Roman" pitchFamily="18" charset="0"/>
              </a:rPr>
              <a:t>:</a:t>
            </a:r>
          </a:p>
          <a:p>
            <a:pPr algn="just"/>
            <a:endParaRPr lang="uk-UA" i="1" dirty="0" smtClean="0">
              <a:solidFill>
                <a:schemeClr val="tx1"/>
              </a:solidFill>
              <a:latin typeface="Times New Roman" pitchFamily="18" charset="0"/>
              <a:cs typeface="Times New Roman" pitchFamily="18" charset="0"/>
            </a:endParaRPr>
          </a:p>
          <a:p>
            <a:pPr algn="ctr"/>
            <a:r>
              <a:rPr lang="uk-UA" i="1" dirty="0" smtClean="0">
                <a:solidFill>
                  <a:schemeClr val="tx1"/>
                </a:solidFill>
                <a:latin typeface="Times New Roman" pitchFamily="18" charset="0"/>
                <a:cs typeface="Times New Roman" pitchFamily="18" charset="0"/>
              </a:rPr>
              <a:t>3028</a:t>
            </a:r>
            <a:r>
              <a:rPr lang="uk-UA" i="1" dirty="0" smtClean="0">
                <a:solidFill>
                  <a:schemeClr val="tx1"/>
                </a:solidFill>
                <a:latin typeface="Times New Roman" pitchFamily="18" charset="0"/>
                <a:cs typeface="Times New Roman" pitchFamily="18" charset="0"/>
              </a:rPr>
              <a:t> </a:t>
            </a:r>
            <a:r>
              <a:rPr lang="uk-UA" i="1" dirty="0" smtClean="0">
                <a:solidFill>
                  <a:schemeClr val="tx1"/>
                </a:solidFill>
                <a:latin typeface="Times New Roman" pitchFamily="18" charset="0"/>
                <a:cs typeface="Times New Roman" pitchFamily="18" charset="0"/>
              </a:rPr>
              <a:t>грн х 1,4 = </a:t>
            </a:r>
            <a:r>
              <a:rPr lang="uk-UA" i="1" dirty="0" smtClean="0">
                <a:solidFill>
                  <a:schemeClr val="tx1"/>
                </a:solidFill>
                <a:latin typeface="Times New Roman" pitchFamily="18" charset="0"/>
                <a:cs typeface="Times New Roman" pitchFamily="18" charset="0"/>
              </a:rPr>
              <a:t>4239,2 =</a:t>
            </a:r>
            <a:r>
              <a:rPr lang="uk-UA" b="1" i="1" dirty="0" smtClean="0">
                <a:solidFill>
                  <a:schemeClr val="tx1"/>
                </a:solidFill>
                <a:latin typeface="Times New Roman" pitchFamily="18" charset="0"/>
                <a:cs typeface="Times New Roman" pitchFamily="18" charset="0"/>
              </a:rPr>
              <a:t>4240 </a:t>
            </a:r>
            <a:r>
              <a:rPr lang="uk-UA" b="1" i="1" dirty="0" smtClean="0">
                <a:solidFill>
                  <a:schemeClr val="tx1"/>
                </a:solidFill>
                <a:latin typeface="Times New Roman" pitchFamily="18" charset="0"/>
                <a:cs typeface="Times New Roman" pitchFamily="18" charset="0"/>
              </a:rPr>
              <a:t>грн</a:t>
            </a:r>
            <a:r>
              <a:rPr lang="uk-UA" dirty="0" smtClean="0">
                <a:solidFill>
                  <a:schemeClr val="tx1"/>
                </a:solidFill>
                <a:latin typeface="Times New Roman" pitchFamily="18" charset="0"/>
                <a:cs typeface="Times New Roman" pitchFamily="18" charset="0"/>
              </a:rPr>
              <a:t>.</a:t>
            </a:r>
            <a:endParaRPr lang="uk-UA" dirty="0">
              <a:solidFill>
                <a:schemeClr val="tx1"/>
              </a:solidFill>
            </a:endParaRPr>
          </a:p>
        </p:txBody>
      </p:sp>
      <p:sp>
        <p:nvSpPr>
          <p:cNvPr id="7" name="Овальная выноска 6"/>
          <p:cNvSpPr/>
          <p:nvPr/>
        </p:nvSpPr>
        <p:spPr>
          <a:xfrm>
            <a:off x="5429256" y="4500570"/>
            <a:ext cx="3286148" cy="1857388"/>
          </a:xfrm>
          <a:prstGeom prst="wedgeEllipseCallout">
            <a:avLst>
              <a:gd name="adj1" fmla="val -96746"/>
              <a:gd name="adj2" fmla="val 4849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rPr>
              <a:t>Отже, якщо ваш дохід складає за місяць </a:t>
            </a:r>
          </a:p>
          <a:p>
            <a:pPr algn="ctr"/>
            <a:r>
              <a:rPr lang="uk-UA" dirty="0" smtClean="0">
                <a:solidFill>
                  <a:schemeClr val="tx1"/>
                </a:solidFill>
              </a:rPr>
              <a:t>4240 </a:t>
            </a:r>
            <a:r>
              <a:rPr lang="uk-UA" dirty="0" smtClean="0">
                <a:solidFill>
                  <a:schemeClr val="tx1"/>
                </a:solidFill>
              </a:rPr>
              <a:t>грн , то ви маєте право на ПСП!</a:t>
            </a:r>
            <a:endParaRPr lang="ru-RU" dirty="0">
              <a:solidFill>
                <a:schemeClr val="tx1"/>
              </a:solidFill>
            </a:endParaRPr>
          </a:p>
        </p:txBody>
      </p:sp>
      <p:sp>
        <p:nvSpPr>
          <p:cNvPr id="8" name="Пятно 2 7"/>
          <p:cNvSpPr/>
          <p:nvPr/>
        </p:nvSpPr>
        <p:spPr>
          <a:xfrm>
            <a:off x="214282" y="214290"/>
            <a:ext cx="4357718" cy="2786082"/>
          </a:xfrm>
          <a:prstGeom prst="irregularSeal2">
            <a:avLst/>
          </a:prstGeom>
          <a:solidFill>
            <a:schemeClr val="bg1"/>
          </a:solid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solidFill>
                  <a:srgbClr val="FF0000"/>
                </a:solidFill>
              </a:rPr>
              <a:t>ПСП – податкова соціальна пільга</a:t>
            </a:r>
            <a:endParaRPr lang="ru-RU" sz="20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600" b="1" dirty="0" smtClean="0">
                <a:solidFill>
                  <a:srgbClr val="FF0000"/>
                </a:solidFill>
              </a:rPr>
              <a:t>Порушення правил застосування ПСП</a:t>
            </a:r>
            <a:endParaRPr lang="ru-RU" sz="3600" b="1" dirty="0">
              <a:solidFill>
                <a:srgbClr val="FF0000"/>
              </a:solidFill>
            </a:endParaRPr>
          </a:p>
        </p:txBody>
      </p:sp>
      <p:sp>
        <p:nvSpPr>
          <p:cNvPr id="5" name="Скругленный прямоугольник 4"/>
          <p:cNvSpPr/>
          <p:nvPr/>
        </p:nvSpPr>
        <p:spPr>
          <a:xfrm>
            <a:off x="714348" y="1214422"/>
            <a:ext cx="8001056" cy="5357850"/>
          </a:xfrm>
          <a:prstGeom prst="round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1600" dirty="0" smtClean="0">
                <a:solidFill>
                  <a:schemeClr val="tx1"/>
                </a:solidFill>
                <a:latin typeface="Times New Roman" pitchFamily="18" charset="0"/>
                <a:cs typeface="Times New Roman" pitchFamily="18" charset="0"/>
              </a:rPr>
              <a:t>	Працівник, який порушив правила застосування податкової соціальної пільги, зокрема подав заяву за кількома місцями отримання доходів чи під час отримання інших доходів, втрачає право на отримання податкової соціальної пільги за всіма місцями отримання доходу починаючи з місяця, в якому мало місце таке порушення, та закінчуючи місяцем, в якому право на застосування податкової соціальної пільги відновлюється. </a:t>
            </a:r>
          </a:p>
          <a:p>
            <a:pPr algn="just"/>
            <a:r>
              <a:rPr lang="uk-UA" sz="1600" dirty="0" smtClean="0">
                <a:solidFill>
                  <a:schemeClr val="tx1"/>
                </a:solidFill>
                <a:latin typeface="Times New Roman" pitchFamily="18" charset="0"/>
                <a:cs typeface="Times New Roman" pitchFamily="18" charset="0"/>
              </a:rPr>
              <a:t>	Відновити право на застосування податкової соціальної пільги платник податку може шляхом подання заяви про відмову від такої пільги всім роботодавцям із зазначенням місяця, коли відбулося таке порушення, на підставі чого кожний роботодавець нараховує і утримує відповідну суму недоплати податку та штраф у розмірі 100 відсотків суми цієї недоплати за рахунок найближчої виплати доходу такому платнику податку, а у разі, коли сума виплати недостатня, - за рахунок наступних виплат. Якщо сума недоплати та/або штрафу не були утримані податковим агентом за рахунок доходу платника податку, то такі суми включаються до річної податкової декларації такого платника податку. При цьому право на застосування податкової соціальної пільги відновлюється з податкового місяця, що настає за місяцем, в якому сума такої недоплати та штраф повністю погашаються. </a:t>
            </a:r>
            <a:endParaRPr lang="uk-UA" sz="1600"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00166" y="2786058"/>
            <a:ext cx="7358114" cy="2286016"/>
          </a:xfrm>
          <a:prstGeom prst="rect">
            <a:avLst/>
          </a:prstGeom>
          <a:ln w="57150"/>
        </p:spPr>
        <p:style>
          <a:lnRef idx="2">
            <a:schemeClr val="accent2"/>
          </a:lnRef>
          <a:fillRef idx="1">
            <a:schemeClr val="lt1"/>
          </a:fillRef>
          <a:effectRef idx="0">
            <a:schemeClr val="accent2"/>
          </a:effectRef>
          <a:fontRef idx="minor">
            <a:schemeClr val="dk1"/>
          </a:fontRef>
        </p:style>
        <p:txBody>
          <a:bodyPr rtlCol="0" anchor="ctr"/>
          <a:lstStyle/>
          <a:p>
            <a:r>
              <a:rPr lang="uk-UA" sz="2400" dirty="0" smtClean="0">
                <a:solidFill>
                  <a:sysClr val="windowText" lastClr="000000"/>
                </a:solidFill>
              </a:rPr>
              <a:t>заробітної плати, яку платник податку протягом звітного податкового місяця отримує одночасно з доходами у вигляді стипендії, грошового чи майнового (речового) забезпечення учнів, студентів, аспірантів, ординаторів, ад'юнктів, військовослужбовців, що виплачуються з бюджету;</a:t>
            </a:r>
          </a:p>
        </p:txBody>
      </p:sp>
      <p:sp>
        <p:nvSpPr>
          <p:cNvPr id="5" name="Прямоугольник 4"/>
          <p:cNvSpPr/>
          <p:nvPr/>
        </p:nvSpPr>
        <p:spPr>
          <a:xfrm>
            <a:off x="2285984" y="285728"/>
            <a:ext cx="4429156" cy="142876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r>
              <a:rPr lang="uk-UA" sz="2400" b="1" dirty="0" smtClean="0">
                <a:solidFill>
                  <a:schemeClr val="bg1"/>
                </a:solidFill>
              </a:rPr>
              <a:t>Податкова соціальна пільга не може бути застосована до:</a:t>
            </a:r>
          </a:p>
          <a:p>
            <a:r>
              <a:rPr lang="uk-UA" sz="2400" b="1" smtClean="0">
                <a:solidFill>
                  <a:schemeClr val="bg1"/>
                </a:solidFill>
              </a:rPr>
              <a:t>ПКУ (169.2.3)</a:t>
            </a:r>
            <a:endParaRPr lang="uk-UA" sz="2400" b="1" dirty="0">
              <a:solidFill>
                <a:schemeClr val="bg1"/>
              </a:solidFill>
            </a:endParaRPr>
          </a:p>
        </p:txBody>
      </p:sp>
      <p:sp>
        <p:nvSpPr>
          <p:cNvPr id="6" name="Прямоугольник 5"/>
          <p:cNvSpPr/>
          <p:nvPr/>
        </p:nvSpPr>
        <p:spPr>
          <a:xfrm>
            <a:off x="1500166" y="1928802"/>
            <a:ext cx="7286676" cy="642942"/>
          </a:xfrm>
          <a:prstGeom prst="rect">
            <a:avLst/>
          </a:prstGeom>
          <a:ln w="57150"/>
        </p:spPr>
        <p:style>
          <a:lnRef idx="2">
            <a:schemeClr val="accent2"/>
          </a:lnRef>
          <a:fillRef idx="1">
            <a:schemeClr val="lt1"/>
          </a:fillRef>
          <a:effectRef idx="0">
            <a:schemeClr val="accent2"/>
          </a:effectRef>
          <a:fontRef idx="minor">
            <a:schemeClr val="dk1"/>
          </a:fontRef>
        </p:style>
        <p:txBody>
          <a:bodyPr rtlCol="0" anchor="ctr"/>
          <a:lstStyle/>
          <a:p>
            <a:r>
              <a:rPr lang="uk-UA" sz="2400" dirty="0" smtClean="0">
                <a:solidFill>
                  <a:sysClr val="windowText" lastClr="000000"/>
                </a:solidFill>
              </a:rPr>
              <a:t>доходів платника податку, інших ніж заробітна плата</a:t>
            </a:r>
            <a:r>
              <a:rPr lang="uk-UA" sz="2400" dirty="0" smtClean="0"/>
              <a:t>;</a:t>
            </a:r>
          </a:p>
        </p:txBody>
      </p:sp>
      <p:sp>
        <p:nvSpPr>
          <p:cNvPr id="7" name="Прямоугольник 6"/>
          <p:cNvSpPr/>
          <p:nvPr/>
        </p:nvSpPr>
        <p:spPr>
          <a:xfrm>
            <a:off x="1500166" y="5286388"/>
            <a:ext cx="7286676" cy="1357322"/>
          </a:xfrm>
          <a:prstGeom prst="rect">
            <a:avLst/>
          </a:prstGeom>
          <a:ln w="57150"/>
        </p:spPr>
        <p:style>
          <a:lnRef idx="2">
            <a:schemeClr val="accent2"/>
          </a:lnRef>
          <a:fillRef idx="1">
            <a:schemeClr val="lt1"/>
          </a:fillRef>
          <a:effectRef idx="0">
            <a:schemeClr val="accent2"/>
          </a:effectRef>
          <a:fontRef idx="minor">
            <a:schemeClr val="dk1"/>
          </a:fontRef>
        </p:style>
        <p:txBody>
          <a:bodyPr rtlCol="0" anchor="ctr"/>
          <a:lstStyle/>
          <a:p>
            <a:r>
              <a:rPr lang="uk-UA" sz="2400" dirty="0" smtClean="0">
                <a:solidFill>
                  <a:sysClr val="windowText" lastClr="000000"/>
                </a:solidFill>
              </a:rPr>
              <a:t>доходу </a:t>
            </a:r>
            <a:r>
              <a:rPr lang="uk-UA" sz="2400" dirty="0" err="1" smtClean="0">
                <a:solidFill>
                  <a:sysClr val="windowText" lastClr="000000"/>
                </a:solidFill>
              </a:rPr>
              <a:t>самозайнятої</a:t>
            </a:r>
            <a:r>
              <a:rPr lang="uk-UA" sz="2400" dirty="0" smtClean="0">
                <a:solidFill>
                  <a:sysClr val="windowText" lastClr="000000"/>
                </a:solidFill>
              </a:rPr>
              <a:t> особи від провадження  підприємницької діяльності, а також іншої незалежної професійної діяльності.</a:t>
            </a:r>
            <a:endParaRPr lang="uk-UA" sz="2400" dirty="0">
              <a:solidFill>
                <a:sysClr val="windowText" lastClr="000000"/>
              </a:solidFill>
            </a:endParaRPr>
          </a:p>
        </p:txBody>
      </p:sp>
      <p:pic>
        <p:nvPicPr>
          <p:cNvPr id="1026" name="Picture 2" descr="запрет - Создать мем - Meme-arsenal.com"/>
          <p:cNvPicPr>
            <a:picLocks noChangeAspect="1" noChangeArrowheads="1"/>
          </p:cNvPicPr>
          <p:nvPr/>
        </p:nvPicPr>
        <p:blipFill>
          <a:blip r:embed="rId2"/>
          <a:srcRect/>
          <a:stretch>
            <a:fillRect/>
          </a:stretch>
        </p:blipFill>
        <p:spPr bwMode="auto">
          <a:xfrm>
            <a:off x="285720" y="285728"/>
            <a:ext cx="1428760" cy="142876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028" name="Picture 4" descr="ЗАПРЕТ НА ВЪЕЗД – Мигрант.ру | содействие переселению соотечественников"/>
          <p:cNvPicPr>
            <a:picLocks noChangeAspect="1" noChangeArrowheads="1"/>
          </p:cNvPicPr>
          <p:nvPr/>
        </p:nvPicPr>
        <p:blipFill>
          <a:blip r:embed="rId3" cstate="print"/>
          <a:srcRect/>
          <a:stretch>
            <a:fillRect/>
          </a:stretch>
        </p:blipFill>
        <p:spPr bwMode="auto">
          <a:xfrm>
            <a:off x="7358082" y="285728"/>
            <a:ext cx="1492177" cy="142876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030" name="Picture 6" descr="В Курске ищут предпринимателей, работающих, несмотря на запрет » 46ТВ  Курское Интернет Телевидение"/>
          <p:cNvPicPr>
            <a:picLocks noChangeAspect="1" noChangeArrowheads="1"/>
          </p:cNvPicPr>
          <p:nvPr/>
        </p:nvPicPr>
        <p:blipFill>
          <a:blip r:embed="rId4" cstate="print"/>
          <a:srcRect/>
          <a:stretch>
            <a:fillRect/>
          </a:stretch>
        </p:blipFill>
        <p:spPr bwMode="auto">
          <a:xfrm>
            <a:off x="285720" y="2000240"/>
            <a:ext cx="928694" cy="928694"/>
          </a:xfrm>
          <a:prstGeom prst="rect">
            <a:avLst/>
          </a:prstGeom>
          <a:noFill/>
        </p:spPr>
      </p:pic>
      <p:pic>
        <p:nvPicPr>
          <p:cNvPr id="11" name="Picture 6" descr="В Курске ищут предпринимателей, работающих, несмотря на запрет » 46ТВ  Курское Интернет Телевидение"/>
          <p:cNvPicPr>
            <a:picLocks noChangeAspect="1" noChangeArrowheads="1"/>
          </p:cNvPicPr>
          <p:nvPr/>
        </p:nvPicPr>
        <p:blipFill>
          <a:blip r:embed="rId4" cstate="print"/>
          <a:srcRect/>
          <a:stretch>
            <a:fillRect/>
          </a:stretch>
        </p:blipFill>
        <p:spPr bwMode="auto">
          <a:xfrm>
            <a:off x="357158" y="3500438"/>
            <a:ext cx="928694" cy="928694"/>
          </a:xfrm>
          <a:prstGeom prst="rect">
            <a:avLst/>
          </a:prstGeom>
          <a:noFill/>
        </p:spPr>
      </p:pic>
      <p:pic>
        <p:nvPicPr>
          <p:cNvPr id="14" name="Picture 6" descr="В Курске ищут предпринимателей, работающих, несмотря на запрет » 46ТВ  Курское Интернет Телевидение"/>
          <p:cNvPicPr>
            <a:picLocks noChangeAspect="1" noChangeArrowheads="1"/>
          </p:cNvPicPr>
          <p:nvPr/>
        </p:nvPicPr>
        <p:blipFill>
          <a:blip r:embed="rId4" cstate="print"/>
          <a:srcRect/>
          <a:stretch>
            <a:fillRect/>
          </a:stretch>
        </p:blipFill>
        <p:spPr bwMode="auto">
          <a:xfrm>
            <a:off x="357158" y="5429264"/>
            <a:ext cx="928694" cy="92869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857224" y="4643446"/>
            <a:ext cx="8001056" cy="200028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3600" dirty="0" smtClean="0"/>
              <a:t>то застосовують одну з пільг за тією підставою, яка передбачає найбільший розмір</a:t>
            </a:r>
            <a:endParaRPr lang="uk-UA" sz="3600" dirty="0"/>
          </a:p>
        </p:txBody>
      </p:sp>
      <p:sp>
        <p:nvSpPr>
          <p:cNvPr id="5" name="Скругленный прямоугольник 4"/>
          <p:cNvSpPr/>
          <p:nvPr/>
        </p:nvSpPr>
        <p:spPr>
          <a:xfrm>
            <a:off x="1142976" y="357166"/>
            <a:ext cx="7072362" cy="142876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uk-UA" sz="3600" dirty="0" smtClean="0"/>
              <a:t>Якщо працівник має право на ПСП із двох або більше підстав</a:t>
            </a:r>
            <a:endParaRPr lang="uk-UA" sz="3600" dirty="0"/>
          </a:p>
        </p:txBody>
      </p:sp>
      <p:sp>
        <p:nvSpPr>
          <p:cNvPr id="6" name="Овальная выноска 5"/>
          <p:cNvSpPr/>
          <p:nvPr/>
        </p:nvSpPr>
        <p:spPr>
          <a:xfrm>
            <a:off x="4357686" y="2500306"/>
            <a:ext cx="4429156" cy="1214446"/>
          </a:xfrm>
          <a:prstGeom prst="wedgeEllipseCallout">
            <a:avLst>
              <a:gd name="adj1" fmla="val -32876"/>
              <a:gd name="adj2" fmla="val 12053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uk-UA" sz="3200" dirty="0" smtClean="0">
                <a:solidFill>
                  <a:schemeClr val="tx1"/>
                </a:solidFill>
              </a:rPr>
              <a:t>пп. 169.3.1 ПКУ</a:t>
            </a:r>
            <a:endParaRPr lang="ru-RU" sz="3200" dirty="0">
              <a:solidFill>
                <a:schemeClr val="tx1"/>
              </a:solidFill>
            </a:endParaRPr>
          </a:p>
        </p:txBody>
      </p:sp>
      <p:pic>
        <p:nvPicPr>
          <p:cNvPr id="22530" name="Picture 2" descr="Слишком много вариантов картинки, стоковые фото Слишком много вариантов |  Depositphotos"/>
          <p:cNvPicPr>
            <a:picLocks noChangeAspect="1" noChangeArrowheads="1"/>
          </p:cNvPicPr>
          <p:nvPr/>
        </p:nvPicPr>
        <p:blipFill>
          <a:blip r:embed="rId2"/>
          <a:srcRect/>
          <a:stretch>
            <a:fillRect/>
          </a:stretch>
        </p:blipFill>
        <p:spPr bwMode="auto">
          <a:xfrm>
            <a:off x="357158" y="1928802"/>
            <a:ext cx="3286116" cy="247554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357158" y="3143248"/>
            <a:ext cx="8286808" cy="192882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850" algn="just" fontAlgn="base">
              <a:spcBef>
                <a:spcPct val="0"/>
              </a:spcBef>
              <a:spcAft>
                <a:spcPct val="0"/>
              </a:spcAft>
            </a:pP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Особливості розрахунку ПСП залежать від категорії платника податку та мінімального прожиткового мінімуму. ПСП надається у розмірі 100%, 150%, 200%. ПСП на 2023 рік:</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lvl="0" indent="450850" algn="just" eaLnBrk="0" fontAlgn="base" hangingPunct="0">
              <a:spcBef>
                <a:spcPct val="0"/>
              </a:spcBef>
              <a:spcAft>
                <a:spcPct val="0"/>
              </a:spcAft>
            </a:pP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100% =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1514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грн. (50% ×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3028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грн.);</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lvl="0" indent="450850" algn="just" eaLnBrk="0" fontAlgn="base" hangingPunct="0">
              <a:spcBef>
                <a:spcPct val="0"/>
              </a:spcBef>
              <a:spcAft>
                <a:spcPct val="0"/>
              </a:spcAft>
            </a:pP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150% =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2271</a:t>
            </a:r>
            <a:r>
              <a:rPr kumimoji="0" lang="uk-UA"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грн. (50% ×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3028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грн. × 150%);</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lvl="0" indent="450850" algn="just" eaLnBrk="0" fontAlgn="base" hangingPunct="0">
              <a:spcBef>
                <a:spcPct val="0"/>
              </a:spcBef>
              <a:spcAft>
                <a:spcPct val="0"/>
              </a:spcAft>
            </a:pP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200% =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3028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грн. (50% ×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3028 </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грн. × 200%).</a:t>
            </a:r>
            <a:endParaRPr kumimoji="0" lang="uk-UA" b="0" i="0" u="none" strike="noStrike" cap="none" normalizeH="0" baseline="0" dirty="0" smtClean="0">
              <a:ln>
                <a:noFill/>
              </a:ln>
              <a:solidFill>
                <a:schemeClr val="tx1"/>
              </a:solidFill>
              <a:effectLst/>
              <a:latin typeface="Times New Roman" pitchFamily="18" charset="0"/>
              <a:cs typeface="Times New Roman" pitchFamily="18" charset="0"/>
            </a:endParaRPr>
          </a:p>
          <a:p>
            <a:pPr algn="just"/>
            <a:endParaRPr lang="uk-UA" dirty="0">
              <a:solidFill>
                <a:schemeClr val="tx1"/>
              </a:solidFill>
              <a:latin typeface="Times New Roman" pitchFamily="18" charset="0"/>
              <a:cs typeface="Times New Roman" pitchFamily="18" charset="0"/>
            </a:endParaRPr>
          </a:p>
        </p:txBody>
      </p:sp>
      <p:sp>
        <p:nvSpPr>
          <p:cNvPr id="8" name="Скругленный прямоугольник 7"/>
          <p:cNvSpPr/>
          <p:nvPr/>
        </p:nvSpPr>
        <p:spPr>
          <a:xfrm>
            <a:off x="214282" y="428604"/>
            <a:ext cx="8786842" cy="7143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Розмір ПСП із року в рік змінюється, оскільки залежить від прожиткового мінімуму.</a:t>
            </a:r>
            <a:endParaRPr lang="uk-UA" dirty="0">
              <a:solidFill>
                <a:schemeClr val="tx1"/>
              </a:solidFill>
              <a:latin typeface="Times New Roman" pitchFamily="18" charset="0"/>
              <a:cs typeface="Times New Roman" pitchFamily="18" charset="0"/>
            </a:endParaRPr>
          </a:p>
        </p:txBody>
      </p:sp>
      <p:sp>
        <p:nvSpPr>
          <p:cNvPr id="9" name="Скругленный прямоугольник 8"/>
          <p:cNvSpPr/>
          <p:nvPr/>
        </p:nvSpPr>
        <p:spPr>
          <a:xfrm>
            <a:off x="285720" y="1357298"/>
            <a:ext cx="1857388" cy="7143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smtClean="0">
                <a:solidFill>
                  <a:schemeClr val="tx1"/>
                </a:solidFill>
                <a:latin typeface="Times New Roman" pitchFamily="18" charset="0"/>
                <a:cs typeface="Times New Roman" pitchFamily="18" charset="0"/>
              </a:rPr>
              <a:t>ПСП </a:t>
            </a:r>
            <a:r>
              <a:rPr lang="ru-RU" dirty="0" err="1" smtClean="0">
                <a:solidFill>
                  <a:schemeClr val="tx1"/>
                </a:solidFill>
                <a:latin typeface="Times New Roman" pitchFamily="18" charset="0"/>
                <a:cs typeface="Times New Roman" pitchFamily="18" charset="0"/>
              </a:rPr>
              <a:t>може</a:t>
            </a:r>
            <a:r>
              <a:rPr lang="ru-RU" dirty="0" smtClean="0">
                <a:solidFill>
                  <a:schemeClr val="tx1"/>
                </a:solidFill>
                <a:latin typeface="Times New Roman" pitchFamily="18" charset="0"/>
                <a:cs typeface="Times New Roman" pitchFamily="18" charset="0"/>
              </a:rPr>
              <a:t> бути</a:t>
            </a:r>
            <a:endParaRPr lang="uk-UA" dirty="0">
              <a:solidFill>
                <a:schemeClr val="tx1"/>
              </a:solidFill>
              <a:latin typeface="Times New Roman" pitchFamily="18" charset="0"/>
              <a:cs typeface="Times New Roman" pitchFamily="18" charset="0"/>
            </a:endParaRPr>
          </a:p>
        </p:txBody>
      </p:sp>
      <p:sp>
        <p:nvSpPr>
          <p:cNvPr id="10" name="Скругленный прямоугольник 9"/>
          <p:cNvSpPr/>
          <p:nvPr/>
        </p:nvSpPr>
        <p:spPr>
          <a:xfrm>
            <a:off x="357158" y="5357826"/>
            <a:ext cx="8286808" cy="1000132"/>
          </a:xfrm>
          <a:prstGeom prst="round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Детальніше ознайомитися з тим, до якої категорії відноситься працівник і на який розмір пільги він має право можна ПКУ п.п.169.1.1</a:t>
            </a:r>
            <a:endParaRPr lang="uk-UA" dirty="0">
              <a:solidFill>
                <a:schemeClr val="tx1"/>
              </a:solidFill>
              <a:latin typeface="Times New Roman" pitchFamily="18" charset="0"/>
              <a:cs typeface="Times New Roman" pitchFamily="18" charset="0"/>
            </a:endParaRPr>
          </a:p>
        </p:txBody>
      </p:sp>
      <p:sp>
        <p:nvSpPr>
          <p:cNvPr id="11" name="Скругленный прямоугольник 10"/>
          <p:cNvSpPr/>
          <p:nvPr/>
        </p:nvSpPr>
        <p:spPr>
          <a:xfrm>
            <a:off x="2857488" y="1428736"/>
            <a:ext cx="1571636" cy="71438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ЗВИЧАЙНА</a:t>
            </a:r>
            <a:endParaRPr lang="uk-UA" b="1" dirty="0">
              <a:solidFill>
                <a:schemeClr val="tx1"/>
              </a:solidFill>
              <a:latin typeface="Times New Roman" pitchFamily="18" charset="0"/>
              <a:cs typeface="Times New Roman" pitchFamily="18" charset="0"/>
            </a:endParaRPr>
          </a:p>
        </p:txBody>
      </p:sp>
      <p:sp>
        <p:nvSpPr>
          <p:cNvPr id="12" name="Скругленный прямоугольник 11"/>
          <p:cNvSpPr/>
          <p:nvPr/>
        </p:nvSpPr>
        <p:spPr>
          <a:xfrm>
            <a:off x="6572264" y="2285992"/>
            <a:ext cx="2286016" cy="71438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МАКСИМАЛЬНА</a:t>
            </a:r>
            <a:endParaRPr lang="uk-UA" b="1" dirty="0">
              <a:solidFill>
                <a:schemeClr val="tx1"/>
              </a:solidFill>
              <a:latin typeface="Times New Roman" pitchFamily="18" charset="0"/>
              <a:cs typeface="Times New Roman" pitchFamily="18" charset="0"/>
            </a:endParaRPr>
          </a:p>
        </p:txBody>
      </p:sp>
      <p:sp>
        <p:nvSpPr>
          <p:cNvPr id="13" name="Скругленный прямоугольник 12"/>
          <p:cNvSpPr/>
          <p:nvPr/>
        </p:nvSpPr>
        <p:spPr>
          <a:xfrm>
            <a:off x="4643438" y="1928802"/>
            <a:ext cx="1857388" cy="71438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b="1" dirty="0" smtClean="0">
                <a:solidFill>
                  <a:schemeClr val="tx1"/>
                </a:solidFill>
                <a:latin typeface="Times New Roman" pitchFamily="18" charset="0"/>
                <a:cs typeface="Times New Roman" pitchFamily="18" charset="0"/>
              </a:rPr>
              <a:t>ПІДВИЩЕНА</a:t>
            </a:r>
            <a:endParaRPr lang="uk-UA" b="1" dirty="0">
              <a:solidFill>
                <a:schemeClr val="tx1"/>
              </a:solidFill>
              <a:latin typeface="Times New Roman" pitchFamily="18" charset="0"/>
              <a:cs typeface="Times New Roman" pitchFamily="18" charset="0"/>
            </a:endParaRPr>
          </a:p>
        </p:txBody>
      </p:sp>
      <p:sp>
        <p:nvSpPr>
          <p:cNvPr id="14" name="Стрелка вправо с вырезом 13"/>
          <p:cNvSpPr/>
          <p:nvPr/>
        </p:nvSpPr>
        <p:spPr>
          <a:xfrm>
            <a:off x="2285984" y="1571612"/>
            <a:ext cx="428628" cy="357190"/>
          </a:xfrm>
          <a:prstGeom prst="notchedRight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1206490441"/>
              </p:ext>
            </p:extLst>
          </p:nvPr>
        </p:nvGraphicFramePr>
        <p:xfrm>
          <a:off x="357158" y="1428736"/>
          <a:ext cx="8572560" cy="4712858"/>
        </p:xfrm>
        <a:graphic>
          <a:graphicData uri="http://schemas.openxmlformats.org/drawingml/2006/table">
            <a:tbl>
              <a:tblPr firstRow="1" bandRow="1">
                <a:tableStyleId>{93296810-A885-4BE3-A3E7-6D5BEEA58F35}</a:tableStyleId>
              </a:tblPr>
              <a:tblGrid>
                <a:gridCol w="2500330">
                  <a:extLst>
                    <a:ext uri="{9D8B030D-6E8A-4147-A177-3AD203B41FA5}">
                      <a16:colId xmlns:a16="http://schemas.microsoft.com/office/drawing/2014/main" val="20000"/>
                    </a:ext>
                  </a:extLst>
                </a:gridCol>
                <a:gridCol w="1571636">
                  <a:extLst>
                    <a:ext uri="{9D8B030D-6E8A-4147-A177-3AD203B41FA5}">
                      <a16:colId xmlns:a16="http://schemas.microsoft.com/office/drawing/2014/main" val="20001"/>
                    </a:ext>
                  </a:extLst>
                </a:gridCol>
                <a:gridCol w="1071570">
                  <a:extLst>
                    <a:ext uri="{9D8B030D-6E8A-4147-A177-3AD203B41FA5}">
                      <a16:colId xmlns:a16="http://schemas.microsoft.com/office/drawing/2014/main" val="20002"/>
                    </a:ext>
                  </a:extLst>
                </a:gridCol>
                <a:gridCol w="2357454">
                  <a:extLst>
                    <a:ext uri="{9D8B030D-6E8A-4147-A177-3AD203B41FA5}">
                      <a16:colId xmlns:a16="http://schemas.microsoft.com/office/drawing/2014/main" val="20003"/>
                    </a:ext>
                  </a:extLst>
                </a:gridCol>
                <a:gridCol w="1071570">
                  <a:extLst>
                    <a:ext uri="{9D8B030D-6E8A-4147-A177-3AD203B41FA5}">
                      <a16:colId xmlns:a16="http://schemas.microsoft.com/office/drawing/2014/main" val="20004"/>
                    </a:ext>
                  </a:extLst>
                </a:gridCol>
              </a:tblGrid>
              <a:tr h="1074971">
                <a:tc>
                  <a:txBody>
                    <a:bodyPr/>
                    <a:lstStyle/>
                    <a:p>
                      <a:pPr algn="ctr"/>
                      <a:r>
                        <a:rPr lang="ru-RU" sz="1600" dirty="0" err="1"/>
                        <a:t>Категорія</a:t>
                      </a:r>
                      <a:r>
                        <a:rPr lang="ru-RU" sz="1600" dirty="0"/>
                        <a:t> </a:t>
                      </a:r>
                      <a:r>
                        <a:rPr lang="ru-RU" sz="1600" dirty="0" err="1"/>
                        <a:t>платника</a:t>
                      </a:r>
                      <a:r>
                        <a:rPr lang="ru-RU" sz="1600" dirty="0"/>
                        <a:t> </a:t>
                      </a:r>
                      <a:endParaRPr lang="ru-RU" sz="1600" dirty="0" smtClean="0"/>
                    </a:p>
                    <a:p>
                      <a:pPr algn="ctr"/>
                      <a:r>
                        <a:rPr lang="ru-RU" sz="1600" dirty="0" err="1" smtClean="0"/>
                        <a:t>податків</a:t>
                      </a:r>
                      <a:endParaRPr lang="ru-RU" sz="1600" dirty="0"/>
                    </a:p>
                  </a:txBody>
                  <a:tcPr marL="0" marR="0" marT="0" marB="0" anchor="ctr"/>
                </a:tc>
                <a:tc>
                  <a:txBody>
                    <a:bodyPr/>
                    <a:lstStyle/>
                    <a:p>
                      <a:pPr algn="ctr"/>
                      <a:r>
                        <a:rPr lang="ru-RU" sz="1600"/>
                        <a:t>Граничний розмір доходу, який надає право на отримання ПСП, грн</a:t>
                      </a:r>
                    </a:p>
                  </a:txBody>
                  <a:tcPr marL="0" marR="0" marT="0" marB="0" anchor="ctr"/>
                </a:tc>
                <a:tc>
                  <a:txBody>
                    <a:bodyPr/>
                    <a:lstStyle/>
                    <a:p>
                      <a:pPr algn="ctr"/>
                      <a:r>
                        <a:rPr lang="ru-RU" sz="1600"/>
                        <a:t>Розмір ПСП, %</a:t>
                      </a:r>
                    </a:p>
                  </a:txBody>
                  <a:tcPr marL="0" marR="0" marT="0" marB="0" anchor="ctr"/>
                </a:tc>
                <a:tc>
                  <a:txBody>
                    <a:bodyPr/>
                    <a:lstStyle/>
                    <a:p>
                      <a:pPr algn="ctr"/>
                      <a:r>
                        <a:rPr lang="ru-RU" sz="1600"/>
                        <a:t>Розмір ПСП, грн</a:t>
                      </a:r>
                    </a:p>
                  </a:txBody>
                  <a:tcPr marL="0" marR="0" marT="0" marB="0" anchor="ctr"/>
                </a:tc>
                <a:tc>
                  <a:txBody>
                    <a:bodyPr/>
                    <a:lstStyle/>
                    <a:p>
                      <a:pPr algn="ctr"/>
                      <a:r>
                        <a:rPr lang="ru-RU" sz="1600"/>
                        <a:t>Підстава</a:t>
                      </a:r>
                    </a:p>
                  </a:txBody>
                  <a:tcPr marL="0" marR="0" marT="0" marB="0" anchor="ctr"/>
                </a:tc>
                <a:extLst>
                  <a:ext uri="{0D108BD9-81ED-4DB2-BD59-A6C34878D82A}">
                    <a16:rowId xmlns:a16="http://schemas.microsoft.com/office/drawing/2014/main" val="10000"/>
                  </a:ext>
                </a:extLst>
              </a:tr>
              <a:tr h="806229">
                <a:tc>
                  <a:txBody>
                    <a:bodyPr/>
                    <a:lstStyle/>
                    <a:p>
                      <a:r>
                        <a:rPr lang="uk-UA" sz="1600" noProof="0" dirty="0" smtClean="0"/>
                        <a:t>Особа, яка утримує двох і більше дітей віком до 18 років</a:t>
                      </a:r>
                      <a:endParaRPr lang="uk-UA" sz="1600" noProof="0" dirty="0"/>
                    </a:p>
                  </a:txBody>
                  <a:tcPr marL="0" marR="0" marT="0" marB="0" anchor="ctr"/>
                </a:tc>
                <a:tc rowSpan="3">
                  <a:txBody>
                    <a:bodyPr/>
                    <a:lstStyle/>
                    <a:p>
                      <a:pPr algn="ctr"/>
                      <a:r>
                        <a:rPr lang="uk-UA" sz="1600" noProof="0" dirty="0" smtClean="0"/>
                        <a:t>Для одного з батьків — </a:t>
                      </a:r>
                      <a:r>
                        <a:rPr lang="uk-UA" sz="1600" noProof="0" dirty="0" smtClean="0"/>
                        <a:t>4240,00 </a:t>
                      </a:r>
                      <a:r>
                        <a:rPr lang="uk-UA" sz="1600" noProof="0" dirty="0" smtClean="0"/>
                        <a:t>х кількість дітей віком до 18 років; для другого з батьків — </a:t>
                      </a:r>
                      <a:r>
                        <a:rPr lang="uk-UA" sz="1600" noProof="0" dirty="0" smtClean="0"/>
                        <a:t>4240,00</a:t>
                      </a:r>
                      <a:endParaRPr lang="uk-UA" sz="1600" noProof="0" dirty="0"/>
                    </a:p>
                  </a:txBody>
                  <a:tcPr marL="0" marR="0" marT="0" marB="0" anchor="ctr"/>
                </a:tc>
                <a:tc>
                  <a:txBody>
                    <a:bodyPr/>
                    <a:lstStyle/>
                    <a:p>
                      <a:pPr algn="ctr"/>
                      <a:r>
                        <a:rPr lang="uk-UA" sz="1600" b="1" noProof="0" dirty="0" smtClean="0"/>
                        <a:t>100</a:t>
                      </a:r>
                      <a:endParaRPr lang="uk-UA" sz="1600" b="1" noProof="0" dirty="0"/>
                    </a:p>
                  </a:txBody>
                  <a:tcPr marL="0" marR="0" marT="0" marB="0" anchor="ctr"/>
                </a:tc>
                <a:tc>
                  <a:txBody>
                    <a:bodyPr/>
                    <a:lstStyle/>
                    <a:p>
                      <a:pPr algn="ctr"/>
                      <a:r>
                        <a:rPr lang="uk-UA" sz="1600" noProof="0" dirty="0" smtClean="0"/>
                        <a:t>1514 </a:t>
                      </a:r>
                      <a:r>
                        <a:rPr lang="uk-UA" sz="1600" noProof="0" dirty="0" smtClean="0"/>
                        <a:t>х кількість дітей віком до 18 років</a:t>
                      </a:r>
                      <a:endParaRPr lang="uk-UA" sz="1600" noProof="0" dirty="0"/>
                    </a:p>
                  </a:txBody>
                  <a:tcPr marL="0" marR="0" marT="0" marB="0" anchor="ctr"/>
                </a:tc>
                <a:tc>
                  <a:txBody>
                    <a:bodyPr/>
                    <a:lstStyle/>
                    <a:p>
                      <a:pPr algn="ctr"/>
                      <a:r>
                        <a:rPr lang="uk-UA" sz="1600" noProof="0" smtClean="0"/>
                        <a:t>пп. 169.1.2 ПКУ</a:t>
                      </a:r>
                      <a:endParaRPr lang="uk-UA" sz="1600" noProof="0"/>
                    </a:p>
                  </a:txBody>
                  <a:tcPr marL="0" marR="0" marT="0" marB="0" anchor="ctr"/>
                </a:tc>
                <a:extLst>
                  <a:ext uri="{0D108BD9-81ED-4DB2-BD59-A6C34878D82A}">
                    <a16:rowId xmlns:a16="http://schemas.microsoft.com/office/drawing/2014/main" val="10001"/>
                  </a:ext>
                </a:extLst>
              </a:tr>
              <a:tr h="1612458">
                <a:tc>
                  <a:txBody>
                    <a:bodyPr/>
                    <a:lstStyle/>
                    <a:p>
                      <a:r>
                        <a:rPr lang="uk-UA" sz="1600" noProof="0" dirty="0" smtClean="0"/>
                        <a:t>Одинока мати (батько), вдова (вдівець) чи опікун, піклувальник, які мають дитину (дітей) до 18 років</a:t>
                      </a:r>
                      <a:endParaRPr lang="uk-UA" sz="1600" noProof="0" dirty="0"/>
                    </a:p>
                  </a:txBody>
                  <a:tcPr marL="0" marR="0" marT="0" marB="0" anchor="ctr"/>
                </a:tc>
                <a:tc vMerge="1">
                  <a:txBody>
                    <a:bodyPr/>
                    <a:lstStyle/>
                    <a:p>
                      <a:endParaRPr lang="ru-RU"/>
                    </a:p>
                  </a:txBody>
                  <a:tcPr/>
                </a:tc>
                <a:tc>
                  <a:txBody>
                    <a:bodyPr/>
                    <a:lstStyle/>
                    <a:p>
                      <a:pPr algn="ctr"/>
                      <a:r>
                        <a:rPr lang="uk-UA" sz="1600" noProof="0" dirty="0" smtClean="0"/>
                        <a:t>150</a:t>
                      </a:r>
                      <a:endParaRPr lang="uk-UA" sz="1600" noProof="0" dirty="0"/>
                    </a:p>
                  </a:txBody>
                  <a:tcPr marL="0" marR="0" marT="0" marB="0" anchor="ctr"/>
                </a:tc>
                <a:tc>
                  <a:txBody>
                    <a:bodyPr/>
                    <a:lstStyle/>
                    <a:p>
                      <a:pPr algn="ctr"/>
                      <a:r>
                        <a:rPr lang="uk-UA" sz="1600" noProof="0" dirty="0" smtClean="0"/>
                        <a:t>2271 </a:t>
                      </a:r>
                      <a:r>
                        <a:rPr lang="uk-UA" sz="1600" noProof="0" dirty="0" smtClean="0"/>
                        <a:t>х кількість дітей віком до 18 років</a:t>
                      </a:r>
                      <a:endParaRPr lang="uk-UA" sz="1600" noProof="0" dirty="0"/>
                    </a:p>
                  </a:txBody>
                  <a:tcPr marL="0" marR="0" marT="0" marB="0" anchor="ctr"/>
                </a:tc>
                <a:tc>
                  <a:txBody>
                    <a:bodyPr/>
                    <a:lstStyle/>
                    <a:p>
                      <a:pPr algn="ctr"/>
                      <a:r>
                        <a:rPr lang="uk-UA" sz="1600" noProof="0" smtClean="0"/>
                        <a:t>пп. «а» пп. 169.1.3 ПКУ</a:t>
                      </a:r>
                      <a:endParaRPr lang="uk-UA" sz="1600" noProof="0"/>
                    </a:p>
                  </a:txBody>
                  <a:tcPr marL="0" marR="0" marT="0" marB="0" anchor="ctr"/>
                </a:tc>
                <a:extLst>
                  <a:ext uri="{0D108BD9-81ED-4DB2-BD59-A6C34878D82A}">
                    <a16:rowId xmlns:a16="http://schemas.microsoft.com/office/drawing/2014/main" val="10002"/>
                  </a:ext>
                </a:extLst>
              </a:tr>
              <a:tr h="1074971">
                <a:tc>
                  <a:txBody>
                    <a:bodyPr/>
                    <a:lstStyle/>
                    <a:p>
                      <a:r>
                        <a:rPr lang="uk-UA" sz="1600" noProof="0" dirty="0" smtClean="0"/>
                        <a:t>Особа, яка утримує дитину з інвалідністю (дітей з інвалідністю) віком до 18 років</a:t>
                      </a:r>
                      <a:endParaRPr lang="uk-UA" sz="1600" noProof="0" dirty="0"/>
                    </a:p>
                  </a:txBody>
                  <a:tcPr marL="0" marR="0" marT="0" marB="0" anchor="ctr"/>
                </a:tc>
                <a:tc vMerge="1">
                  <a:txBody>
                    <a:bodyPr/>
                    <a:lstStyle/>
                    <a:p>
                      <a:endParaRPr lang="ru-RU"/>
                    </a:p>
                  </a:txBody>
                  <a:tcPr/>
                </a:tc>
                <a:tc>
                  <a:txBody>
                    <a:bodyPr/>
                    <a:lstStyle/>
                    <a:p>
                      <a:pPr algn="ctr"/>
                      <a:r>
                        <a:rPr lang="uk-UA" sz="1600" noProof="0" dirty="0" smtClean="0"/>
                        <a:t>150</a:t>
                      </a:r>
                      <a:endParaRPr lang="uk-UA" sz="1600" noProof="0" dirty="0"/>
                    </a:p>
                  </a:txBody>
                  <a:tcPr marL="0" marR="0" marT="0" marB="0" anchor="ctr"/>
                </a:tc>
                <a:tc>
                  <a:txBody>
                    <a:bodyPr/>
                    <a:lstStyle/>
                    <a:p>
                      <a:pPr algn="ctr"/>
                      <a:r>
                        <a:rPr lang="uk-UA" sz="1600" noProof="0" dirty="0" smtClean="0"/>
                        <a:t>2271 </a:t>
                      </a:r>
                      <a:r>
                        <a:rPr lang="uk-UA" sz="1600" noProof="0" dirty="0" smtClean="0"/>
                        <a:t>х кількість дітей з інвалідністю віком до 18 років</a:t>
                      </a:r>
                      <a:endParaRPr lang="uk-UA" sz="1600" noProof="0" dirty="0"/>
                    </a:p>
                  </a:txBody>
                  <a:tcPr marL="0" marR="0" marT="0" marB="0" anchor="ctr"/>
                </a:tc>
                <a:tc>
                  <a:txBody>
                    <a:bodyPr/>
                    <a:lstStyle/>
                    <a:p>
                      <a:pPr algn="ctr"/>
                      <a:r>
                        <a:rPr lang="uk-UA" sz="1600" noProof="0" dirty="0" smtClean="0"/>
                        <a:t>пп. «б» пп. 169.1.3 ПКУ</a:t>
                      </a:r>
                      <a:endParaRPr lang="uk-UA" sz="1600" noProof="0" dirty="0"/>
                    </a:p>
                  </a:txBody>
                  <a:tcPr marL="0" marR="0" marT="0" marB="0" anchor="ctr"/>
                </a:tc>
                <a:extLst>
                  <a:ext uri="{0D108BD9-81ED-4DB2-BD59-A6C34878D82A}">
                    <a16:rowId xmlns:a16="http://schemas.microsoft.com/office/drawing/2014/main" val="10003"/>
                  </a:ext>
                </a:extLst>
              </a:tr>
            </a:tbl>
          </a:graphicData>
        </a:graphic>
      </p:graphicFrame>
      <p:sp>
        <p:nvSpPr>
          <p:cNvPr id="6" name="Скругленный прямоугольник 5"/>
          <p:cNvSpPr/>
          <p:nvPr/>
        </p:nvSpPr>
        <p:spPr>
          <a:xfrm>
            <a:off x="857224" y="214290"/>
            <a:ext cx="7500990" cy="857256"/>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latin typeface="Times New Roman" pitchFamily="18" charset="0"/>
                <a:cs typeface="Times New Roman" pitchFamily="18" charset="0"/>
              </a:rPr>
              <a:t>ПСП У </a:t>
            </a:r>
            <a:r>
              <a:rPr lang="ru-RU" b="1" dirty="0" smtClean="0">
                <a:solidFill>
                  <a:srgbClr val="FF0000"/>
                </a:solidFill>
                <a:latin typeface="Times New Roman" pitchFamily="18" charset="0"/>
                <a:cs typeface="Times New Roman" pitchFamily="18" charset="0"/>
              </a:rPr>
              <a:t>2025 </a:t>
            </a:r>
            <a:r>
              <a:rPr lang="ru-RU" b="1" dirty="0" smtClean="0">
                <a:solidFill>
                  <a:srgbClr val="FF0000"/>
                </a:solidFill>
                <a:latin typeface="Times New Roman" pitchFamily="18" charset="0"/>
                <a:cs typeface="Times New Roman" pitchFamily="18" charset="0"/>
              </a:rPr>
              <a:t>РОЦІ ДЛЯ ПРАЦІВНИКІВ, ЯКІ МАЮТЬ ДІТЕЙ </a:t>
            </a:r>
            <a:endParaRPr lang="uk-UA" dirty="0">
              <a:solidFill>
                <a:srgbClr val="FF000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14282" y="214290"/>
            <a:ext cx="8786842" cy="200026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dirty="0" smtClean="0">
                <a:solidFill>
                  <a:schemeClr val="tx1"/>
                </a:solidFill>
              </a:rPr>
              <a:t>Працівникам, які утримують двох чи більше дітей віком до 18 років, ПСП надають у розрахунку на кожну дитину (пп.169.1.2 ПКУ). </a:t>
            </a:r>
          </a:p>
          <a:p>
            <a:r>
              <a:rPr lang="uk-UA" b="1" dirty="0" smtClean="0">
                <a:solidFill>
                  <a:schemeClr val="tx1"/>
                </a:solidFill>
              </a:rPr>
              <a:t>100% пільга на дітей дорівнює</a:t>
            </a:r>
            <a:r>
              <a:rPr lang="uk-UA" dirty="0" smtClean="0">
                <a:solidFill>
                  <a:schemeClr val="tx1"/>
                </a:solidFill>
              </a:rPr>
              <a:t>: </a:t>
            </a:r>
          </a:p>
          <a:p>
            <a:r>
              <a:rPr lang="uk-UA" dirty="0" smtClean="0">
                <a:solidFill>
                  <a:schemeClr val="tx1"/>
                </a:solidFill>
              </a:rPr>
              <a:t>на 2-х дітей: </a:t>
            </a:r>
            <a:r>
              <a:rPr lang="uk-UA" dirty="0" smtClean="0">
                <a:solidFill>
                  <a:schemeClr val="tx1"/>
                </a:solidFill>
              </a:rPr>
              <a:t>1514,00 </a:t>
            </a:r>
            <a:r>
              <a:rPr lang="uk-UA" dirty="0" smtClean="0">
                <a:solidFill>
                  <a:schemeClr val="tx1"/>
                </a:solidFill>
              </a:rPr>
              <a:t>грн. * 2 </a:t>
            </a:r>
            <a:r>
              <a:rPr lang="uk-UA" dirty="0" err="1" smtClean="0">
                <a:solidFill>
                  <a:schemeClr val="tx1"/>
                </a:solidFill>
              </a:rPr>
              <a:t>діт</a:t>
            </a:r>
            <a:r>
              <a:rPr lang="uk-UA" dirty="0" smtClean="0">
                <a:solidFill>
                  <a:schemeClr val="tx1"/>
                </a:solidFill>
              </a:rPr>
              <a:t>. = </a:t>
            </a:r>
            <a:r>
              <a:rPr lang="uk-UA" dirty="0" smtClean="0">
                <a:solidFill>
                  <a:schemeClr val="tx1"/>
                </a:solidFill>
              </a:rPr>
              <a:t>3028,00 </a:t>
            </a:r>
            <a:r>
              <a:rPr lang="uk-UA" dirty="0" smtClean="0">
                <a:solidFill>
                  <a:schemeClr val="tx1"/>
                </a:solidFill>
              </a:rPr>
              <a:t>грн.</a:t>
            </a:r>
          </a:p>
          <a:p>
            <a:r>
              <a:rPr lang="uk-UA" dirty="0" smtClean="0">
                <a:solidFill>
                  <a:schemeClr val="tx1"/>
                </a:solidFill>
              </a:rPr>
              <a:t>на 3-х дітей: </a:t>
            </a:r>
            <a:r>
              <a:rPr lang="uk-UA" dirty="0" smtClean="0">
                <a:solidFill>
                  <a:schemeClr val="tx1"/>
                </a:solidFill>
              </a:rPr>
              <a:t>1514,00 </a:t>
            </a:r>
            <a:r>
              <a:rPr lang="uk-UA" dirty="0" smtClean="0">
                <a:solidFill>
                  <a:schemeClr val="tx1"/>
                </a:solidFill>
              </a:rPr>
              <a:t>* 3 </a:t>
            </a:r>
            <a:r>
              <a:rPr lang="uk-UA" dirty="0" err="1" smtClean="0">
                <a:solidFill>
                  <a:schemeClr val="tx1"/>
                </a:solidFill>
              </a:rPr>
              <a:t>діт</a:t>
            </a:r>
            <a:r>
              <a:rPr lang="uk-UA" dirty="0" smtClean="0">
                <a:solidFill>
                  <a:schemeClr val="tx1"/>
                </a:solidFill>
              </a:rPr>
              <a:t>. = </a:t>
            </a:r>
            <a:r>
              <a:rPr lang="uk-UA" dirty="0" smtClean="0">
                <a:solidFill>
                  <a:schemeClr val="tx1"/>
                </a:solidFill>
              </a:rPr>
              <a:t>4542,00 </a:t>
            </a:r>
            <a:r>
              <a:rPr lang="uk-UA" dirty="0" smtClean="0">
                <a:solidFill>
                  <a:schemeClr val="tx1"/>
                </a:solidFill>
              </a:rPr>
              <a:t>грн.</a:t>
            </a:r>
          </a:p>
          <a:p>
            <a:r>
              <a:rPr lang="uk-UA" dirty="0" smtClean="0">
                <a:solidFill>
                  <a:schemeClr val="tx1"/>
                </a:solidFill>
              </a:rPr>
              <a:t>на 4-х дітей: </a:t>
            </a:r>
            <a:r>
              <a:rPr lang="uk-UA" dirty="0" smtClean="0">
                <a:solidFill>
                  <a:schemeClr val="tx1"/>
                </a:solidFill>
              </a:rPr>
              <a:t>1514,00 </a:t>
            </a:r>
            <a:r>
              <a:rPr lang="uk-UA" dirty="0" smtClean="0">
                <a:solidFill>
                  <a:schemeClr val="tx1"/>
                </a:solidFill>
              </a:rPr>
              <a:t>* 4 </a:t>
            </a:r>
            <a:r>
              <a:rPr lang="uk-UA" dirty="0" err="1" smtClean="0">
                <a:solidFill>
                  <a:schemeClr val="tx1"/>
                </a:solidFill>
              </a:rPr>
              <a:t>діт</a:t>
            </a:r>
            <a:r>
              <a:rPr lang="uk-UA" dirty="0" smtClean="0">
                <a:solidFill>
                  <a:schemeClr val="tx1"/>
                </a:solidFill>
              </a:rPr>
              <a:t>. = </a:t>
            </a:r>
            <a:r>
              <a:rPr lang="uk-UA" dirty="0" smtClean="0">
                <a:solidFill>
                  <a:schemeClr val="tx1"/>
                </a:solidFill>
              </a:rPr>
              <a:t>6056,00 </a:t>
            </a:r>
            <a:r>
              <a:rPr lang="uk-UA" dirty="0" smtClean="0">
                <a:solidFill>
                  <a:schemeClr val="tx1"/>
                </a:solidFill>
              </a:rPr>
              <a:t>грн.</a:t>
            </a:r>
            <a:endParaRPr lang="uk-UA" dirty="0">
              <a:solidFill>
                <a:schemeClr val="tx1"/>
              </a:solidFill>
            </a:endParaRPr>
          </a:p>
        </p:txBody>
      </p:sp>
      <p:sp>
        <p:nvSpPr>
          <p:cNvPr id="5" name="Скругленный прямоугольник 4"/>
          <p:cNvSpPr/>
          <p:nvPr/>
        </p:nvSpPr>
        <p:spPr>
          <a:xfrm>
            <a:off x="214282" y="4286256"/>
            <a:ext cx="8786842" cy="207170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smtClean="0">
                <a:solidFill>
                  <a:schemeClr val="tx1"/>
                </a:solidFill>
              </a:rPr>
              <a:t>Граничний розмір доходу для отримання податкової соціальної пільги  у </a:t>
            </a:r>
            <a:r>
              <a:rPr lang="uk-UA" dirty="0" smtClean="0">
                <a:solidFill>
                  <a:schemeClr val="tx1"/>
                </a:solidFill>
              </a:rPr>
              <a:t>2025 </a:t>
            </a:r>
            <a:r>
              <a:rPr lang="uk-UA" dirty="0" smtClean="0">
                <a:solidFill>
                  <a:schemeClr val="tx1"/>
                </a:solidFill>
              </a:rPr>
              <a:t>р.  </a:t>
            </a:r>
            <a:r>
              <a:rPr lang="uk-UA" b="1" dirty="0" smtClean="0">
                <a:solidFill>
                  <a:srgbClr val="FF0000"/>
                </a:solidFill>
              </a:rPr>
              <a:t>ОДНОМУ ІЗ БАТЬКІВ</a:t>
            </a:r>
            <a:r>
              <a:rPr lang="uk-UA" dirty="0" smtClean="0">
                <a:solidFill>
                  <a:schemeClr val="tx1"/>
                </a:solidFill>
              </a:rPr>
              <a:t> дорівнює: </a:t>
            </a:r>
          </a:p>
          <a:p>
            <a:pPr algn="just"/>
            <a:r>
              <a:rPr lang="uk-UA" b="1" dirty="0" smtClean="0">
                <a:solidFill>
                  <a:schemeClr val="tx1"/>
                </a:solidFill>
              </a:rPr>
              <a:t>4240</a:t>
            </a:r>
            <a:r>
              <a:rPr lang="uk-UA" b="1" dirty="0" smtClean="0">
                <a:solidFill>
                  <a:schemeClr val="tx1"/>
                </a:solidFill>
              </a:rPr>
              <a:t>,00 </a:t>
            </a:r>
            <a:r>
              <a:rPr lang="uk-UA" b="1" dirty="0" smtClean="0">
                <a:solidFill>
                  <a:schemeClr val="tx1"/>
                </a:solidFill>
              </a:rPr>
              <a:t>грн. * Кількість дітей</a:t>
            </a:r>
            <a:r>
              <a:rPr lang="uk-UA" dirty="0" smtClean="0">
                <a:solidFill>
                  <a:schemeClr val="tx1"/>
                </a:solidFill>
              </a:rPr>
              <a:t> </a:t>
            </a:r>
          </a:p>
          <a:p>
            <a:r>
              <a:rPr lang="uk-UA" b="1" dirty="0" smtClean="0">
                <a:solidFill>
                  <a:schemeClr val="tx1"/>
                </a:solidFill>
              </a:rPr>
              <a:t>Розмір заробітної плати, який дає право на застосування ПСП: </a:t>
            </a:r>
            <a:endParaRPr lang="uk-UA" dirty="0" smtClean="0">
              <a:solidFill>
                <a:schemeClr val="tx1"/>
              </a:solidFill>
            </a:endParaRPr>
          </a:p>
          <a:p>
            <a:r>
              <a:rPr lang="uk-UA" dirty="0" smtClean="0">
                <a:solidFill>
                  <a:schemeClr val="tx1"/>
                </a:solidFill>
              </a:rPr>
              <a:t>на 2-х дітей: </a:t>
            </a:r>
            <a:r>
              <a:rPr lang="uk-UA" dirty="0" smtClean="0">
                <a:solidFill>
                  <a:schemeClr val="tx1"/>
                </a:solidFill>
              </a:rPr>
              <a:t>4240,00 </a:t>
            </a:r>
            <a:r>
              <a:rPr lang="uk-UA" dirty="0" smtClean="0">
                <a:solidFill>
                  <a:schemeClr val="tx1"/>
                </a:solidFill>
              </a:rPr>
              <a:t>* 2 </a:t>
            </a:r>
            <a:r>
              <a:rPr lang="uk-UA" dirty="0" err="1" smtClean="0">
                <a:solidFill>
                  <a:schemeClr val="tx1"/>
                </a:solidFill>
              </a:rPr>
              <a:t>діт</a:t>
            </a:r>
            <a:r>
              <a:rPr lang="uk-UA" dirty="0" smtClean="0">
                <a:solidFill>
                  <a:schemeClr val="tx1"/>
                </a:solidFill>
              </a:rPr>
              <a:t>. = </a:t>
            </a:r>
            <a:r>
              <a:rPr lang="uk-UA" dirty="0" smtClean="0">
                <a:solidFill>
                  <a:schemeClr val="tx1"/>
                </a:solidFill>
              </a:rPr>
              <a:t>8480,00 </a:t>
            </a:r>
            <a:r>
              <a:rPr lang="uk-UA" dirty="0" smtClean="0">
                <a:solidFill>
                  <a:schemeClr val="tx1"/>
                </a:solidFill>
              </a:rPr>
              <a:t>грн.</a:t>
            </a:r>
          </a:p>
          <a:p>
            <a:r>
              <a:rPr lang="uk-UA" dirty="0" smtClean="0">
                <a:solidFill>
                  <a:schemeClr val="tx1"/>
                </a:solidFill>
              </a:rPr>
              <a:t>на 3-х дітей: </a:t>
            </a:r>
            <a:r>
              <a:rPr lang="uk-UA" dirty="0" smtClean="0">
                <a:solidFill>
                  <a:schemeClr val="tx1"/>
                </a:solidFill>
              </a:rPr>
              <a:t>4240,00 </a:t>
            </a:r>
            <a:r>
              <a:rPr lang="uk-UA" dirty="0" smtClean="0">
                <a:solidFill>
                  <a:schemeClr val="tx1"/>
                </a:solidFill>
              </a:rPr>
              <a:t>* 3 </a:t>
            </a:r>
            <a:r>
              <a:rPr lang="uk-UA" dirty="0" err="1" smtClean="0">
                <a:solidFill>
                  <a:schemeClr val="tx1"/>
                </a:solidFill>
              </a:rPr>
              <a:t>діт</a:t>
            </a:r>
            <a:r>
              <a:rPr lang="uk-UA" dirty="0" smtClean="0">
                <a:solidFill>
                  <a:schemeClr val="tx1"/>
                </a:solidFill>
              </a:rPr>
              <a:t>. = </a:t>
            </a:r>
            <a:r>
              <a:rPr lang="uk-UA" dirty="0" smtClean="0">
                <a:solidFill>
                  <a:schemeClr val="tx1"/>
                </a:solidFill>
              </a:rPr>
              <a:t>12720,00 </a:t>
            </a:r>
            <a:r>
              <a:rPr lang="uk-UA" dirty="0" smtClean="0">
                <a:solidFill>
                  <a:schemeClr val="tx1"/>
                </a:solidFill>
              </a:rPr>
              <a:t>грн.</a:t>
            </a:r>
          </a:p>
          <a:p>
            <a:r>
              <a:rPr lang="uk-UA" dirty="0" smtClean="0">
                <a:solidFill>
                  <a:schemeClr val="tx1"/>
                </a:solidFill>
              </a:rPr>
              <a:t>на 4-х дітей: </a:t>
            </a:r>
            <a:r>
              <a:rPr lang="uk-UA" dirty="0" smtClean="0">
                <a:solidFill>
                  <a:schemeClr val="tx1"/>
                </a:solidFill>
              </a:rPr>
              <a:t>424</a:t>
            </a:r>
            <a:r>
              <a:rPr lang="uk-UA" dirty="0" smtClean="0">
                <a:solidFill>
                  <a:schemeClr val="tx1"/>
                </a:solidFill>
              </a:rPr>
              <a:t>0,00 </a:t>
            </a:r>
            <a:r>
              <a:rPr lang="uk-UA" dirty="0" smtClean="0">
                <a:solidFill>
                  <a:schemeClr val="tx1"/>
                </a:solidFill>
              </a:rPr>
              <a:t>* 4 </a:t>
            </a:r>
            <a:r>
              <a:rPr lang="uk-UA" dirty="0" err="1" smtClean="0">
                <a:solidFill>
                  <a:schemeClr val="tx1"/>
                </a:solidFill>
              </a:rPr>
              <a:t>діт</a:t>
            </a:r>
            <a:r>
              <a:rPr lang="uk-UA" dirty="0" smtClean="0">
                <a:solidFill>
                  <a:schemeClr val="tx1"/>
                </a:solidFill>
              </a:rPr>
              <a:t>. = </a:t>
            </a:r>
            <a:r>
              <a:rPr lang="uk-UA" dirty="0" smtClean="0">
                <a:solidFill>
                  <a:schemeClr val="tx1"/>
                </a:solidFill>
              </a:rPr>
              <a:t>16960,00 </a:t>
            </a:r>
            <a:r>
              <a:rPr lang="uk-UA" dirty="0" smtClean="0">
                <a:solidFill>
                  <a:schemeClr val="tx1"/>
                </a:solidFill>
              </a:rPr>
              <a:t>грн.</a:t>
            </a:r>
            <a:endParaRPr lang="uk-UA" dirty="0">
              <a:solidFill>
                <a:schemeClr val="tx1"/>
              </a:solidFill>
            </a:endParaRPr>
          </a:p>
        </p:txBody>
      </p:sp>
      <p:pic>
        <p:nvPicPr>
          <p:cNvPr id="16386" name="Picture 2" descr="3d white people family sitting on sofa stock photo Палочки Искусство, Куклы, Счастливый, Маленькие Подарки, Собачий Силуэт, Здоровье, Белые Люди"/>
          <p:cNvPicPr>
            <a:picLocks noChangeAspect="1" noChangeArrowheads="1"/>
          </p:cNvPicPr>
          <p:nvPr/>
        </p:nvPicPr>
        <p:blipFill>
          <a:blip r:embed="rId2"/>
          <a:srcRect/>
          <a:stretch>
            <a:fillRect/>
          </a:stretch>
        </p:blipFill>
        <p:spPr bwMode="auto">
          <a:xfrm>
            <a:off x="214282" y="2357430"/>
            <a:ext cx="2238375" cy="1866901"/>
          </a:xfrm>
          <a:prstGeom prst="rect">
            <a:avLst/>
          </a:prstGeom>
          <a:noFill/>
        </p:spPr>
      </p:pic>
      <p:sp>
        <p:nvSpPr>
          <p:cNvPr id="7" name="Скругленный прямоугольник 6"/>
          <p:cNvSpPr/>
          <p:nvPr/>
        </p:nvSpPr>
        <p:spPr>
          <a:xfrm>
            <a:off x="2714612" y="2357430"/>
            <a:ext cx="2857520" cy="12858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rPr>
              <a:t>Отримати ПСП можна, якщо ваш дохід буде складатиме</a:t>
            </a:r>
            <a:endParaRPr lang="uk-UA" dirty="0">
              <a:solidFill>
                <a:schemeClr val="tx1"/>
              </a:solidFill>
            </a:endParaRPr>
          </a:p>
        </p:txBody>
      </p:sp>
      <p:sp>
        <p:nvSpPr>
          <p:cNvPr id="8" name="Стрелка вниз 7"/>
          <p:cNvSpPr/>
          <p:nvPr/>
        </p:nvSpPr>
        <p:spPr>
          <a:xfrm>
            <a:off x="3571868" y="3714752"/>
            <a:ext cx="928694" cy="50006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8"/>
          <p:cNvSpPr/>
          <p:nvPr/>
        </p:nvSpPr>
        <p:spPr>
          <a:xfrm>
            <a:off x="5857884" y="2357430"/>
            <a:ext cx="2857520" cy="12858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rPr>
              <a:t>ПСП застосовується лише за одним місцем роботи!</a:t>
            </a:r>
            <a:endParaRPr lang="uk-UA"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14282" y="571480"/>
            <a:ext cx="8786842" cy="6143668"/>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90000"/>
              </a:lnSpc>
            </a:pPr>
            <a:r>
              <a:rPr lang="uk-UA" sz="1400" b="1" dirty="0" smtClean="0">
                <a:solidFill>
                  <a:schemeClr val="tx1"/>
                </a:solidFill>
                <a:latin typeface="Times New Roman" pitchFamily="18" charset="0"/>
                <a:cs typeface="Times New Roman" pitchFamily="18" charset="0"/>
              </a:rPr>
              <a:t>Працівниця вийшла на роботу на умовах неповного робочого часу (0,5 ставки) з відпустки по догляду за дитиною до 3 років. Вона має 2 дітей: одній дитині — 2 роки, другій — 5 років. Посадовий оклад із </a:t>
            </a:r>
            <a:r>
              <a:rPr lang="uk-UA" sz="1400" b="1" dirty="0" smtClean="0">
                <a:solidFill>
                  <a:schemeClr val="tx1"/>
                </a:solidFill>
                <a:latin typeface="Times New Roman" pitchFamily="18" charset="0"/>
                <a:cs typeface="Times New Roman" pitchFamily="18" charset="0"/>
              </a:rPr>
              <a:t>01.01.2025 </a:t>
            </a:r>
            <a:r>
              <a:rPr lang="uk-UA" sz="1400" b="1" dirty="0" smtClean="0">
                <a:solidFill>
                  <a:schemeClr val="tx1"/>
                </a:solidFill>
                <a:latin typeface="Times New Roman" pitchFamily="18" charset="0"/>
                <a:cs typeface="Times New Roman" pitchFamily="18" charset="0"/>
              </a:rPr>
              <a:t>установлено на рівні мінімальної зарплати, інших доплат і надбавок немає.</a:t>
            </a:r>
          </a:p>
          <a:p>
            <a:pPr algn="just">
              <a:lnSpc>
                <a:spcPct val="90000"/>
              </a:lnSpc>
            </a:pPr>
            <a:endParaRPr lang="uk-UA" sz="1400" dirty="0" smtClean="0">
              <a:solidFill>
                <a:schemeClr val="tx1"/>
              </a:solidFill>
              <a:latin typeface="Times New Roman" pitchFamily="18" charset="0"/>
              <a:cs typeface="Times New Roman" pitchFamily="18" charset="0"/>
            </a:endParaRPr>
          </a:p>
          <a:p>
            <a:pPr algn="just">
              <a:lnSpc>
                <a:spcPct val="90000"/>
              </a:lnSpc>
            </a:pPr>
            <a:r>
              <a:rPr lang="uk-UA" sz="1400" dirty="0" smtClean="0">
                <a:solidFill>
                  <a:schemeClr val="tx1"/>
                </a:solidFill>
                <a:latin typeface="Times New Roman" pitchFamily="18" charset="0"/>
                <a:cs typeface="Times New Roman" pitchFamily="18" charset="0"/>
              </a:rPr>
              <a:t>Граничний розмір доходу для застосування ПСП становитиме:</a:t>
            </a:r>
          </a:p>
          <a:p>
            <a:pPr algn="just">
              <a:lnSpc>
                <a:spcPct val="90000"/>
              </a:lnSpc>
            </a:pPr>
            <a:r>
              <a:rPr lang="uk-UA" sz="1400" i="1" dirty="0" smtClean="0">
                <a:solidFill>
                  <a:schemeClr val="tx1"/>
                </a:solidFill>
                <a:latin typeface="Times New Roman" pitchFamily="18" charset="0"/>
                <a:cs typeface="Times New Roman" pitchFamily="18" charset="0"/>
              </a:rPr>
              <a:t>8480 </a:t>
            </a:r>
            <a:r>
              <a:rPr lang="uk-UA" sz="1400" i="1" dirty="0" smtClean="0">
                <a:solidFill>
                  <a:schemeClr val="tx1"/>
                </a:solidFill>
                <a:latin typeface="Times New Roman" pitchFamily="18" charset="0"/>
                <a:cs typeface="Times New Roman" pitchFamily="18" charset="0"/>
              </a:rPr>
              <a:t>грн </a:t>
            </a:r>
            <a:r>
              <a:rPr lang="uk-UA" sz="1400" i="1" dirty="0" smtClean="0">
                <a:solidFill>
                  <a:schemeClr val="tx1"/>
                </a:solidFill>
                <a:latin typeface="Times New Roman" pitchFamily="18" charset="0"/>
                <a:cs typeface="Times New Roman" pitchFamily="18" charset="0"/>
              </a:rPr>
              <a:t>(424</a:t>
            </a:r>
            <a:r>
              <a:rPr lang="uk-UA" sz="1400" i="1" dirty="0" smtClean="0">
                <a:solidFill>
                  <a:schemeClr val="tx1"/>
                </a:solidFill>
                <a:latin typeface="Times New Roman" pitchFamily="18" charset="0"/>
                <a:cs typeface="Times New Roman" pitchFamily="18" charset="0"/>
              </a:rPr>
              <a:t>0</a:t>
            </a:r>
            <a:r>
              <a:rPr lang="uk-UA" sz="1400" i="1" dirty="0" smtClean="0">
                <a:solidFill>
                  <a:schemeClr val="tx1"/>
                </a:solidFill>
                <a:latin typeface="Times New Roman" pitchFamily="18" charset="0"/>
                <a:cs typeface="Times New Roman" pitchFamily="18" charset="0"/>
              </a:rPr>
              <a:t> </a:t>
            </a:r>
            <a:r>
              <a:rPr lang="uk-UA" sz="1400" i="1" dirty="0" smtClean="0">
                <a:solidFill>
                  <a:schemeClr val="tx1"/>
                </a:solidFill>
                <a:latin typeface="Times New Roman" pitchFamily="18" charset="0"/>
                <a:cs typeface="Times New Roman" pitchFamily="18" charset="0"/>
              </a:rPr>
              <a:t>грн х 2)</a:t>
            </a:r>
            <a:r>
              <a:rPr lang="uk-UA" sz="1400" dirty="0" smtClean="0">
                <a:solidFill>
                  <a:schemeClr val="tx1"/>
                </a:solidFill>
                <a:latin typeface="Times New Roman" pitchFamily="18" charset="0"/>
                <a:cs typeface="Times New Roman" pitchFamily="18" charset="0"/>
              </a:rPr>
              <a:t>.</a:t>
            </a:r>
          </a:p>
          <a:p>
            <a:pPr algn="just">
              <a:lnSpc>
                <a:spcPct val="90000"/>
              </a:lnSpc>
            </a:pPr>
            <a:endParaRPr lang="uk-UA" sz="1400" dirty="0" smtClean="0">
              <a:solidFill>
                <a:schemeClr val="tx1"/>
              </a:solidFill>
              <a:latin typeface="Times New Roman" pitchFamily="18" charset="0"/>
              <a:cs typeface="Times New Roman" pitchFamily="18" charset="0"/>
            </a:endParaRPr>
          </a:p>
          <a:p>
            <a:pPr algn="just">
              <a:lnSpc>
                <a:spcPct val="90000"/>
              </a:lnSpc>
            </a:pPr>
            <a:r>
              <a:rPr lang="uk-UA" sz="1400" dirty="0" smtClean="0">
                <a:solidFill>
                  <a:schemeClr val="tx1"/>
                </a:solidFill>
                <a:latin typeface="Times New Roman" pitchFamily="18" charset="0"/>
                <a:cs typeface="Times New Roman" pitchFamily="18" charset="0"/>
              </a:rPr>
              <a:t>Зарплата у січні </a:t>
            </a:r>
            <a:r>
              <a:rPr lang="uk-UA" sz="1400" dirty="0" smtClean="0">
                <a:solidFill>
                  <a:schemeClr val="tx1"/>
                </a:solidFill>
                <a:latin typeface="Times New Roman" pitchFamily="18" charset="0"/>
                <a:cs typeface="Times New Roman" pitchFamily="18" charset="0"/>
              </a:rPr>
              <a:t>2025 </a:t>
            </a:r>
            <a:r>
              <a:rPr lang="uk-UA" sz="1400" dirty="0" smtClean="0">
                <a:solidFill>
                  <a:schemeClr val="tx1"/>
                </a:solidFill>
                <a:latin typeface="Times New Roman" pitchFamily="18" charset="0"/>
                <a:cs typeface="Times New Roman" pitchFamily="18" charset="0"/>
              </a:rPr>
              <a:t>року за повністю відпрацьовану норму робочого часу (0,5 ставки) сягне:</a:t>
            </a:r>
          </a:p>
          <a:p>
            <a:pPr algn="just">
              <a:lnSpc>
                <a:spcPct val="90000"/>
              </a:lnSpc>
            </a:pPr>
            <a:r>
              <a:rPr lang="uk-UA" sz="1400" i="1" dirty="0" smtClean="0">
                <a:solidFill>
                  <a:schemeClr val="tx1"/>
                </a:solidFill>
                <a:latin typeface="Times New Roman" pitchFamily="18" charset="0"/>
                <a:cs typeface="Times New Roman" pitchFamily="18" charset="0"/>
              </a:rPr>
              <a:t>8000 </a:t>
            </a:r>
            <a:r>
              <a:rPr lang="uk-UA" sz="1400" i="1" dirty="0" smtClean="0">
                <a:solidFill>
                  <a:schemeClr val="tx1"/>
                </a:solidFill>
                <a:latin typeface="Times New Roman" pitchFamily="18" charset="0"/>
                <a:cs typeface="Times New Roman" pitchFamily="18" charset="0"/>
              </a:rPr>
              <a:t>грн х 0,5 = </a:t>
            </a:r>
            <a:r>
              <a:rPr lang="uk-UA" sz="1400" b="1" i="1" dirty="0" smtClean="0">
                <a:solidFill>
                  <a:schemeClr val="tx1"/>
                </a:solidFill>
                <a:latin typeface="Times New Roman" pitchFamily="18" charset="0"/>
                <a:cs typeface="Times New Roman" pitchFamily="18" charset="0"/>
              </a:rPr>
              <a:t>4000 </a:t>
            </a:r>
            <a:r>
              <a:rPr lang="uk-UA" sz="1400" b="1" i="1" dirty="0" smtClean="0">
                <a:solidFill>
                  <a:schemeClr val="tx1"/>
                </a:solidFill>
                <a:latin typeface="Times New Roman" pitchFamily="18" charset="0"/>
                <a:cs typeface="Times New Roman" pitchFamily="18" charset="0"/>
              </a:rPr>
              <a:t>грн</a:t>
            </a:r>
            <a:r>
              <a:rPr lang="uk-UA" sz="1400" dirty="0" smtClean="0">
                <a:solidFill>
                  <a:schemeClr val="tx1"/>
                </a:solidFill>
                <a:latin typeface="Times New Roman" pitchFamily="18" charset="0"/>
                <a:cs typeface="Times New Roman" pitchFamily="18" charset="0"/>
              </a:rPr>
              <a:t>.</a:t>
            </a:r>
          </a:p>
          <a:p>
            <a:pPr algn="just">
              <a:lnSpc>
                <a:spcPct val="90000"/>
              </a:lnSpc>
            </a:pPr>
            <a:r>
              <a:rPr lang="uk-UA" sz="1400" dirty="0" smtClean="0">
                <a:solidFill>
                  <a:schemeClr val="tx1"/>
                </a:solidFill>
                <a:latin typeface="Times New Roman" pitchFamily="18" charset="0"/>
                <a:cs typeface="Times New Roman" pitchFamily="18" charset="0"/>
              </a:rPr>
              <a:t>Сума зарплати за січень </a:t>
            </a:r>
            <a:r>
              <a:rPr lang="uk-UA" sz="1400" dirty="0" smtClean="0">
                <a:solidFill>
                  <a:schemeClr val="tx1"/>
                </a:solidFill>
                <a:latin typeface="Times New Roman" pitchFamily="18" charset="0"/>
                <a:cs typeface="Times New Roman" pitchFamily="18" charset="0"/>
              </a:rPr>
              <a:t>2025 </a:t>
            </a:r>
            <a:r>
              <a:rPr lang="uk-UA" sz="1400" dirty="0" smtClean="0">
                <a:solidFill>
                  <a:schemeClr val="tx1"/>
                </a:solidFill>
                <a:latin typeface="Times New Roman" pitchFamily="18" charset="0"/>
                <a:cs typeface="Times New Roman" pitchFamily="18" charset="0"/>
              </a:rPr>
              <a:t>року менша, ніж граничний розмір доходу для застосування ПСП.</a:t>
            </a:r>
          </a:p>
          <a:p>
            <a:pPr algn="just">
              <a:lnSpc>
                <a:spcPct val="90000"/>
              </a:lnSpc>
            </a:pPr>
            <a:endParaRPr lang="uk-UA" sz="1400" dirty="0" smtClean="0">
              <a:solidFill>
                <a:schemeClr val="tx1"/>
              </a:solidFill>
              <a:latin typeface="Times New Roman" pitchFamily="18" charset="0"/>
              <a:cs typeface="Times New Roman" pitchFamily="18" charset="0"/>
            </a:endParaRPr>
          </a:p>
          <a:p>
            <a:pPr algn="just">
              <a:lnSpc>
                <a:spcPct val="90000"/>
              </a:lnSpc>
            </a:pPr>
            <a:r>
              <a:rPr lang="uk-UA" sz="1400" dirty="0" smtClean="0">
                <a:solidFill>
                  <a:schemeClr val="tx1"/>
                </a:solidFill>
                <a:latin typeface="Times New Roman" pitchFamily="18" charset="0"/>
                <a:cs typeface="Times New Roman" pitchFamily="18" charset="0"/>
              </a:rPr>
              <a:t>Тож, працівниця має право на ПСП у сумі, кратній кількості дітей:</a:t>
            </a:r>
          </a:p>
          <a:p>
            <a:pPr algn="just">
              <a:lnSpc>
                <a:spcPct val="90000"/>
              </a:lnSpc>
            </a:pPr>
            <a:r>
              <a:rPr lang="uk-UA" sz="1400" i="1" dirty="0" smtClean="0">
                <a:solidFill>
                  <a:schemeClr val="tx1"/>
                </a:solidFill>
                <a:latin typeface="Times New Roman" pitchFamily="18" charset="0"/>
                <a:cs typeface="Times New Roman" pitchFamily="18" charset="0"/>
              </a:rPr>
              <a:t>1514,00 </a:t>
            </a:r>
            <a:r>
              <a:rPr lang="uk-UA" sz="1400" i="1" dirty="0" smtClean="0">
                <a:solidFill>
                  <a:schemeClr val="tx1"/>
                </a:solidFill>
                <a:latin typeface="Times New Roman" pitchFamily="18" charset="0"/>
                <a:cs typeface="Times New Roman" pitchFamily="18" charset="0"/>
              </a:rPr>
              <a:t>грн х 2 = </a:t>
            </a:r>
            <a:r>
              <a:rPr lang="uk-UA" sz="1400" b="1" i="1" dirty="0" smtClean="0">
                <a:solidFill>
                  <a:schemeClr val="tx1"/>
                </a:solidFill>
                <a:latin typeface="Times New Roman" pitchFamily="18" charset="0"/>
                <a:cs typeface="Times New Roman" pitchFamily="18" charset="0"/>
              </a:rPr>
              <a:t>3028</a:t>
            </a:r>
            <a:r>
              <a:rPr lang="uk-UA" sz="1400" i="1" dirty="0" smtClean="0">
                <a:solidFill>
                  <a:schemeClr val="tx1"/>
                </a:solidFill>
                <a:latin typeface="Times New Roman" pitchFamily="18" charset="0"/>
                <a:cs typeface="Times New Roman" pitchFamily="18" charset="0"/>
              </a:rPr>
              <a:t> </a:t>
            </a:r>
            <a:r>
              <a:rPr lang="uk-UA" sz="1400" i="1" dirty="0" smtClean="0">
                <a:solidFill>
                  <a:schemeClr val="tx1"/>
                </a:solidFill>
                <a:latin typeface="Times New Roman" pitchFamily="18" charset="0"/>
                <a:cs typeface="Times New Roman" pitchFamily="18" charset="0"/>
              </a:rPr>
              <a:t>грн</a:t>
            </a:r>
            <a:r>
              <a:rPr lang="uk-UA" sz="1400" dirty="0" smtClean="0">
                <a:solidFill>
                  <a:schemeClr val="tx1"/>
                </a:solidFill>
                <a:latin typeface="Times New Roman" pitchFamily="18" charset="0"/>
                <a:cs typeface="Times New Roman" pitchFamily="18" charset="0"/>
              </a:rPr>
              <a:t>.</a:t>
            </a:r>
          </a:p>
          <a:p>
            <a:pPr algn="just">
              <a:lnSpc>
                <a:spcPct val="90000"/>
              </a:lnSpc>
            </a:pPr>
            <a:endParaRPr lang="uk-UA" sz="1400" dirty="0" smtClean="0">
              <a:solidFill>
                <a:schemeClr val="tx1"/>
              </a:solidFill>
              <a:latin typeface="Times New Roman" pitchFamily="18" charset="0"/>
              <a:cs typeface="Times New Roman" pitchFamily="18" charset="0"/>
            </a:endParaRPr>
          </a:p>
          <a:p>
            <a:pPr algn="just">
              <a:lnSpc>
                <a:spcPct val="90000"/>
              </a:lnSpc>
            </a:pPr>
            <a:r>
              <a:rPr lang="uk-UA" sz="1400" dirty="0" smtClean="0">
                <a:solidFill>
                  <a:schemeClr val="tx1"/>
                </a:solidFill>
                <a:latin typeface="Times New Roman" pitchFamily="18" charset="0"/>
                <a:cs typeface="Times New Roman" pitchFamily="18" charset="0"/>
              </a:rPr>
              <a:t>З огляду на вимоги п. 164.6 ПКУ база обкладення ПДФО у вигляді зарплати зменшується на суму ПСП:</a:t>
            </a:r>
          </a:p>
          <a:p>
            <a:pPr algn="just">
              <a:lnSpc>
                <a:spcPct val="90000"/>
              </a:lnSpc>
            </a:pPr>
            <a:r>
              <a:rPr lang="uk-UA" sz="1400" i="1" dirty="0" smtClean="0">
                <a:solidFill>
                  <a:schemeClr val="tx1"/>
                </a:solidFill>
                <a:latin typeface="Times New Roman" pitchFamily="18" charset="0"/>
                <a:cs typeface="Times New Roman" pitchFamily="18" charset="0"/>
              </a:rPr>
              <a:t>4000 </a:t>
            </a:r>
            <a:r>
              <a:rPr lang="uk-UA" sz="1400" i="1" dirty="0" smtClean="0">
                <a:solidFill>
                  <a:schemeClr val="tx1"/>
                </a:solidFill>
                <a:latin typeface="Times New Roman" pitchFamily="18" charset="0"/>
                <a:cs typeface="Times New Roman" pitchFamily="18" charset="0"/>
              </a:rPr>
              <a:t>грн – </a:t>
            </a:r>
            <a:r>
              <a:rPr lang="uk-UA" sz="1400" i="1" dirty="0" smtClean="0">
                <a:solidFill>
                  <a:schemeClr val="tx1"/>
                </a:solidFill>
                <a:latin typeface="Times New Roman" pitchFamily="18" charset="0"/>
                <a:cs typeface="Times New Roman" pitchFamily="18" charset="0"/>
              </a:rPr>
              <a:t>3028 </a:t>
            </a:r>
            <a:r>
              <a:rPr lang="uk-UA" sz="1400" i="1" dirty="0" smtClean="0">
                <a:solidFill>
                  <a:schemeClr val="tx1"/>
                </a:solidFill>
                <a:latin typeface="Times New Roman" pitchFamily="18" charset="0"/>
                <a:cs typeface="Times New Roman" pitchFamily="18" charset="0"/>
              </a:rPr>
              <a:t>грн = </a:t>
            </a:r>
            <a:r>
              <a:rPr lang="uk-UA" sz="1400" i="1" dirty="0" smtClean="0">
                <a:solidFill>
                  <a:schemeClr val="tx1"/>
                </a:solidFill>
                <a:latin typeface="Times New Roman" pitchFamily="18" charset="0"/>
                <a:cs typeface="Times New Roman" pitchFamily="18" charset="0"/>
              </a:rPr>
              <a:t>972 </a:t>
            </a:r>
            <a:r>
              <a:rPr lang="uk-UA" sz="1400" i="1" dirty="0" smtClean="0">
                <a:solidFill>
                  <a:schemeClr val="tx1"/>
                </a:solidFill>
                <a:latin typeface="Times New Roman" pitchFamily="18" charset="0"/>
                <a:cs typeface="Times New Roman" pitchFamily="18" charset="0"/>
              </a:rPr>
              <a:t>грн</a:t>
            </a:r>
            <a:r>
              <a:rPr lang="uk-UA" sz="1400" dirty="0" smtClean="0">
                <a:solidFill>
                  <a:schemeClr val="tx1"/>
                </a:solidFill>
                <a:latin typeface="Times New Roman" pitchFamily="18" charset="0"/>
                <a:cs typeface="Times New Roman" pitchFamily="18" charset="0"/>
              </a:rPr>
              <a:t>.</a:t>
            </a:r>
          </a:p>
          <a:p>
            <a:pPr algn="just">
              <a:lnSpc>
                <a:spcPct val="90000"/>
              </a:lnSpc>
            </a:pPr>
            <a:endParaRPr lang="uk-UA" sz="1400" dirty="0" smtClean="0">
              <a:solidFill>
                <a:schemeClr val="tx1"/>
              </a:solidFill>
              <a:latin typeface="Times New Roman" pitchFamily="18" charset="0"/>
              <a:cs typeface="Times New Roman" pitchFamily="18" charset="0"/>
            </a:endParaRPr>
          </a:p>
          <a:p>
            <a:pPr algn="just">
              <a:lnSpc>
                <a:spcPct val="90000"/>
              </a:lnSpc>
            </a:pPr>
            <a:r>
              <a:rPr lang="uk-UA" sz="1400" dirty="0" smtClean="0">
                <a:solidFill>
                  <a:schemeClr val="tx1"/>
                </a:solidFill>
                <a:latin typeface="Times New Roman" pitchFamily="18" charset="0"/>
                <a:cs typeface="Times New Roman" pitchFamily="18" charset="0"/>
              </a:rPr>
              <a:t>Отже, ПДФО в такому випадку становитиме:</a:t>
            </a:r>
          </a:p>
          <a:p>
            <a:pPr algn="just">
              <a:lnSpc>
                <a:spcPct val="90000"/>
              </a:lnSpc>
            </a:pPr>
            <a:r>
              <a:rPr lang="uk-UA" sz="1400" i="1" dirty="0" smtClean="0">
                <a:solidFill>
                  <a:schemeClr val="tx1"/>
                </a:solidFill>
                <a:latin typeface="Times New Roman" pitchFamily="18" charset="0"/>
                <a:cs typeface="Times New Roman" pitchFamily="18" charset="0"/>
              </a:rPr>
              <a:t>972 </a:t>
            </a:r>
            <a:r>
              <a:rPr lang="uk-UA" sz="1400" i="1" dirty="0" smtClean="0">
                <a:solidFill>
                  <a:schemeClr val="tx1"/>
                </a:solidFill>
                <a:latin typeface="Times New Roman" pitchFamily="18" charset="0"/>
                <a:cs typeface="Times New Roman" pitchFamily="18" charset="0"/>
              </a:rPr>
              <a:t>грн х 18% = </a:t>
            </a:r>
            <a:r>
              <a:rPr lang="uk-UA" sz="1400" i="1" dirty="0" smtClean="0">
                <a:solidFill>
                  <a:schemeClr val="tx1"/>
                </a:solidFill>
                <a:latin typeface="Times New Roman" pitchFamily="18" charset="0"/>
                <a:cs typeface="Times New Roman" pitchFamily="18" charset="0"/>
              </a:rPr>
              <a:t>175 </a:t>
            </a:r>
            <a:r>
              <a:rPr lang="uk-UA" sz="1400" i="1" dirty="0" smtClean="0">
                <a:solidFill>
                  <a:schemeClr val="tx1"/>
                </a:solidFill>
                <a:latin typeface="Times New Roman" pitchFamily="18" charset="0"/>
                <a:cs typeface="Times New Roman" pitchFamily="18" charset="0"/>
              </a:rPr>
              <a:t>грн</a:t>
            </a:r>
            <a:r>
              <a:rPr lang="uk-UA" sz="1400" dirty="0" smtClean="0">
                <a:solidFill>
                  <a:schemeClr val="tx1"/>
                </a:solidFill>
                <a:latin typeface="Times New Roman" pitchFamily="18" charset="0"/>
                <a:cs typeface="Times New Roman" pitchFamily="18" charset="0"/>
              </a:rPr>
              <a:t>.</a:t>
            </a:r>
          </a:p>
          <a:p>
            <a:pPr algn="just">
              <a:lnSpc>
                <a:spcPct val="90000"/>
              </a:lnSpc>
            </a:pPr>
            <a:endParaRPr lang="uk-UA" sz="1400" dirty="0" smtClean="0">
              <a:solidFill>
                <a:schemeClr val="tx1"/>
              </a:solidFill>
              <a:latin typeface="Times New Roman" pitchFamily="18" charset="0"/>
              <a:cs typeface="Times New Roman" pitchFamily="18" charset="0"/>
            </a:endParaRPr>
          </a:p>
          <a:p>
            <a:pPr algn="just">
              <a:lnSpc>
                <a:spcPct val="90000"/>
              </a:lnSpc>
            </a:pPr>
            <a:r>
              <a:rPr lang="uk-UA" sz="1400" dirty="0" smtClean="0">
                <a:solidFill>
                  <a:schemeClr val="tx1"/>
                </a:solidFill>
                <a:latin typeface="Times New Roman" pitchFamily="18" charset="0"/>
                <a:cs typeface="Times New Roman" pitchFamily="18" charset="0"/>
              </a:rPr>
              <a:t>Проте база оподаткування для військового збору не зменшується, тому його справляють у розмірі:</a:t>
            </a:r>
          </a:p>
          <a:p>
            <a:pPr algn="just">
              <a:lnSpc>
                <a:spcPct val="90000"/>
              </a:lnSpc>
            </a:pPr>
            <a:r>
              <a:rPr lang="uk-UA" sz="1400" i="1" dirty="0" smtClean="0">
                <a:solidFill>
                  <a:schemeClr val="tx1"/>
                </a:solidFill>
                <a:latin typeface="Times New Roman" pitchFamily="18" charset="0"/>
                <a:cs typeface="Times New Roman" pitchFamily="18" charset="0"/>
              </a:rPr>
              <a:t>4000 </a:t>
            </a:r>
            <a:r>
              <a:rPr lang="uk-UA" sz="1400" i="1" dirty="0" smtClean="0">
                <a:solidFill>
                  <a:schemeClr val="tx1"/>
                </a:solidFill>
                <a:latin typeface="Times New Roman" pitchFamily="18" charset="0"/>
                <a:cs typeface="Times New Roman" pitchFamily="18" charset="0"/>
              </a:rPr>
              <a:t>грн х </a:t>
            </a:r>
            <a:r>
              <a:rPr lang="uk-UA" sz="1400" i="1" dirty="0" smtClean="0">
                <a:solidFill>
                  <a:schemeClr val="tx1"/>
                </a:solidFill>
                <a:latin typeface="Times New Roman" pitchFamily="18" charset="0"/>
                <a:cs typeface="Times New Roman" pitchFamily="18" charset="0"/>
              </a:rPr>
              <a:t>5</a:t>
            </a:r>
            <a:r>
              <a:rPr lang="uk-UA" sz="1400" i="1" dirty="0" smtClean="0">
                <a:solidFill>
                  <a:schemeClr val="tx1"/>
                </a:solidFill>
                <a:latin typeface="Times New Roman" pitchFamily="18" charset="0"/>
                <a:cs typeface="Times New Roman" pitchFamily="18" charset="0"/>
              </a:rPr>
              <a:t>% = </a:t>
            </a:r>
            <a:r>
              <a:rPr lang="uk-UA" sz="1400" i="1" dirty="0" smtClean="0">
                <a:solidFill>
                  <a:schemeClr val="tx1"/>
                </a:solidFill>
                <a:latin typeface="Times New Roman" pitchFamily="18" charset="0"/>
                <a:cs typeface="Times New Roman" pitchFamily="18" charset="0"/>
              </a:rPr>
              <a:t>200 </a:t>
            </a:r>
            <a:r>
              <a:rPr lang="uk-UA" sz="1400" i="1" dirty="0" smtClean="0">
                <a:solidFill>
                  <a:schemeClr val="tx1"/>
                </a:solidFill>
                <a:latin typeface="Times New Roman" pitchFamily="18" charset="0"/>
                <a:cs typeface="Times New Roman" pitchFamily="18" charset="0"/>
              </a:rPr>
              <a:t>грн</a:t>
            </a:r>
            <a:r>
              <a:rPr lang="uk-UA" sz="1400" dirty="0" smtClean="0">
                <a:solidFill>
                  <a:schemeClr val="tx1"/>
                </a:solidFill>
                <a:latin typeface="Times New Roman" pitchFamily="18" charset="0"/>
                <a:cs typeface="Times New Roman" pitchFamily="18" charset="0"/>
              </a:rPr>
              <a:t>.</a:t>
            </a:r>
          </a:p>
          <a:p>
            <a:pPr algn="just">
              <a:lnSpc>
                <a:spcPct val="90000"/>
              </a:lnSpc>
            </a:pPr>
            <a:endParaRPr lang="uk-UA" sz="1400" dirty="0" smtClean="0">
              <a:solidFill>
                <a:schemeClr val="tx1"/>
              </a:solidFill>
              <a:latin typeface="Times New Roman" pitchFamily="18" charset="0"/>
              <a:cs typeface="Times New Roman" pitchFamily="18" charset="0"/>
            </a:endParaRPr>
          </a:p>
          <a:p>
            <a:pPr algn="just">
              <a:lnSpc>
                <a:spcPct val="90000"/>
              </a:lnSpc>
            </a:pPr>
            <a:r>
              <a:rPr lang="uk-UA" sz="1400" dirty="0" smtClean="0">
                <a:solidFill>
                  <a:schemeClr val="tx1"/>
                </a:solidFill>
                <a:latin typeface="Times New Roman" pitchFamily="18" charset="0"/>
                <a:cs typeface="Times New Roman" pitchFamily="18" charset="0"/>
              </a:rPr>
              <a:t>Сума зарплати до виплати:</a:t>
            </a:r>
          </a:p>
          <a:p>
            <a:pPr algn="just">
              <a:lnSpc>
                <a:spcPct val="90000"/>
              </a:lnSpc>
            </a:pPr>
            <a:r>
              <a:rPr lang="uk-UA" sz="1400" i="1" dirty="0" smtClean="0">
                <a:solidFill>
                  <a:schemeClr val="tx1"/>
                </a:solidFill>
                <a:latin typeface="Times New Roman" pitchFamily="18" charset="0"/>
                <a:cs typeface="Times New Roman" pitchFamily="18" charset="0"/>
              </a:rPr>
              <a:t>4000грн </a:t>
            </a:r>
            <a:r>
              <a:rPr lang="uk-UA" sz="1400" i="1" dirty="0" smtClean="0">
                <a:solidFill>
                  <a:schemeClr val="tx1"/>
                </a:solidFill>
                <a:latin typeface="Times New Roman" pitchFamily="18" charset="0"/>
                <a:cs typeface="Times New Roman" pitchFamily="18" charset="0"/>
              </a:rPr>
              <a:t>– </a:t>
            </a:r>
            <a:r>
              <a:rPr lang="uk-UA" sz="1400" i="1" dirty="0" smtClean="0">
                <a:solidFill>
                  <a:schemeClr val="tx1"/>
                </a:solidFill>
                <a:latin typeface="Times New Roman" pitchFamily="18" charset="0"/>
                <a:cs typeface="Times New Roman" pitchFamily="18" charset="0"/>
              </a:rPr>
              <a:t>175 </a:t>
            </a:r>
            <a:r>
              <a:rPr lang="uk-UA" sz="1400" i="1" dirty="0" smtClean="0">
                <a:solidFill>
                  <a:schemeClr val="tx1"/>
                </a:solidFill>
                <a:latin typeface="Times New Roman" pitchFamily="18" charset="0"/>
                <a:cs typeface="Times New Roman" pitchFamily="18" charset="0"/>
              </a:rPr>
              <a:t>грн – </a:t>
            </a:r>
            <a:r>
              <a:rPr lang="uk-UA" sz="1400" i="1" dirty="0" smtClean="0">
                <a:solidFill>
                  <a:schemeClr val="tx1"/>
                </a:solidFill>
                <a:latin typeface="Times New Roman" pitchFamily="18" charset="0"/>
                <a:cs typeface="Times New Roman" pitchFamily="18" charset="0"/>
              </a:rPr>
              <a:t>200 </a:t>
            </a:r>
            <a:r>
              <a:rPr lang="uk-UA" sz="1400" i="1" dirty="0" smtClean="0">
                <a:solidFill>
                  <a:schemeClr val="tx1"/>
                </a:solidFill>
                <a:latin typeface="Times New Roman" pitchFamily="18" charset="0"/>
                <a:cs typeface="Times New Roman" pitchFamily="18" charset="0"/>
              </a:rPr>
              <a:t>грн = </a:t>
            </a:r>
            <a:r>
              <a:rPr lang="uk-UA" sz="1400" i="1" dirty="0" smtClean="0">
                <a:solidFill>
                  <a:schemeClr val="tx1"/>
                </a:solidFill>
                <a:latin typeface="Times New Roman" pitchFamily="18" charset="0"/>
                <a:cs typeface="Times New Roman" pitchFamily="18" charset="0"/>
              </a:rPr>
              <a:t>3625 </a:t>
            </a:r>
            <a:r>
              <a:rPr lang="uk-UA" sz="1400" i="1" dirty="0" smtClean="0">
                <a:solidFill>
                  <a:schemeClr val="tx1"/>
                </a:solidFill>
                <a:latin typeface="Times New Roman" pitchFamily="18" charset="0"/>
                <a:cs typeface="Times New Roman" pitchFamily="18" charset="0"/>
              </a:rPr>
              <a:t>грн</a:t>
            </a:r>
            <a:r>
              <a:rPr lang="uk-UA" sz="1400" dirty="0" smtClean="0">
                <a:solidFill>
                  <a:schemeClr val="tx1"/>
                </a:solidFill>
                <a:latin typeface="Times New Roman" pitchFamily="18" charset="0"/>
                <a:cs typeface="Times New Roman" pitchFamily="18" charset="0"/>
              </a:rPr>
              <a:t>.</a:t>
            </a:r>
          </a:p>
          <a:p>
            <a:pPr algn="r">
              <a:lnSpc>
                <a:spcPct val="90000"/>
              </a:lnSpc>
            </a:pPr>
            <a:endParaRPr lang="uk-UA" sz="1400" dirty="0" smtClean="0">
              <a:solidFill>
                <a:schemeClr val="tx1"/>
              </a:solidFill>
              <a:latin typeface="Times New Roman" pitchFamily="18" charset="0"/>
              <a:cs typeface="Times New Roman" pitchFamily="18" charset="0"/>
            </a:endParaRPr>
          </a:p>
          <a:p>
            <a:pPr algn="r">
              <a:lnSpc>
                <a:spcPct val="90000"/>
              </a:lnSpc>
            </a:pPr>
            <a:r>
              <a:rPr lang="uk-UA" sz="1400" dirty="0" smtClean="0">
                <a:solidFill>
                  <a:schemeClr val="tx1"/>
                </a:solidFill>
                <a:latin typeface="Times New Roman" pitchFamily="18" charset="0"/>
                <a:cs typeface="Times New Roman" pitchFamily="18" charset="0"/>
              </a:rPr>
              <a:t>Як варіант — жінка може скористатися загальною ПСП, і тоді сума ПДФО становитиме:</a:t>
            </a:r>
          </a:p>
          <a:p>
            <a:pPr algn="r">
              <a:lnSpc>
                <a:spcPct val="90000"/>
              </a:lnSpc>
            </a:pPr>
            <a:r>
              <a:rPr lang="uk-UA" sz="1400" i="1" dirty="0" smtClean="0">
                <a:solidFill>
                  <a:schemeClr val="tx1"/>
                </a:solidFill>
                <a:latin typeface="Times New Roman" pitchFamily="18" charset="0"/>
                <a:cs typeface="Times New Roman" pitchFamily="18" charset="0"/>
              </a:rPr>
              <a:t>(4000 </a:t>
            </a:r>
            <a:r>
              <a:rPr lang="uk-UA" sz="1400" i="1" dirty="0" smtClean="0">
                <a:solidFill>
                  <a:schemeClr val="tx1"/>
                </a:solidFill>
                <a:latin typeface="Times New Roman" pitchFamily="18" charset="0"/>
                <a:cs typeface="Times New Roman" pitchFamily="18" charset="0"/>
              </a:rPr>
              <a:t>грн – </a:t>
            </a:r>
            <a:r>
              <a:rPr lang="uk-UA" sz="1400" i="1" dirty="0" smtClean="0">
                <a:solidFill>
                  <a:schemeClr val="tx1"/>
                </a:solidFill>
                <a:latin typeface="Times New Roman" pitchFamily="18" charset="0"/>
                <a:cs typeface="Times New Roman" pitchFamily="18" charset="0"/>
              </a:rPr>
              <a:t>1514,00 </a:t>
            </a:r>
            <a:r>
              <a:rPr lang="uk-UA" sz="1400" i="1" dirty="0" smtClean="0">
                <a:solidFill>
                  <a:schemeClr val="tx1"/>
                </a:solidFill>
                <a:latin typeface="Times New Roman" pitchFamily="18" charset="0"/>
                <a:cs typeface="Times New Roman" pitchFamily="18" charset="0"/>
              </a:rPr>
              <a:t>грн) х 18% = </a:t>
            </a:r>
            <a:r>
              <a:rPr lang="uk-UA" sz="1400" i="1" dirty="0" smtClean="0">
                <a:solidFill>
                  <a:schemeClr val="tx1"/>
                </a:solidFill>
                <a:latin typeface="Times New Roman" pitchFamily="18" charset="0"/>
                <a:cs typeface="Times New Roman" pitchFamily="18" charset="0"/>
              </a:rPr>
              <a:t>447,48 </a:t>
            </a:r>
            <a:r>
              <a:rPr lang="uk-UA" sz="1400" i="1" dirty="0" smtClean="0">
                <a:solidFill>
                  <a:schemeClr val="tx1"/>
                </a:solidFill>
                <a:latin typeface="Times New Roman" pitchFamily="18" charset="0"/>
                <a:cs typeface="Times New Roman" pitchFamily="18" charset="0"/>
              </a:rPr>
              <a:t>грн</a:t>
            </a:r>
            <a:r>
              <a:rPr lang="uk-UA" sz="1400" dirty="0" smtClean="0">
                <a:solidFill>
                  <a:schemeClr val="tx1"/>
                </a:solidFill>
                <a:latin typeface="Times New Roman" pitchFamily="18" charset="0"/>
                <a:cs typeface="Times New Roman" pitchFamily="18" charset="0"/>
              </a:rPr>
              <a:t>.</a:t>
            </a:r>
          </a:p>
          <a:p>
            <a:pPr algn="r">
              <a:lnSpc>
                <a:spcPct val="90000"/>
              </a:lnSpc>
            </a:pPr>
            <a:r>
              <a:rPr lang="uk-UA" sz="1400" dirty="0" smtClean="0">
                <a:solidFill>
                  <a:schemeClr val="tx1"/>
                </a:solidFill>
                <a:latin typeface="Times New Roman" pitchFamily="18" charset="0"/>
                <a:cs typeface="Times New Roman" pitchFamily="18" charset="0"/>
              </a:rPr>
              <a:t>А батько може скористатися ПСП на дітей, якщо його зарплата менша, ніж </a:t>
            </a:r>
            <a:r>
              <a:rPr lang="uk-UA" sz="1400" dirty="0" smtClean="0">
                <a:solidFill>
                  <a:schemeClr val="tx1"/>
                </a:solidFill>
                <a:latin typeface="Times New Roman" pitchFamily="18" charset="0"/>
                <a:cs typeface="Times New Roman" pitchFamily="18" charset="0"/>
              </a:rPr>
              <a:t>8480,00 </a:t>
            </a:r>
            <a:r>
              <a:rPr lang="uk-UA" sz="1400" dirty="0" smtClean="0">
                <a:solidFill>
                  <a:schemeClr val="tx1"/>
                </a:solidFill>
                <a:latin typeface="Times New Roman" pitchFamily="18" charset="0"/>
                <a:cs typeface="Times New Roman" pitchFamily="18" charset="0"/>
              </a:rPr>
              <a:t>грн.</a:t>
            </a:r>
            <a:endParaRPr lang="uk-UA" dirty="0">
              <a:solidFill>
                <a:schemeClr val="tx1"/>
              </a:solidFill>
              <a:latin typeface="Times New Roman" pitchFamily="18" charset="0"/>
              <a:cs typeface="Times New Roman" pitchFamily="18" charset="0"/>
            </a:endParaRPr>
          </a:p>
        </p:txBody>
      </p:sp>
      <p:sp>
        <p:nvSpPr>
          <p:cNvPr id="6" name="Выноска-облако 5"/>
          <p:cNvSpPr/>
          <p:nvPr/>
        </p:nvSpPr>
        <p:spPr>
          <a:xfrm>
            <a:off x="5214942" y="142852"/>
            <a:ext cx="3571900" cy="642942"/>
          </a:xfrm>
          <a:prstGeom prst="cloudCallout">
            <a:avLst>
              <a:gd name="adj1" fmla="val -81837"/>
              <a:gd name="adj2" fmla="val 42831"/>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rPr>
              <a:t>Приклад</a:t>
            </a:r>
            <a:endParaRPr lang="ru-RU"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14282" y="571480"/>
            <a:ext cx="8786842" cy="6000792"/>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1600" b="1" dirty="0" smtClean="0">
                <a:solidFill>
                  <a:schemeClr val="tx1"/>
                </a:solidFill>
                <a:latin typeface="Times New Roman" pitchFamily="18" charset="0"/>
                <a:cs typeface="Times New Roman" pitchFamily="18" charset="0"/>
              </a:rPr>
              <a:t>Одинока мати має 2 дітей віком до 18 років. Посадовий оклад із </a:t>
            </a:r>
            <a:r>
              <a:rPr lang="uk-UA" sz="1600" b="1" dirty="0" smtClean="0">
                <a:solidFill>
                  <a:schemeClr val="tx1"/>
                </a:solidFill>
                <a:latin typeface="Times New Roman" pitchFamily="18" charset="0"/>
                <a:cs typeface="Times New Roman" pitchFamily="18" charset="0"/>
              </a:rPr>
              <a:t>01.01.2025 </a:t>
            </a:r>
            <a:r>
              <a:rPr lang="uk-UA" sz="1600" b="1" dirty="0" smtClean="0">
                <a:solidFill>
                  <a:schemeClr val="tx1"/>
                </a:solidFill>
                <a:latin typeface="Times New Roman" pitchFamily="18" charset="0"/>
                <a:cs typeface="Times New Roman" pitchFamily="18" charset="0"/>
              </a:rPr>
              <a:t>установлено у сумі 10000 грн, інших доплат і надбавок немає. </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Граничний розмір доходу для застосування ПСП становитиме: </a:t>
            </a:r>
            <a:r>
              <a:rPr lang="uk-UA" sz="1600" i="1" dirty="0" smtClean="0">
                <a:solidFill>
                  <a:schemeClr val="tx1"/>
                </a:solidFill>
                <a:latin typeface="Times New Roman" pitchFamily="18" charset="0"/>
                <a:cs typeface="Times New Roman" pitchFamily="18" charset="0"/>
              </a:rPr>
              <a:t>8480 </a:t>
            </a:r>
            <a:r>
              <a:rPr lang="uk-UA" sz="1600" i="1" dirty="0" smtClean="0">
                <a:solidFill>
                  <a:schemeClr val="tx1"/>
                </a:solidFill>
                <a:latin typeface="Times New Roman" pitchFamily="18" charset="0"/>
                <a:cs typeface="Times New Roman" pitchFamily="18" charset="0"/>
              </a:rPr>
              <a:t>грн </a:t>
            </a:r>
            <a:r>
              <a:rPr lang="uk-UA" sz="1600" i="1" dirty="0" smtClean="0">
                <a:solidFill>
                  <a:schemeClr val="tx1"/>
                </a:solidFill>
                <a:latin typeface="Times New Roman" pitchFamily="18" charset="0"/>
                <a:cs typeface="Times New Roman" pitchFamily="18" charset="0"/>
              </a:rPr>
              <a:t>(4240 </a:t>
            </a:r>
            <a:r>
              <a:rPr lang="uk-UA" sz="1600" i="1" dirty="0" smtClean="0">
                <a:solidFill>
                  <a:schemeClr val="tx1"/>
                </a:solidFill>
                <a:latin typeface="Times New Roman" pitchFamily="18" charset="0"/>
                <a:cs typeface="Times New Roman" pitchFamily="18" charset="0"/>
              </a:rPr>
              <a:t>грн х 2)</a:t>
            </a:r>
            <a:r>
              <a:rPr lang="uk-UA" sz="1600" dirty="0" smtClean="0">
                <a:solidFill>
                  <a:schemeClr val="tx1"/>
                </a:solidFill>
                <a:latin typeface="Times New Roman" pitchFamily="18" charset="0"/>
                <a:cs typeface="Times New Roman" pitchFamily="18" charset="0"/>
              </a:rPr>
              <a:t>.</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Сума зарплати за січень </a:t>
            </a:r>
            <a:r>
              <a:rPr lang="uk-UA" sz="1600" dirty="0" smtClean="0">
                <a:solidFill>
                  <a:schemeClr val="tx1"/>
                </a:solidFill>
                <a:latin typeface="Times New Roman" pitchFamily="18" charset="0"/>
                <a:cs typeface="Times New Roman" pitchFamily="18" charset="0"/>
              </a:rPr>
              <a:t>2025 </a:t>
            </a:r>
            <a:r>
              <a:rPr lang="uk-UA" sz="1600" dirty="0" smtClean="0">
                <a:solidFill>
                  <a:schemeClr val="tx1"/>
                </a:solidFill>
                <a:latin typeface="Times New Roman" pitchFamily="18" charset="0"/>
                <a:cs typeface="Times New Roman" pitchFamily="18" charset="0"/>
              </a:rPr>
              <a:t>року перевищує граничний розмір доходу для застосування ПСП.</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Тож, працівниця не має права на ПСП.</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Сума ПФДО становить:</a:t>
            </a:r>
          </a:p>
          <a:p>
            <a:r>
              <a:rPr lang="uk-UA" sz="1600" i="1" dirty="0" smtClean="0">
                <a:solidFill>
                  <a:schemeClr val="tx1"/>
                </a:solidFill>
                <a:latin typeface="Times New Roman" pitchFamily="18" charset="0"/>
                <a:cs typeface="Times New Roman" pitchFamily="18" charset="0"/>
              </a:rPr>
              <a:t>10000 </a:t>
            </a:r>
            <a:r>
              <a:rPr lang="uk-UA" sz="1600" i="1" dirty="0" err="1" smtClean="0">
                <a:solidFill>
                  <a:schemeClr val="tx1"/>
                </a:solidFill>
                <a:latin typeface="Times New Roman" pitchFamily="18" charset="0"/>
                <a:cs typeface="Times New Roman" pitchFamily="18" charset="0"/>
              </a:rPr>
              <a:t>грн</a:t>
            </a:r>
            <a:r>
              <a:rPr lang="uk-UA" sz="1600" i="1" dirty="0" smtClean="0">
                <a:solidFill>
                  <a:schemeClr val="tx1"/>
                </a:solidFill>
                <a:latin typeface="Times New Roman" pitchFamily="18" charset="0"/>
                <a:cs typeface="Times New Roman" pitchFamily="18" charset="0"/>
              </a:rPr>
              <a:t> х 18% = 1800 грн</a:t>
            </a:r>
            <a:r>
              <a:rPr lang="uk-UA" sz="1600" dirty="0" smtClean="0">
                <a:solidFill>
                  <a:schemeClr val="tx1"/>
                </a:solidFill>
                <a:latin typeface="Times New Roman" pitchFamily="18" charset="0"/>
                <a:cs typeface="Times New Roman" pitchFamily="18" charset="0"/>
              </a:rPr>
              <a:t>.</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Військовий збір справляємо в розмірі:</a:t>
            </a:r>
          </a:p>
          <a:p>
            <a:r>
              <a:rPr lang="uk-UA" sz="1600" i="1" dirty="0" smtClean="0">
                <a:solidFill>
                  <a:schemeClr val="tx1"/>
                </a:solidFill>
                <a:latin typeface="Times New Roman" pitchFamily="18" charset="0"/>
                <a:cs typeface="Times New Roman" pitchFamily="18" charset="0"/>
              </a:rPr>
              <a:t>10000 грн х </a:t>
            </a:r>
            <a:r>
              <a:rPr lang="uk-UA" sz="1600" i="1" dirty="0" smtClean="0">
                <a:solidFill>
                  <a:schemeClr val="tx1"/>
                </a:solidFill>
                <a:latin typeface="Times New Roman" pitchFamily="18" charset="0"/>
                <a:cs typeface="Times New Roman" pitchFamily="18" charset="0"/>
              </a:rPr>
              <a:t>5</a:t>
            </a:r>
            <a:r>
              <a:rPr lang="uk-UA" sz="1600" i="1" dirty="0" smtClean="0">
                <a:solidFill>
                  <a:schemeClr val="tx1"/>
                </a:solidFill>
                <a:latin typeface="Times New Roman" pitchFamily="18" charset="0"/>
                <a:cs typeface="Times New Roman" pitchFamily="18" charset="0"/>
              </a:rPr>
              <a:t>% = </a:t>
            </a:r>
            <a:r>
              <a:rPr lang="uk-UA" sz="1600" i="1" dirty="0" smtClean="0">
                <a:solidFill>
                  <a:schemeClr val="tx1"/>
                </a:solidFill>
                <a:latin typeface="Times New Roman" pitchFamily="18" charset="0"/>
                <a:cs typeface="Times New Roman" pitchFamily="18" charset="0"/>
              </a:rPr>
              <a:t>500 </a:t>
            </a:r>
            <a:r>
              <a:rPr lang="uk-UA" sz="1600" i="1" dirty="0" smtClean="0">
                <a:solidFill>
                  <a:schemeClr val="tx1"/>
                </a:solidFill>
                <a:latin typeface="Times New Roman" pitchFamily="18" charset="0"/>
                <a:cs typeface="Times New Roman" pitchFamily="18" charset="0"/>
              </a:rPr>
              <a:t>грн</a:t>
            </a:r>
            <a:r>
              <a:rPr lang="uk-UA" sz="1600" dirty="0" smtClean="0">
                <a:solidFill>
                  <a:schemeClr val="tx1"/>
                </a:solidFill>
                <a:latin typeface="Times New Roman" pitchFamily="18" charset="0"/>
                <a:cs typeface="Times New Roman" pitchFamily="18" charset="0"/>
              </a:rPr>
              <a:t>.</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Сума зарплати до виплати така:</a:t>
            </a:r>
          </a:p>
          <a:p>
            <a:r>
              <a:rPr lang="uk-UA" sz="1600" i="1" dirty="0" smtClean="0">
                <a:solidFill>
                  <a:schemeClr val="tx1"/>
                </a:solidFill>
                <a:latin typeface="Times New Roman" pitchFamily="18" charset="0"/>
                <a:cs typeface="Times New Roman" pitchFamily="18" charset="0"/>
              </a:rPr>
              <a:t>10000 грн – 1800 грн – </a:t>
            </a:r>
            <a:r>
              <a:rPr lang="uk-UA" sz="1600" i="1" dirty="0" smtClean="0">
                <a:solidFill>
                  <a:schemeClr val="tx1"/>
                </a:solidFill>
                <a:latin typeface="Times New Roman" pitchFamily="18" charset="0"/>
                <a:cs typeface="Times New Roman" pitchFamily="18" charset="0"/>
              </a:rPr>
              <a:t>500 </a:t>
            </a:r>
            <a:r>
              <a:rPr lang="uk-UA" sz="1600" i="1" dirty="0" smtClean="0">
                <a:solidFill>
                  <a:schemeClr val="tx1"/>
                </a:solidFill>
                <a:latin typeface="Times New Roman" pitchFamily="18" charset="0"/>
                <a:cs typeface="Times New Roman" pitchFamily="18" charset="0"/>
              </a:rPr>
              <a:t>грн = </a:t>
            </a:r>
            <a:r>
              <a:rPr lang="uk-UA" sz="1600" i="1" dirty="0" smtClean="0">
                <a:solidFill>
                  <a:schemeClr val="tx1"/>
                </a:solidFill>
                <a:latin typeface="Times New Roman" pitchFamily="18" charset="0"/>
                <a:cs typeface="Times New Roman" pitchFamily="18" charset="0"/>
              </a:rPr>
              <a:t>7700 </a:t>
            </a:r>
            <a:r>
              <a:rPr lang="uk-UA" sz="1600" i="1" dirty="0" smtClean="0">
                <a:solidFill>
                  <a:schemeClr val="tx1"/>
                </a:solidFill>
                <a:latin typeface="Times New Roman" pitchFamily="18" charset="0"/>
                <a:cs typeface="Times New Roman" pitchFamily="18" charset="0"/>
              </a:rPr>
              <a:t>грн</a:t>
            </a:r>
            <a:r>
              <a:rPr lang="uk-UA" sz="1600" dirty="0" smtClean="0">
                <a:solidFill>
                  <a:schemeClr val="tx1"/>
                </a:solidFill>
                <a:latin typeface="Times New Roman" pitchFamily="18" charset="0"/>
                <a:cs typeface="Times New Roman" pitchFamily="18" charset="0"/>
              </a:rPr>
              <a:t>.</a:t>
            </a:r>
          </a:p>
          <a:p>
            <a:pPr algn="just">
              <a:lnSpc>
                <a:spcPct val="90000"/>
              </a:lnSpc>
            </a:pPr>
            <a:endParaRPr lang="uk-UA" sz="1600" dirty="0">
              <a:solidFill>
                <a:schemeClr val="tx1"/>
              </a:solidFill>
              <a:latin typeface="Times New Roman" pitchFamily="18" charset="0"/>
              <a:cs typeface="Times New Roman" pitchFamily="18" charset="0"/>
            </a:endParaRPr>
          </a:p>
        </p:txBody>
      </p:sp>
      <p:sp>
        <p:nvSpPr>
          <p:cNvPr id="6" name="Выноска-облако 5"/>
          <p:cNvSpPr/>
          <p:nvPr/>
        </p:nvSpPr>
        <p:spPr>
          <a:xfrm>
            <a:off x="5214942" y="142852"/>
            <a:ext cx="3571900" cy="1000132"/>
          </a:xfrm>
          <a:prstGeom prst="cloudCallout">
            <a:avLst>
              <a:gd name="adj1" fmla="val -81837"/>
              <a:gd name="adj2" fmla="val 42831"/>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rPr>
              <a:t>Приклад</a:t>
            </a:r>
            <a:endParaRPr lang="ru-RU"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14282" y="571480"/>
            <a:ext cx="8786842" cy="6143668"/>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1400" b="1" dirty="0" smtClean="0">
                <a:solidFill>
                  <a:schemeClr val="tx1"/>
                </a:solidFill>
                <a:latin typeface="Times New Roman" pitchFamily="18" charset="0"/>
                <a:cs typeface="Times New Roman" pitchFamily="18" charset="0"/>
              </a:rPr>
              <a:t>Працівниця має 2 дітей віком до 18 років. Вона працює на повну ставку менеджером і на 0,5 ставки — інспектором із кадрів. Посадовий оклад із </a:t>
            </a:r>
            <a:r>
              <a:rPr lang="uk-UA" sz="1400" b="1" dirty="0" smtClean="0">
                <a:solidFill>
                  <a:schemeClr val="tx1"/>
                </a:solidFill>
                <a:latin typeface="Times New Roman" pitchFamily="18" charset="0"/>
                <a:cs typeface="Times New Roman" pitchFamily="18" charset="0"/>
              </a:rPr>
              <a:t>01.01.2025 </a:t>
            </a:r>
            <a:r>
              <a:rPr lang="uk-UA" sz="1400" b="1" dirty="0" smtClean="0">
                <a:solidFill>
                  <a:schemeClr val="tx1"/>
                </a:solidFill>
                <a:latin typeface="Times New Roman" pitchFamily="18" charset="0"/>
                <a:cs typeface="Times New Roman" pitchFamily="18" charset="0"/>
              </a:rPr>
              <a:t>за обома посадами встановлено на рівні мінімальної зарплати </a:t>
            </a:r>
            <a:r>
              <a:rPr lang="uk-UA" sz="1400" b="1" dirty="0" smtClean="0">
                <a:solidFill>
                  <a:schemeClr val="tx1"/>
                </a:solidFill>
                <a:latin typeface="Times New Roman" pitchFamily="18" charset="0"/>
                <a:cs typeface="Times New Roman" pitchFamily="18" charset="0"/>
              </a:rPr>
              <a:t>(</a:t>
            </a:r>
            <a:r>
              <a:rPr lang="uk-UA" sz="1400" b="1" dirty="0" smtClean="0">
                <a:solidFill>
                  <a:schemeClr val="tx1"/>
                </a:solidFill>
                <a:latin typeface="Times New Roman" pitchFamily="18" charset="0"/>
                <a:cs typeface="Times New Roman" pitchFamily="18" charset="0"/>
              </a:rPr>
              <a:t>80</a:t>
            </a:r>
            <a:r>
              <a:rPr lang="uk-UA" sz="1400" b="1" dirty="0" smtClean="0">
                <a:solidFill>
                  <a:schemeClr val="tx1"/>
                </a:solidFill>
                <a:latin typeface="Times New Roman" pitchFamily="18" charset="0"/>
                <a:cs typeface="Times New Roman" pitchFamily="18" charset="0"/>
              </a:rPr>
              <a:t>00 </a:t>
            </a:r>
            <a:r>
              <a:rPr lang="uk-UA" sz="1400" b="1" dirty="0" smtClean="0">
                <a:solidFill>
                  <a:schemeClr val="tx1"/>
                </a:solidFill>
                <a:latin typeface="Times New Roman" pitchFamily="18" charset="0"/>
                <a:cs typeface="Times New Roman" pitchFamily="18" charset="0"/>
              </a:rPr>
              <a:t>грн), доплат і надбавок немає.</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Граничний розмір доходу для застосування ПСП становитиме: </a:t>
            </a:r>
            <a:r>
              <a:rPr lang="uk-UA" sz="1600" dirty="0" smtClean="0">
                <a:solidFill>
                  <a:schemeClr val="tx1"/>
                </a:solidFill>
                <a:latin typeface="Times New Roman" pitchFamily="18" charset="0"/>
                <a:cs typeface="Times New Roman" pitchFamily="18" charset="0"/>
              </a:rPr>
              <a:t>8480 </a:t>
            </a:r>
            <a:r>
              <a:rPr lang="uk-UA" sz="1600" dirty="0" smtClean="0">
                <a:solidFill>
                  <a:schemeClr val="tx1"/>
                </a:solidFill>
                <a:latin typeface="Times New Roman" pitchFamily="18" charset="0"/>
                <a:cs typeface="Times New Roman" pitchFamily="18" charset="0"/>
              </a:rPr>
              <a:t>грн </a:t>
            </a:r>
            <a:r>
              <a:rPr lang="uk-UA" sz="1600" dirty="0" smtClean="0">
                <a:solidFill>
                  <a:schemeClr val="tx1"/>
                </a:solidFill>
                <a:latin typeface="Times New Roman" pitchFamily="18" charset="0"/>
                <a:cs typeface="Times New Roman" pitchFamily="18" charset="0"/>
              </a:rPr>
              <a:t>(</a:t>
            </a:r>
            <a:r>
              <a:rPr lang="uk-UA" sz="1600" dirty="0" smtClean="0">
                <a:solidFill>
                  <a:schemeClr val="tx1"/>
                </a:solidFill>
                <a:latin typeface="Times New Roman" pitchFamily="18" charset="0"/>
                <a:cs typeface="Times New Roman" pitchFamily="18" charset="0"/>
              </a:rPr>
              <a:t>424</a:t>
            </a:r>
            <a:r>
              <a:rPr lang="uk-UA" sz="1600" dirty="0" smtClean="0">
                <a:solidFill>
                  <a:schemeClr val="tx1"/>
                </a:solidFill>
                <a:latin typeface="Times New Roman" pitchFamily="18" charset="0"/>
                <a:cs typeface="Times New Roman" pitchFamily="18" charset="0"/>
              </a:rPr>
              <a:t>0 </a:t>
            </a:r>
            <a:r>
              <a:rPr lang="uk-UA" sz="1600" dirty="0" smtClean="0">
                <a:solidFill>
                  <a:schemeClr val="tx1"/>
                </a:solidFill>
                <a:latin typeface="Times New Roman" pitchFamily="18" charset="0"/>
                <a:cs typeface="Times New Roman" pitchFamily="18" charset="0"/>
              </a:rPr>
              <a:t>грн х 2).</a:t>
            </a:r>
          </a:p>
          <a:p>
            <a:r>
              <a:rPr lang="uk-UA" sz="1600" dirty="0" smtClean="0">
                <a:solidFill>
                  <a:schemeClr val="tx1"/>
                </a:solidFill>
                <a:latin typeface="Times New Roman" pitchFamily="18" charset="0"/>
                <a:cs typeface="Times New Roman" pitchFamily="18" charset="0"/>
              </a:rPr>
              <a:t>Зарплата у січні </a:t>
            </a:r>
            <a:r>
              <a:rPr lang="uk-UA" sz="1600" dirty="0" smtClean="0">
                <a:solidFill>
                  <a:schemeClr val="tx1"/>
                </a:solidFill>
                <a:latin typeface="Times New Roman" pitchFamily="18" charset="0"/>
                <a:cs typeface="Times New Roman" pitchFamily="18" charset="0"/>
              </a:rPr>
              <a:t>2025 </a:t>
            </a:r>
            <a:r>
              <a:rPr lang="uk-UA" sz="1600" dirty="0" smtClean="0">
                <a:solidFill>
                  <a:schemeClr val="tx1"/>
                </a:solidFill>
                <a:latin typeface="Times New Roman" pitchFamily="18" charset="0"/>
                <a:cs typeface="Times New Roman" pitchFamily="18" charset="0"/>
              </a:rPr>
              <a:t>року за повністю відпрацьовану норму робочого часу сягає:</a:t>
            </a:r>
          </a:p>
          <a:p>
            <a:r>
              <a:rPr lang="uk-UA" sz="1600" dirty="0" smtClean="0">
                <a:solidFill>
                  <a:schemeClr val="tx1"/>
                </a:solidFill>
                <a:latin typeface="Times New Roman" pitchFamily="18" charset="0"/>
                <a:cs typeface="Times New Roman" pitchFamily="18" charset="0"/>
              </a:rPr>
              <a:t>за посадою менеджера: </a:t>
            </a:r>
            <a:r>
              <a:rPr lang="uk-UA" sz="1600" dirty="0" smtClean="0">
                <a:solidFill>
                  <a:schemeClr val="tx1"/>
                </a:solidFill>
                <a:latin typeface="Times New Roman" pitchFamily="18" charset="0"/>
                <a:cs typeface="Times New Roman" pitchFamily="18" charset="0"/>
              </a:rPr>
              <a:t>80</a:t>
            </a:r>
            <a:r>
              <a:rPr lang="uk-UA" sz="1600" dirty="0" smtClean="0">
                <a:solidFill>
                  <a:schemeClr val="tx1"/>
                </a:solidFill>
                <a:latin typeface="Times New Roman" pitchFamily="18" charset="0"/>
                <a:cs typeface="Times New Roman" pitchFamily="18" charset="0"/>
              </a:rPr>
              <a:t>00 </a:t>
            </a:r>
            <a:r>
              <a:rPr lang="uk-UA" sz="1600" dirty="0" smtClean="0">
                <a:solidFill>
                  <a:schemeClr val="tx1"/>
                </a:solidFill>
                <a:latin typeface="Times New Roman" pitchFamily="18" charset="0"/>
                <a:cs typeface="Times New Roman" pitchFamily="18" charset="0"/>
              </a:rPr>
              <a:t>грн;</a:t>
            </a:r>
          </a:p>
          <a:p>
            <a:r>
              <a:rPr lang="uk-UA" sz="1600" dirty="0" smtClean="0">
                <a:solidFill>
                  <a:schemeClr val="tx1"/>
                </a:solidFill>
                <a:latin typeface="Times New Roman" pitchFamily="18" charset="0"/>
                <a:cs typeface="Times New Roman" pitchFamily="18" charset="0"/>
              </a:rPr>
              <a:t>за посадою інспектора з кадрів: </a:t>
            </a:r>
            <a:r>
              <a:rPr lang="uk-UA" sz="1600" dirty="0" smtClean="0">
                <a:solidFill>
                  <a:schemeClr val="tx1"/>
                </a:solidFill>
                <a:latin typeface="Times New Roman" pitchFamily="18" charset="0"/>
                <a:cs typeface="Times New Roman" pitchFamily="18" charset="0"/>
              </a:rPr>
              <a:t>80</a:t>
            </a:r>
            <a:r>
              <a:rPr lang="uk-UA" sz="1600" dirty="0" smtClean="0">
                <a:solidFill>
                  <a:schemeClr val="tx1"/>
                </a:solidFill>
                <a:latin typeface="Times New Roman" pitchFamily="18" charset="0"/>
                <a:cs typeface="Times New Roman" pitchFamily="18" charset="0"/>
              </a:rPr>
              <a:t>00 </a:t>
            </a:r>
            <a:r>
              <a:rPr lang="uk-UA" sz="1600" dirty="0" smtClean="0">
                <a:solidFill>
                  <a:schemeClr val="tx1"/>
                </a:solidFill>
                <a:latin typeface="Times New Roman" pitchFamily="18" charset="0"/>
                <a:cs typeface="Times New Roman" pitchFamily="18" charset="0"/>
              </a:rPr>
              <a:t>грн х 0,5 = </a:t>
            </a:r>
            <a:r>
              <a:rPr lang="uk-UA" sz="1600" dirty="0" smtClean="0">
                <a:solidFill>
                  <a:schemeClr val="tx1"/>
                </a:solidFill>
                <a:latin typeface="Times New Roman" pitchFamily="18" charset="0"/>
                <a:cs typeface="Times New Roman" pitchFamily="18" charset="0"/>
              </a:rPr>
              <a:t>400</a:t>
            </a:r>
            <a:r>
              <a:rPr lang="uk-UA" sz="1600" dirty="0" smtClean="0">
                <a:solidFill>
                  <a:schemeClr val="tx1"/>
                </a:solidFill>
                <a:latin typeface="Times New Roman" pitchFamily="18" charset="0"/>
                <a:cs typeface="Times New Roman" pitchFamily="18" charset="0"/>
              </a:rPr>
              <a:t>0 </a:t>
            </a:r>
            <a:r>
              <a:rPr lang="uk-UA" sz="1600" dirty="0" smtClean="0">
                <a:solidFill>
                  <a:schemeClr val="tx1"/>
                </a:solidFill>
                <a:latin typeface="Times New Roman" pitchFamily="18" charset="0"/>
                <a:cs typeface="Times New Roman" pitchFamily="18" charset="0"/>
              </a:rPr>
              <a:t>грн;</a:t>
            </a:r>
          </a:p>
          <a:p>
            <a:r>
              <a:rPr lang="uk-UA" sz="1600" dirty="0" smtClean="0">
                <a:solidFill>
                  <a:schemeClr val="tx1"/>
                </a:solidFill>
                <a:latin typeface="Times New Roman" pitchFamily="18" charset="0"/>
                <a:cs typeface="Times New Roman" pitchFamily="18" charset="0"/>
              </a:rPr>
              <a:t>усього нараховано за місяць: </a:t>
            </a:r>
            <a:r>
              <a:rPr lang="uk-UA" sz="1600" dirty="0" smtClean="0">
                <a:solidFill>
                  <a:schemeClr val="tx1"/>
                </a:solidFill>
                <a:latin typeface="Times New Roman" pitchFamily="18" charset="0"/>
                <a:cs typeface="Times New Roman" pitchFamily="18" charset="0"/>
              </a:rPr>
              <a:t>80</a:t>
            </a:r>
            <a:r>
              <a:rPr lang="uk-UA" sz="1600" dirty="0" smtClean="0">
                <a:solidFill>
                  <a:schemeClr val="tx1"/>
                </a:solidFill>
                <a:latin typeface="Times New Roman" pitchFamily="18" charset="0"/>
                <a:cs typeface="Times New Roman" pitchFamily="18" charset="0"/>
              </a:rPr>
              <a:t>00 </a:t>
            </a:r>
            <a:r>
              <a:rPr lang="uk-UA" sz="1600" dirty="0" smtClean="0">
                <a:solidFill>
                  <a:schemeClr val="tx1"/>
                </a:solidFill>
                <a:latin typeface="Times New Roman" pitchFamily="18" charset="0"/>
                <a:cs typeface="Times New Roman" pitchFamily="18" charset="0"/>
              </a:rPr>
              <a:t>грн + </a:t>
            </a:r>
            <a:r>
              <a:rPr lang="uk-UA" sz="1600" dirty="0" smtClean="0">
                <a:solidFill>
                  <a:schemeClr val="tx1"/>
                </a:solidFill>
                <a:latin typeface="Times New Roman" pitchFamily="18" charset="0"/>
                <a:cs typeface="Times New Roman" pitchFamily="18" charset="0"/>
              </a:rPr>
              <a:t>400</a:t>
            </a:r>
            <a:r>
              <a:rPr lang="uk-UA" sz="1600" dirty="0" smtClean="0">
                <a:solidFill>
                  <a:schemeClr val="tx1"/>
                </a:solidFill>
                <a:latin typeface="Times New Roman" pitchFamily="18" charset="0"/>
                <a:cs typeface="Times New Roman" pitchFamily="18" charset="0"/>
              </a:rPr>
              <a:t>0 </a:t>
            </a:r>
            <a:r>
              <a:rPr lang="uk-UA" sz="1600" dirty="0" smtClean="0">
                <a:solidFill>
                  <a:schemeClr val="tx1"/>
                </a:solidFill>
                <a:latin typeface="Times New Roman" pitchFamily="18" charset="0"/>
                <a:cs typeface="Times New Roman" pitchFamily="18" charset="0"/>
              </a:rPr>
              <a:t>грн = </a:t>
            </a:r>
            <a:r>
              <a:rPr lang="uk-UA" sz="1600" dirty="0" smtClean="0">
                <a:solidFill>
                  <a:schemeClr val="tx1"/>
                </a:solidFill>
                <a:latin typeface="Times New Roman" pitchFamily="18" charset="0"/>
                <a:cs typeface="Times New Roman" pitchFamily="18" charset="0"/>
              </a:rPr>
              <a:t>12000 </a:t>
            </a:r>
            <a:r>
              <a:rPr lang="uk-UA" sz="1600" dirty="0" smtClean="0">
                <a:solidFill>
                  <a:schemeClr val="tx1"/>
                </a:solidFill>
                <a:latin typeface="Times New Roman" pitchFamily="18" charset="0"/>
                <a:cs typeface="Times New Roman" pitchFamily="18" charset="0"/>
              </a:rPr>
              <a:t>грн.</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Сума зарплати за січень </a:t>
            </a:r>
            <a:r>
              <a:rPr lang="uk-UA" sz="1600" dirty="0" smtClean="0">
                <a:solidFill>
                  <a:schemeClr val="tx1"/>
                </a:solidFill>
                <a:latin typeface="Times New Roman" pitchFamily="18" charset="0"/>
                <a:cs typeface="Times New Roman" pitchFamily="18" charset="0"/>
              </a:rPr>
              <a:t>2025 </a:t>
            </a:r>
            <a:r>
              <a:rPr lang="uk-UA" sz="1600" dirty="0" smtClean="0">
                <a:solidFill>
                  <a:schemeClr val="tx1"/>
                </a:solidFill>
                <a:latin typeface="Times New Roman" pitchFamily="18" charset="0"/>
                <a:cs typeface="Times New Roman" pitchFamily="18" charset="0"/>
              </a:rPr>
              <a:t>року перевищує граничний розмір доходу для застосування ПСП. Тож, працівниця не має права на ПСП.</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Сума ПФДО дорівнює:</a:t>
            </a:r>
          </a:p>
          <a:p>
            <a:r>
              <a:rPr lang="uk-UA" sz="1600" dirty="0" smtClean="0">
                <a:solidFill>
                  <a:schemeClr val="tx1"/>
                </a:solidFill>
                <a:latin typeface="Times New Roman" pitchFamily="18" charset="0"/>
                <a:cs typeface="Times New Roman" pitchFamily="18" charset="0"/>
              </a:rPr>
              <a:t>12000 </a:t>
            </a:r>
            <a:r>
              <a:rPr lang="uk-UA" sz="1600" dirty="0" smtClean="0">
                <a:solidFill>
                  <a:schemeClr val="tx1"/>
                </a:solidFill>
                <a:latin typeface="Times New Roman" pitchFamily="18" charset="0"/>
                <a:cs typeface="Times New Roman" pitchFamily="18" charset="0"/>
              </a:rPr>
              <a:t>грн х 18% = </a:t>
            </a:r>
            <a:r>
              <a:rPr lang="uk-UA" sz="1600" dirty="0" smtClean="0">
                <a:solidFill>
                  <a:schemeClr val="tx1"/>
                </a:solidFill>
                <a:latin typeface="Times New Roman" pitchFamily="18" charset="0"/>
                <a:cs typeface="Times New Roman" pitchFamily="18" charset="0"/>
              </a:rPr>
              <a:t>2160 </a:t>
            </a:r>
            <a:r>
              <a:rPr lang="uk-UA" sz="1600" dirty="0" smtClean="0">
                <a:solidFill>
                  <a:schemeClr val="tx1"/>
                </a:solidFill>
                <a:latin typeface="Times New Roman" pitchFamily="18" charset="0"/>
                <a:cs typeface="Times New Roman" pitchFamily="18" charset="0"/>
              </a:rPr>
              <a:t>грн.</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Військовий збір справляємо в розмірі:</a:t>
            </a:r>
          </a:p>
          <a:p>
            <a:r>
              <a:rPr lang="uk-UA" sz="1600" dirty="0" smtClean="0">
                <a:solidFill>
                  <a:schemeClr val="tx1"/>
                </a:solidFill>
                <a:latin typeface="Times New Roman" pitchFamily="18" charset="0"/>
                <a:cs typeface="Times New Roman" pitchFamily="18" charset="0"/>
              </a:rPr>
              <a:t>12000 </a:t>
            </a:r>
            <a:r>
              <a:rPr lang="uk-UA" sz="1600" dirty="0" smtClean="0">
                <a:solidFill>
                  <a:schemeClr val="tx1"/>
                </a:solidFill>
                <a:latin typeface="Times New Roman" pitchFamily="18" charset="0"/>
                <a:cs typeface="Times New Roman" pitchFamily="18" charset="0"/>
              </a:rPr>
              <a:t>грн х </a:t>
            </a:r>
            <a:r>
              <a:rPr lang="uk-UA" sz="1600" dirty="0" smtClean="0">
                <a:solidFill>
                  <a:schemeClr val="tx1"/>
                </a:solidFill>
                <a:latin typeface="Times New Roman" pitchFamily="18" charset="0"/>
                <a:cs typeface="Times New Roman" pitchFamily="18" charset="0"/>
              </a:rPr>
              <a:t>5</a:t>
            </a:r>
            <a:r>
              <a:rPr lang="uk-UA" sz="1600" dirty="0" smtClean="0">
                <a:solidFill>
                  <a:schemeClr val="tx1"/>
                </a:solidFill>
                <a:latin typeface="Times New Roman" pitchFamily="18" charset="0"/>
                <a:cs typeface="Times New Roman" pitchFamily="18" charset="0"/>
              </a:rPr>
              <a:t>% = </a:t>
            </a:r>
            <a:r>
              <a:rPr lang="uk-UA" sz="1600" dirty="0" smtClean="0">
                <a:solidFill>
                  <a:schemeClr val="tx1"/>
                </a:solidFill>
                <a:latin typeface="Times New Roman" pitchFamily="18" charset="0"/>
                <a:cs typeface="Times New Roman" pitchFamily="18" charset="0"/>
              </a:rPr>
              <a:t>600 </a:t>
            </a:r>
            <a:r>
              <a:rPr lang="uk-UA" sz="1600" dirty="0" smtClean="0">
                <a:solidFill>
                  <a:schemeClr val="tx1"/>
                </a:solidFill>
                <a:latin typeface="Times New Roman" pitchFamily="18" charset="0"/>
                <a:cs typeface="Times New Roman" pitchFamily="18" charset="0"/>
              </a:rPr>
              <a:t>грн.</a:t>
            </a:r>
          </a:p>
          <a:p>
            <a:endParaRPr lang="uk-UA" sz="1600" dirty="0" smtClean="0">
              <a:solidFill>
                <a:schemeClr val="tx1"/>
              </a:solidFill>
              <a:latin typeface="Times New Roman" pitchFamily="18" charset="0"/>
              <a:cs typeface="Times New Roman" pitchFamily="18" charset="0"/>
            </a:endParaRPr>
          </a:p>
          <a:p>
            <a:r>
              <a:rPr lang="uk-UA" sz="1600" dirty="0" smtClean="0">
                <a:solidFill>
                  <a:schemeClr val="tx1"/>
                </a:solidFill>
                <a:latin typeface="Times New Roman" pitchFamily="18" charset="0"/>
                <a:cs typeface="Times New Roman" pitchFamily="18" charset="0"/>
              </a:rPr>
              <a:t>Сума зарплати до виплати така:</a:t>
            </a:r>
          </a:p>
          <a:p>
            <a:r>
              <a:rPr lang="uk-UA" sz="1600" dirty="0" smtClean="0">
                <a:solidFill>
                  <a:schemeClr val="tx1"/>
                </a:solidFill>
                <a:latin typeface="Times New Roman" pitchFamily="18" charset="0"/>
                <a:cs typeface="Times New Roman" pitchFamily="18" charset="0"/>
              </a:rPr>
              <a:t>12000 </a:t>
            </a:r>
            <a:r>
              <a:rPr lang="uk-UA" sz="1600" dirty="0" smtClean="0">
                <a:solidFill>
                  <a:schemeClr val="tx1"/>
                </a:solidFill>
                <a:latin typeface="Times New Roman" pitchFamily="18" charset="0"/>
                <a:cs typeface="Times New Roman" pitchFamily="18" charset="0"/>
              </a:rPr>
              <a:t>грн – </a:t>
            </a:r>
            <a:r>
              <a:rPr lang="uk-UA" sz="1600" dirty="0" smtClean="0">
                <a:solidFill>
                  <a:schemeClr val="tx1"/>
                </a:solidFill>
                <a:latin typeface="Times New Roman" pitchFamily="18" charset="0"/>
                <a:cs typeface="Times New Roman" pitchFamily="18" charset="0"/>
              </a:rPr>
              <a:t>2160 </a:t>
            </a:r>
            <a:r>
              <a:rPr lang="uk-UA" sz="1600" dirty="0" smtClean="0">
                <a:solidFill>
                  <a:schemeClr val="tx1"/>
                </a:solidFill>
                <a:latin typeface="Times New Roman" pitchFamily="18" charset="0"/>
                <a:cs typeface="Times New Roman" pitchFamily="18" charset="0"/>
              </a:rPr>
              <a:t>грн – </a:t>
            </a:r>
            <a:r>
              <a:rPr lang="uk-UA" sz="1600" dirty="0" smtClean="0">
                <a:solidFill>
                  <a:schemeClr val="tx1"/>
                </a:solidFill>
                <a:latin typeface="Times New Roman" pitchFamily="18" charset="0"/>
                <a:cs typeface="Times New Roman" pitchFamily="18" charset="0"/>
              </a:rPr>
              <a:t>600 </a:t>
            </a:r>
            <a:r>
              <a:rPr lang="uk-UA" sz="1600" dirty="0" smtClean="0">
                <a:solidFill>
                  <a:schemeClr val="tx1"/>
                </a:solidFill>
                <a:latin typeface="Times New Roman" pitchFamily="18" charset="0"/>
                <a:cs typeface="Times New Roman" pitchFamily="18" charset="0"/>
              </a:rPr>
              <a:t>грн = </a:t>
            </a:r>
            <a:r>
              <a:rPr lang="uk-UA" sz="1600" dirty="0" smtClean="0">
                <a:solidFill>
                  <a:schemeClr val="tx1"/>
                </a:solidFill>
                <a:latin typeface="Times New Roman" pitchFamily="18" charset="0"/>
                <a:cs typeface="Times New Roman" pitchFamily="18" charset="0"/>
              </a:rPr>
              <a:t>9240 </a:t>
            </a:r>
            <a:r>
              <a:rPr lang="uk-UA" sz="1600" dirty="0" smtClean="0">
                <a:solidFill>
                  <a:schemeClr val="tx1"/>
                </a:solidFill>
                <a:latin typeface="Times New Roman" pitchFamily="18" charset="0"/>
                <a:cs typeface="Times New Roman" pitchFamily="18" charset="0"/>
              </a:rPr>
              <a:t>грн.</a:t>
            </a:r>
          </a:p>
          <a:p>
            <a:pPr algn="just">
              <a:lnSpc>
                <a:spcPct val="90000"/>
              </a:lnSpc>
            </a:pPr>
            <a:endParaRPr lang="uk-UA" sz="1600" dirty="0">
              <a:solidFill>
                <a:schemeClr val="tx1"/>
              </a:solidFill>
              <a:latin typeface="Times New Roman" pitchFamily="18" charset="0"/>
              <a:cs typeface="Times New Roman" pitchFamily="18" charset="0"/>
            </a:endParaRPr>
          </a:p>
        </p:txBody>
      </p:sp>
      <p:sp>
        <p:nvSpPr>
          <p:cNvPr id="6" name="Выноска-облако 5"/>
          <p:cNvSpPr/>
          <p:nvPr/>
        </p:nvSpPr>
        <p:spPr>
          <a:xfrm>
            <a:off x="5214942" y="142852"/>
            <a:ext cx="3571900" cy="857256"/>
          </a:xfrm>
          <a:prstGeom prst="cloudCallout">
            <a:avLst>
              <a:gd name="adj1" fmla="val -81837"/>
              <a:gd name="adj2" fmla="val 42831"/>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rPr>
              <a:t>Приклад</a:t>
            </a:r>
            <a:endParaRPr lang="ru-RU" dirty="0">
              <a:solidFill>
                <a:schemeClr val="tx1"/>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693</TotalTime>
  <Words>1250</Words>
  <Application>Microsoft Office PowerPoint</Application>
  <PresentationFormat>Экран (4:3)</PresentationFormat>
  <Paragraphs>126</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Calibri</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Порушення правил застосування ПСП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user1</dc:creator>
  <cp:lastModifiedBy>Professor</cp:lastModifiedBy>
  <cp:revision>66</cp:revision>
  <dcterms:created xsi:type="dcterms:W3CDTF">2020-03-28T10:24:26Z</dcterms:created>
  <dcterms:modified xsi:type="dcterms:W3CDTF">2025-03-04T10:25:34Z</dcterms:modified>
</cp:coreProperties>
</file>